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7" r:id="rId2"/>
    <p:sldId id="286" r:id="rId3"/>
    <p:sldId id="271" r:id="rId4"/>
    <p:sldId id="272" r:id="rId5"/>
    <p:sldId id="276" r:id="rId6"/>
    <p:sldId id="312" r:id="rId7"/>
    <p:sldId id="277" r:id="rId8"/>
    <p:sldId id="268" r:id="rId9"/>
    <p:sldId id="317" r:id="rId10"/>
    <p:sldId id="314" r:id="rId11"/>
    <p:sldId id="313" r:id="rId12"/>
    <p:sldId id="318" r:id="rId13"/>
    <p:sldId id="295" r:id="rId14"/>
    <p:sldId id="269" r:id="rId15"/>
    <p:sldId id="296" r:id="rId16"/>
    <p:sldId id="294" r:id="rId17"/>
    <p:sldId id="283" r:id="rId18"/>
    <p:sldId id="280" r:id="rId19"/>
    <p:sldId id="316" r:id="rId20"/>
    <p:sldId id="282" r:id="rId21"/>
    <p:sldId id="311" r:id="rId22"/>
    <p:sldId id="264" r:id="rId23"/>
    <p:sldId id="259" r:id="rId24"/>
  </p:sldIdLst>
  <p:sldSz cx="9144000" cy="5143500" type="screen16x9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33"/>
    <a:srgbClr val="9C9E9F"/>
    <a:srgbClr val="2B9E81"/>
    <a:srgbClr val="3323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659" autoAdjust="0"/>
    <p:restoredTop sz="69666" autoAdjust="0"/>
  </p:normalViewPr>
  <p:slideViewPr>
    <p:cSldViewPr>
      <p:cViewPr>
        <p:scale>
          <a:sx n="75" d="100"/>
          <a:sy n="75" d="100"/>
        </p:scale>
        <p:origin x="-2664" y="-61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14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81269-419A-4C0A-953E-3688A0B45EF1}" type="datetimeFigureOut">
              <a:rPr lang="en-US" smtClean="0"/>
              <a:t>8/1/2018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B1E7C2-7385-48AE-8CDB-A46FDC226C5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2686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PRESENTACION. Gracias a la </a:t>
            </a:r>
            <a:r>
              <a:rPr lang="en-US" dirty="0" err="1" smtClean="0"/>
              <a:t>Bolsa</a:t>
            </a:r>
            <a:r>
              <a:rPr lang="en-US" dirty="0" smtClean="0"/>
              <a:t> de </a:t>
            </a:r>
            <a:r>
              <a:rPr lang="en-US" dirty="0" err="1" smtClean="0"/>
              <a:t>Cerales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invitarme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este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evento</a:t>
            </a:r>
            <a:r>
              <a:rPr lang="en-US" baseline="0" dirty="0" smtClean="0"/>
              <a:t>.</a:t>
            </a:r>
          </a:p>
          <a:p>
            <a:endParaRPr lang="en-US" baseline="0" dirty="0" smtClean="0"/>
          </a:p>
          <a:p>
            <a:r>
              <a:rPr lang="en-US" baseline="0" dirty="0" err="1" smtClean="0"/>
              <a:t>También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quería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agradecerles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personalmente</a:t>
            </a:r>
            <a:r>
              <a:rPr lang="en-US" baseline="0" dirty="0" smtClean="0"/>
              <a:t> a Esteban </a:t>
            </a:r>
            <a:r>
              <a:rPr lang="en-US" baseline="0" dirty="0" err="1" smtClean="0"/>
              <a:t>Copati</a:t>
            </a:r>
            <a:r>
              <a:rPr lang="en-US" baseline="0" dirty="0" smtClean="0"/>
              <a:t>, Gonzalo </a:t>
            </a:r>
            <a:r>
              <a:rPr lang="en-US" baseline="0" dirty="0" err="1" smtClean="0"/>
              <a:t>Hermida</a:t>
            </a:r>
            <a:r>
              <a:rPr lang="en-US" baseline="0" dirty="0" smtClean="0"/>
              <a:t> y Martin Lopez </a:t>
            </a:r>
            <a:r>
              <a:rPr lang="en-US" baseline="0" dirty="0" err="1" smtClean="0"/>
              <a:t>por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atención</a:t>
            </a:r>
            <a:r>
              <a:rPr lang="en-US" baseline="0" dirty="0" smtClean="0"/>
              <a:t> y </a:t>
            </a:r>
            <a:r>
              <a:rPr lang="en-US" baseline="0" dirty="0" err="1" smtClean="0"/>
              <a:t>hospitalidad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conmigo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Estoy</a:t>
            </a:r>
            <a:r>
              <a:rPr lang="en-US" baseline="0" dirty="0" smtClean="0"/>
              <a:t> y </a:t>
            </a:r>
            <a:r>
              <a:rPr lang="en-US" baseline="0" dirty="0" err="1" smtClean="0"/>
              <a:t>esto</a:t>
            </a:r>
            <a:r>
              <a:rPr lang="en-US" baseline="0" dirty="0" smtClean="0"/>
              <a:t> se lo </a:t>
            </a:r>
            <a:r>
              <a:rPr lang="en-US" baseline="0" dirty="0" err="1" smtClean="0"/>
              <a:t>digo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totalmente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serio</a:t>
            </a:r>
            <a:r>
              <a:rPr lang="en-US" baseline="0" dirty="0" smtClean="0"/>
              <a:t> a un solo </a:t>
            </a:r>
            <a:r>
              <a:rPr lang="en-US" baseline="0" dirty="0" err="1" smtClean="0"/>
              <a:t>asado</a:t>
            </a:r>
            <a:r>
              <a:rPr lang="en-US" baseline="0" dirty="0" smtClean="0"/>
              <a:t> de no </a:t>
            </a:r>
            <a:r>
              <a:rPr lang="en-US" baseline="0" dirty="0" err="1" smtClean="0"/>
              <a:t>volver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Estados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Unidos</a:t>
            </a:r>
            <a:r>
              <a:rPr lang="en-US" baseline="0" dirty="0" smtClean="0"/>
              <a:t> y </a:t>
            </a:r>
            <a:r>
              <a:rPr lang="en-US" baseline="0" dirty="0" err="1" smtClean="0"/>
              <a:t>quedarme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en</a:t>
            </a:r>
            <a:r>
              <a:rPr lang="en-US" baseline="0" dirty="0" smtClean="0"/>
              <a:t> Buenos Aires.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Bueno, no se </a:t>
            </a:r>
            <a:r>
              <a:rPr lang="en-US" baseline="0" dirty="0" err="1" smtClean="0"/>
              <a:t>preocupen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acabo</a:t>
            </a:r>
            <a:r>
              <a:rPr lang="en-US" baseline="0" dirty="0" smtClean="0"/>
              <a:t> pronto y </a:t>
            </a:r>
            <a:r>
              <a:rPr lang="en-US" baseline="0" dirty="0" err="1" smtClean="0"/>
              <a:t>ya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podemos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descansar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tanto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aprender</a:t>
            </a:r>
            <a:r>
              <a:rPr lang="en-US" baseline="0" dirty="0" smtClean="0"/>
              <a:t>. </a:t>
            </a:r>
          </a:p>
          <a:p>
            <a:endParaRPr lang="en-US" baseline="0" dirty="0" smtClean="0"/>
          </a:p>
          <a:p>
            <a:r>
              <a:rPr lang="en-US" baseline="0" dirty="0" err="1" smtClean="0"/>
              <a:t>Mi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nombre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</a:t>
            </a:r>
            <a:r>
              <a:rPr lang="en-US" baseline="0" dirty="0" smtClean="0"/>
              <a:t> Antonio Sanchez y soy </a:t>
            </a:r>
            <a:r>
              <a:rPr lang="en-US" baseline="0" dirty="0" err="1" smtClean="0"/>
              <a:t>desarrollador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aplicaciones</a:t>
            </a:r>
            <a:r>
              <a:rPr lang="en-US" baseline="0" dirty="0" smtClean="0"/>
              <a:t> geo </a:t>
            </a:r>
            <a:r>
              <a:rPr lang="en-US" baseline="0" dirty="0" err="1" smtClean="0"/>
              <a:t>espaciales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en</a:t>
            </a:r>
            <a:r>
              <a:rPr lang="en-US" baseline="0" dirty="0" smtClean="0"/>
              <a:t> la Universidad de Maryland. </a:t>
            </a:r>
            <a:r>
              <a:rPr lang="en-US" baseline="0" dirty="0" err="1" smtClean="0"/>
              <a:t>Mi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trabajo</a:t>
            </a:r>
            <a:r>
              <a:rPr lang="en-US" baseline="0" dirty="0" smtClean="0"/>
              <a:t> se ha </a:t>
            </a:r>
            <a:r>
              <a:rPr lang="en-US" baseline="0" dirty="0" err="1" smtClean="0"/>
              <a:t>concentrado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en</a:t>
            </a:r>
            <a:r>
              <a:rPr lang="en-US" baseline="0" dirty="0" smtClean="0"/>
              <a:t> los </a:t>
            </a:r>
            <a:r>
              <a:rPr lang="en-US" baseline="0" dirty="0" err="1" smtClean="0"/>
              <a:t>últimos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años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en</a:t>
            </a:r>
            <a:r>
              <a:rPr lang="en-US" baseline="0" dirty="0" smtClean="0"/>
              <a:t> el </a:t>
            </a:r>
            <a:r>
              <a:rPr lang="en-US" baseline="0" dirty="0" err="1" smtClean="0"/>
              <a:t>desarrollo</a:t>
            </a:r>
            <a:r>
              <a:rPr lang="en-US" baseline="0" dirty="0" smtClean="0"/>
              <a:t> e </a:t>
            </a:r>
            <a:r>
              <a:rPr lang="en-US" baseline="0" dirty="0" err="1" smtClean="0"/>
              <a:t>implementación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diferentes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sistemas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monitoro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cultivos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vinculados</a:t>
            </a:r>
            <a:r>
              <a:rPr lang="en-US" baseline="0" dirty="0" smtClean="0"/>
              <a:t> a la </a:t>
            </a:r>
            <a:r>
              <a:rPr lang="en-US" baseline="0" dirty="0" err="1" smtClean="0"/>
              <a:t>iniciativa</a:t>
            </a:r>
            <a:r>
              <a:rPr lang="en-US" baseline="0" dirty="0" smtClean="0"/>
              <a:t> GEOGLAM </a:t>
            </a:r>
            <a:r>
              <a:rPr lang="en-US" baseline="0" dirty="0" err="1" smtClean="0"/>
              <a:t>donde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hemos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conseguido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crear</a:t>
            </a:r>
            <a:r>
              <a:rPr lang="en-US" baseline="0" dirty="0" smtClean="0"/>
              <a:t> un </a:t>
            </a:r>
            <a:r>
              <a:rPr lang="en-US" baseline="0" dirty="0" err="1" smtClean="0"/>
              <a:t>contexto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donde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especialistas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todo</a:t>
            </a:r>
            <a:r>
              <a:rPr lang="en-US" baseline="0" dirty="0" smtClean="0"/>
              <a:t> el </a:t>
            </a:r>
            <a:r>
              <a:rPr lang="en-US" baseline="0" dirty="0" err="1" smtClean="0"/>
              <a:t>mundo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ofrecen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su</a:t>
            </a:r>
            <a:r>
              <a:rPr lang="en-US" baseline="0" dirty="0" smtClean="0"/>
              <a:t> expert </a:t>
            </a:r>
            <a:r>
              <a:rPr lang="en-US" baseline="0" dirty="0" err="1" smtClean="0"/>
              <a:t>análisis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acerca</a:t>
            </a:r>
            <a:r>
              <a:rPr lang="en-US" baseline="0" dirty="0" smtClean="0"/>
              <a:t> de la </a:t>
            </a:r>
            <a:r>
              <a:rPr lang="en-US" baseline="0" dirty="0" err="1" smtClean="0"/>
              <a:t>condición</a:t>
            </a:r>
            <a:r>
              <a:rPr lang="en-US" baseline="0" dirty="0" smtClean="0"/>
              <a:t> de un </a:t>
            </a:r>
            <a:r>
              <a:rPr lang="en-US" baseline="0" dirty="0" err="1" smtClean="0"/>
              <a:t>cultivo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Donde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además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podemos</a:t>
            </a:r>
            <a:r>
              <a:rPr lang="en-US" baseline="0" dirty="0" smtClean="0"/>
              <a:t> triangular </a:t>
            </a:r>
            <a:r>
              <a:rPr lang="en-US" baseline="0" dirty="0" err="1" smtClean="0"/>
              <a:t>esta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información</a:t>
            </a:r>
            <a:r>
              <a:rPr lang="en-US" baseline="0" dirty="0" smtClean="0"/>
              <a:t> con un </a:t>
            </a:r>
            <a:r>
              <a:rPr lang="en-US" baseline="0" dirty="0" err="1" smtClean="0"/>
              <a:t>amplio</a:t>
            </a:r>
            <a:r>
              <a:rPr lang="en-US" baseline="0" dirty="0" smtClean="0"/>
              <a:t> set de </a:t>
            </a:r>
            <a:r>
              <a:rPr lang="en-US" baseline="0" dirty="0" err="1" smtClean="0"/>
              <a:t>productos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satelitales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observación</a:t>
            </a:r>
            <a:r>
              <a:rPr lang="en-US" baseline="0" dirty="0" smtClean="0"/>
              <a:t> de la </a:t>
            </a:r>
            <a:r>
              <a:rPr lang="en-US" baseline="0" dirty="0" err="1" smtClean="0"/>
              <a:t>tierra</a:t>
            </a:r>
            <a:r>
              <a:rPr lang="en-US" baseline="0" dirty="0" smtClean="0"/>
              <a:t>.</a:t>
            </a:r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B1E7C2-7385-48AE-8CDB-A46FDC226C5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4069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La </a:t>
            </a:r>
            <a:r>
              <a:rPr lang="en-US" baseline="0" dirty="0" err="1" smtClean="0"/>
              <a:t>puesta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órbita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nuevos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satélites</a:t>
            </a:r>
            <a:r>
              <a:rPr lang="en-US" baseline="0" dirty="0" smtClean="0"/>
              <a:t> ha </a:t>
            </a:r>
            <a:r>
              <a:rPr lang="en-US" baseline="0" dirty="0" err="1" smtClean="0"/>
              <a:t>permitido</a:t>
            </a:r>
            <a:r>
              <a:rPr lang="en-US" baseline="0" dirty="0" smtClean="0"/>
              <a:t> el </a:t>
            </a:r>
            <a:r>
              <a:rPr lang="en-US" baseline="0" dirty="0" err="1" smtClean="0"/>
              <a:t>desarrollo</a:t>
            </a:r>
            <a:r>
              <a:rPr lang="en-US" baseline="0" dirty="0" smtClean="0"/>
              <a:t> el mas y </a:t>
            </a:r>
            <a:r>
              <a:rPr lang="en-US" baseline="0" dirty="0" err="1" smtClean="0"/>
              <a:t>mejores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productos</a:t>
            </a:r>
            <a:r>
              <a:rPr lang="en-US" baseline="0" dirty="0" smtClean="0"/>
              <a:t> y </a:t>
            </a:r>
            <a:r>
              <a:rPr lang="en-US" baseline="0" dirty="0" err="1" smtClean="0"/>
              <a:t>modelos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que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pueden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aportar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mucha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información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en</a:t>
            </a:r>
            <a:r>
              <a:rPr lang="en-US" baseline="0" dirty="0" smtClean="0"/>
              <a:t> el campo de la </a:t>
            </a:r>
            <a:r>
              <a:rPr lang="en-US" baseline="0" dirty="0" err="1" smtClean="0"/>
              <a:t>agricultura</a:t>
            </a:r>
            <a:r>
              <a:rPr lang="en-US" baseline="0" dirty="0" smtClean="0"/>
              <a:t>. </a:t>
            </a:r>
          </a:p>
          <a:p>
            <a:endParaRPr lang="en-US" baseline="0" dirty="0" smtClean="0"/>
          </a:p>
          <a:p>
            <a:r>
              <a:rPr lang="en-US" baseline="0" dirty="0" err="1" smtClean="0"/>
              <a:t>En</a:t>
            </a:r>
            <a:r>
              <a:rPr lang="en-US" baseline="0" dirty="0" smtClean="0"/>
              <a:t> el </a:t>
            </a:r>
            <a:r>
              <a:rPr lang="en-US" baseline="0" dirty="0" err="1" smtClean="0"/>
              <a:t>caso</a:t>
            </a:r>
            <a:r>
              <a:rPr lang="en-US" baseline="0" dirty="0" smtClean="0"/>
              <a:t> de los </a:t>
            </a:r>
            <a:r>
              <a:rPr lang="en-US" baseline="0" dirty="0" err="1" smtClean="0"/>
              <a:t>huracanes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que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tanto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parecen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repetirse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ahora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en</a:t>
            </a:r>
            <a:r>
              <a:rPr lang="en-US" baseline="0" dirty="0" smtClean="0"/>
              <a:t> el Caribe, la </a:t>
            </a:r>
            <a:r>
              <a:rPr lang="en-US" baseline="0" dirty="0" err="1" smtClean="0"/>
              <a:t>observación</a:t>
            </a:r>
            <a:r>
              <a:rPr lang="en-US" baseline="0" dirty="0" smtClean="0"/>
              <a:t> de la </a:t>
            </a:r>
            <a:r>
              <a:rPr lang="en-US" baseline="0" dirty="0" err="1" smtClean="0"/>
              <a:t>tierra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sumado</a:t>
            </a:r>
            <a:r>
              <a:rPr lang="en-US" baseline="0" dirty="0" smtClean="0"/>
              <a:t> a los </a:t>
            </a:r>
            <a:r>
              <a:rPr lang="en-US" baseline="0" dirty="0" err="1" smtClean="0"/>
              <a:t>modelos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meteorolígos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permitido</a:t>
            </a:r>
            <a:r>
              <a:rPr lang="en-US" baseline="0" dirty="0" smtClean="0"/>
              <a:t> saber con </a:t>
            </a:r>
            <a:r>
              <a:rPr lang="en-US" baseline="0" dirty="0" err="1" smtClean="0"/>
              <a:t>mucha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antelación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que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dirección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tomaría</a:t>
            </a:r>
            <a:r>
              <a:rPr lang="en-US" baseline="0" dirty="0" smtClean="0"/>
              <a:t> el </a:t>
            </a:r>
            <a:r>
              <a:rPr lang="en-US" baseline="0" dirty="0" err="1" smtClean="0"/>
              <a:t>huracáin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B1E7C2-7385-48AE-8CDB-A46FDC226C5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9289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spc="-30" dirty="0" err="1" smtClean="0">
                <a:cs typeface="Calibri"/>
              </a:rPr>
              <a:t>Rápida</a:t>
            </a:r>
            <a:r>
              <a:rPr lang="en-US" sz="2000" spc="-30" dirty="0" smtClean="0">
                <a:cs typeface="Calibri"/>
              </a:rPr>
              <a:t> </a:t>
            </a:r>
            <a:r>
              <a:rPr lang="en-US" sz="2000" spc="-30" dirty="0" err="1" smtClean="0">
                <a:cs typeface="Calibri"/>
              </a:rPr>
              <a:t>detección</a:t>
            </a:r>
            <a:r>
              <a:rPr lang="en-US" sz="2000" spc="-30" dirty="0" smtClean="0">
                <a:cs typeface="Calibri"/>
              </a:rPr>
              <a:t> de </a:t>
            </a:r>
            <a:r>
              <a:rPr lang="en-US" sz="2000" spc="-30" dirty="0" err="1" smtClean="0">
                <a:cs typeface="Calibri"/>
              </a:rPr>
              <a:t>problemas</a:t>
            </a:r>
            <a:r>
              <a:rPr lang="en-US" sz="2000" spc="-30" dirty="0" smtClean="0">
                <a:cs typeface="Calibri"/>
              </a:rPr>
              <a:t> </a:t>
            </a:r>
            <a:r>
              <a:rPr lang="en-US" sz="2000" spc="-30" dirty="0" err="1" smtClean="0">
                <a:cs typeface="Calibri"/>
              </a:rPr>
              <a:t>en</a:t>
            </a:r>
            <a:r>
              <a:rPr lang="en-US" sz="2000" spc="-30" dirty="0" smtClean="0">
                <a:cs typeface="Calibri"/>
              </a:rPr>
              <a:t> la </a:t>
            </a:r>
            <a:r>
              <a:rPr lang="en-US" sz="2000" spc="-30" dirty="0" err="1" smtClean="0">
                <a:cs typeface="Calibri"/>
              </a:rPr>
              <a:t>producción</a:t>
            </a:r>
            <a:r>
              <a:rPr lang="en-US" sz="2000" spc="-30" dirty="0" smtClean="0">
                <a:cs typeface="Calibri"/>
              </a:rPr>
              <a:t>.</a:t>
            </a:r>
          </a:p>
          <a:p>
            <a:endParaRPr lang="en-US" sz="2000" spc="-30" dirty="0" smtClean="0">
              <a:cs typeface="Calibri"/>
            </a:endParaRPr>
          </a:p>
          <a:p>
            <a:r>
              <a:rPr lang="es-ES" sz="2000" dirty="0" smtClean="0"/>
              <a:t>Alta disponibilidad: Los datos puedes ser obtenidos </a:t>
            </a:r>
            <a:r>
              <a:rPr lang="es-ES" sz="2000" dirty="0" err="1" smtClean="0"/>
              <a:t>practicamente</a:t>
            </a:r>
            <a:r>
              <a:rPr lang="es-ES" sz="2000" dirty="0" smtClean="0"/>
              <a:t> a diario. Pueden detectar cambios en tiempo real.</a:t>
            </a:r>
          </a:p>
          <a:p>
            <a:endParaRPr lang="es-ES" sz="2000" dirty="0" smtClean="0"/>
          </a:p>
          <a:p>
            <a:r>
              <a:rPr lang="es-ES" sz="2000" dirty="0" smtClean="0"/>
              <a:t>Ofrecen una gran solución en zonas de difícil acceso o con baja cobertura.</a:t>
            </a:r>
          </a:p>
          <a:p>
            <a:endParaRPr lang="es-ES" sz="2000" dirty="0" smtClean="0"/>
          </a:p>
          <a:p>
            <a:r>
              <a:rPr lang="es-ES" sz="2000" dirty="0" smtClean="0"/>
              <a:t>Las soluciones basadas en EO Data resultan mas económicas que aquellas basadas en muestreo tradicional.</a:t>
            </a:r>
          </a:p>
          <a:p>
            <a:endParaRPr lang="es-ES" sz="2000" dirty="0" smtClean="0"/>
          </a:p>
          <a:p>
            <a:r>
              <a:rPr lang="es-ES" sz="2000" dirty="0" smtClean="0"/>
              <a:t>Amplio archivo. En el caso de </a:t>
            </a:r>
            <a:r>
              <a:rPr lang="es-ES" sz="2000" dirty="0" err="1" smtClean="0"/>
              <a:t>Landsat</a:t>
            </a:r>
            <a:r>
              <a:rPr lang="es-ES" sz="2000" dirty="0" smtClean="0"/>
              <a:t> podemos acceder a imágenes desde 1972.</a:t>
            </a:r>
            <a:endParaRPr lang="en-US" sz="20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B1E7C2-7385-48AE-8CDB-A46FDC226C5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957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 smtClean="0"/>
              <a:t>Timely: </a:t>
            </a:r>
            <a:r>
              <a:rPr lang="en-US" sz="2000" b="0" dirty="0" smtClean="0"/>
              <a:t>data can be collected and made available daily, in near-real-time</a:t>
            </a:r>
          </a:p>
          <a:p>
            <a:pPr lvl="1"/>
            <a:r>
              <a:rPr lang="en-US" sz="1800" b="0" dirty="0" smtClean="0"/>
              <a:t>Can detect rapid changes in crop conditions – provide early warning</a:t>
            </a:r>
          </a:p>
          <a:p>
            <a:endParaRPr lang="en-US" sz="2000" dirty="0" smtClean="0"/>
          </a:p>
          <a:p>
            <a:r>
              <a:rPr lang="en-US" sz="2000" dirty="0" smtClean="0"/>
              <a:t>Synoptic</a:t>
            </a:r>
            <a:r>
              <a:rPr lang="en-US" sz="2000" b="0" dirty="0" smtClean="0"/>
              <a:t>: global coverage… complements ground data where you have it, and provides a good replacement where you don’t (remote areas)</a:t>
            </a:r>
            <a:endParaRPr lang="en-US" sz="2000" dirty="0" smtClean="0"/>
          </a:p>
          <a:p>
            <a:endParaRPr lang="en-US" sz="2000" dirty="0" smtClean="0"/>
          </a:p>
          <a:p>
            <a:r>
              <a:rPr lang="en-US" sz="2000" dirty="0" smtClean="0"/>
              <a:t>Objective &amp; repeatable: </a:t>
            </a:r>
            <a:r>
              <a:rPr lang="en-US" sz="2000" b="0" dirty="0" smtClean="0"/>
              <a:t>quantitative estimates can be updated as the season progresses, by multiple actors  </a:t>
            </a:r>
          </a:p>
          <a:p>
            <a:endParaRPr lang="en-US" sz="2000" dirty="0" smtClean="0"/>
          </a:p>
          <a:p>
            <a:r>
              <a:rPr lang="en-US" sz="2000" dirty="0" smtClean="0"/>
              <a:t>Low cost: </a:t>
            </a:r>
            <a:r>
              <a:rPr lang="en-US" sz="2000" b="0" dirty="0" smtClean="0"/>
              <a:t>space-based EO provide great coverage for low cost relative to ground sampling</a:t>
            </a:r>
          </a:p>
          <a:p>
            <a:endParaRPr lang="en-US" sz="2000" dirty="0" smtClean="0"/>
          </a:p>
          <a:p>
            <a:r>
              <a:rPr lang="en-US" sz="2000" dirty="0" smtClean="0"/>
              <a:t>Long, dense temporal record: </a:t>
            </a:r>
            <a:r>
              <a:rPr lang="en-US" sz="2000" b="0" dirty="0" smtClean="0"/>
              <a:t>continuous data coverage since 1972 </a:t>
            </a:r>
            <a:r>
              <a:rPr lang="en-US" sz="1400" b="0" dirty="0" smtClean="0"/>
              <a:t>(Landsat)</a:t>
            </a:r>
            <a:endParaRPr lang="en-US" sz="2000" b="0" dirty="0" smtClean="0"/>
          </a:p>
          <a:p>
            <a:pPr lvl="1"/>
            <a:r>
              <a:rPr lang="en-US" sz="1800" b="0" dirty="0" smtClean="0"/>
              <a:t>Robust method calibration &amp; validation </a:t>
            </a:r>
          </a:p>
          <a:p>
            <a:pPr lvl="1"/>
            <a:r>
              <a:rPr lang="en-US" sz="1800" b="0" dirty="0" smtClean="0"/>
              <a:t>Ability to quickly decipher “usual” vs. “unusual” or “anomalous” crop conditions </a:t>
            </a:r>
          </a:p>
          <a:p>
            <a:pPr lvl="1"/>
            <a:r>
              <a:rPr lang="en-US" sz="1800" b="0" dirty="0" smtClean="0"/>
              <a:t>Can help decision makers with longer term planning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B1E7C2-7385-48AE-8CDB-A46FDC226C5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3388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 err="1" smtClean="0"/>
              <a:t>Bolsa</a:t>
            </a:r>
            <a:r>
              <a:rPr lang="en-US" sz="2000" dirty="0" smtClean="0"/>
              <a:t> de </a:t>
            </a:r>
            <a:r>
              <a:rPr lang="en-US" sz="2000" dirty="0" err="1" smtClean="0"/>
              <a:t>Cereales</a:t>
            </a:r>
            <a:r>
              <a:rPr lang="en-US" sz="2000" dirty="0" smtClean="0"/>
              <a:t> has developed a 2016 winter crop map for the Buenos Aires, Cordoba, and Santa Fe regions based on satellite images (Landsat 8)</a:t>
            </a:r>
          </a:p>
          <a:p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Satellite derived crop maps can provide an indication of crop planted area but must be highly accurate in order to give a meaningful result</a:t>
            </a:r>
          </a:p>
          <a:p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err="1" smtClean="0"/>
              <a:t>Bolsa</a:t>
            </a:r>
            <a:r>
              <a:rPr lang="en-US" sz="2000" dirty="0" smtClean="0"/>
              <a:t> de </a:t>
            </a:r>
            <a:r>
              <a:rPr lang="en-US" sz="2000" dirty="0" err="1" smtClean="0"/>
              <a:t>Cereales</a:t>
            </a:r>
            <a:r>
              <a:rPr lang="en-US" sz="2000" dirty="0" smtClean="0"/>
              <a:t> and UMD have collaborated to assess the accuracy of the 2016 winter crop map through photointerpretation of higher resolution satellite image pairs (e.g. Sentinel 2, </a:t>
            </a:r>
            <a:r>
              <a:rPr lang="en-US" sz="2000" dirty="0" err="1" smtClean="0"/>
              <a:t>pansharpened</a:t>
            </a:r>
            <a:r>
              <a:rPr lang="en-US" sz="2000" dirty="0" smtClean="0"/>
              <a:t> Landsat 7/8) as a validation dataset</a:t>
            </a:r>
          </a:p>
          <a:p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The validation points were generated from a proportionally stratified random sample and labeled based on expert analysis of "before" and "after" scenes to determine if the sample is located at a winter crop</a:t>
            </a:r>
          </a:p>
          <a:p>
            <a:r>
              <a:rPr lang="en-US" sz="2000" dirty="0" smtClean="0"/>
              <a:t>- Looking for transition from "non-crop" before the growing season to "crop" during the growing season</a:t>
            </a:r>
          </a:p>
          <a:p>
            <a:r>
              <a:rPr lang="en-US" sz="2000" dirty="0" smtClean="0"/>
              <a:t>- non-crop to non-crop -&gt; not a winter crop</a:t>
            </a:r>
          </a:p>
          <a:p>
            <a:r>
              <a:rPr lang="en-US" sz="2000" dirty="0" smtClean="0"/>
              <a:t>- crop to crop -&gt; not a winter crop</a:t>
            </a:r>
          </a:p>
          <a:p>
            <a:r>
              <a:rPr lang="en-US" sz="2000" dirty="0" smtClean="0"/>
              <a:t>- crop to non-crop -&gt; not a winter crop</a:t>
            </a:r>
          </a:p>
          <a:p>
            <a:r>
              <a:rPr lang="en-US" sz="2000" dirty="0" smtClean="0"/>
              <a:t>- non-crop to crop -&gt; winter crop</a:t>
            </a:r>
          </a:p>
          <a:p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The validation points are compared to the map and the results are weighed according to the stratification</a:t>
            </a:r>
          </a:p>
          <a:p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[Add some of the stats from the validation in a table here, probably can copy and paste from my old email]</a:t>
            </a:r>
          </a:p>
          <a:p>
            <a:endParaRPr lang="en-US" sz="2000" dirty="0" smtClean="0"/>
          </a:p>
          <a:p>
            <a:r>
              <a:rPr lang="en-US" sz="2000" dirty="0" smtClean="0"/>
              <a:t>Because the sample is random, the results are statistically consistent and reproducible with any random sample</a:t>
            </a:r>
          </a:p>
          <a:p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The sampling method allows for fast and cost-effective accuracy assessment, compared to field visits</a:t>
            </a:r>
          </a:p>
          <a:p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The stratified random sample will be adapted to a optimized random sample for field data collection which will drastically cut down on in situ measurement costs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B1E7C2-7385-48AE-8CDB-A46FDC226C5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6282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2000" b="0" dirty="0" smtClean="0"/>
              <a:t>Video</a:t>
            </a:r>
            <a:r>
              <a:rPr lang="es-ES" sz="2000" b="0" baseline="0" dirty="0" smtClean="0"/>
              <a:t> of </a:t>
            </a:r>
            <a:r>
              <a:rPr lang="es-ES" sz="2000" b="0" baseline="0" dirty="0" err="1" smtClean="0"/>
              <a:t>the</a:t>
            </a:r>
            <a:r>
              <a:rPr lang="es-ES" sz="2000" b="0" baseline="0" dirty="0" smtClean="0"/>
              <a:t> </a:t>
            </a:r>
            <a:r>
              <a:rPr lang="es-ES" sz="2000" b="0" baseline="0" dirty="0" err="1" smtClean="0"/>
              <a:t>satellite</a:t>
            </a:r>
            <a:r>
              <a:rPr lang="es-ES" sz="2000" b="0" baseline="0" dirty="0" smtClean="0"/>
              <a:t> </a:t>
            </a:r>
            <a:r>
              <a:rPr lang="es-ES" sz="2000" b="0" baseline="0" dirty="0" err="1" smtClean="0"/>
              <a:t>revolving</a:t>
            </a:r>
            <a:r>
              <a:rPr lang="es-ES" sz="2000" b="0" baseline="0" dirty="0" smtClean="0"/>
              <a:t> </a:t>
            </a:r>
            <a:r>
              <a:rPr lang="es-ES" sz="2000" b="0" baseline="0" dirty="0" err="1" smtClean="0"/>
              <a:t>the</a:t>
            </a:r>
            <a:r>
              <a:rPr lang="es-ES" sz="2000" b="0" baseline="0" dirty="0" smtClean="0"/>
              <a:t> </a:t>
            </a:r>
            <a:r>
              <a:rPr lang="es-ES" sz="2000" b="0" baseline="0" dirty="0" err="1" smtClean="0"/>
              <a:t>earth</a:t>
            </a:r>
            <a:r>
              <a:rPr lang="es-ES" sz="2000" b="0" baseline="0" dirty="0" smtClean="0"/>
              <a:t> and </a:t>
            </a:r>
            <a:r>
              <a:rPr lang="es-ES" sz="2000" b="0" baseline="0" dirty="0" err="1" smtClean="0"/>
              <a:t>adding</a:t>
            </a:r>
            <a:r>
              <a:rPr lang="es-ES" sz="2000" b="0" baseline="0" dirty="0" smtClean="0"/>
              <a:t> </a:t>
            </a:r>
            <a:r>
              <a:rPr lang="es-ES" sz="2000" b="0" baseline="0" dirty="0" err="1" smtClean="0"/>
              <a:t>satellites</a:t>
            </a:r>
            <a:r>
              <a:rPr lang="es-ES" sz="2000" b="0" baseline="0" dirty="0" smtClean="0"/>
              <a:t> </a:t>
            </a:r>
            <a:r>
              <a:rPr lang="es-ES" sz="2000" b="0" baseline="0" dirty="0" err="1" smtClean="0"/>
              <a:t>images</a:t>
            </a:r>
            <a:r>
              <a:rPr lang="es-ES" sz="2000" b="0" baseline="0" dirty="0" smtClean="0"/>
              <a:t> to </a:t>
            </a:r>
            <a:r>
              <a:rPr lang="es-ES" sz="2000" b="0" baseline="0" dirty="0" err="1" smtClean="0"/>
              <a:t>the</a:t>
            </a:r>
            <a:r>
              <a:rPr lang="es-ES" sz="2000" b="0" baseline="0" dirty="0" smtClean="0"/>
              <a:t> </a:t>
            </a:r>
            <a:r>
              <a:rPr lang="es-ES" sz="2000" b="0" baseline="0" dirty="0" err="1" smtClean="0"/>
              <a:t>ground</a:t>
            </a:r>
            <a:r>
              <a:rPr lang="es-ES" sz="2000" b="0" baseline="0" dirty="0" smtClean="0"/>
              <a:t>.</a:t>
            </a:r>
            <a:endParaRPr lang="en-US" sz="1800" b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B1E7C2-7385-48AE-8CDB-A46FDC226C5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6607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2000" spc="-30" dirty="0" smtClean="0">
                <a:cs typeface="Calibri"/>
              </a:rPr>
              <a:t>Trabajo basado en </a:t>
            </a:r>
            <a:r>
              <a:rPr lang="es-ES" sz="2000" spc="-30" dirty="0" err="1" smtClean="0">
                <a:cs typeface="Calibri"/>
              </a:rPr>
              <a:t>Landsat</a:t>
            </a:r>
            <a:r>
              <a:rPr lang="es-ES" sz="2000" spc="-30" dirty="0" smtClean="0">
                <a:cs typeface="Calibri"/>
              </a:rPr>
              <a:t> 8.</a:t>
            </a:r>
          </a:p>
          <a:p>
            <a:r>
              <a:rPr lang="es-ES" sz="2000" spc="-30" dirty="0" smtClean="0">
                <a:cs typeface="Calibri"/>
              </a:rPr>
              <a:t>La Universidad de Maryland  ha colaborado con la Bolsa de Cereales evaluando la precisión de la máscara de cultivo a través de fotointerpretación de imágenes satelitales de alta resolución. (</a:t>
            </a:r>
            <a:r>
              <a:rPr lang="es-ES" sz="2000" spc="-30" dirty="0" err="1" smtClean="0">
                <a:cs typeface="Calibri"/>
              </a:rPr>
              <a:t>Sentinel</a:t>
            </a:r>
            <a:r>
              <a:rPr lang="es-ES" sz="2000" spc="-30" dirty="0" smtClean="0">
                <a:cs typeface="Calibri"/>
              </a:rPr>
              <a:t> 2, </a:t>
            </a:r>
            <a:r>
              <a:rPr lang="es-ES" sz="2000" spc="-30" dirty="0" err="1" smtClean="0">
                <a:cs typeface="Calibri"/>
              </a:rPr>
              <a:t>Landsat</a:t>
            </a:r>
            <a:r>
              <a:rPr lang="es-ES" sz="2000" spc="-30" dirty="0" smtClean="0">
                <a:cs typeface="Calibri"/>
              </a:rPr>
              <a:t> 7/8)</a:t>
            </a:r>
          </a:p>
          <a:p>
            <a:r>
              <a:rPr lang="es-ES" sz="2000" spc="-30" dirty="0" smtClean="0">
                <a:cs typeface="Calibri"/>
              </a:rPr>
              <a:t>La validación mediante fotointerpretación es más rápida y efectiva en comparación con la validación in-situ.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B1E7C2-7385-48AE-8CDB-A46FDC226C5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0553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600" dirty="0" smtClean="0"/>
              <a:t>Los puntos de validación se han generado mediante muestreo aleatorio estratificado.</a:t>
            </a:r>
          </a:p>
          <a:p>
            <a:r>
              <a:rPr lang="es-ES" sz="1600" dirty="0" smtClean="0"/>
              <a:t>Mediante análisis de imágenes se establecieron los escenarios  “antes” y “después” para determinar  si las muestras están localizadas en zonas de cultivo.</a:t>
            </a:r>
          </a:p>
          <a:p>
            <a:r>
              <a:rPr lang="es-ES" sz="1600" dirty="0" smtClean="0"/>
              <a:t>Observación de transiciones de área no cultivada a área cultivada.</a:t>
            </a:r>
            <a:endParaRPr lang="en-US" sz="1600" dirty="0" smtClean="0"/>
          </a:p>
          <a:p>
            <a:pPr lvl="1"/>
            <a:r>
              <a:rPr lang="en-US" sz="1200" dirty="0" smtClean="0"/>
              <a:t>No </a:t>
            </a:r>
            <a:r>
              <a:rPr lang="en-US" sz="1200" dirty="0" err="1" smtClean="0"/>
              <a:t>cultivo</a:t>
            </a:r>
            <a:r>
              <a:rPr lang="en-US" sz="1200" dirty="0" smtClean="0"/>
              <a:t> a no </a:t>
            </a:r>
            <a:r>
              <a:rPr lang="en-US" sz="1200" dirty="0" err="1" smtClean="0"/>
              <a:t>cultivo</a:t>
            </a:r>
            <a:r>
              <a:rPr lang="en-US" sz="1200" dirty="0" smtClean="0"/>
              <a:t>  -&gt; no </a:t>
            </a:r>
            <a:r>
              <a:rPr lang="en-US" sz="1200" dirty="0" err="1" smtClean="0"/>
              <a:t>es</a:t>
            </a:r>
            <a:r>
              <a:rPr lang="en-US" sz="1200" dirty="0" smtClean="0"/>
              <a:t> </a:t>
            </a:r>
            <a:r>
              <a:rPr lang="en-US" sz="1200" dirty="0" err="1" smtClean="0"/>
              <a:t>cultivo</a:t>
            </a:r>
            <a:r>
              <a:rPr lang="en-US" sz="1200" dirty="0" smtClean="0"/>
              <a:t> de </a:t>
            </a:r>
            <a:r>
              <a:rPr lang="en-US" sz="1200" dirty="0" err="1" smtClean="0"/>
              <a:t>invierno</a:t>
            </a:r>
            <a:endParaRPr lang="en-US" sz="1200" dirty="0" smtClean="0"/>
          </a:p>
          <a:p>
            <a:pPr lvl="1"/>
            <a:r>
              <a:rPr lang="en-US" sz="1200" dirty="0" err="1" smtClean="0"/>
              <a:t>Cultivo</a:t>
            </a:r>
            <a:r>
              <a:rPr lang="en-US" sz="1200" dirty="0" smtClean="0"/>
              <a:t> a </a:t>
            </a:r>
            <a:r>
              <a:rPr lang="en-US" sz="1200" dirty="0" err="1" smtClean="0"/>
              <a:t>cultivo</a:t>
            </a:r>
            <a:r>
              <a:rPr lang="en-US" sz="1200" dirty="0" smtClean="0"/>
              <a:t>  -&gt; no </a:t>
            </a:r>
            <a:r>
              <a:rPr lang="en-US" sz="1200" dirty="0" err="1" smtClean="0"/>
              <a:t>es</a:t>
            </a:r>
            <a:r>
              <a:rPr lang="en-US" sz="1200" dirty="0" smtClean="0"/>
              <a:t> </a:t>
            </a:r>
            <a:r>
              <a:rPr lang="en-US" sz="1200" dirty="0" err="1" smtClean="0"/>
              <a:t>cultivo</a:t>
            </a:r>
            <a:r>
              <a:rPr lang="en-US" sz="1200" dirty="0" smtClean="0"/>
              <a:t> de </a:t>
            </a:r>
            <a:r>
              <a:rPr lang="en-US" sz="1200" dirty="0" err="1" smtClean="0"/>
              <a:t>invierno</a:t>
            </a:r>
            <a:endParaRPr lang="en-US" sz="1200" dirty="0" smtClean="0"/>
          </a:p>
          <a:p>
            <a:pPr lvl="1"/>
            <a:r>
              <a:rPr lang="en-US" sz="1200" dirty="0" err="1" smtClean="0"/>
              <a:t>Cultivo</a:t>
            </a:r>
            <a:r>
              <a:rPr lang="en-US" sz="1200" dirty="0" smtClean="0"/>
              <a:t> a no </a:t>
            </a:r>
            <a:r>
              <a:rPr lang="en-US" sz="1200" dirty="0" err="1" smtClean="0"/>
              <a:t>cultivo</a:t>
            </a:r>
            <a:r>
              <a:rPr lang="en-US" sz="1200" dirty="0" smtClean="0"/>
              <a:t> -&gt; no </a:t>
            </a:r>
            <a:r>
              <a:rPr lang="en-US" sz="1200" dirty="0" err="1" smtClean="0"/>
              <a:t>es</a:t>
            </a:r>
            <a:r>
              <a:rPr lang="en-US" sz="1200" dirty="0" smtClean="0"/>
              <a:t> </a:t>
            </a:r>
            <a:r>
              <a:rPr lang="en-US" sz="1200" dirty="0" err="1" smtClean="0"/>
              <a:t>cultivo</a:t>
            </a:r>
            <a:r>
              <a:rPr lang="en-US" sz="1200" dirty="0" smtClean="0"/>
              <a:t> de </a:t>
            </a:r>
            <a:r>
              <a:rPr lang="en-US" sz="1200" dirty="0" err="1" smtClean="0"/>
              <a:t>invierno</a:t>
            </a:r>
            <a:endParaRPr lang="en-US" sz="1200" dirty="0" smtClean="0"/>
          </a:p>
          <a:p>
            <a:pPr lvl="1"/>
            <a:r>
              <a:rPr lang="en-US" sz="1200" dirty="0" smtClean="0"/>
              <a:t>No </a:t>
            </a:r>
            <a:r>
              <a:rPr lang="en-US" sz="1200" dirty="0" err="1" smtClean="0"/>
              <a:t>cultivo</a:t>
            </a:r>
            <a:r>
              <a:rPr lang="en-US" sz="1200" dirty="0" smtClean="0"/>
              <a:t> a </a:t>
            </a:r>
            <a:r>
              <a:rPr lang="en-US" sz="1200" dirty="0" err="1" smtClean="0"/>
              <a:t>cultivo</a:t>
            </a:r>
            <a:r>
              <a:rPr lang="en-US" sz="1200" dirty="0" smtClean="0"/>
              <a:t> -&gt; </a:t>
            </a:r>
            <a:r>
              <a:rPr lang="en-US" sz="1200" dirty="0" err="1" smtClean="0"/>
              <a:t>Cultivo</a:t>
            </a:r>
            <a:r>
              <a:rPr lang="en-US" sz="1200" dirty="0" smtClean="0"/>
              <a:t> de </a:t>
            </a:r>
            <a:r>
              <a:rPr lang="en-US" sz="1200" dirty="0" err="1" smtClean="0"/>
              <a:t>invierno</a:t>
            </a:r>
            <a:endParaRPr lang="en-US" sz="12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B1E7C2-7385-48AE-8CDB-A46FDC226C5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898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B1E7C2-7385-48AE-8CDB-A46FDC226C5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1187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2000" b="1" dirty="0" err="1" smtClean="0"/>
              <a:t>Uso</a:t>
            </a:r>
            <a:r>
              <a:rPr lang="en-US" sz="2000" b="1" dirty="0" smtClean="0"/>
              <a:t> de </a:t>
            </a:r>
            <a:r>
              <a:rPr lang="en-US" sz="2000" b="1" dirty="0" err="1" smtClean="0"/>
              <a:t>aplicaciones</a:t>
            </a:r>
            <a:r>
              <a:rPr lang="en-US" sz="2000" b="1" baseline="0" dirty="0" smtClean="0"/>
              <a:t> de </a:t>
            </a:r>
            <a:r>
              <a:rPr lang="en-US" sz="2000" b="1" baseline="0" dirty="0" err="1" smtClean="0"/>
              <a:t>monitoreo</a:t>
            </a:r>
            <a:r>
              <a:rPr lang="en-US" sz="2000" b="1" baseline="0" dirty="0" smtClean="0"/>
              <a:t> a </a:t>
            </a:r>
            <a:r>
              <a:rPr lang="en-US" sz="2000" b="1" baseline="0" dirty="0" err="1" smtClean="0"/>
              <a:t>diferente</a:t>
            </a:r>
            <a:r>
              <a:rPr lang="en-US" sz="2000" b="1" baseline="0" dirty="0" smtClean="0"/>
              <a:t> </a:t>
            </a:r>
            <a:r>
              <a:rPr lang="en-US" sz="2000" b="1" baseline="0" dirty="0" err="1" smtClean="0"/>
              <a:t>escala</a:t>
            </a:r>
            <a:r>
              <a:rPr lang="en-US" sz="2000" b="1" baseline="0" dirty="0" smtClean="0"/>
              <a:t>  </a:t>
            </a:r>
            <a:r>
              <a:rPr lang="en-US" sz="2000" b="1" baseline="0" dirty="0" err="1" smtClean="0"/>
              <a:t>aplicaciones</a:t>
            </a:r>
            <a:r>
              <a:rPr lang="en-US" sz="2000" b="1" baseline="0" dirty="0" smtClean="0"/>
              <a:t> de </a:t>
            </a:r>
            <a:r>
              <a:rPr lang="en-US" sz="2000" b="1" baseline="0" dirty="0" err="1" smtClean="0"/>
              <a:t>georeferenciado</a:t>
            </a:r>
            <a:r>
              <a:rPr lang="en-US" sz="2000" b="1" baseline="0" dirty="0" smtClean="0"/>
              <a:t>.</a:t>
            </a:r>
            <a:endParaRPr lang="en-US" sz="2000" b="1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B1E7C2-7385-48AE-8CDB-A46FDC226C5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088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2000" b="1" dirty="0" smtClean="0"/>
              <a:t>Crop Monitor for ICPAC started running</a:t>
            </a:r>
            <a:r>
              <a:rPr lang="en-US" sz="2000" b="1" baseline="0" dirty="0" smtClean="0"/>
              <a:t> on August 2017.</a:t>
            </a:r>
            <a:endParaRPr lang="en-US" sz="2000" b="1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B1E7C2-7385-48AE-8CDB-A46FDC226C5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299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altLang="en-US" sz="1200" dirty="0" smtClean="0"/>
              <a:t>Acogido por el G-20 en 2011 bajo el plan de acción sobre la volatilidad del precio de los alimentos y la agricultura.</a:t>
            </a:r>
          </a:p>
          <a:p>
            <a:endParaRPr lang="es-ES" dirty="0" smtClean="0"/>
          </a:p>
          <a:p>
            <a:r>
              <a:rPr lang="es-ES" dirty="0" smtClean="0"/>
              <a:t>El G20, lanzo esta iniciativa global, junto con AMIS </a:t>
            </a:r>
            <a:r>
              <a:rPr lang="es-ES" dirty="0" err="1" smtClean="0"/>
              <a:t>Market</a:t>
            </a:r>
            <a:r>
              <a:rPr lang="es-ES" dirty="0" smtClean="0"/>
              <a:t> Monitor. Por</a:t>
            </a:r>
            <a:r>
              <a:rPr lang="es-ES" baseline="0" dirty="0" smtClean="0"/>
              <a:t> un lado, e</a:t>
            </a:r>
            <a:r>
              <a:rPr lang="es-ES" dirty="0" smtClean="0"/>
              <a:t>l rol de AMIS </a:t>
            </a:r>
            <a:r>
              <a:rPr lang="es-ES" dirty="0" err="1" smtClean="0"/>
              <a:t>Market</a:t>
            </a:r>
            <a:r>
              <a:rPr lang="es-ES" baseline="0" dirty="0" smtClean="0"/>
              <a:t> Monitor sería </a:t>
            </a:r>
            <a:r>
              <a:rPr lang="es-ES" dirty="0" smtClean="0"/>
              <a:t>monitorear los precios de los cultivos, mientras</a:t>
            </a:r>
            <a:r>
              <a:rPr lang="es-ES" baseline="0" dirty="0" smtClean="0"/>
              <a:t> que </a:t>
            </a:r>
            <a:r>
              <a:rPr lang="es-ES" dirty="0" smtClean="0"/>
              <a:t>el de GEOGLAM sería monitorear el estado de los propios</a:t>
            </a:r>
            <a:r>
              <a:rPr lang="es-ES" baseline="0" dirty="0" smtClean="0"/>
              <a:t> </a:t>
            </a:r>
            <a:r>
              <a:rPr lang="es-ES" dirty="0" smtClean="0"/>
              <a:t>cultivos.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B1E7C2-7385-48AE-8CDB-A46FDC226C5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02247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Example of national system. Tanzania.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B1E7C2-7385-48AE-8CDB-A46FDC226C5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44252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sz="1400" u="sng" dirty="0" smtClean="0">
                <a:cs typeface="Calibri"/>
              </a:rPr>
              <a:t>Public good</a:t>
            </a:r>
            <a:r>
              <a:rPr lang="en-US" sz="1400" dirty="0" smtClean="0">
                <a:cs typeface="Calibri"/>
              </a:rPr>
              <a:t>: open, timely, science-driven information on crop conditions</a:t>
            </a:r>
          </a:p>
          <a:p>
            <a:pPr lvl="1">
              <a:spcBef>
                <a:spcPts val="0"/>
              </a:spcBef>
            </a:pPr>
            <a:r>
              <a:rPr lang="en-US" sz="1400" dirty="0" smtClean="0">
                <a:cs typeface="Calibri"/>
              </a:rPr>
              <a:t>Supporting transparency and building trust and confidence amongst partners</a:t>
            </a:r>
          </a:p>
          <a:p>
            <a:pPr>
              <a:spcBef>
                <a:spcPts val="600"/>
              </a:spcBef>
            </a:pPr>
            <a:r>
              <a:rPr lang="en-US" sz="1400" u="sng" dirty="0" smtClean="0"/>
              <a:t>International cooperation </a:t>
            </a:r>
            <a:r>
              <a:rPr lang="en-US" sz="1400" dirty="0" smtClean="0"/>
              <a:t>and information sharing on an in-kind basis is critical </a:t>
            </a:r>
          </a:p>
          <a:p>
            <a:pPr>
              <a:spcBef>
                <a:spcPts val="600"/>
              </a:spcBef>
            </a:pPr>
            <a:r>
              <a:rPr lang="en-US" sz="1400" dirty="0" smtClean="0">
                <a:cs typeface="Calibri"/>
              </a:rPr>
              <a:t>Significant progress in </a:t>
            </a:r>
            <a:r>
              <a:rPr lang="en-US" sz="1400" u="sng" dirty="0" smtClean="0">
                <a:cs typeface="Calibri"/>
              </a:rPr>
              <a:t>bridging the gap </a:t>
            </a:r>
            <a:r>
              <a:rPr lang="en-US" sz="1400" dirty="0" smtClean="0">
                <a:cs typeface="Calibri"/>
              </a:rPr>
              <a:t>between Remote Sensing and Economics communities</a:t>
            </a:r>
            <a:endParaRPr lang="en-US" sz="1400" dirty="0" smtClean="0"/>
          </a:p>
          <a:p>
            <a:pPr>
              <a:spcBef>
                <a:spcPts val="600"/>
              </a:spcBef>
            </a:pPr>
            <a:r>
              <a:rPr lang="en-US" sz="1400" u="sng" dirty="0" smtClean="0">
                <a:cs typeface="Calibri"/>
              </a:rPr>
              <a:t>Increasing communication and knowledge transfer </a:t>
            </a:r>
            <a:r>
              <a:rPr lang="en-US" sz="1400" dirty="0" smtClean="0">
                <a:cs typeface="Calibri"/>
              </a:rPr>
              <a:t>amongst national, regional &amp; int. organizations</a:t>
            </a:r>
          </a:p>
          <a:p>
            <a:pPr lvl="1">
              <a:spcBef>
                <a:spcPts val="0"/>
              </a:spcBef>
            </a:pPr>
            <a:r>
              <a:rPr lang="en-US" sz="1400" dirty="0" smtClean="0">
                <a:cs typeface="Calibri"/>
              </a:rPr>
              <a:t>Thereby strengthening national monitoring systems</a:t>
            </a:r>
          </a:p>
          <a:p>
            <a:pPr>
              <a:spcBef>
                <a:spcPts val="600"/>
              </a:spcBef>
            </a:pPr>
            <a:r>
              <a:rPr lang="en-US" sz="1400" u="sng" dirty="0" smtClean="0"/>
              <a:t>Internationally recognized </a:t>
            </a:r>
            <a:r>
              <a:rPr lang="en-US" sz="1400" dirty="0" smtClean="0"/>
              <a:t>as a highly valuable source of information</a:t>
            </a:r>
          </a:p>
          <a:p>
            <a:pPr>
              <a:spcBef>
                <a:spcPts val="600"/>
              </a:spcBef>
            </a:pPr>
            <a:r>
              <a:rPr lang="en-US" sz="1400" u="sng" dirty="0" smtClean="0"/>
              <a:t>End user driven </a:t>
            </a:r>
            <a:r>
              <a:rPr lang="en-US" sz="1400" dirty="0" smtClean="0"/>
              <a:t>(AMIS) and commitment of GEOGLAM and continuity is critical to success</a:t>
            </a:r>
          </a:p>
          <a:p>
            <a:pPr>
              <a:spcBef>
                <a:spcPts val="600"/>
              </a:spcBef>
            </a:pPr>
            <a:r>
              <a:rPr lang="en-US" sz="1400" dirty="0" smtClean="0"/>
              <a:t>Significantly strengthened the GEOGLAM initiative GEOGLAM-AMIS partnership </a:t>
            </a: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B1E7C2-7385-48AE-8CDB-A46FDC226C5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47913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B1E7C2-7385-48AE-8CDB-A46FDC226C5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8746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>
              <a:spcBef>
                <a:spcPct val="0"/>
              </a:spcBef>
              <a:buFontTx/>
              <a:buNone/>
            </a:pPr>
            <a:endParaRPr lang="en-US" altLang="en-US" sz="1400" b="0" i="1" dirty="0" smtClean="0"/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400" b="0" i="1" dirty="0" smtClean="0"/>
              <a:t>Los partners de</a:t>
            </a:r>
            <a:r>
              <a:rPr lang="en-US" altLang="en-US" sz="1400" b="0" i="1" baseline="0" dirty="0" smtClean="0"/>
              <a:t> GEOGLAM </a:t>
            </a:r>
            <a:r>
              <a:rPr lang="en-US" altLang="en-US" sz="1400" b="0" i="1" baseline="0" dirty="0" err="1" smtClean="0"/>
              <a:t>forman</a:t>
            </a:r>
            <a:r>
              <a:rPr lang="en-US" altLang="en-US" sz="1400" b="0" i="1" baseline="0" dirty="0" smtClean="0"/>
              <a:t> </a:t>
            </a:r>
            <a:r>
              <a:rPr lang="en-US" altLang="en-US" sz="1400" b="0" i="1" baseline="0" dirty="0" err="1" smtClean="0"/>
              <a:t>una</a:t>
            </a:r>
            <a:r>
              <a:rPr lang="en-US" altLang="en-US" sz="1400" b="0" i="1" baseline="0" dirty="0" smtClean="0"/>
              <a:t> </a:t>
            </a:r>
            <a:r>
              <a:rPr lang="en-US" altLang="en-US" sz="1400" b="0" i="1" baseline="0" dirty="0" err="1" smtClean="0"/>
              <a:t>amplia</a:t>
            </a:r>
            <a:r>
              <a:rPr lang="en-US" altLang="en-US" sz="1400" b="0" i="1" baseline="0" dirty="0" smtClean="0"/>
              <a:t> </a:t>
            </a:r>
            <a:r>
              <a:rPr lang="en-US" altLang="en-US" sz="1400" b="0" i="1" baseline="0" dirty="0" err="1" smtClean="0"/>
              <a:t>comunidad</a:t>
            </a:r>
            <a:r>
              <a:rPr lang="en-US" altLang="en-US" sz="1400" b="0" i="1" baseline="0" dirty="0" smtClean="0"/>
              <a:t> de </a:t>
            </a:r>
            <a:r>
              <a:rPr lang="en-US" altLang="en-US" sz="1400" b="0" i="1" baseline="0" dirty="0" err="1" smtClean="0"/>
              <a:t>Universidades</a:t>
            </a:r>
            <a:r>
              <a:rPr lang="en-US" altLang="en-US" sz="1400" b="0" i="1" baseline="0" dirty="0" smtClean="0"/>
              <a:t>, </a:t>
            </a:r>
            <a:r>
              <a:rPr lang="en-US" altLang="en-US" sz="1400" b="0" i="1" baseline="0" dirty="0" err="1" smtClean="0"/>
              <a:t>ministerios</a:t>
            </a:r>
            <a:r>
              <a:rPr lang="en-US" altLang="en-US" sz="1400" b="0" i="1" baseline="0" dirty="0" smtClean="0"/>
              <a:t> de </a:t>
            </a:r>
            <a:r>
              <a:rPr lang="en-US" altLang="en-US" sz="1400" b="0" i="1" baseline="0" dirty="0" err="1" smtClean="0"/>
              <a:t>Agricultura</a:t>
            </a:r>
            <a:r>
              <a:rPr lang="en-US" altLang="en-US" sz="1400" b="0" i="1" baseline="0" dirty="0" smtClean="0"/>
              <a:t>, </a:t>
            </a:r>
            <a:r>
              <a:rPr lang="en-US" altLang="en-US" sz="1400" b="0" i="1" baseline="0" dirty="0" err="1" smtClean="0"/>
              <a:t>agencias</a:t>
            </a:r>
            <a:r>
              <a:rPr lang="en-US" altLang="en-US" sz="1400" b="0" i="1" baseline="0" dirty="0" smtClean="0"/>
              <a:t> </a:t>
            </a:r>
            <a:r>
              <a:rPr lang="en-US" altLang="en-US" sz="1400" b="0" i="1" baseline="0" dirty="0" err="1" smtClean="0"/>
              <a:t>espaciales</a:t>
            </a:r>
            <a:r>
              <a:rPr lang="en-US" altLang="en-US" sz="1400" b="0" i="1" baseline="0" dirty="0" smtClean="0"/>
              <a:t> y </a:t>
            </a:r>
            <a:r>
              <a:rPr lang="en-US" altLang="en-US" sz="1400" b="0" i="1" baseline="0" dirty="0" err="1" smtClean="0"/>
              <a:t>entidades</a:t>
            </a:r>
            <a:r>
              <a:rPr lang="en-US" altLang="en-US" sz="1400" b="0" i="1" baseline="0" dirty="0" smtClean="0"/>
              <a:t> de la </a:t>
            </a:r>
            <a:r>
              <a:rPr lang="en-US" altLang="en-US" sz="1400" b="0" i="1" baseline="0" dirty="0" err="1" smtClean="0"/>
              <a:t>industria</a:t>
            </a:r>
            <a:endParaRPr lang="es-ES" altLang="en-US" sz="12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B1E7C2-7385-48AE-8CDB-A46FDC226C5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0089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 smtClean="0"/>
              <a:t>Crop</a:t>
            </a:r>
            <a:r>
              <a:rPr lang="es-ES" baseline="0" dirty="0" smtClean="0"/>
              <a:t> Monitor para AMIS representa la esencia de lo que GEOGLAM se comprometió a cumplir: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altLang="en-US" sz="1200" dirty="0" smtClean="0"/>
              <a:t>Fortalecer los recursos de la comunidad internacional para producir y distribuir información relevante sobre la producción agrícola a nivel regional, nacional y global mediante el uso de teledetección.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altLang="en-US" sz="1200" dirty="0" smtClean="0"/>
              <a:t>Construido en base a sistemas de monitoreo existentes.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altLang="en-US" sz="1200" dirty="0" smtClean="0"/>
              <a:t>Centrado en países productores y países en riesgo</a:t>
            </a:r>
          </a:p>
          <a:p>
            <a:pPr marL="171450" indent="-171450">
              <a:buFontTx/>
              <a:buChar char="-"/>
            </a:pPr>
            <a:endParaRPr lang="es-E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B1E7C2-7385-48AE-8CDB-A46FDC226C5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1261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0975" indent="-180975"/>
            <a:r>
              <a:rPr lang="es-ES" altLang="en-US" sz="2400" b="0" dirty="0" smtClean="0"/>
              <a:t>Sequia</a:t>
            </a:r>
            <a:r>
              <a:rPr lang="es-ES" altLang="en-US" sz="2400" b="0" baseline="0" dirty="0" smtClean="0"/>
              <a:t> en el centro de USA</a:t>
            </a:r>
          </a:p>
          <a:p>
            <a:pPr marL="180975" indent="-180975"/>
            <a:endParaRPr lang="es-ES" sz="2400" b="0" spc="-30" baseline="0" dirty="0" smtClean="0"/>
          </a:p>
          <a:p>
            <a:pPr marL="180975" indent="-180975"/>
            <a:r>
              <a:rPr lang="es-ES" sz="2400" b="0" spc="-30" baseline="0" dirty="0" smtClean="0"/>
              <a:t>Exceso de lluvias en Argentina.</a:t>
            </a:r>
          </a:p>
          <a:p>
            <a:pPr marL="180975" indent="-180975"/>
            <a:endParaRPr lang="es-ES" sz="2400" b="0" spc="-30" baseline="0" dirty="0" smtClean="0"/>
          </a:p>
          <a:p>
            <a:pPr marL="180975" indent="-180975"/>
            <a:r>
              <a:rPr lang="es-ES" sz="2400" b="0" spc="-30" baseline="0" dirty="0" smtClean="0"/>
              <a:t>En el gráfico se puede observar el porcentaje de producción comprometido por estados desfavorables en los cultivos.</a:t>
            </a:r>
            <a:endParaRPr lang="en-US" sz="1100" spc="-30" dirty="0" smtClean="0"/>
          </a:p>
          <a:p>
            <a:pPr lvl="1">
              <a:spcBef>
                <a:spcPts val="300"/>
              </a:spcBef>
            </a:pPr>
            <a:endParaRPr lang="es-ES" altLang="en-US" sz="2000" b="0" u="sng" dirty="0" smtClean="0">
              <a:ea typeface="Arial" panose="020B0604020202020204" pitchFamily="34" charset="0"/>
            </a:endParaRPr>
          </a:p>
          <a:p>
            <a:pPr lvl="1">
              <a:spcBef>
                <a:spcPts val="300"/>
              </a:spcBef>
            </a:pPr>
            <a:endParaRPr lang="en-US" altLang="en-US" sz="2000" b="0" u="sng" dirty="0" smtClean="0">
              <a:ea typeface="Arial" panose="020B0604020202020204" pitchFamily="34" charset="0"/>
            </a:endParaRPr>
          </a:p>
          <a:p>
            <a:pPr marL="828675" lvl="1" indent="-457200">
              <a:spcBef>
                <a:spcPts val="300"/>
              </a:spcBef>
              <a:buFontTx/>
              <a:buAutoNum type="alphaLcPeriod"/>
            </a:pPr>
            <a:endParaRPr lang="en-US" altLang="en-US" sz="2000" b="0" dirty="0" smtClean="0">
              <a:ea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B1E7C2-7385-48AE-8CDB-A46FDC226C5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3941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 err="1" smtClean="0"/>
              <a:t>Nace</a:t>
            </a:r>
            <a:r>
              <a:rPr lang="en-US" sz="2000" dirty="0" smtClean="0"/>
              <a:t> </a:t>
            </a:r>
            <a:r>
              <a:rPr lang="en-US" sz="2000" dirty="0" err="1" smtClean="0"/>
              <a:t>en</a:t>
            </a:r>
            <a:r>
              <a:rPr lang="en-US" sz="2000" dirty="0" smtClean="0"/>
              <a:t> el </a:t>
            </a:r>
            <a:r>
              <a:rPr lang="en-US" sz="2000" dirty="0" err="1" smtClean="0"/>
              <a:t>año</a:t>
            </a:r>
            <a:r>
              <a:rPr lang="en-US" sz="2000" dirty="0" smtClean="0"/>
              <a:t> 2016 </a:t>
            </a:r>
            <a:r>
              <a:rPr lang="en-US" sz="2000" dirty="0" err="1" smtClean="0"/>
              <a:t>en</a:t>
            </a:r>
            <a:r>
              <a:rPr lang="en-US" sz="2000" dirty="0" smtClean="0"/>
              <a:t> plena</a:t>
            </a:r>
            <a:r>
              <a:rPr lang="en-US" sz="2000" baseline="0" dirty="0" smtClean="0"/>
              <a:t> </a:t>
            </a:r>
            <a:r>
              <a:rPr lang="en-US" sz="2000" b="0" dirty="0" smtClean="0">
                <a:solidFill>
                  <a:srgbClr val="005FAA"/>
                </a:solidFill>
                <a:cs typeface="Arial" charset="0"/>
              </a:rPr>
              <a:t>crisis in southern Africa. </a:t>
            </a:r>
            <a:r>
              <a:rPr lang="en-US" sz="2000" b="0" dirty="0" err="1" smtClean="0">
                <a:solidFill>
                  <a:srgbClr val="005FAA"/>
                </a:solidFill>
                <a:cs typeface="Arial" charset="0"/>
              </a:rPr>
              <a:t>Bajo</a:t>
            </a:r>
            <a:r>
              <a:rPr lang="en-US" sz="2000" b="0" baseline="0" dirty="0" smtClean="0">
                <a:solidFill>
                  <a:srgbClr val="005FAA"/>
                </a:solidFill>
                <a:cs typeface="Arial" charset="0"/>
              </a:rPr>
              <a:t> </a:t>
            </a:r>
            <a:r>
              <a:rPr lang="en-US" sz="2000" b="0" baseline="0" dirty="0" err="1" smtClean="0">
                <a:solidFill>
                  <a:srgbClr val="005FAA"/>
                </a:solidFill>
                <a:cs typeface="Arial" charset="0"/>
              </a:rPr>
              <a:t>las</a:t>
            </a:r>
            <a:r>
              <a:rPr lang="en-US" sz="2000" b="0" baseline="0" dirty="0" smtClean="0">
                <a:solidFill>
                  <a:srgbClr val="005FAA"/>
                </a:solidFill>
                <a:cs typeface="Arial" charset="0"/>
              </a:rPr>
              <a:t> </a:t>
            </a:r>
            <a:r>
              <a:rPr lang="en-US" sz="2000" b="0" baseline="0" dirty="0" err="1" smtClean="0">
                <a:solidFill>
                  <a:srgbClr val="005FAA"/>
                </a:solidFill>
                <a:cs typeface="Arial" charset="0"/>
              </a:rPr>
              <a:t>mismas</a:t>
            </a:r>
            <a:r>
              <a:rPr lang="en-US" sz="2000" b="0" baseline="0" dirty="0" smtClean="0">
                <a:solidFill>
                  <a:srgbClr val="005FAA"/>
                </a:solidFill>
                <a:cs typeface="Arial" charset="0"/>
              </a:rPr>
              <a:t> </a:t>
            </a:r>
            <a:r>
              <a:rPr lang="en-US" sz="2000" b="0" baseline="0" dirty="0" err="1" smtClean="0">
                <a:solidFill>
                  <a:srgbClr val="005FAA"/>
                </a:solidFill>
                <a:cs typeface="Arial" charset="0"/>
              </a:rPr>
              <a:t>premisas</a:t>
            </a:r>
            <a:r>
              <a:rPr lang="en-US" sz="2000" b="0" baseline="0" dirty="0" smtClean="0">
                <a:solidFill>
                  <a:srgbClr val="005FAA"/>
                </a:solidFill>
                <a:cs typeface="Arial" charset="0"/>
              </a:rPr>
              <a:t> </a:t>
            </a:r>
            <a:r>
              <a:rPr lang="en-US" sz="2000" b="0" baseline="0" dirty="0" err="1" smtClean="0">
                <a:solidFill>
                  <a:srgbClr val="005FAA"/>
                </a:solidFill>
                <a:cs typeface="Arial" charset="0"/>
              </a:rPr>
              <a:t>establecidas</a:t>
            </a:r>
            <a:r>
              <a:rPr lang="en-US" sz="2000" b="0" baseline="0" dirty="0" smtClean="0">
                <a:solidFill>
                  <a:srgbClr val="005FAA"/>
                </a:solidFill>
                <a:cs typeface="Arial" charset="0"/>
              </a:rPr>
              <a:t> </a:t>
            </a:r>
            <a:r>
              <a:rPr lang="en-US" sz="2000" b="0" baseline="0" dirty="0" err="1" smtClean="0">
                <a:solidFill>
                  <a:srgbClr val="005FAA"/>
                </a:solidFill>
                <a:cs typeface="Arial" charset="0"/>
              </a:rPr>
              <a:t>anteriormente</a:t>
            </a:r>
            <a:endParaRPr lang="en-US" sz="2000" b="0" baseline="0" dirty="0" smtClean="0">
              <a:solidFill>
                <a:srgbClr val="005FAA"/>
              </a:solidFill>
              <a:cs typeface="Arial" charset="0"/>
            </a:endParaRPr>
          </a:p>
          <a:p>
            <a:endParaRPr lang="en-US" sz="2000" b="0" baseline="0" dirty="0" smtClean="0">
              <a:solidFill>
                <a:srgbClr val="005FAA"/>
              </a:solidFill>
              <a:cs typeface="Arial" charset="0"/>
            </a:endParaRPr>
          </a:p>
          <a:p>
            <a:pPr marL="342900" indent="-342900">
              <a:buFontTx/>
              <a:buChar char="-"/>
            </a:pPr>
            <a:r>
              <a:rPr lang="en-US" sz="2000" b="0" baseline="0" dirty="0" err="1" smtClean="0">
                <a:solidFill>
                  <a:srgbClr val="005FAA"/>
                </a:solidFill>
                <a:cs typeface="Arial" charset="0"/>
              </a:rPr>
              <a:t>Crear</a:t>
            </a:r>
            <a:r>
              <a:rPr lang="en-US" sz="2000" b="0" baseline="0" dirty="0" smtClean="0">
                <a:solidFill>
                  <a:srgbClr val="005FAA"/>
                </a:solidFill>
                <a:cs typeface="Arial" charset="0"/>
              </a:rPr>
              <a:t> </a:t>
            </a:r>
            <a:r>
              <a:rPr lang="en-US" sz="2000" b="0" baseline="0" dirty="0" err="1" smtClean="0">
                <a:solidFill>
                  <a:srgbClr val="005FAA"/>
                </a:solidFill>
                <a:cs typeface="Arial" charset="0"/>
              </a:rPr>
              <a:t>consenso</a:t>
            </a:r>
            <a:r>
              <a:rPr lang="en-US" sz="2000" b="0" baseline="0" dirty="0" smtClean="0">
                <a:solidFill>
                  <a:srgbClr val="005FAA"/>
                </a:solidFill>
                <a:cs typeface="Arial" charset="0"/>
              </a:rPr>
              <a:t>. </a:t>
            </a:r>
          </a:p>
          <a:p>
            <a:pPr marL="342900" indent="-342900">
              <a:buFontTx/>
              <a:buChar char="-"/>
            </a:pPr>
            <a:r>
              <a:rPr lang="en-US" sz="2000" b="0" baseline="0" dirty="0" err="1" smtClean="0">
                <a:solidFill>
                  <a:srgbClr val="005FAA"/>
                </a:solidFill>
                <a:cs typeface="Arial" charset="0"/>
              </a:rPr>
              <a:t>Aportar</a:t>
            </a:r>
            <a:r>
              <a:rPr lang="en-US" sz="2000" b="0" baseline="0" dirty="0" smtClean="0">
                <a:solidFill>
                  <a:srgbClr val="005FAA"/>
                </a:solidFill>
                <a:cs typeface="Arial" charset="0"/>
              </a:rPr>
              <a:t> </a:t>
            </a:r>
            <a:r>
              <a:rPr lang="en-US" sz="2000" b="0" baseline="0" dirty="0" err="1" smtClean="0">
                <a:solidFill>
                  <a:srgbClr val="005FAA"/>
                </a:solidFill>
                <a:cs typeface="Arial" charset="0"/>
              </a:rPr>
              <a:t>información</a:t>
            </a:r>
            <a:r>
              <a:rPr lang="en-US" sz="2000" b="0" baseline="0" dirty="0" smtClean="0">
                <a:solidFill>
                  <a:srgbClr val="005FAA"/>
                </a:solidFill>
                <a:cs typeface="Arial" charset="0"/>
              </a:rPr>
              <a:t> </a:t>
            </a:r>
            <a:r>
              <a:rPr lang="en-US" sz="2000" b="0" baseline="0" dirty="0" err="1" smtClean="0">
                <a:solidFill>
                  <a:srgbClr val="005FAA"/>
                </a:solidFill>
                <a:cs typeface="Arial" charset="0"/>
              </a:rPr>
              <a:t>que</a:t>
            </a:r>
            <a:r>
              <a:rPr lang="en-US" sz="2000" b="0" baseline="0" dirty="0" smtClean="0">
                <a:solidFill>
                  <a:srgbClr val="005FAA"/>
                </a:solidFill>
                <a:cs typeface="Arial" charset="0"/>
              </a:rPr>
              <a:t> </a:t>
            </a:r>
            <a:r>
              <a:rPr lang="en-US" sz="2000" b="0" baseline="0" dirty="0" err="1" smtClean="0">
                <a:solidFill>
                  <a:srgbClr val="005FAA"/>
                </a:solidFill>
                <a:cs typeface="Arial" charset="0"/>
              </a:rPr>
              <a:t>agilice</a:t>
            </a:r>
            <a:r>
              <a:rPr lang="en-US" sz="2000" b="0" baseline="0" dirty="0" smtClean="0">
                <a:solidFill>
                  <a:srgbClr val="005FAA"/>
                </a:solidFill>
                <a:cs typeface="Arial" charset="0"/>
              </a:rPr>
              <a:t> la </a:t>
            </a:r>
            <a:r>
              <a:rPr lang="en-US" sz="2000" b="0" baseline="0" dirty="0" err="1" smtClean="0">
                <a:solidFill>
                  <a:srgbClr val="005FAA"/>
                </a:solidFill>
                <a:cs typeface="Arial" charset="0"/>
              </a:rPr>
              <a:t>tomas</a:t>
            </a:r>
            <a:r>
              <a:rPr lang="en-US" sz="2000" b="0" baseline="0" dirty="0" smtClean="0">
                <a:solidFill>
                  <a:srgbClr val="005FAA"/>
                </a:solidFill>
                <a:cs typeface="Arial" charset="0"/>
              </a:rPr>
              <a:t> de decisions.</a:t>
            </a:r>
            <a:endParaRPr lang="en-US" sz="2000" b="0" dirty="0" smtClean="0">
              <a:solidFill>
                <a:srgbClr val="005FAA"/>
              </a:solidFill>
            </a:endParaRPr>
          </a:p>
          <a:p>
            <a:endParaRPr lang="en-US" dirty="0" smtClean="0"/>
          </a:p>
          <a:p>
            <a:r>
              <a:rPr lang="en-US" dirty="0" err="1" smtClean="0"/>
              <a:t>Mapa</a:t>
            </a:r>
            <a:r>
              <a:rPr lang="en-US" dirty="0" smtClean="0"/>
              <a:t> con el </a:t>
            </a:r>
            <a:r>
              <a:rPr lang="en-US" dirty="0" err="1" smtClean="0"/>
              <a:t>estado</a:t>
            </a:r>
            <a:r>
              <a:rPr lang="en-US" dirty="0" smtClean="0"/>
              <a:t> de los </a:t>
            </a:r>
            <a:r>
              <a:rPr lang="en-US" dirty="0" err="1" smtClean="0"/>
              <a:t>ultivos</a:t>
            </a:r>
            <a:r>
              <a:rPr lang="en-US" baseline="0" dirty="0" smtClean="0"/>
              <a:t> y drivers </a:t>
            </a:r>
            <a:r>
              <a:rPr lang="en-US" baseline="0" dirty="0" err="1" smtClean="0"/>
              <a:t>que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actualmente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influyen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dichos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estados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B1E7C2-7385-48AE-8CDB-A46FDC226C5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7135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Crop Monitor</a:t>
            </a:r>
            <a:r>
              <a:rPr lang="en-US" baseline="0" dirty="0" smtClean="0"/>
              <a:t> for AMIS se </a:t>
            </a:r>
            <a:r>
              <a:rPr lang="en-US" baseline="0" dirty="0" err="1" smtClean="0"/>
              <a:t>publica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desde</a:t>
            </a:r>
            <a:r>
              <a:rPr lang="en-US" baseline="0" dirty="0" smtClean="0"/>
              <a:t> 2013. Se </a:t>
            </a:r>
            <a:r>
              <a:rPr lang="en-US" baseline="0" dirty="0" err="1" smtClean="0"/>
              <a:t>comprende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mapas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sintesis</a:t>
            </a:r>
            <a:r>
              <a:rPr lang="en-US" baseline="0" dirty="0" smtClean="0"/>
              <a:t> con </a:t>
            </a:r>
            <a:r>
              <a:rPr lang="en-US" baseline="0" dirty="0" err="1" smtClean="0"/>
              <a:t>las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condiciones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cultivos</a:t>
            </a:r>
            <a:r>
              <a:rPr lang="en-US" baseline="0" dirty="0" smtClean="0"/>
              <a:t> y los drivers </a:t>
            </a:r>
            <a:r>
              <a:rPr lang="en-US" baseline="0" dirty="0" err="1" smtClean="0"/>
              <a:t>que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influyen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estas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condiciones</a:t>
            </a:r>
            <a:r>
              <a:rPr lang="en-US" baseline="0" dirty="0" smtClean="0"/>
              <a:t>.  </a:t>
            </a:r>
            <a:r>
              <a:rPr lang="en-US" baseline="0" dirty="0" err="1" smtClean="0"/>
              <a:t>También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incluye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gráficos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detayando</a:t>
            </a:r>
            <a:r>
              <a:rPr lang="en-US" baseline="0" dirty="0" smtClean="0"/>
              <a:t> la </a:t>
            </a:r>
            <a:r>
              <a:rPr lang="en-US" baseline="0" dirty="0" err="1" smtClean="0"/>
              <a:t>condicion</a:t>
            </a:r>
            <a:r>
              <a:rPr lang="en-US" baseline="0" dirty="0" smtClean="0"/>
              <a:t> de un </a:t>
            </a:r>
            <a:r>
              <a:rPr lang="en-US" baseline="0" dirty="0" err="1" smtClean="0"/>
              <a:t>cultivo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por</a:t>
            </a:r>
            <a:r>
              <a:rPr lang="en-US" baseline="0" dirty="0" smtClean="0"/>
              <a:t> areas de </a:t>
            </a:r>
            <a:r>
              <a:rPr lang="en-US" baseline="0" dirty="0" err="1" smtClean="0"/>
              <a:t>producción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Incluyendo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texto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explicativo</a:t>
            </a:r>
            <a:r>
              <a:rPr lang="en-US" baseline="0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B1E7C2-7385-48AE-8CDB-A46FDC226C5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2882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Co-</a:t>
            </a:r>
            <a:r>
              <a:rPr lang="es-ES" dirty="0" err="1" smtClean="0"/>
              <a:t>relation</a:t>
            </a:r>
            <a:r>
              <a:rPr lang="es-ES" baseline="0" dirty="0" smtClean="0"/>
              <a:t> </a:t>
            </a:r>
            <a:r>
              <a:rPr lang="es-ES" baseline="0" dirty="0" err="1" smtClean="0"/>
              <a:t>between</a:t>
            </a:r>
            <a:r>
              <a:rPr lang="es-ES" baseline="0" dirty="0" smtClean="0"/>
              <a:t> EO DATA and </a:t>
            </a:r>
            <a:r>
              <a:rPr lang="es-ES" baseline="0" dirty="0" err="1" smtClean="0"/>
              <a:t>conditions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reported</a:t>
            </a:r>
            <a:r>
              <a:rPr lang="es-ES" baseline="0" dirty="0" smtClean="0"/>
              <a:t> </a:t>
            </a:r>
            <a:r>
              <a:rPr lang="es-ES" baseline="0" dirty="0" err="1" smtClean="0"/>
              <a:t>by</a:t>
            </a:r>
            <a:r>
              <a:rPr lang="es-ES" baseline="0" dirty="0" smtClean="0"/>
              <a:t> </a:t>
            </a:r>
            <a:r>
              <a:rPr lang="es-ES" baseline="0" dirty="0" err="1" smtClean="0"/>
              <a:t>analists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on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ground</a:t>
            </a:r>
            <a:r>
              <a:rPr lang="es-E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B1E7C2-7385-48AE-8CDB-A46FDC226C5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775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Co-</a:t>
            </a:r>
            <a:r>
              <a:rPr lang="es-ES" dirty="0" err="1" smtClean="0"/>
              <a:t>relation</a:t>
            </a:r>
            <a:r>
              <a:rPr lang="es-ES" baseline="0" dirty="0" smtClean="0"/>
              <a:t> </a:t>
            </a:r>
            <a:r>
              <a:rPr lang="es-ES" baseline="0" dirty="0" err="1" smtClean="0"/>
              <a:t>between</a:t>
            </a:r>
            <a:r>
              <a:rPr lang="es-ES" baseline="0" dirty="0" smtClean="0"/>
              <a:t> EO DATA and </a:t>
            </a:r>
            <a:r>
              <a:rPr lang="es-ES" baseline="0" dirty="0" err="1" smtClean="0"/>
              <a:t>conditions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reported</a:t>
            </a:r>
            <a:r>
              <a:rPr lang="es-ES" baseline="0" dirty="0" smtClean="0"/>
              <a:t> </a:t>
            </a:r>
            <a:r>
              <a:rPr lang="es-ES" baseline="0" dirty="0" err="1" smtClean="0"/>
              <a:t>by</a:t>
            </a:r>
            <a:r>
              <a:rPr lang="es-ES" baseline="0" dirty="0" smtClean="0"/>
              <a:t> </a:t>
            </a:r>
            <a:r>
              <a:rPr lang="es-ES" baseline="0" dirty="0" err="1" smtClean="0"/>
              <a:t>analists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on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ground</a:t>
            </a:r>
            <a:r>
              <a:rPr lang="es-ES" baseline="0" dirty="0" smtClean="0"/>
              <a:t>. </a:t>
            </a:r>
          </a:p>
          <a:p>
            <a:endParaRPr lang="es-ES" baseline="0" dirty="0" smtClean="0"/>
          </a:p>
          <a:p>
            <a:r>
              <a:rPr lang="es-ES" baseline="0" dirty="0" smtClean="0"/>
              <a:t>Sequia en </a:t>
            </a:r>
            <a:r>
              <a:rPr lang="es-ES" baseline="0" dirty="0" err="1" smtClean="0"/>
              <a:t>Africa</a:t>
            </a:r>
            <a:r>
              <a:rPr lang="es-ES" baseline="0" dirty="0" smtClean="0"/>
              <a:t> en 2016 que trajo consigo una crisis alimentaria en la zona.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B1E7C2-7385-48AE-8CDB-A46FDC226C5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845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01/08/2018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78418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01/08/2018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52582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01/08/2018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0520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01/08/2018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80387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01/08/2018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3145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01/08/2018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82391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01/08/2018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93585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01/08/2018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62065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01/08/2018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48613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01/08/2018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10834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01/08/2018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31443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B3A561-27D8-44BE-8FFC-791FE1EBCE00}" type="datetimeFigureOut">
              <a:rPr lang="es-AR" smtClean="0"/>
              <a:pPr/>
              <a:t>01/08/2018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42787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1.jpg"/><Relationship Id="rId4" Type="http://schemas.openxmlformats.org/officeDocument/2006/relationships/image" Target="../media/image90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3.tiff"/><Relationship Id="rId4" Type="http://schemas.openxmlformats.org/officeDocument/2006/relationships/image" Target="../media/image92.tif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png"/><Relationship Id="rId5" Type="http://schemas.openxmlformats.org/officeDocument/2006/relationships/image" Target="../media/image91.jpg"/><Relationship Id="rId4" Type="http://schemas.openxmlformats.org/officeDocument/2006/relationships/image" Target="../media/image90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3.jpeg"/><Relationship Id="rId7" Type="http://schemas.openxmlformats.org/officeDocument/2006/relationships/image" Target="../media/image10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Relationship Id="rId9" Type="http://schemas.openxmlformats.org/officeDocument/2006/relationships/image" Target="../media/image10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3" Type="http://schemas.openxmlformats.org/officeDocument/2006/relationships/image" Target="../media/image3.jpeg"/><Relationship Id="rId7" Type="http://schemas.openxmlformats.org/officeDocument/2006/relationships/image" Target="../media/image10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jpeg"/><Relationship Id="rId5" Type="http://schemas.openxmlformats.org/officeDocument/2006/relationships/image" Target="../media/image106.jpeg"/><Relationship Id="rId4" Type="http://schemas.openxmlformats.org/officeDocument/2006/relationships/image" Target="../media/image10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mailto:bbarker1@umd.edu" TargetMode="External"/><Relationship Id="rId13" Type="http://schemas.openxmlformats.org/officeDocument/2006/relationships/hyperlink" Target="http://www.twitter.com/G20_GEOGLAM" TargetMode="External"/><Relationship Id="rId3" Type="http://schemas.openxmlformats.org/officeDocument/2006/relationships/image" Target="../media/image3.jpeg"/><Relationship Id="rId7" Type="http://schemas.openxmlformats.org/officeDocument/2006/relationships/hyperlink" Target="mailto:mhumber@umd.edu" TargetMode="External"/><Relationship Id="rId12" Type="http://schemas.openxmlformats.org/officeDocument/2006/relationships/hyperlink" Target="http://www.cropmonitor.org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ireshef@geoglam.org" TargetMode="External"/><Relationship Id="rId11" Type="http://schemas.openxmlformats.org/officeDocument/2006/relationships/hyperlink" Target="http://www.geoglam.org/" TargetMode="External"/><Relationship Id="rId5" Type="http://schemas.openxmlformats.org/officeDocument/2006/relationships/hyperlink" Target="mailto:akwhitcraft@geoglam.org" TargetMode="External"/><Relationship Id="rId10" Type="http://schemas.openxmlformats.org/officeDocument/2006/relationships/hyperlink" Target="mailto:justice@umd.edu" TargetMode="External"/><Relationship Id="rId4" Type="http://schemas.openxmlformats.org/officeDocument/2006/relationships/hyperlink" Target="mailto:asgalve@umd.edu" TargetMode="External"/><Relationship Id="rId9" Type="http://schemas.openxmlformats.org/officeDocument/2006/relationships/hyperlink" Target="mailto:epuricel@umd.edu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6.jpeg"/><Relationship Id="rId18" Type="http://schemas.openxmlformats.org/officeDocument/2006/relationships/image" Target="../media/image21.jpeg"/><Relationship Id="rId26" Type="http://schemas.openxmlformats.org/officeDocument/2006/relationships/image" Target="../media/image29.jpeg"/><Relationship Id="rId39" Type="http://schemas.openxmlformats.org/officeDocument/2006/relationships/image" Target="../media/image41.png"/><Relationship Id="rId21" Type="http://schemas.openxmlformats.org/officeDocument/2006/relationships/image" Target="../media/image24.png"/><Relationship Id="rId34" Type="http://schemas.openxmlformats.org/officeDocument/2006/relationships/image" Target="../media/image36.jpeg"/><Relationship Id="rId42" Type="http://schemas.openxmlformats.org/officeDocument/2006/relationships/image" Target="../media/image44.jpeg"/><Relationship Id="rId47" Type="http://schemas.openxmlformats.org/officeDocument/2006/relationships/image" Target="../media/image49.jpeg"/><Relationship Id="rId50" Type="http://schemas.openxmlformats.org/officeDocument/2006/relationships/image" Target="../media/image52.png"/><Relationship Id="rId55" Type="http://schemas.openxmlformats.org/officeDocument/2006/relationships/image" Target="../media/image57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9.png"/><Relationship Id="rId20" Type="http://schemas.openxmlformats.org/officeDocument/2006/relationships/image" Target="../media/image23.wmf"/><Relationship Id="rId29" Type="http://schemas.openxmlformats.org/officeDocument/2006/relationships/image" Target="../media/image31.jpeg"/><Relationship Id="rId41" Type="http://schemas.openxmlformats.org/officeDocument/2006/relationships/image" Target="../media/image43.jpeg"/><Relationship Id="rId54" Type="http://schemas.openxmlformats.org/officeDocument/2006/relationships/image" Target="../media/image56.jpeg"/><Relationship Id="rId6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11" Type="http://schemas.openxmlformats.org/officeDocument/2006/relationships/image" Target="../media/image14.png"/><Relationship Id="rId24" Type="http://schemas.openxmlformats.org/officeDocument/2006/relationships/image" Target="../media/image27.jpeg"/><Relationship Id="rId32" Type="http://schemas.openxmlformats.org/officeDocument/2006/relationships/image" Target="../media/image34.jpeg"/><Relationship Id="rId37" Type="http://schemas.openxmlformats.org/officeDocument/2006/relationships/image" Target="../media/image39.jpeg"/><Relationship Id="rId40" Type="http://schemas.openxmlformats.org/officeDocument/2006/relationships/image" Target="../media/image42.jpeg"/><Relationship Id="rId45" Type="http://schemas.openxmlformats.org/officeDocument/2006/relationships/image" Target="../media/image47.jpeg"/><Relationship Id="rId53" Type="http://schemas.openxmlformats.org/officeDocument/2006/relationships/image" Target="../media/image55.png"/><Relationship Id="rId58" Type="http://schemas.openxmlformats.org/officeDocument/2006/relationships/image" Target="../media/image60.jpeg"/><Relationship Id="rId5" Type="http://schemas.openxmlformats.org/officeDocument/2006/relationships/image" Target="../media/image8.png"/><Relationship Id="rId15" Type="http://schemas.openxmlformats.org/officeDocument/2006/relationships/image" Target="../media/image18.jpeg"/><Relationship Id="rId23" Type="http://schemas.openxmlformats.org/officeDocument/2006/relationships/image" Target="../media/image26.jpeg"/><Relationship Id="rId28" Type="http://schemas.openxmlformats.org/officeDocument/2006/relationships/image" Target="../media/image30.png"/><Relationship Id="rId36" Type="http://schemas.openxmlformats.org/officeDocument/2006/relationships/image" Target="../media/image38.jpeg"/><Relationship Id="rId49" Type="http://schemas.openxmlformats.org/officeDocument/2006/relationships/image" Target="../media/image51.png"/><Relationship Id="rId57" Type="http://schemas.openxmlformats.org/officeDocument/2006/relationships/image" Target="../media/image59.png"/><Relationship Id="rId61" Type="http://schemas.openxmlformats.org/officeDocument/2006/relationships/image" Target="../media/image63.jpeg"/><Relationship Id="rId10" Type="http://schemas.openxmlformats.org/officeDocument/2006/relationships/image" Target="../media/image13.png"/><Relationship Id="rId19" Type="http://schemas.openxmlformats.org/officeDocument/2006/relationships/image" Target="../media/image22.jpeg"/><Relationship Id="rId31" Type="http://schemas.openxmlformats.org/officeDocument/2006/relationships/image" Target="../media/image33.jpeg"/><Relationship Id="rId44" Type="http://schemas.openxmlformats.org/officeDocument/2006/relationships/image" Target="../media/image46.png"/><Relationship Id="rId52" Type="http://schemas.openxmlformats.org/officeDocument/2006/relationships/image" Target="../media/image54.jpeg"/><Relationship Id="rId60" Type="http://schemas.openxmlformats.org/officeDocument/2006/relationships/image" Target="../media/image62.jpe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jpeg"/><Relationship Id="rId22" Type="http://schemas.openxmlformats.org/officeDocument/2006/relationships/image" Target="../media/image25.png"/><Relationship Id="rId27" Type="http://schemas.openxmlformats.org/officeDocument/2006/relationships/hyperlink" Target="http://www.csiro.au/" TargetMode="External"/><Relationship Id="rId30" Type="http://schemas.openxmlformats.org/officeDocument/2006/relationships/image" Target="../media/image32.jpeg"/><Relationship Id="rId35" Type="http://schemas.openxmlformats.org/officeDocument/2006/relationships/image" Target="../media/image37.png"/><Relationship Id="rId43" Type="http://schemas.openxmlformats.org/officeDocument/2006/relationships/image" Target="../media/image45.png"/><Relationship Id="rId48" Type="http://schemas.openxmlformats.org/officeDocument/2006/relationships/image" Target="../media/image50.png"/><Relationship Id="rId56" Type="http://schemas.openxmlformats.org/officeDocument/2006/relationships/image" Target="../media/image58.jpeg"/><Relationship Id="rId8" Type="http://schemas.openxmlformats.org/officeDocument/2006/relationships/image" Target="../media/image11.png"/><Relationship Id="rId51" Type="http://schemas.openxmlformats.org/officeDocument/2006/relationships/image" Target="../media/image53.jpeg"/><Relationship Id="rId3" Type="http://schemas.openxmlformats.org/officeDocument/2006/relationships/image" Target="../media/image3.jpeg"/><Relationship Id="rId12" Type="http://schemas.openxmlformats.org/officeDocument/2006/relationships/image" Target="../media/image15.jpeg"/><Relationship Id="rId17" Type="http://schemas.openxmlformats.org/officeDocument/2006/relationships/image" Target="../media/image20.jpeg"/><Relationship Id="rId25" Type="http://schemas.openxmlformats.org/officeDocument/2006/relationships/image" Target="../media/image28.png"/><Relationship Id="rId33" Type="http://schemas.openxmlformats.org/officeDocument/2006/relationships/image" Target="../media/image35.png"/><Relationship Id="rId38" Type="http://schemas.openxmlformats.org/officeDocument/2006/relationships/image" Target="../media/image40.jpeg"/><Relationship Id="rId46" Type="http://schemas.openxmlformats.org/officeDocument/2006/relationships/image" Target="../media/image48.jpeg"/><Relationship Id="rId59" Type="http://schemas.openxmlformats.org/officeDocument/2006/relationships/image" Target="../media/image6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6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13" Type="http://schemas.openxmlformats.org/officeDocument/2006/relationships/image" Target="../media/image78.jpeg"/><Relationship Id="rId3" Type="http://schemas.openxmlformats.org/officeDocument/2006/relationships/image" Target="../media/image3.jpeg"/><Relationship Id="rId7" Type="http://schemas.openxmlformats.org/officeDocument/2006/relationships/image" Target="../media/image73.jpg"/><Relationship Id="rId12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8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jpeg"/><Relationship Id="rId11" Type="http://schemas.openxmlformats.org/officeDocument/2006/relationships/image" Target="../media/image77.jpg"/><Relationship Id="rId5" Type="http://schemas.openxmlformats.org/officeDocument/2006/relationships/image" Target="../media/image71.jpeg"/><Relationship Id="rId15" Type="http://schemas.openxmlformats.org/officeDocument/2006/relationships/image" Target="../media/image80.jpeg"/><Relationship Id="rId10" Type="http://schemas.openxmlformats.org/officeDocument/2006/relationships/image" Target="../media/image76.jpeg"/><Relationship Id="rId4" Type="http://schemas.openxmlformats.org/officeDocument/2006/relationships/image" Target="../media/image70.jpeg"/><Relationship Id="rId9" Type="http://schemas.openxmlformats.org/officeDocument/2006/relationships/image" Target="../media/image75.jpeg"/><Relationship Id="rId14" Type="http://schemas.openxmlformats.org/officeDocument/2006/relationships/image" Target="../media/image7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3.jpeg"/><Relationship Id="rId7" Type="http://schemas.openxmlformats.org/officeDocument/2006/relationships/image" Target="../media/image8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11" Type="http://schemas.openxmlformats.org/officeDocument/2006/relationships/image" Target="../media/image88.png"/><Relationship Id="rId5" Type="http://schemas.openxmlformats.org/officeDocument/2006/relationships/image" Target="../media/image82.png"/><Relationship Id="rId10" Type="http://schemas.openxmlformats.org/officeDocument/2006/relationships/image" Target="../media/image87.png"/><Relationship Id="rId4" Type="http://schemas.openxmlformats.org/officeDocument/2006/relationships/image" Target="../media/image2.png"/><Relationship Id="rId9" Type="http://schemas.openxmlformats.org/officeDocument/2006/relationships/image" Target="../media/image8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 descr="pantalla-bolsa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697055" y="2339046"/>
            <a:ext cx="77408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dirty="0" smtClean="0">
                <a:solidFill>
                  <a:schemeClr val="bg1"/>
                </a:solidFill>
                <a:latin typeface="Brandon Grotesque Medium" pitchFamily="34" charset="0"/>
                <a:cs typeface="Helvetica" pitchFamily="34" charset="0"/>
              </a:rPr>
              <a:t>Iniciativa del G20 GEOGLAM para el monitoreo global de agricultura</a:t>
            </a:r>
            <a:endParaRPr lang="es-AR" sz="2400" dirty="0">
              <a:solidFill>
                <a:schemeClr val="bg1"/>
              </a:solidFill>
              <a:latin typeface="Brandon Grotesque Medium" pitchFamily="34" charset="0"/>
              <a:cs typeface="Helvetica" pitchFamily="34" charset="0"/>
            </a:endParaRPr>
          </a:p>
        </p:txBody>
      </p:sp>
      <p:sp>
        <p:nvSpPr>
          <p:cNvPr id="4" name="5 CuadroTexto"/>
          <p:cNvSpPr txBox="1"/>
          <p:nvPr/>
        </p:nvSpPr>
        <p:spPr>
          <a:xfrm>
            <a:off x="1075098" y="3528593"/>
            <a:ext cx="6984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crocodoc-uEgTDW-inv-f2767"/>
              </a:rPr>
              <a:t>Antonio Sánchez, </a:t>
            </a:r>
            <a:r>
              <a:rPr lang="en-US" sz="1400" dirty="0" smtClean="0">
                <a:solidFill>
                  <a:schemeClr val="bg1"/>
                </a:solidFill>
                <a:latin typeface="crocodoc-uEgTDW-inv-f2767"/>
              </a:rPr>
              <a:t>Inbal Becker-Reshef, </a:t>
            </a:r>
            <a:r>
              <a:rPr lang="en-US" sz="1400" dirty="0">
                <a:solidFill>
                  <a:schemeClr val="bg1"/>
                </a:solidFill>
                <a:latin typeface="crocodoc-uEgTDW-inv-f2767"/>
              </a:rPr>
              <a:t>Michael Humber, </a:t>
            </a:r>
            <a:r>
              <a:rPr lang="en-US" sz="1400" dirty="0" smtClean="0">
                <a:solidFill>
                  <a:schemeClr val="bg1"/>
                </a:solidFill>
                <a:latin typeface="crocodoc-uEgTDW-inv-f2767"/>
              </a:rPr>
              <a:t>Brian </a:t>
            </a:r>
            <a:r>
              <a:rPr lang="en-US" sz="1400" dirty="0">
                <a:solidFill>
                  <a:schemeClr val="bg1"/>
                </a:solidFill>
                <a:latin typeface="crocodoc-uEgTDW-inv-f2767"/>
              </a:rPr>
              <a:t>Barker, </a:t>
            </a:r>
            <a:endParaRPr lang="en-US" sz="1400" dirty="0" smtClean="0">
              <a:solidFill>
                <a:schemeClr val="bg1"/>
              </a:solidFill>
              <a:latin typeface="crocodoc-uEgTDW-inv-f2767"/>
            </a:endParaRPr>
          </a:p>
          <a:p>
            <a:pPr algn="ctr"/>
            <a:r>
              <a:rPr lang="en-US" sz="1400" dirty="0" smtClean="0">
                <a:solidFill>
                  <a:schemeClr val="bg1"/>
                </a:solidFill>
                <a:latin typeface="crocodoc-uEgTDW-inv-f2767"/>
              </a:rPr>
              <a:t>Estefania </a:t>
            </a:r>
            <a:r>
              <a:rPr lang="en-US" sz="1400" dirty="0" err="1" smtClean="0">
                <a:solidFill>
                  <a:schemeClr val="bg1"/>
                </a:solidFill>
                <a:latin typeface="crocodoc-uEgTDW-inv-f2767"/>
              </a:rPr>
              <a:t>Puricelli</a:t>
            </a:r>
            <a:r>
              <a:rPr lang="en-US" sz="1400" dirty="0" smtClean="0">
                <a:solidFill>
                  <a:schemeClr val="bg1"/>
                </a:solidFill>
                <a:latin typeface="crocodoc-uEgTDW-inv-f2767"/>
              </a:rPr>
              <a:t>, Christina Justice, Chris Justice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3325601" y="2769070"/>
            <a:ext cx="2483768" cy="74942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Picture 2" descr="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6363" y="2784402"/>
            <a:ext cx="2422245" cy="749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-108520" y="4845822"/>
            <a:ext cx="253671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err="1">
                <a:solidFill>
                  <a:schemeClr val="bg1"/>
                </a:solidFill>
                <a:latin typeface="crocodoc-uEgTDW-inv-f2767"/>
              </a:rPr>
              <a:t>Apertura</a:t>
            </a:r>
            <a:r>
              <a:rPr lang="en-US" sz="1400" dirty="0">
                <a:solidFill>
                  <a:schemeClr val="bg1"/>
                </a:solidFill>
                <a:latin typeface="crocodoc-uEgTDW-inv-f2767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crocodoc-uEgTDW-inv-f2767"/>
              </a:rPr>
              <a:t>Campaña</a:t>
            </a:r>
            <a:r>
              <a:rPr lang="en-US" sz="1400" dirty="0">
                <a:solidFill>
                  <a:schemeClr val="bg1"/>
                </a:solidFill>
                <a:latin typeface="crocodoc-uEgTDW-inv-f2767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crocodoc-uEgTDW-inv-f2767"/>
              </a:rPr>
              <a:t>Gruesa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441272" y="4835723"/>
            <a:ext cx="270272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1400" dirty="0">
                <a:solidFill>
                  <a:schemeClr val="bg1"/>
                </a:solidFill>
                <a:latin typeface="Brandon Grotesque Medium" pitchFamily="34" charset="0"/>
                <a:cs typeface="Helvetica" pitchFamily="34" charset="0"/>
              </a:rPr>
              <a:t>Buenos Aires, Septiembre 2017</a:t>
            </a:r>
            <a:endParaRPr lang="es-AR" sz="1400" dirty="0">
              <a:solidFill>
                <a:schemeClr val="bg1"/>
              </a:solidFill>
              <a:latin typeface="Brandon Grotesque Medium" pitchFamily="34" charset="0"/>
              <a:cs typeface="Helvetic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0927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760" y="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2143108" y="323006"/>
            <a:ext cx="664373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Brandon Grotesque Bold" pitchFamily="34" charset="0"/>
                <a:cs typeface="Helvetica" pitchFamily="34" charset="0"/>
              </a:rPr>
              <a:t>INNOVACION EN LOS SISTEMAS DE TELEDETECCION</a:t>
            </a:r>
            <a:endParaRPr lang="es-AR" sz="1200" dirty="0">
              <a:solidFill>
                <a:schemeClr val="bg1"/>
              </a:solidFill>
              <a:latin typeface="Brandon Grotesque Regular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673649" y="923011"/>
            <a:ext cx="25562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>
                <a:latin typeface="Verdana" charset="0"/>
                <a:ea typeface="ＭＳ Ｐゴシック" charset="0"/>
              </a:rPr>
              <a:t>Integración </a:t>
            </a:r>
            <a:r>
              <a:rPr lang="es-ES" dirty="0" err="1" smtClean="0">
                <a:latin typeface="Verdana" charset="0"/>
                <a:ea typeface="ＭＳ Ｐゴシック" charset="0"/>
              </a:rPr>
              <a:t>Earth</a:t>
            </a:r>
            <a:r>
              <a:rPr lang="es-ES" dirty="0" smtClean="0">
                <a:latin typeface="Verdana" charset="0"/>
                <a:ea typeface="ＭＳ Ｐゴシック" charset="0"/>
              </a:rPr>
              <a:t> </a:t>
            </a:r>
            <a:r>
              <a:rPr lang="es-ES" dirty="0" err="1" smtClean="0">
                <a:latin typeface="Verdana" charset="0"/>
                <a:ea typeface="ＭＳ Ｐゴシック" charset="0"/>
              </a:rPr>
              <a:t>Observations</a:t>
            </a:r>
            <a:endParaRPr lang="en-US" dirty="0"/>
          </a:p>
        </p:txBody>
      </p:sp>
      <p:pic>
        <p:nvPicPr>
          <p:cNvPr id="8" name="Picture 2" descr="https://encrypted-tbn1.google.com/images?q=tbn:ANd9GcRmZxGsov9t4TSeOMUXxAuA_3imJTpc-PTF-_AIYoduFsJJ_h4k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3649" y="3934471"/>
            <a:ext cx="857250" cy="72551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6714460" y="1533310"/>
            <a:ext cx="203655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Sea Surface Currents &amp; Temperature (ECCO2 model)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Winds (GEOS-5 model)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Precipitable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Water (GEOS-5 model)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Clouds (GEOS-5 model)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Precipitation (IMERG data)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Soil Moisture (SMAP data)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Biosphere (Multiple satellite datasets)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Blue Marble (MODIS data) </a:t>
            </a:r>
          </a:p>
        </p:txBody>
      </p:sp>
    </p:spTree>
    <p:extLst>
      <p:ext uri="{BB962C8B-B14F-4D97-AF65-F5344CB8AC3E}">
        <p14:creationId xmlns:p14="http://schemas.microsoft.com/office/powerpoint/2010/main" val="277323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2143108" y="323006"/>
            <a:ext cx="664373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Brandon Grotesque Bold" pitchFamily="34" charset="0"/>
                <a:cs typeface="Helvetica" pitchFamily="34" charset="0"/>
              </a:rPr>
              <a:t>INNOVACION EN LOS SISTEMAS DE TELEDETECCION</a:t>
            </a:r>
            <a:endParaRPr lang="es-AR" sz="1200" dirty="0">
              <a:solidFill>
                <a:schemeClr val="bg1"/>
              </a:solidFill>
              <a:latin typeface="Brandon Grotesque Regular" pitchFamily="34" charset="0"/>
            </a:endParaRPr>
          </a:p>
        </p:txBody>
      </p:sp>
      <p:pic>
        <p:nvPicPr>
          <p:cNvPr id="6" name="Picture 2" descr="https://encrypted-tbn1.google.com/images?q=tbn:ANd9GcRmZxGsov9t4TSeOMUXxAuA_3imJTpc-PTF-_AIYoduFsJJ_h4k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505" y="3938974"/>
            <a:ext cx="857250" cy="72100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6673649" y="923011"/>
            <a:ext cx="25562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>
                <a:latin typeface="Verdana" charset="0"/>
                <a:ea typeface="ＭＳ Ｐゴシック" charset="0"/>
              </a:rPr>
              <a:t>Integración </a:t>
            </a:r>
            <a:r>
              <a:rPr lang="es-ES" dirty="0" err="1" smtClean="0">
                <a:latin typeface="Verdana" charset="0"/>
                <a:ea typeface="ＭＳ Ｐゴシック" charset="0"/>
              </a:rPr>
              <a:t>Earth</a:t>
            </a:r>
            <a:r>
              <a:rPr lang="es-ES" dirty="0" smtClean="0">
                <a:latin typeface="Verdana" charset="0"/>
                <a:ea typeface="ＭＳ Ｐゴシック" charset="0"/>
              </a:rPr>
              <a:t> </a:t>
            </a:r>
            <a:r>
              <a:rPr lang="es-ES" dirty="0" err="1" smtClean="0">
                <a:latin typeface="Verdana" charset="0"/>
                <a:ea typeface="ＭＳ Ｐゴシック" charset="0"/>
              </a:rPr>
              <a:t>Observations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6714460" y="1533310"/>
            <a:ext cx="203655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Las </a:t>
            </a:r>
            <a:r>
              <a:rPr lang="en-US" sz="1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nuevas</a:t>
            </a:r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tecnologías</a:t>
            </a:r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nos</a:t>
            </a:r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facilitan</a:t>
            </a:r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el </a:t>
            </a:r>
            <a:r>
              <a:rPr lang="en-US" sz="1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desarrollo</a:t>
            </a:r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de </a:t>
            </a:r>
            <a:r>
              <a:rPr lang="en-US" sz="1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productos</a:t>
            </a:r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que</a:t>
            </a:r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aportan</a:t>
            </a:r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infomación</a:t>
            </a:r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útil</a:t>
            </a:r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para la </a:t>
            </a:r>
            <a:r>
              <a:rPr lang="en-US" sz="1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estimación</a:t>
            </a:r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de </a:t>
            </a:r>
            <a:r>
              <a:rPr lang="en-US" sz="1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producción</a:t>
            </a:r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842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2143108" y="323006"/>
            <a:ext cx="664373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Brandon Grotesque Bold" pitchFamily="34" charset="0"/>
                <a:cs typeface="Helvetica" pitchFamily="34" charset="0"/>
              </a:rPr>
              <a:t>INNOVACION EN LOS SISTEMAS DE TELEDETECCION</a:t>
            </a:r>
            <a:endParaRPr lang="es-AR" sz="1200" dirty="0">
              <a:solidFill>
                <a:schemeClr val="bg1"/>
              </a:solidFill>
              <a:latin typeface="Brandon Grotesque Regular" pitchFamily="34" charset="0"/>
            </a:endParaRPr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4987261" y="1274434"/>
            <a:ext cx="4197420" cy="3241531"/>
          </a:xfrm>
        </p:spPr>
        <p:txBody>
          <a:bodyPr>
            <a:normAutofit fontScale="85000" lnSpcReduction="20000"/>
          </a:bodyPr>
          <a:lstStyle/>
          <a:p>
            <a:r>
              <a:rPr lang="en-US" sz="1600" spc="-30" dirty="0" err="1" smtClean="0">
                <a:cs typeface="Calibri"/>
              </a:rPr>
              <a:t>Rápida</a:t>
            </a:r>
            <a:r>
              <a:rPr lang="en-US" sz="1600" spc="-30" dirty="0" smtClean="0">
                <a:cs typeface="Calibri"/>
              </a:rPr>
              <a:t> </a:t>
            </a:r>
            <a:r>
              <a:rPr lang="en-US" sz="1600" spc="-30" dirty="0" err="1" smtClean="0">
                <a:cs typeface="Calibri"/>
              </a:rPr>
              <a:t>detección</a:t>
            </a:r>
            <a:r>
              <a:rPr lang="en-US" sz="1600" spc="-30" dirty="0">
                <a:cs typeface="Calibri"/>
              </a:rPr>
              <a:t> </a:t>
            </a:r>
            <a:r>
              <a:rPr lang="en-US" sz="1600" spc="-30" dirty="0" smtClean="0">
                <a:cs typeface="Calibri"/>
              </a:rPr>
              <a:t>de </a:t>
            </a:r>
            <a:r>
              <a:rPr lang="en-US" sz="1600" spc="-30" dirty="0" err="1" smtClean="0">
                <a:cs typeface="Calibri"/>
              </a:rPr>
              <a:t>problemas</a:t>
            </a:r>
            <a:r>
              <a:rPr lang="en-US" sz="1600" spc="-30" dirty="0" smtClean="0">
                <a:cs typeface="Calibri"/>
              </a:rPr>
              <a:t> </a:t>
            </a:r>
            <a:r>
              <a:rPr lang="en-US" sz="1600" spc="-30" dirty="0" err="1" smtClean="0">
                <a:cs typeface="Calibri"/>
              </a:rPr>
              <a:t>en</a:t>
            </a:r>
            <a:r>
              <a:rPr lang="en-US" sz="1600" spc="-30" dirty="0" smtClean="0">
                <a:cs typeface="Calibri"/>
              </a:rPr>
              <a:t> la </a:t>
            </a:r>
            <a:r>
              <a:rPr lang="en-US" sz="1600" spc="-30" dirty="0" err="1" smtClean="0">
                <a:cs typeface="Calibri"/>
              </a:rPr>
              <a:t>producción</a:t>
            </a:r>
            <a:r>
              <a:rPr lang="en-US" sz="1600" spc="-30" dirty="0" smtClean="0">
                <a:cs typeface="Calibri"/>
              </a:rPr>
              <a:t>.</a:t>
            </a:r>
          </a:p>
          <a:p>
            <a:endParaRPr lang="en-US" sz="1600" spc="-30" dirty="0" smtClean="0">
              <a:cs typeface="Calibri"/>
            </a:endParaRPr>
          </a:p>
          <a:p>
            <a:r>
              <a:rPr lang="es-ES" sz="1600" dirty="0"/>
              <a:t>Alta disponibilidad: Los datos puedes ser obtenidos </a:t>
            </a:r>
            <a:r>
              <a:rPr lang="es-ES" sz="1600" dirty="0" err="1"/>
              <a:t>practicamente</a:t>
            </a:r>
            <a:r>
              <a:rPr lang="es-ES" sz="1600" dirty="0"/>
              <a:t> a diario. Pueden detectar cambios en tiempo real.</a:t>
            </a:r>
          </a:p>
          <a:p>
            <a:endParaRPr lang="es-ES" sz="1600" dirty="0"/>
          </a:p>
          <a:p>
            <a:r>
              <a:rPr lang="es-ES" sz="1600" dirty="0"/>
              <a:t>Ofrecen una gran solución en zonas de difícil acceso o con baja cobertura.</a:t>
            </a:r>
          </a:p>
          <a:p>
            <a:endParaRPr lang="es-ES" sz="1600" dirty="0"/>
          </a:p>
          <a:p>
            <a:r>
              <a:rPr lang="es-ES" sz="1600" dirty="0" smtClean="0"/>
              <a:t>Las soluciones </a:t>
            </a:r>
            <a:r>
              <a:rPr lang="es-ES" sz="1600" dirty="0"/>
              <a:t>basadas en EO Data resultan mas </a:t>
            </a:r>
            <a:r>
              <a:rPr lang="es-ES" sz="1600" dirty="0" smtClean="0"/>
              <a:t>económicas </a:t>
            </a:r>
            <a:r>
              <a:rPr lang="es-ES" sz="1600" dirty="0"/>
              <a:t>que aquellas basadas en muestreo tradicional.</a:t>
            </a:r>
          </a:p>
          <a:p>
            <a:endParaRPr lang="es-ES" sz="1600" dirty="0"/>
          </a:p>
          <a:p>
            <a:r>
              <a:rPr lang="es-ES" sz="1600" dirty="0"/>
              <a:t>Amplio archivo. En el caso de </a:t>
            </a:r>
            <a:r>
              <a:rPr lang="es-ES" sz="1600" dirty="0" err="1"/>
              <a:t>Landsat</a:t>
            </a:r>
            <a:r>
              <a:rPr lang="es-ES" sz="1600" dirty="0"/>
              <a:t> podemos acceder a imágenes desde 1972.</a:t>
            </a:r>
            <a:endParaRPr lang="en-US" sz="1600" dirty="0"/>
          </a:p>
          <a:p>
            <a:endParaRPr lang="en-US" sz="1600" spc="-30" dirty="0" smtClean="0">
              <a:cs typeface="Calibri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1333" t="23960" r="46220" b="23960"/>
          <a:stretch/>
        </p:blipFill>
        <p:spPr>
          <a:xfrm>
            <a:off x="101091" y="1274434"/>
            <a:ext cx="4817311" cy="2690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898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7427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2143108" y="315311"/>
            <a:ext cx="6643734" cy="2923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AR" sz="1300" dirty="0" smtClean="0">
                <a:solidFill>
                  <a:schemeClr val="bg1"/>
                </a:solidFill>
                <a:latin typeface="Brandon Grotesque Regular" pitchFamily="34" charset="0"/>
              </a:rPr>
              <a:t>BOLSA </a:t>
            </a:r>
            <a:r>
              <a:rPr lang="es-AR" sz="1300" dirty="0">
                <a:solidFill>
                  <a:schemeClr val="bg1"/>
                </a:solidFill>
                <a:latin typeface="Brandon Grotesque Regular" pitchFamily="34" charset="0"/>
              </a:rPr>
              <a:t>DE </a:t>
            </a:r>
            <a:r>
              <a:rPr lang="es-AR" sz="1300" dirty="0" smtClean="0">
                <a:solidFill>
                  <a:schemeClr val="bg1"/>
                </a:solidFill>
                <a:latin typeface="Brandon Grotesque Regular" pitchFamily="34" charset="0"/>
              </a:rPr>
              <a:t>CEREALES &amp; UMD</a:t>
            </a:r>
            <a:endParaRPr lang="es-AR" sz="1300" dirty="0">
              <a:solidFill>
                <a:schemeClr val="bg1"/>
              </a:solidFill>
              <a:latin typeface="Brandon Grotesque Regular" pitchFamily="34" charset="0"/>
            </a:endParaRPr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4139952" y="1779662"/>
            <a:ext cx="4197420" cy="2377435"/>
          </a:xfrm>
        </p:spPr>
        <p:txBody>
          <a:bodyPr>
            <a:normAutofit lnSpcReduction="10000"/>
          </a:bodyPr>
          <a:lstStyle/>
          <a:p>
            <a:r>
              <a:rPr lang="es-ES" sz="1600" spc="-30" dirty="0" smtClean="0">
                <a:cs typeface="Calibri"/>
              </a:rPr>
              <a:t>Miembro activo de la comunidad de GEOGLAM - </a:t>
            </a:r>
            <a:r>
              <a:rPr lang="es-ES" sz="1600" spc="-30" dirty="0" err="1" smtClean="0">
                <a:cs typeface="Calibri"/>
              </a:rPr>
              <a:t>Crop</a:t>
            </a:r>
            <a:r>
              <a:rPr lang="es-ES" sz="1600" spc="-30" dirty="0" smtClean="0">
                <a:cs typeface="Calibri"/>
              </a:rPr>
              <a:t> Monitor</a:t>
            </a:r>
          </a:p>
          <a:p>
            <a:r>
              <a:rPr lang="es-ES" sz="1600" spc="-30" dirty="0" smtClean="0">
                <a:cs typeface="Calibri"/>
              </a:rPr>
              <a:t>Desarrollo máscaras de cultivos invernales para las regiones de Buenos Aires, Córdoba y Santa </a:t>
            </a:r>
            <a:r>
              <a:rPr lang="es-ES" sz="1600" spc="-30" dirty="0" err="1" smtClean="0">
                <a:cs typeface="Calibri"/>
              </a:rPr>
              <a:t>Fé</a:t>
            </a:r>
            <a:r>
              <a:rPr lang="es-ES" sz="1600" spc="-30" dirty="0" smtClean="0">
                <a:cs typeface="Calibri"/>
              </a:rPr>
              <a:t>.</a:t>
            </a:r>
          </a:p>
          <a:p>
            <a:r>
              <a:rPr lang="es-ES" sz="1600" spc="-30" dirty="0" smtClean="0">
                <a:cs typeface="Calibri"/>
              </a:rPr>
              <a:t>Colaboración en proyecto de estimación de superficie de Soja.</a:t>
            </a:r>
          </a:p>
          <a:p>
            <a:r>
              <a:rPr lang="en-US" sz="1600" dirty="0"/>
              <a:t>Food Security and Agriculture Consortium (FSAC) </a:t>
            </a:r>
            <a:endParaRPr lang="en-US" sz="1600" spc="-30" dirty="0" smtClean="0">
              <a:cs typeface="Calibri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546" y="2137465"/>
            <a:ext cx="1458839" cy="145883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4651" y="2125739"/>
            <a:ext cx="1458839" cy="1458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960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0538"/>
            <a:ext cx="9144000" cy="51435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7936" y="4207115"/>
            <a:ext cx="1319808" cy="49109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47744" y="4190365"/>
            <a:ext cx="1187624" cy="49484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Rectangle 2"/>
          <p:cNvSpPr/>
          <p:nvPr/>
        </p:nvSpPr>
        <p:spPr>
          <a:xfrm>
            <a:off x="6264188" y="957688"/>
            <a:ext cx="277230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Verdana" charset="0"/>
                <a:ea typeface="ＭＳ Ｐゴシック" charset="0"/>
              </a:rPr>
              <a:t>Nueva </a:t>
            </a:r>
            <a:r>
              <a:rPr lang="en-US" dirty="0" err="1" smtClean="0">
                <a:latin typeface="Verdana" charset="0"/>
                <a:ea typeface="ＭＳ Ｐゴシック" charset="0"/>
              </a:rPr>
              <a:t>flota</a:t>
            </a:r>
            <a:r>
              <a:rPr lang="en-US" dirty="0" smtClean="0">
                <a:latin typeface="Verdana" charset="0"/>
                <a:ea typeface="ＭＳ Ｐゴシック" charset="0"/>
              </a:rPr>
              <a:t> de sat</a:t>
            </a:r>
            <a:r>
              <a:rPr lang="es-ES" dirty="0" smtClean="0">
                <a:latin typeface="Verdana" charset="0"/>
                <a:ea typeface="ＭＳ Ｐゴシック" charset="0"/>
              </a:rPr>
              <a:t>élites de alta resolución para monitoreo global a nivel de parcelas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264188" y="2571750"/>
            <a:ext cx="27723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err="1" smtClean="0">
                <a:latin typeface="Verdana" charset="0"/>
                <a:ea typeface="ＭＳ Ｐゴシック" charset="0"/>
              </a:rPr>
              <a:t>Sentinel</a:t>
            </a:r>
            <a:r>
              <a:rPr lang="es-ES" dirty="0" smtClean="0">
                <a:latin typeface="Verdana" charset="0"/>
                <a:ea typeface="ＭＳ Ｐゴシック" charset="0"/>
              </a:rPr>
              <a:t> 2 y </a:t>
            </a:r>
            <a:r>
              <a:rPr lang="es-ES" dirty="0" err="1" smtClean="0">
                <a:latin typeface="Verdana" charset="0"/>
                <a:ea typeface="ＭＳ Ｐゴシック" charset="0"/>
              </a:rPr>
              <a:t>Landsat</a:t>
            </a:r>
            <a:r>
              <a:rPr lang="es-ES" dirty="0" smtClean="0">
                <a:latin typeface="Verdana" charset="0"/>
                <a:ea typeface="ＭＳ Ｐゴシック" charset="0"/>
              </a:rPr>
              <a:t> 8</a:t>
            </a:r>
            <a:endParaRPr lang="en-US" dirty="0"/>
          </a:p>
        </p:txBody>
      </p:sp>
      <p:sp>
        <p:nvSpPr>
          <p:cNvPr id="11" name="8 CuadroTexto"/>
          <p:cNvSpPr txBox="1"/>
          <p:nvPr/>
        </p:nvSpPr>
        <p:spPr>
          <a:xfrm>
            <a:off x="2143108" y="315311"/>
            <a:ext cx="6643734" cy="2923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AR" sz="1300" dirty="0">
                <a:solidFill>
                  <a:schemeClr val="bg1"/>
                </a:solidFill>
                <a:latin typeface="Brandon Grotesque Regular" pitchFamily="34" charset="0"/>
              </a:rPr>
              <a:t>BOLSA DE CEREALES &amp; UMD</a:t>
            </a:r>
          </a:p>
        </p:txBody>
      </p:sp>
    </p:spTree>
    <p:extLst>
      <p:ext uri="{BB962C8B-B14F-4D97-AF65-F5344CB8AC3E}">
        <p14:creationId xmlns:p14="http://schemas.microsoft.com/office/powerpoint/2010/main" val="1876764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7427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2143108" y="315311"/>
            <a:ext cx="6643734" cy="2923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AR" sz="1300" dirty="0" smtClean="0">
                <a:solidFill>
                  <a:schemeClr val="bg1"/>
                </a:solidFill>
                <a:latin typeface="Brandon Grotesque Regular" pitchFamily="34" charset="0"/>
              </a:rPr>
              <a:t>BOLSA </a:t>
            </a:r>
            <a:r>
              <a:rPr lang="es-AR" sz="1300" dirty="0">
                <a:solidFill>
                  <a:schemeClr val="bg1"/>
                </a:solidFill>
                <a:latin typeface="Brandon Grotesque Regular" pitchFamily="34" charset="0"/>
              </a:rPr>
              <a:t>DE </a:t>
            </a:r>
            <a:r>
              <a:rPr lang="es-AR" sz="1300" dirty="0" smtClean="0">
                <a:solidFill>
                  <a:schemeClr val="bg1"/>
                </a:solidFill>
                <a:latin typeface="Brandon Grotesque Regular" pitchFamily="34" charset="0"/>
              </a:rPr>
              <a:t>CEREALES &amp; UMD</a:t>
            </a:r>
            <a:endParaRPr lang="es-AR" sz="1300" dirty="0">
              <a:solidFill>
                <a:schemeClr val="bg1"/>
              </a:solidFill>
              <a:latin typeface="Brandon Grotesque Regular" pitchFamily="34" charset="0"/>
            </a:endParaRPr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48175" y="1662975"/>
            <a:ext cx="4197420" cy="3241531"/>
          </a:xfrm>
        </p:spPr>
        <p:txBody>
          <a:bodyPr>
            <a:normAutofit/>
          </a:bodyPr>
          <a:lstStyle/>
          <a:p>
            <a:r>
              <a:rPr lang="es-ES" sz="1600" spc="-30" dirty="0" smtClean="0">
                <a:cs typeface="Calibri"/>
              </a:rPr>
              <a:t>Trabajo basado en </a:t>
            </a:r>
            <a:r>
              <a:rPr lang="es-ES" sz="1600" spc="-30" dirty="0" err="1" smtClean="0">
                <a:cs typeface="Calibri"/>
              </a:rPr>
              <a:t>Landsat</a:t>
            </a:r>
            <a:r>
              <a:rPr lang="es-ES" sz="1600" spc="-30" dirty="0" smtClean="0">
                <a:cs typeface="Calibri"/>
              </a:rPr>
              <a:t> 8.</a:t>
            </a:r>
          </a:p>
          <a:p>
            <a:r>
              <a:rPr lang="es-ES" sz="1600" spc="-30" dirty="0" smtClean="0">
                <a:cs typeface="Calibri"/>
              </a:rPr>
              <a:t>La Universidad de Maryland  ha colaborado con la Bolsa de Cereales evaluando la precisión de la máscara de cultivo a través de fotointerpretación de imágenes satelitales de alta resolución. (</a:t>
            </a:r>
            <a:r>
              <a:rPr lang="es-ES" sz="1600" spc="-30" dirty="0" err="1" smtClean="0">
                <a:cs typeface="Calibri"/>
              </a:rPr>
              <a:t>Sentinel</a:t>
            </a:r>
            <a:r>
              <a:rPr lang="es-ES" sz="1600" spc="-30" dirty="0" smtClean="0">
                <a:cs typeface="Calibri"/>
              </a:rPr>
              <a:t> 2, </a:t>
            </a:r>
            <a:r>
              <a:rPr lang="es-ES" sz="1600" spc="-30" dirty="0" err="1" smtClean="0">
                <a:cs typeface="Calibri"/>
              </a:rPr>
              <a:t>Landsat</a:t>
            </a:r>
            <a:r>
              <a:rPr lang="es-ES" sz="1600" spc="-30" dirty="0" smtClean="0">
                <a:cs typeface="Calibri"/>
              </a:rPr>
              <a:t> 7/8)</a:t>
            </a:r>
          </a:p>
          <a:p>
            <a:r>
              <a:rPr lang="es-ES" sz="1600" spc="-30" dirty="0" smtClean="0">
                <a:cs typeface="Calibri"/>
              </a:rPr>
              <a:t>La validación mediante fotointerpretación es más rápida y efectiva en comparación con la validación in-situ.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0910" y="1824903"/>
            <a:ext cx="1458839" cy="145883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5064" y="1824902"/>
            <a:ext cx="1458839" cy="145883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83691" y="979743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spc="-30" dirty="0" err="1" smtClean="0">
                <a:cs typeface="Calibri"/>
              </a:rPr>
              <a:t>Validación</a:t>
            </a:r>
            <a:r>
              <a:rPr lang="en-US" sz="2400" spc="-30" dirty="0" smtClean="0">
                <a:cs typeface="Calibri"/>
              </a:rPr>
              <a:t> de </a:t>
            </a:r>
            <a:r>
              <a:rPr lang="en-US" sz="2400" spc="-30" dirty="0" err="1" smtClean="0">
                <a:cs typeface="Calibri"/>
              </a:rPr>
              <a:t>máscara</a:t>
            </a:r>
            <a:r>
              <a:rPr lang="en-US" sz="2400" spc="-30" dirty="0" smtClean="0">
                <a:cs typeface="Calibri"/>
              </a:rPr>
              <a:t> </a:t>
            </a:r>
            <a:r>
              <a:rPr lang="en-US" sz="2400" spc="-30" dirty="0">
                <a:cs typeface="Calibri"/>
              </a:rPr>
              <a:t>de </a:t>
            </a:r>
            <a:r>
              <a:rPr lang="en-US" sz="2400" spc="-30" dirty="0" err="1" smtClean="0">
                <a:cs typeface="Calibri"/>
              </a:rPr>
              <a:t>cultivo</a:t>
            </a:r>
            <a:endParaRPr lang="en-US" sz="2400" spc="-30" dirty="0">
              <a:cs typeface="Calibri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7304" y="979743"/>
            <a:ext cx="4408267" cy="3406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54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7427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2143108" y="315311"/>
            <a:ext cx="6643734" cy="2923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AR" sz="1300" dirty="0">
                <a:solidFill>
                  <a:schemeClr val="bg1"/>
                </a:solidFill>
                <a:latin typeface="Brandon Grotesque Regular" pitchFamily="34" charset="0"/>
              </a:rPr>
              <a:t>BOLSA DE CEREALES &amp; UMD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51286" y="1491630"/>
            <a:ext cx="4197420" cy="3241531"/>
          </a:xfrm>
        </p:spPr>
        <p:txBody>
          <a:bodyPr>
            <a:normAutofit/>
          </a:bodyPr>
          <a:lstStyle/>
          <a:p>
            <a:r>
              <a:rPr lang="es-ES" sz="1600" dirty="0" smtClean="0"/>
              <a:t>Los puntos de validación se han generado mediante muestreo aleatorio estratificado.</a:t>
            </a:r>
          </a:p>
          <a:p>
            <a:r>
              <a:rPr lang="es-ES" sz="1600" dirty="0" smtClean="0"/>
              <a:t>Mediante análisis de imágenes se establecieron los escenarios  “antes” y “después” para determinar  si las muestras están localizadas en zonas de cultivo.</a:t>
            </a:r>
          </a:p>
          <a:p>
            <a:r>
              <a:rPr lang="es-ES" sz="1600" dirty="0" smtClean="0"/>
              <a:t>Observación de transiciones de área no cultivada a área cultivada.</a:t>
            </a:r>
            <a:endParaRPr lang="en-US" sz="1600" dirty="0" smtClean="0"/>
          </a:p>
          <a:p>
            <a:pPr lvl="1"/>
            <a:r>
              <a:rPr lang="en-US" sz="1200" dirty="0" smtClean="0"/>
              <a:t>No </a:t>
            </a:r>
            <a:r>
              <a:rPr lang="en-US" sz="1200" dirty="0" err="1" smtClean="0"/>
              <a:t>cultivo</a:t>
            </a:r>
            <a:r>
              <a:rPr lang="en-US" sz="1200" dirty="0" smtClean="0"/>
              <a:t> a no </a:t>
            </a:r>
            <a:r>
              <a:rPr lang="en-US" sz="1200" dirty="0" err="1" smtClean="0"/>
              <a:t>cultivo</a:t>
            </a:r>
            <a:r>
              <a:rPr lang="en-US" sz="1200" dirty="0" smtClean="0"/>
              <a:t>  </a:t>
            </a:r>
            <a:r>
              <a:rPr lang="en-US" sz="1200" dirty="0"/>
              <a:t>-&gt; </a:t>
            </a:r>
            <a:r>
              <a:rPr lang="en-US" sz="1200" dirty="0" smtClean="0"/>
              <a:t>no </a:t>
            </a:r>
            <a:r>
              <a:rPr lang="en-US" sz="1200" dirty="0" err="1" smtClean="0"/>
              <a:t>es</a:t>
            </a:r>
            <a:r>
              <a:rPr lang="en-US" sz="1200" dirty="0" smtClean="0"/>
              <a:t> </a:t>
            </a:r>
            <a:r>
              <a:rPr lang="en-US" sz="1200" dirty="0" err="1" smtClean="0"/>
              <a:t>cultivo</a:t>
            </a:r>
            <a:r>
              <a:rPr lang="en-US" sz="1200" dirty="0" smtClean="0"/>
              <a:t> de </a:t>
            </a:r>
            <a:r>
              <a:rPr lang="en-US" sz="1200" dirty="0" err="1" smtClean="0"/>
              <a:t>invierno</a:t>
            </a:r>
            <a:endParaRPr lang="en-US" sz="1200" dirty="0"/>
          </a:p>
          <a:p>
            <a:pPr lvl="1"/>
            <a:r>
              <a:rPr lang="en-US" sz="1200" dirty="0" err="1" smtClean="0"/>
              <a:t>Cultivo</a:t>
            </a:r>
            <a:r>
              <a:rPr lang="en-US" sz="1200" dirty="0" smtClean="0"/>
              <a:t> a </a:t>
            </a:r>
            <a:r>
              <a:rPr lang="en-US" sz="1200" dirty="0" err="1" smtClean="0"/>
              <a:t>cultivo</a:t>
            </a:r>
            <a:r>
              <a:rPr lang="en-US" sz="1200" dirty="0" smtClean="0"/>
              <a:t>  -&gt; no </a:t>
            </a:r>
            <a:r>
              <a:rPr lang="en-US" sz="1200" dirty="0" err="1"/>
              <a:t>es</a:t>
            </a:r>
            <a:r>
              <a:rPr lang="en-US" sz="1200" dirty="0"/>
              <a:t> </a:t>
            </a:r>
            <a:r>
              <a:rPr lang="en-US" sz="1200" dirty="0" err="1"/>
              <a:t>cultivo</a:t>
            </a:r>
            <a:r>
              <a:rPr lang="en-US" sz="1200" dirty="0"/>
              <a:t> de </a:t>
            </a:r>
            <a:r>
              <a:rPr lang="en-US" sz="1200" dirty="0" err="1" smtClean="0"/>
              <a:t>invierno</a:t>
            </a:r>
            <a:endParaRPr lang="en-US" sz="1200" dirty="0"/>
          </a:p>
          <a:p>
            <a:pPr lvl="1"/>
            <a:r>
              <a:rPr lang="en-US" sz="1200" dirty="0" err="1" smtClean="0"/>
              <a:t>Cultivo</a:t>
            </a:r>
            <a:r>
              <a:rPr lang="en-US" sz="1200" dirty="0" smtClean="0"/>
              <a:t> a no </a:t>
            </a:r>
            <a:r>
              <a:rPr lang="en-US" sz="1200" dirty="0" err="1" smtClean="0"/>
              <a:t>cultivo</a:t>
            </a:r>
            <a:r>
              <a:rPr lang="en-US" sz="1200" dirty="0" smtClean="0"/>
              <a:t> -&gt; no </a:t>
            </a:r>
            <a:r>
              <a:rPr lang="en-US" sz="1200" dirty="0" err="1"/>
              <a:t>es</a:t>
            </a:r>
            <a:r>
              <a:rPr lang="en-US" sz="1200" dirty="0"/>
              <a:t> </a:t>
            </a:r>
            <a:r>
              <a:rPr lang="en-US" sz="1200" dirty="0" err="1"/>
              <a:t>cultivo</a:t>
            </a:r>
            <a:r>
              <a:rPr lang="en-US" sz="1200" dirty="0"/>
              <a:t> de </a:t>
            </a:r>
            <a:r>
              <a:rPr lang="en-US" sz="1200" dirty="0" err="1"/>
              <a:t>invierno</a:t>
            </a:r>
            <a:endParaRPr lang="en-US" sz="1200" dirty="0"/>
          </a:p>
          <a:p>
            <a:pPr lvl="1"/>
            <a:r>
              <a:rPr lang="en-US" sz="1200" dirty="0" smtClean="0"/>
              <a:t>No </a:t>
            </a:r>
            <a:r>
              <a:rPr lang="en-US" sz="1200" dirty="0" err="1" smtClean="0"/>
              <a:t>cultivo</a:t>
            </a:r>
            <a:r>
              <a:rPr lang="en-US" sz="1200" dirty="0" smtClean="0"/>
              <a:t> a </a:t>
            </a:r>
            <a:r>
              <a:rPr lang="en-US" sz="1200" dirty="0" err="1" smtClean="0"/>
              <a:t>cultivo</a:t>
            </a:r>
            <a:r>
              <a:rPr lang="en-US" sz="1200" dirty="0" smtClean="0"/>
              <a:t> -&gt; </a:t>
            </a:r>
            <a:r>
              <a:rPr lang="en-US" sz="1200" dirty="0" err="1" smtClean="0"/>
              <a:t>Cultivo</a:t>
            </a:r>
            <a:r>
              <a:rPr lang="en-US" sz="1200" dirty="0" smtClean="0"/>
              <a:t> de </a:t>
            </a:r>
            <a:r>
              <a:rPr lang="en-US" sz="1200" dirty="0" err="1" smtClean="0"/>
              <a:t>invierno</a:t>
            </a:r>
            <a:endParaRPr lang="en-US" sz="1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30713" t="16578" r="9807" b="37712"/>
          <a:stretch/>
        </p:blipFill>
        <p:spPr>
          <a:xfrm>
            <a:off x="4601076" y="1491630"/>
            <a:ext cx="4290554" cy="177229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83691" y="979743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spc="-30" dirty="0" err="1" smtClean="0">
                <a:cs typeface="Calibri"/>
              </a:rPr>
              <a:t>Desarrollo</a:t>
            </a:r>
            <a:r>
              <a:rPr lang="en-US" sz="2400" spc="-30" dirty="0" smtClean="0">
                <a:cs typeface="Calibri"/>
              </a:rPr>
              <a:t> de </a:t>
            </a:r>
            <a:r>
              <a:rPr lang="en-US" sz="2400" spc="-30" dirty="0" err="1" smtClean="0">
                <a:cs typeface="Calibri"/>
              </a:rPr>
              <a:t>máscara</a:t>
            </a:r>
            <a:r>
              <a:rPr lang="en-US" sz="2400" spc="-30" dirty="0" smtClean="0">
                <a:cs typeface="Calibri"/>
              </a:rPr>
              <a:t> </a:t>
            </a:r>
            <a:r>
              <a:rPr lang="en-US" sz="2400" spc="-30" dirty="0">
                <a:cs typeface="Calibri"/>
              </a:rPr>
              <a:t>de </a:t>
            </a:r>
            <a:r>
              <a:rPr lang="en-US" sz="2400" spc="-30" dirty="0" err="1" smtClean="0">
                <a:cs typeface="Calibri"/>
              </a:rPr>
              <a:t>cultivo</a:t>
            </a:r>
            <a:endParaRPr lang="en-US" sz="2400" spc="-30" dirty="0">
              <a:cs typeface="Calibri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4572000" y="3393599"/>
            <a:ext cx="4197420" cy="32415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s-ES" sz="1200" dirty="0" smtClean="0"/>
              <a:t>Ejemplo de muestreo aleatorio estratificado usando imágenes satelitales para la identificación de áreas de cultivo en transición desde antes de la temporada a durante la temporada.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077729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pantalla-bolsa-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1142976" y="2214560"/>
            <a:ext cx="69847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>
                <a:latin typeface="Brandon Grotesque Bold" pitchFamily="34" charset="0"/>
                <a:cs typeface="Helvetica" pitchFamily="34" charset="0"/>
              </a:rPr>
              <a:t>PROXIMOS PASOS: LA MEJORA EN EL USO DE LA TELEDETECCION PARA RELEVAMIENTO DE CULTIVOS</a:t>
            </a:r>
            <a:endParaRPr lang="es-AR" sz="2400" dirty="0">
              <a:latin typeface="Brandon Grotesque Regular" pitchFamily="34" charset="0"/>
              <a:cs typeface="Helvetic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425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0538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2143108" y="315311"/>
            <a:ext cx="6643734" cy="2923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AR" sz="1300" dirty="0" smtClean="0">
                <a:solidFill>
                  <a:schemeClr val="bg1"/>
                </a:solidFill>
                <a:latin typeface="Brandon Grotesque Bold" pitchFamily="34" charset="0"/>
              </a:rPr>
              <a:t>PRÓXIMOS PASOS: MAYOR COBERTURA DE CROP MONITORS</a:t>
            </a:r>
            <a:endParaRPr lang="es-AR" sz="1300" dirty="0">
              <a:solidFill>
                <a:schemeClr val="bg1"/>
              </a:solidFill>
              <a:latin typeface="Brandon Grotesque Regular" pitchFamily="34" charset="0"/>
            </a:endParaRPr>
          </a:p>
        </p:txBody>
      </p:sp>
      <p:sp>
        <p:nvSpPr>
          <p:cNvPr id="40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945438" y="6400800"/>
            <a:ext cx="1019175" cy="341313"/>
          </a:xfrm>
        </p:spPr>
        <p:txBody>
          <a:bodyPr/>
          <a:lstStyle/>
          <a:p>
            <a:fld id="{2540069A-CC0F-564B-8C7A-5C8706C706DA}" type="slidenum">
              <a:rPr lang="en-US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/>
              <a:t>18</a:t>
            </a:fld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5" name="Content Placeholder 2"/>
          <p:cNvSpPr>
            <a:spLocks noGrp="1"/>
          </p:cNvSpPr>
          <p:nvPr>
            <p:ph idx="1"/>
          </p:nvPr>
        </p:nvSpPr>
        <p:spPr>
          <a:xfrm>
            <a:off x="3204693" y="1011192"/>
            <a:ext cx="2260282" cy="4025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1600" b="1" spc="-30" dirty="0" smtClean="0">
                <a:cs typeface="Calibri"/>
              </a:rPr>
              <a:t>Herramientas útiles</a:t>
            </a:r>
          </a:p>
        </p:txBody>
      </p:sp>
      <p:pic>
        <p:nvPicPr>
          <p:cNvPr id="1026" name="Picture 2" descr="http://geoodk.com/images/GeoODK_ArcGIS_Onlin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9738" y="1413760"/>
            <a:ext cx="3120281" cy="3060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5464975" y="4244765"/>
            <a:ext cx="1336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geoodk.com</a:t>
            </a:r>
            <a:endParaRPr lang="es-E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504" y="1413760"/>
            <a:ext cx="4699571" cy="2643509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51520" y="4172876"/>
            <a:ext cx="17966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cropmonitor.com</a:t>
            </a:r>
            <a:endParaRPr lang="es-E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7154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0538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2143108" y="315311"/>
            <a:ext cx="6643734" cy="2923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AR" sz="1300" dirty="0" smtClean="0">
                <a:solidFill>
                  <a:schemeClr val="bg1"/>
                </a:solidFill>
                <a:latin typeface="Brandon Grotesque Bold" pitchFamily="34" charset="0"/>
              </a:rPr>
              <a:t>PRÓXIMOS PASOS: MAYOR COBERTURA DE CROP MONITORS</a:t>
            </a:r>
            <a:endParaRPr lang="es-AR" sz="1300" dirty="0">
              <a:solidFill>
                <a:schemeClr val="bg1"/>
              </a:solidFill>
              <a:latin typeface="Brandon Grotesque Regular" pitchFamily="34" charset="0"/>
            </a:endParaRPr>
          </a:p>
        </p:txBody>
      </p:sp>
      <p:sp>
        <p:nvSpPr>
          <p:cNvPr id="40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945438" y="6400800"/>
            <a:ext cx="1019175" cy="341313"/>
          </a:xfrm>
        </p:spPr>
        <p:txBody>
          <a:bodyPr/>
          <a:lstStyle/>
          <a:p>
            <a:fld id="{2540069A-CC0F-564B-8C7A-5C8706C706DA}" type="slidenum">
              <a:rPr lang="en-US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/>
              <a:t>19</a:t>
            </a:fld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5" name="Content Placeholder 2"/>
          <p:cNvSpPr>
            <a:spLocks noGrp="1"/>
          </p:cNvSpPr>
          <p:nvPr>
            <p:ph idx="1"/>
          </p:nvPr>
        </p:nvSpPr>
        <p:spPr>
          <a:xfrm>
            <a:off x="3204693" y="1011192"/>
            <a:ext cx="4197420" cy="28083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1600" b="1" spc="-30" dirty="0" err="1" smtClean="0">
                <a:cs typeface="Calibri"/>
              </a:rPr>
              <a:t>Crop</a:t>
            </a:r>
            <a:r>
              <a:rPr lang="es-ES" sz="1600" b="1" spc="-30" dirty="0" smtClean="0">
                <a:cs typeface="Calibri"/>
              </a:rPr>
              <a:t> Monitor  para ICPAC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66" y="987574"/>
            <a:ext cx="1326818" cy="182437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750" y="996075"/>
            <a:ext cx="1314452" cy="180737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437" y="2861590"/>
            <a:ext cx="1315110" cy="180827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23" y="2861590"/>
            <a:ext cx="1325503" cy="182256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54684" y="1415818"/>
            <a:ext cx="5245852" cy="2950792"/>
          </a:xfrm>
          <a:prstGeom prst="rect">
            <a:avLst/>
          </a:prstGeom>
        </p:spPr>
      </p:pic>
      <p:pic>
        <p:nvPicPr>
          <p:cNvPr id="10242" name="Picture 2" descr="ICPAC logo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4929" y="1011192"/>
            <a:ext cx="1294051" cy="129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3556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2143108" y="315311"/>
            <a:ext cx="6643734" cy="2923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AR" sz="1300" dirty="0" smtClean="0">
                <a:solidFill>
                  <a:schemeClr val="bg1"/>
                </a:solidFill>
                <a:latin typeface="Brandon Grotesque Bold" pitchFamily="34" charset="0"/>
              </a:rPr>
              <a:t>INICIATIVA GEOGLAM</a:t>
            </a:r>
            <a:endParaRPr lang="es-AR" sz="1300" dirty="0">
              <a:solidFill>
                <a:schemeClr val="bg1"/>
              </a:solidFill>
              <a:latin typeface="Brandon Grotesque Regular" pitchFamily="34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213175" y="733478"/>
            <a:ext cx="2987824" cy="1906588"/>
          </a:xfrm>
        </p:spPr>
        <p:txBody>
          <a:bodyPr>
            <a:normAutofit/>
          </a:bodyPr>
          <a:lstStyle/>
          <a:p>
            <a:r>
              <a:rPr lang="en-US" sz="2400" dirty="0" smtClean="0"/>
              <a:t>Policy Framework for GEOGLAM</a:t>
            </a:r>
            <a:br>
              <a:rPr lang="en-US" sz="2400" dirty="0" smtClean="0"/>
            </a:br>
            <a:r>
              <a:rPr lang="en-US" sz="2400" dirty="0" smtClean="0"/>
              <a:t>2011 &amp; 2016</a:t>
            </a:r>
            <a:endParaRPr lang="en-US" sz="24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7450" y="3389437"/>
            <a:ext cx="7029896" cy="174401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/>
          <a:srcRect l="65800" b="69828"/>
          <a:stretch/>
        </p:blipFill>
        <p:spPr>
          <a:xfrm>
            <a:off x="6732240" y="2615611"/>
            <a:ext cx="2283530" cy="7270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93" y="1111412"/>
            <a:ext cx="5601390" cy="32788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1187624" y="3579862"/>
            <a:ext cx="448156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6800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0538"/>
            <a:ext cx="9144000" cy="5143500"/>
          </a:xfrm>
          <a:prstGeom prst="rect">
            <a:avLst/>
          </a:prstGeom>
        </p:spPr>
      </p:pic>
      <p:sp>
        <p:nvSpPr>
          <p:cNvPr id="40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945438" y="6400800"/>
            <a:ext cx="1019175" cy="341313"/>
          </a:xfrm>
        </p:spPr>
        <p:txBody>
          <a:bodyPr/>
          <a:lstStyle/>
          <a:p>
            <a:fld id="{2540069A-CC0F-564B-8C7A-5C8706C706DA}" type="slidenum">
              <a:rPr lang="en-US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/>
              <a:t>20</a:t>
            </a:fld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pic>
        <p:nvPicPr>
          <p:cNvPr id="51" name="Picture 9" descr="May_2015_Maize_v2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71" y="1059582"/>
            <a:ext cx="2072826" cy="2393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Picture 51" descr="Maiz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3471" y="3473076"/>
            <a:ext cx="1611783" cy="1185860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3" name="Picture 52" descr="Cassava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018723" y="3472703"/>
            <a:ext cx="1611783" cy="1186607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4" name="Picture 53" descr="Screen Shot 2015-11-06 at 8.14.48 AM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246629" y="1059582"/>
            <a:ext cx="1383877" cy="23933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1131" y="1419622"/>
            <a:ext cx="4887111" cy="2749000"/>
          </a:xfrm>
          <a:prstGeom prst="rect">
            <a:avLst/>
          </a:prstGeom>
        </p:spPr>
      </p:pic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3687673" y="1059582"/>
            <a:ext cx="4197420" cy="28083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1600" b="1" spc="-30" dirty="0" err="1" smtClean="0">
                <a:cs typeface="Calibri"/>
              </a:rPr>
              <a:t>Crop</a:t>
            </a:r>
            <a:r>
              <a:rPr lang="es-ES" sz="1600" b="1" spc="-30" dirty="0" smtClean="0">
                <a:cs typeface="Calibri"/>
              </a:rPr>
              <a:t> Monitor  para Tanzania</a:t>
            </a:r>
          </a:p>
        </p:txBody>
      </p:sp>
      <p:sp>
        <p:nvSpPr>
          <p:cNvPr id="13" name="8 CuadroTexto"/>
          <p:cNvSpPr txBox="1"/>
          <p:nvPr/>
        </p:nvSpPr>
        <p:spPr>
          <a:xfrm>
            <a:off x="2143108" y="315311"/>
            <a:ext cx="6643734" cy="2923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AR" sz="1300" dirty="0">
                <a:solidFill>
                  <a:schemeClr val="bg1"/>
                </a:solidFill>
                <a:latin typeface="Brandon Grotesque Bold" pitchFamily="34" charset="0"/>
              </a:rPr>
              <a:t>PRÓXIMOS PASOS: MAYOR COBERTURA DE CROP MONITORS</a:t>
            </a:r>
            <a:endParaRPr lang="es-AR" sz="1300" dirty="0">
              <a:solidFill>
                <a:schemeClr val="bg1"/>
              </a:solidFill>
              <a:latin typeface="Brandon Grotesque Regular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6871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0538"/>
            <a:ext cx="9144000" cy="5143500"/>
          </a:xfrm>
          <a:prstGeom prst="rect">
            <a:avLst/>
          </a:prstGeom>
        </p:spPr>
      </p:pic>
      <p:sp>
        <p:nvSpPr>
          <p:cNvPr id="40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945438" y="6400800"/>
            <a:ext cx="1019175" cy="341313"/>
          </a:xfrm>
        </p:spPr>
        <p:txBody>
          <a:bodyPr/>
          <a:lstStyle/>
          <a:p>
            <a:fld id="{2540069A-CC0F-564B-8C7A-5C8706C706DA}" type="slidenum">
              <a:rPr lang="en-US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/>
              <a:t>21</a:t>
            </a:fld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3" name="8 CuadroTexto"/>
          <p:cNvSpPr txBox="1"/>
          <p:nvPr/>
        </p:nvSpPr>
        <p:spPr>
          <a:xfrm>
            <a:off x="2143108" y="315311"/>
            <a:ext cx="6643734" cy="2923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AR" sz="1300" dirty="0">
                <a:solidFill>
                  <a:schemeClr val="bg1"/>
                </a:solidFill>
                <a:latin typeface="Brandon Grotesque Bold" pitchFamily="34" charset="0"/>
              </a:rPr>
              <a:t>PRÓXIMOS PASOS: </a:t>
            </a:r>
            <a:r>
              <a:rPr lang="es-AR" sz="1300" dirty="0" smtClean="0">
                <a:solidFill>
                  <a:schemeClr val="bg1"/>
                </a:solidFill>
                <a:latin typeface="Brandon Grotesque Bold" pitchFamily="34" charset="0"/>
              </a:rPr>
              <a:t>NUEVOS PROYECTOS</a:t>
            </a:r>
            <a:endParaRPr lang="es-AR" sz="1300" dirty="0">
              <a:solidFill>
                <a:schemeClr val="bg1"/>
              </a:solidFill>
              <a:latin typeface="Brandon Grotesque Regular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02915" y="1475613"/>
            <a:ext cx="864108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1400" u="sng" dirty="0" err="1" smtClean="0">
                <a:cs typeface="Calibri"/>
              </a:rPr>
              <a:t>Servicio</a:t>
            </a:r>
            <a:r>
              <a:rPr lang="en-US" sz="1400" u="sng" dirty="0" smtClean="0">
                <a:cs typeface="Calibri"/>
              </a:rPr>
              <a:t> </a:t>
            </a:r>
            <a:r>
              <a:rPr lang="en-US" sz="1400" u="sng" dirty="0" err="1" smtClean="0">
                <a:cs typeface="Calibri"/>
              </a:rPr>
              <a:t>público</a:t>
            </a:r>
            <a:r>
              <a:rPr lang="en-US" sz="1400" dirty="0" smtClean="0">
                <a:cs typeface="Calibri"/>
              </a:rPr>
              <a:t>: </a:t>
            </a:r>
            <a:r>
              <a:rPr lang="en-US" sz="1400" dirty="0" err="1" smtClean="0">
                <a:cs typeface="Calibri"/>
              </a:rPr>
              <a:t>Información</a:t>
            </a:r>
            <a:r>
              <a:rPr lang="en-US" sz="1400" dirty="0" smtClean="0">
                <a:cs typeface="Calibri"/>
              </a:rPr>
              <a:t> </a:t>
            </a:r>
            <a:r>
              <a:rPr lang="en-US" sz="1400" dirty="0" err="1" smtClean="0">
                <a:cs typeface="Calibri"/>
              </a:rPr>
              <a:t>abierta</a:t>
            </a:r>
            <a:r>
              <a:rPr lang="en-US" sz="1400" dirty="0" smtClean="0">
                <a:cs typeface="Calibri"/>
              </a:rPr>
              <a:t>, </a:t>
            </a:r>
            <a:r>
              <a:rPr lang="en-US" sz="1400" dirty="0" err="1" smtClean="0">
                <a:cs typeface="Calibri"/>
              </a:rPr>
              <a:t>oportuna</a:t>
            </a:r>
            <a:r>
              <a:rPr lang="en-US" sz="1400" dirty="0" smtClean="0">
                <a:cs typeface="Calibri"/>
              </a:rPr>
              <a:t>, </a:t>
            </a:r>
            <a:r>
              <a:rPr lang="en-US" sz="1400" dirty="0" err="1" smtClean="0">
                <a:cs typeface="Calibri"/>
              </a:rPr>
              <a:t>basada</a:t>
            </a:r>
            <a:r>
              <a:rPr lang="en-US" sz="1400" dirty="0" smtClean="0">
                <a:cs typeface="Calibri"/>
              </a:rPr>
              <a:t> </a:t>
            </a:r>
            <a:r>
              <a:rPr lang="en-US" sz="1400" dirty="0" err="1" smtClean="0">
                <a:cs typeface="Calibri"/>
              </a:rPr>
              <a:t>en</a:t>
            </a:r>
            <a:r>
              <a:rPr lang="en-US" sz="1400" dirty="0" smtClean="0">
                <a:cs typeface="Calibri"/>
              </a:rPr>
              <a:t> </a:t>
            </a:r>
            <a:r>
              <a:rPr lang="en-US" sz="1400" dirty="0" err="1" smtClean="0">
                <a:cs typeface="Calibri"/>
              </a:rPr>
              <a:t>métodos</a:t>
            </a:r>
            <a:r>
              <a:rPr lang="en-US" sz="1400" dirty="0" smtClean="0">
                <a:cs typeface="Calibri"/>
              </a:rPr>
              <a:t> </a:t>
            </a:r>
            <a:r>
              <a:rPr lang="en-US" sz="1400" dirty="0" err="1" smtClean="0">
                <a:cs typeface="Calibri"/>
              </a:rPr>
              <a:t>científicos</a:t>
            </a:r>
            <a:r>
              <a:rPr lang="en-US" sz="1400" dirty="0" smtClean="0">
                <a:cs typeface="Calibri"/>
              </a:rPr>
              <a:t> </a:t>
            </a:r>
            <a:r>
              <a:rPr lang="en-US" sz="1400" dirty="0" err="1" smtClean="0">
                <a:cs typeface="Calibri"/>
              </a:rPr>
              <a:t>accerca</a:t>
            </a:r>
            <a:r>
              <a:rPr lang="en-US" sz="1400" dirty="0" smtClean="0">
                <a:cs typeface="Calibri"/>
              </a:rPr>
              <a:t> del </a:t>
            </a:r>
            <a:r>
              <a:rPr lang="en-US" sz="1400" dirty="0" err="1" smtClean="0">
                <a:cs typeface="Calibri"/>
              </a:rPr>
              <a:t>estado</a:t>
            </a:r>
            <a:r>
              <a:rPr lang="en-US" sz="1400" dirty="0" smtClean="0">
                <a:cs typeface="Calibri"/>
              </a:rPr>
              <a:t> de </a:t>
            </a:r>
            <a:r>
              <a:rPr lang="en-US" sz="1400" dirty="0" err="1" smtClean="0">
                <a:cs typeface="Calibri"/>
              </a:rPr>
              <a:t>los</a:t>
            </a:r>
            <a:r>
              <a:rPr lang="en-US" sz="1400" dirty="0" smtClean="0">
                <a:cs typeface="Calibri"/>
              </a:rPr>
              <a:t> </a:t>
            </a:r>
            <a:r>
              <a:rPr lang="en-US" sz="1400" dirty="0" err="1" smtClean="0">
                <a:cs typeface="Calibri"/>
              </a:rPr>
              <a:t>cultivos</a:t>
            </a:r>
            <a:r>
              <a:rPr lang="en-US" sz="1400" dirty="0" smtClean="0">
                <a:cs typeface="Calibri"/>
              </a:rPr>
              <a:t>. </a:t>
            </a:r>
            <a:r>
              <a:rPr lang="en-US" sz="1400" dirty="0" err="1" smtClean="0">
                <a:cs typeface="Calibri"/>
              </a:rPr>
              <a:t>Apoyando</a:t>
            </a:r>
            <a:r>
              <a:rPr lang="en-US" sz="1400" dirty="0" smtClean="0">
                <a:cs typeface="Calibri"/>
              </a:rPr>
              <a:t> la </a:t>
            </a:r>
            <a:r>
              <a:rPr lang="en-US" sz="1400" dirty="0" err="1" smtClean="0">
                <a:cs typeface="Calibri"/>
              </a:rPr>
              <a:t>transparencia</a:t>
            </a:r>
            <a:r>
              <a:rPr lang="en-US" sz="1400" dirty="0" smtClean="0">
                <a:cs typeface="Calibri"/>
              </a:rPr>
              <a:t> y </a:t>
            </a:r>
            <a:r>
              <a:rPr lang="en-US" sz="1400" dirty="0" err="1" smtClean="0">
                <a:cs typeface="Calibri"/>
              </a:rPr>
              <a:t>fortalecienciendo</a:t>
            </a:r>
            <a:r>
              <a:rPr lang="en-US" sz="1400" dirty="0" smtClean="0">
                <a:cs typeface="Calibri"/>
              </a:rPr>
              <a:t> la </a:t>
            </a:r>
            <a:r>
              <a:rPr lang="en-US" sz="1400" dirty="0" err="1" smtClean="0">
                <a:cs typeface="Calibri"/>
              </a:rPr>
              <a:t>confinaza</a:t>
            </a:r>
            <a:r>
              <a:rPr lang="en-US" sz="1400" dirty="0" smtClean="0">
                <a:cs typeface="Calibri"/>
              </a:rPr>
              <a:t> entre </a:t>
            </a:r>
            <a:r>
              <a:rPr lang="en-US" sz="1400" dirty="0" err="1" smtClean="0">
                <a:cs typeface="Calibri"/>
              </a:rPr>
              <a:t>los</a:t>
            </a:r>
            <a:r>
              <a:rPr lang="en-US" sz="1400" dirty="0" smtClean="0">
                <a:cs typeface="Calibri"/>
              </a:rPr>
              <a:t> partners.</a:t>
            </a:r>
          </a:p>
          <a:p>
            <a:pPr>
              <a:spcBef>
                <a:spcPts val="0"/>
              </a:spcBef>
            </a:pPr>
            <a:endParaRPr lang="es-ES" sz="1400" dirty="0">
              <a:cs typeface="Calibri"/>
            </a:endParaRPr>
          </a:p>
          <a:p>
            <a:pPr>
              <a:spcBef>
                <a:spcPts val="0"/>
              </a:spcBef>
            </a:pPr>
            <a:r>
              <a:rPr lang="es-ES" sz="1400" dirty="0" smtClean="0">
                <a:cs typeface="Calibri"/>
              </a:rPr>
              <a:t>La </a:t>
            </a:r>
            <a:r>
              <a:rPr lang="es-ES" sz="1400" u="sng" dirty="0" smtClean="0">
                <a:cs typeface="Calibri"/>
              </a:rPr>
              <a:t>cooperación internacional </a:t>
            </a:r>
            <a:r>
              <a:rPr lang="es-ES" sz="1400" dirty="0" smtClean="0">
                <a:cs typeface="Calibri"/>
              </a:rPr>
              <a:t>y el intercambio de información son fundamentales.</a:t>
            </a:r>
          </a:p>
          <a:p>
            <a:pPr>
              <a:spcBef>
                <a:spcPts val="0"/>
              </a:spcBef>
            </a:pPr>
            <a:endParaRPr lang="es-ES" sz="1400" dirty="0">
              <a:cs typeface="Calibri"/>
            </a:endParaRPr>
          </a:p>
          <a:p>
            <a:pPr>
              <a:spcBef>
                <a:spcPts val="0"/>
              </a:spcBef>
            </a:pPr>
            <a:r>
              <a:rPr lang="es-ES" sz="1400" dirty="0" smtClean="0"/>
              <a:t>Avanzar para </a:t>
            </a:r>
            <a:r>
              <a:rPr lang="es-ES" sz="1400" u="sng" dirty="0" smtClean="0"/>
              <a:t>salvar </a:t>
            </a:r>
            <a:r>
              <a:rPr lang="es-ES" sz="1400" u="sng" dirty="0"/>
              <a:t>la </a:t>
            </a:r>
            <a:r>
              <a:rPr lang="es-ES" sz="1400" u="sng" dirty="0" smtClean="0"/>
              <a:t>distancia </a:t>
            </a:r>
            <a:r>
              <a:rPr lang="es-ES" sz="1400" dirty="0" smtClean="0"/>
              <a:t>entre </a:t>
            </a:r>
            <a:r>
              <a:rPr lang="es-ES" sz="1400" dirty="0"/>
              <a:t>las comunidades de Teledetección y </a:t>
            </a:r>
            <a:r>
              <a:rPr lang="es-ES" sz="1400" dirty="0" smtClean="0"/>
              <a:t>Economía.</a:t>
            </a:r>
          </a:p>
          <a:p>
            <a:pPr>
              <a:spcBef>
                <a:spcPts val="0"/>
              </a:spcBef>
            </a:pPr>
            <a:endParaRPr lang="es-ES" sz="1400" u="sng" dirty="0">
              <a:cs typeface="Calibri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n-US" sz="1400" dirty="0"/>
              <a:t>Aumentar la comunicación y la </a:t>
            </a:r>
            <a:r>
              <a:rPr lang="es-ES" altLang="en-US" sz="1400" u="sng" dirty="0"/>
              <a:t>transferencia de conocimientos </a:t>
            </a:r>
            <a:r>
              <a:rPr lang="es-ES" altLang="en-US" sz="1400" dirty="0"/>
              <a:t>entre las autoridades nacionales, regionales e </a:t>
            </a:r>
            <a:r>
              <a:rPr lang="es-ES" altLang="en-US" sz="1400" dirty="0" smtClean="0"/>
              <a:t>internacionales.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sz="1400" u="sng" dirty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sz="1400" dirty="0" smtClean="0"/>
              <a:t>Integración de recursos ya existentes a través de herramientas sencillas de utilizar dirigidas a todos los usuarios.</a:t>
            </a:r>
            <a:endParaRPr lang="en-US" sz="1400" dirty="0" smtClean="0"/>
          </a:p>
          <a:p>
            <a:pPr lvl="1"/>
            <a:endParaRPr lang="en-US" sz="1400" dirty="0"/>
          </a:p>
        </p:txBody>
      </p:sp>
      <p:sp>
        <p:nvSpPr>
          <p:cNvPr id="8" name="Rectangle 7"/>
          <p:cNvSpPr/>
          <p:nvPr/>
        </p:nvSpPr>
        <p:spPr>
          <a:xfrm>
            <a:off x="4044868" y="1056986"/>
            <a:ext cx="10542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dirty="0" smtClean="0"/>
              <a:t>Resumen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429000" y="4251860"/>
            <a:ext cx="2286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www.cropmonitor.org</a:t>
            </a:r>
            <a:endParaRPr lang="en-US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06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2143108" y="314189"/>
            <a:ext cx="6643734" cy="2946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s-AR" sz="1000" dirty="0" smtClean="0">
                <a:solidFill>
                  <a:schemeClr val="bg1"/>
                </a:solidFill>
                <a:latin typeface="Brandon Grotesque Regular" pitchFamily="34" charset="0"/>
              </a:rPr>
              <a:t>CONTACTOS</a:t>
            </a:r>
            <a:endParaRPr lang="es-AR" sz="1300" dirty="0">
              <a:solidFill>
                <a:schemeClr val="bg1"/>
              </a:solidFill>
              <a:latin typeface="Brandon Grotesque Regular" pitchFamily="34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23528" y="1203598"/>
            <a:ext cx="8463314" cy="310319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sz="2400" b="0" dirty="0" smtClean="0"/>
              <a:t>Contacts</a:t>
            </a:r>
          </a:p>
          <a:p>
            <a:pPr marL="914400" lvl="2" indent="0">
              <a:buNone/>
            </a:pPr>
            <a:r>
              <a:rPr lang="en-US" sz="4200" b="0" dirty="0" smtClean="0"/>
              <a:t>Antonio Sanchez - GEO-Spatial Developer </a:t>
            </a:r>
            <a:r>
              <a:rPr lang="en-US" sz="4200" b="0" dirty="0" smtClean="0">
                <a:hlinkClick r:id="rId4"/>
              </a:rPr>
              <a:t>asgalve@umd.edu</a:t>
            </a:r>
            <a:endParaRPr lang="en-US" sz="4200" b="0" dirty="0" smtClean="0"/>
          </a:p>
          <a:p>
            <a:pPr marL="914400" lvl="2" indent="0">
              <a:buNone/>
            </a:pPr>
            <a:endParaRPr lang="en-US" sz="42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 smtClean="0"/>
              <a:t>GEOGLAM</a:t>
            </a:r>
            <a:endParaRPr lang="en-US" sz="2000" b="0" dirty="0" smtClean="0"/>
          </a:p>
          <a:p>
            <a:pPr lvl="1"/>
            <a:r>
              <a:rPr lang="en-US" sz="2000" dirty="0" smtClean="0"/>
              <a:t>A</a:t>
            </a:r>
            <a:r>
              <a:rPr lang="en-US" sz="2000" b="0" dirty="0" smtClean="0"/>
              <a:t>lyssa Whitcraft (GEOGLAM Secretariat, CEOS liaison, </a:t>
            </a:r>
            <a:r>
              <a:rPr lang="en-US" sz="2000" b="0" dirty="0" err="1" smtClean="0"/>
              <a:t>AmeriGEOSS</a:t>
            </a:r>
            <a:r>
              <a:rPr lang="en-US" sz="2000" b="0" dirty="0" smtClean="0"/>
              <a:t> Food Security Working Group Lead) - </a:t>
            </a:r>
            <a:r>
              <a:rPr lang="en-US" sz="2000" b="0" dirty="0" smtClean="0">
                <a:hlinkClick r:id="rId5"/>
              </a:rPr>
              <a:t>akwhitcraft@geoglam.org</a:t>
            </a:r>
            <a:r>
              <a:rPr lang="en-US" sz="2000" b="0" dirty="0" smtClean="0"/>
              <a:t> </a:t>
            </a:r>
          </a:p>
          <a:p>
            <a:pPr lvl="1"/>
            <a:r>
              <a:rPr lang="en-US" sz="2000" b="0" dirty="0" smtClean="0"/>
              <a:t>Inbal Becker-Reshef (GEOGLAM Secretariat, Crop Monitor lead) – </a:t>
            </a:r>
            <a:r>
              <a:rPr lang="en-US" sz="2000" b="0" dirty="0" smtClean="0">
                <a:hlinkClick r:id="rId6"/>
              </a:rPr>
              <a:t>ireshef@geoglam.org</a:t>
            </a:r>
            <a:r>
              <a:rPr lang="en-US" sz="2000" b="0" dirty="0" smtClean="0"/>
              <a:t>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 smtClean="0"/>
              <a:t>Crop Monitor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1600" dirty="0" smtClean="0"/>
              <a:t>Michael Humber (Senior Faculty Specialist, Crop Monitor) – </a:t>
            </a:r>
            <a:r>
              <a:rPr lang="en-US" sz="1600" dirty="0" smtClean="0">
                <a:hlinkClick r:id="rId7"/>
              </a:rPr>
              <a:t>mhumber@umd.edu</a:t>
            </a:r>
            <a:endParaRPr lang="en-US" sz="1600" dirty="0" smtClean="0"/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1600" dirty="0" smtClean="0"/>
              <a:t>Brian Barker </a:t>
            </a:r>
            <a:r>
              <a:rPr lang="en-US" sz="1600" dirty="0"/>
              <a:t>(Senior Faculty Specialist, Crop Monitor</a:t>
            </a:r>
            <a:r>
              <a:rPr lang="en-US" sz="1600" dirty="0" smtClean="0"/>
              <a:t>) – </a:t>
            </a:r>
            <a:r>
              <a:rPr lang="en-US" sz="1600" dirty="0" smtClean="0">
                <a:hlinkClick r:id="rId8"/>
              </a:rPr>
              <a:t>bbarker1@umd.edu</a:t>
            </a:r>
            <a:endParaRPr lang="en-US" sz="1600" dirty="0" smtClean="0"/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1600" dirty="0" smtClean="0"/>
              <a:t>Estefania </a:t>
            </a:r>
            <a:r>
              <a:rPr lang="en-US" sz="1600" dirty="0" err="1" smtClean="0"/>
              <a:t>Puricelli</a:t>
            </a:r>
            <a:r>
              <a:rPr lang="en-US" sz="1600" dirty="0" smtClean="0"/>
              <a:t> </a:t>
            </a:r>
            <a:r>
              <a:rPr lang="en-US" sz="1600" dirty="0"/>
              <a:t>(Senior Faculty Specialist, Crop Monitor</a:t>
            </a:r>
            <a:r>
              <a:rPr lang="en-US" sz="1600" dirty="0" smtClean="0"/>
              <a:t>) – </a:t>
            </a:r>
            <a:r>
              <a:rPr lang="en-US" sz="1600" dirty="0" smtClean="0">
                <a:hlinkClick r:id="rId9"/>
              </a:rPr>
              <a:t>epuricel@umd.edu</a:t>
            </a:r>
            <a:endParaRPr lang="en-US" sz="1600" dirty="0" smtClean="0"/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1600" dirty="0" smtClean="0"/>
              <a:t>Christina Justice </a:t>
            </a:r>
            <a:r>
              <a:rPr lang="en-US" sz="1600" dirty="0"/>
              <a:t>(Senior Faculty Specialist, Crop Monitor</a:t>
            </a:r>
            <a:r>
              <a:rPr lang="en-US" sz="1600" dirty="0" smtClean="0"/>
              <a:t>) – </a:t>
            </a:r>
            <a:r>
              <a:rPr lang="en-US" sz="1600" dirty="0" smtClean="0">
                <a:hlinkClick r:id="rId10"/>
              </a:rPr>
              <a:t>justice@umd.edu</a:t>
            </a:r>
            <a:endParaRPr lang="en-US" sz="1600" dirty="0" smtClean="0"/>
          </a:p>
          <a:p>
            <a:pPr lvl="1"/>
            <a:endParaRPr lang="en-US" sz="2000" b="0" dirty="0" smtClean="0"/>
          </a:p>
          <a:p>
            <a:pPr marL="0" indent="0">
              <a:buNone/>
            </a:pPr>
            <a:r>
              <a:rPr lang="en-US" sz="2400" b="0" dirty="0" smtClean="0"/>
              <a:t>Resources</a:t>
            </a:r>
          </a:p>
          <a:p>
            <a:pPr lvl="1"/>
            <a:r>
              <a:rPr lang="en-US" sz="2000" b="0" dirty="0" smtClean="0">
                <a:hlinkClick r:id="rId11"/>
              </a:rPr>
              <a:t>www.geoglam.org</a:t>
            </a:r>
            <a:endParaRPr lang="en-US" sz="2000" b="0" dirty="0" smtClean="0"/>
          </a:p>
          <a:p>
            <a:pPr lvl="1"/>
            <a:r>
              <a:rPr lang="en-US" sz="2000" b="0" dirty="0" smtClean="0">
                <a:hlinkClick r:id="rId12"/>
              </a:rPr>
              <a:t>www.cropmonitor.org</a:t>
            </a:r>
            <a:r>
              <a:rPr lang="en-US" sz="2000" b="0" dirty="0" smtClean="0"/>
              <a:t> </a:t>
            </a:r>
          </a:p>
          <a:p>
            <a:pPr lvl="1"/>
            <a:r>
              <a:rPr lang="en-US" sz="2000" b="0" dirty="0" smtClean="0">
                <a:hlinkClick r:id="rId13"/>
              </a:rPr>
              <a:t>www.twitter.com/G20_GEOGLAM</a:t>
            </a:r>
            <a:endParaRPr lang="en-US" sz="2000" b="0" dirty="0" smtClean="0"/>
          </a:p>
          <a:p>
            <a:pPr lvl="1"/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978547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 descr="pantalla-bolsa-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383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2143108" y="315311"/>
            <a:ext cx="6643734" cy="2923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AR" sz="1300" dirty="0">
                <a:solidFill>
                  <a:schemeClr val="bg1"/>
                </a:solidFill>
                <a:latin typeface="Brandon Grotesque Bold" pitchFamily="34" charset="0"/>
              </a:rPr>
              <a:t>INICIATIVA GEOGLAM</a:t>
            </a:r>
            <a:endParaRPr lang="es-AR" sz="1300" dirty="0">
              <a:solidFill>
                <a:schemeClr val="bg1"/>
              </a:solidFill>
              <a:latin typeface="Brandon Grotesque Regular" pitchFamily="34" charset="0"/>
            </a:endParaRPr>
          </a:p>
        </p:txBody>
      </p:sp>
      <p:sp>
        <p:nvSpPr>
          <p:cNvPr id="6" name="Rectangle 5"/>
          <p:cNvSpPr txBox="1">
            <a:spLocks noGrp="1" noChangeArrowheads="1"/>
          </p:cNvSpPr>
          <p:nvPr/>
        </p:nvSpPr>
        <p:spPr bwMode="auto">
          <a:xfrm>
            <a:off x="7239000" y="6600825"/>
            <a:ext cx="1905000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spcBef>
                <a:spcPct val="20000"/>
              </a:spcBef>
              <a:buChar char="•"/>
              <a:defRPr sz="2800" b="1">
                <a:solidFill>
                  <a:srgbClr val="005FAA"/>
                </a:solidFill>
                <a:latin typeface="Arial Narrow" panose="020B060602020203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 defTabSz="457200" eaLnBrk="0" hangingPunct="0">
              <a:spcBef>
                <a:spcPct val="20000"/>
              </a:spcBef>
              <a:buChar char="–"/>
              <a:defRPr sz="2400" b="1">
                <a:solidFill>
                  <a:srgbClr val="0066FF"/>
                </a:solidFill>
                <a:latin typeface="Arial Narrow" panose="020B0606020202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 eaLnBrk="0" hangingPunct="0">
              <a:spcBef>
                <a:spcPct val="20000"/>
              </a:spcBef>
              <a:buChar char="•"/>
              <a:defRPr sz="2000" b="1" i="1">
                <a:solidFill>
                  <a:srgbClr val="0066FF"/>
                </a:solidFill>
                <a:latin typeface="Arial Narrow" panose="020B0606020202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 eaLnBrk="0" hangingPunct="0">
              <a:spcBef>
                <a:spcPct val="20000"/>
              </a:spcBef>
              <a:buChar char="–"/>
              <a:defRPr b="1">
                <a:solidFill>
                  <a:srgbClr val="005FAA"/>
                </a:solidFill>
                <a:latin typeface="Arial Narrow" panose="020B0606020202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 eaLnBrk="0" hangingPunct="0">
              <a:spcBef>
                <a:spcPct val="20000"/>
              </a:spcBef>
              <a:buChar char="»"/>
              <a:defRPr b="1">
                <a:solidFill>
                  <a:srgbClr val="005FAA"/>
                </a:solidFill>
                <a:latin typeface="Arial Narrow" panose="020B0606020202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b="1">
                <a:solidFill>
                  <a:srgbClr val="005FAA"/>
                </a:solidFill>
                <a:latin typeface="Arial Narrow" panose="020B0606020202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b="1">
                <a:solidFill>
                  <a:srgbClr val="005FAA"/>
                </a:solidFill>
                <a:latin typeface="Arial Narrow" panose="020B0606020202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b="1">
                <a:solidFill>
                  <a:srgbClr val="005FAA"/>
                </a:solidFill>
                <a:latin typeface="Arial Narrow" panose="020B0606020202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b="1">
                <a:solidFill>
                  <a:srgbClr val="005FAA"/>
                </a:solidFill>
                <a:latin typeface="Arial Narrow" panose="020B0606020202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50000"/>
              </a:spcBef>
              <a:buFontTx/>
              <a:buNone/>
            </a:pPr>
            <a:fld id="{54BB6139-14B3-43ED-B79D-A26852D28778}" type="slidenum">
              <a:rPr lang="en-US" altLang="en-US" sz="1200" b="0">
                <a:solidFill>
                  <a:srgbClr val="002569"/>
                </a:solidFill>
              </a:rPr>
              <a:pPr algn="r">
                <a:spcBef>
                  <a:spcPct val="50000"/>
                </a:spcBef>
                <a:buFontTx/>
                <a:buNone/>
              </a:pPr>
              <a:t>3</a:t>
            </a:fld>
            <a:r>
              <a:rPr lang="en-US" altLang="en-US" sz="1200" b="0">
                <a:solidFill>
                  <a:srgbClr val="002569"/>
                </a:solidFill>
              </a:rPr>
              <a:t> / 21</a:t>
            </a: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97"/>
          <a:stretch>
            <a:fillRect/>
          </a:stretch>
        </p:blipFill>
        <p:spPr bwMode="auto">
          <a:xfrm>
            <a:off x="2555874" y="3379787"/>
            <a:ext cx="950913" cy="5302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3" descr="sadc_log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4281" y="2099272"/>
            <a:ext cx="679450" cy="6572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6" descr="usaid_logoh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53" y="1408121"/>
            <a:ext cx="1341438" cy="4603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0" descr="esa-logo40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30" b="24356"/>
          <a:stretch>
            <a:fillRect/>
          </a:stretch>
        </p:blipFill>
        <p:spPr bwMode="auto">
          <a:xfrm>
            <a:off x="2506265" y="2778919"/>
            <a:ext cx="1228725" cy="5365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6" descr="giews_logo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2788" y="977115"/>
            <a:ext cx="889000" cy="7651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8" descr="cgiar%20logo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731" y="3384152"/>
            <a:ext cx="684212" cy="781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456" y="2314580"/>
            <a:ext cx="1033462" cy="4730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34" descr="logo-conab.png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3" y="4412672"/>
            <a:ext cx="1179512" cy="5699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35" descr="isro-logo.jpg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8769" y="3886203"/>
            <a:ext cx="749300" cy="6381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38" descr="logointa.jp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66" r="2487"/>
          <a:stretch>
            <a:fillRect/>
          </a:stretch>
        </p:blipFill>
        <p:spPr bwMode="auto">
          <a:xfrm>
            <a:off x="5229802" y="1024555"/>
            <a:ext cx="758825" cy="5222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39" descr="cnsa_logo_2.jpg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7050" y="3784209"/>
            <a:ext cx="790575" cy="5826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40" descr="csa-logo.jpg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7701" y="3365296"/>
            <a:ext cx="571500" cy="527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41" descr="logo_AgricultureAgriFoodCanada.gif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9" y="992188"/>
            <a:ext cx="1936750" cy="3746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4276" y="3921518"/>
            <a:ext cx="1128713" cy="612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98" descr="mars2009blu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3079" y="1819677"/>
            <a:ext cx="882650" cy="4984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9" descr="http://ec.europa.eu/enterprise/newsroom/cf/_getimage.cfm?doc_id=6183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5018" y="4572394"/>
            <a:ext cx="1104900" cy="3508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59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5731" y="3180952"/>
            <a:ext cx="1057275" cy="5937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4" descr="ARC logo COLOR for WORD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0617" y="3040857"/>
            <a:ext cx="919162" cy="558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4675" y="1718266"/>
            <a:ext cx="765175" cy="612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65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3516" y="2086769"/>
            <a:ext cx="466725" cy="5111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" descr="https://encrypted-tbn1.google.com/images?q=tbn:ANd9GcRmZxGsov9t4TSeOMUXxAuA_3imJTpc-PTF-_AIYoduFsJJ_h4k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8481" y="4169667"/>
            <a:ext cx="857250" cy="6397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5" t="17513" r="7782" b="15131"/>
          <a:stretch>
            <a:fillRect/>
          </a:stretch>
        </p:blipFill>
        <p:spPr bwMode="auto">
          <a:xfrm>
            <a:off x="2306242" y="4533893"/>
            <a:ext cx="1295400" cy="3238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1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1019" y="989013"/>
            <a:ext cx="760412" cy="10366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2" descr="CSIRO Logo">
            <a:hlinkClick r:id="rId27" tooltip="CSIRO Logo"/>
          </p:cNvPr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08" y="960046"/>
            <a:ext cx="661987" cy="7921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图片 6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97" t="12184" r="27522" b="41943"/>
          <a:stretch>
            <a:fillRect/>
          </a:stretch>
        </p:blipFill>
        <p:spPr bwMode="auto">
          <a:xfrm>
            <a:off x="5118900" y="1744672"/>
            <a:ext cx="692150" cy="688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3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252" y="3577432"/>
            <a:ext cx="984250" cy="2841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6098" y="1784752"/>
            <a:ext cx="892175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71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763" y="4329111"/>
            <a:ext cx="6254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2" descr="C:\Users\ireshef\Pictures\logo\umd.png"/>
          <p:cNvPicPr>
            <a:picLocks noChangeAspect="1" noChangeArrowheads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3347" y="3629025"/>
            <a:ext cx="523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7" descr="caas.jpeg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7844" y="2375302"/>
            <a:ext cx="1579562" cy="33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2" descr="http://www.google.fr/url?source=imglanding&amp;ct=img&amp;q=https://www.ghrsst.org/files/imagelibrary/ceos.png&amp;sa=X&amp;ei=LmZ5UtHlK5OwqAHi34C4BA&amp;ved=0CAkQ8wc&amp;usg=AFQjCNFdShHUo4ZyltzLNV9Hs12sJLGr1w"/>
          <p:cNvPicPr>
            <a:picLocks noChangeAspect="1" noChangeArrowheads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1" y="4210846"/>
            <a:ext cx="1209675" cy="61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AutoShape 59" descr="2Q==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2800" b="1">
                <a:solidFill>
                  <a:srgbClr val="005FAA"/>
                </a:solidFill>
                <a:latin typeface="Arial Narrow" panose="020B060602020203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 b="1">
                <a:solidFill>
                  <a:srgbClr val="0066FF"/>
                </a:solidFill>
                <a:latin typeface="Arial Narrow" panose="020B0606020202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 b="1" i="1">
                <a:solidFill>
                  <a:srgbClr val="0066FF"/>
                </a:solidFill>
                <a:latin typeface="Arial Narrow" panose="020B0606020202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b="1">
                <a:solidFill>
                  <a:srgbClr val="005FAA"/>
                </a:solidFill>
                <a:latin typeface="Arial Narrow" panose="020B0606020202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b="1">
                <a:solidFill>
                  <a:srgbClr val="005FAA"/>
                </a:solidFill>
                <a:latin typeface="Arial Narrow" panose="020B0606020202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b="1">
                <a:solidFill>
                  <a:srgbClr val="005FAA"/>
                </a:solidFill>
                <a:latin typeface="Arial Narrow" panose="020B0606020202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b="1">
                <a:solidFill>
                  <a:srgbClr val="005FAA"/>
                </a:solidFill>
                <a:latin typeface="Arial Narrow" panose="020B0606020202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b="1">
                <a:solidFill>
                  <a:srgbClr val="005FAA"/>
                </a:solidFill>
                <a:latin typeface="Arial Narrow" panose="020B0606020202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b="1">
                <a:solidFill>
                  <a:srgbClr val="005FAA"/>
                </a:solidFill>
                <a:latin typeface="Arial Narrow" panose="020B0606020202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en-US" sz="1800" b="0">
              <a:solidFill>
                <a:schemeClr val="tx1"/>
              </a:solidFill>
            </a:endParaRPr>
          </a:p>
        </p:txBody>
      </p:sp>
      <p:pic>
        <p:nvPicPr>
          <p:cNvPr id="42" name="Picture 61" descr="ANd9GcTuaFrmUJcTvue5DuMWVfNIXxHU76PV7PA56rmpNjopJoIwDrQLlA"/>
          <p:cNvPicPr>
            <a:picLocks noChangeAspect="1" noChangeArrowheads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7" r="8298"/>
          <a:stretch>
            <a:fillRect/>
          </a:stretch>
        </p:blipFill>
        <p:spPr bwMode="auto">
          <a:xfrm>
            <a:off x="7758114" y="2837648"/>
            <a:ext cx="612775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60" descr="SERVIR"/>
          <p:cNvPicPr>
            <a:picLocks noChangeAspect="1" noChangeArrowheads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153" y="2765033"/>
            <a:ext cx="792163" cy="59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Image 59" descr="UCL_Logo.jpg"/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6098" y="2428475"/>
            <a:ext cx="863600" cy="681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Picture 60"/>
          <p:cNvPicPr>
            <a:picLocks noChangeAspect="1" noChangeArrowheads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100" y="2804314"/>
            <a:ext cx="1279525" cy="66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Image 64" descr="SIAP.jpg"/>
          <p:cNvPicPr>
            <a:picLocks noChangeAspect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8250" y="3612854"/>
            <a:ext cx="8636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Image 65" descr="VITO_2.jpg"/>
          <p:cNvPicPr>
            <a:picLocks noChangeAspect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53" y="1923355"/>
            <a:ext cx="1089025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Image 66" descr="SIGMA_FP7.jpg"/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3" y="2309817"/>
            <a:ext cx="949325" cy="43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58"/>
          <p:cNvPicPr>
            <a:picLocks noChangeAspect="1" noChangeArrowheads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0013" y="3877864"/>
            <a:ext cx="682625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Image 68" descr="FAO.png"/>
          <p:cNvPicPr>
            <a:picLocks noChangeAspect="1"/>
          </p:cNvPicPr>
          <p:nvPr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1406" y="956870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Image 69" descr="USDA.jpg"/>
          <p:cNvPicPr>
            <a:picLocks noChangeAspect="1"/>
          </p:cNvPicPr>
          <p:nvPr/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3005" y="2252265"/>
            <a:ext cx="693737" cy="47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Image 70" descr="RCMRD_logo.jpg"/>
          <p:cNvPicPr>
            <a:picLocks noChangeAspect="1"/>
          </p:cNvPicPr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9219" y="2070895"/>
            <a:ext cx="630237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3" name="Group 52"/>
          <p:cNvGrpSpPr/>
          <p:nvPr/>
        </p:nvGrpSpPr>
        <p:grpSpPr>
          <a:xfrm>
            <a:off x="1112838" y="3816151"/>
            <a:ext cx="1257300" cy="428625"/>
            <a:chOff x="1417638" y="5364163"/>
            <a:chExt cx="1257300" cy="428625"/>
          </a:xfrm>
        </p:grpSpPr>
        <p:pic>
          <p:nvPicPr>
            <p:cNvPr id="54" name="Image 73" descr="Ukrainian_HydroMet.jpg"/>
            <p:cNvPicPr>
              <a:picLocks noChangeAspect="1"/>
            </p:cNvPicPr>
            <p:nvPr/>
          </p:nvPicPr>
          <p:blipFill>
            <a:blip r:embed="rId4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46" r="4846"/>
            <a:stretch>
              <a:fillRect/>
            </a:stretch>
          </p:blipFill>
          <p:spPr bwMode="auto">
            <a:xfrm>
              <a:off x="1427517" y="5364163"/>
              <a:ext cx="1247421" cy="425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5" name="Picture 5"/>
            <p:cNvPicPr>
              <a:picLocks noChangeAspect="1" noChangeArrowheads="1"/>
            </p:cNvPicPr>
            <p:nvPr/>
          </p:nvPicPr>
          <p:blipFill>
            <a:blip r:embed="rId4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17638" y="5375871"/>
              <a:ext cx="267755" cy="4169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6" name="Image 75" descr="GEOnetcast.png"/>
          <p:cNvPicPr>
            <a:picLocks noChangeAspect="1"/>
          </p:cNvPicPr>
          <p:nvPr/>
        </p:nvPicPr>
        <p:blipFill>
          <a:blip r:embed="rId4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6727" y="3519284"/>
            <a:ext cx="1333500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" name="Image 77" descr="European_Commission.png"/>
          <p:cNvPicPr>
            <a:picLocks noChangeAspect="1"/>
          </p:cNvPicPr>
          <p:nvPr/>
        </p:nvPicPr>
        <p:blipFill>
          <a:blip r:embed="rId5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5131" y="964808"/>
            <a:ext cx="836613" cy="87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Image 78" descr="SANSA.jpg"/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4941" y="1650804"/>
            <a:ext cx="996950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" name="Image 79" descr="FEWSNET.jpg"/>
          <p:cNvPicPr>
            <a:picLocks noChangeAspect="1"/>
          </p:cNvPicPr>
          <p:nvPr/>
        </p:nvPicPr>
        <p:blipFill>
          <a:blip r:embed="rId5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943" y="2045493"/>
            <a:ext cx="1189038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" name="Picture 4" descr="DAFF_ABARES_Stacked-01.png"/>
          <p:cNvPicPr>
            <a:picLocks noChangeAspect="1"/>
          </p:cNvPicPr>
          <p:nvPr/>
        </p:nvPicPr>
        <p:blipFill>
          <a:blip r:embed="rId5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9" t="4596" r="3899" b="4596"/>
          <a:stretch>
            <a:fillRect/>
          </a:stretch>
        </p:blipFill>
        <p:spPr bwMode="auto">
          <a:xfrm>
            <a:off x="2587409" y="1419626"/>
            <a:ext cx="1020762" cy="8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" name="Image 81" descr="IFPRI.jpg"/>
          <p:cNvPicPr>
            <a:picLocks noChangeAspect="1"/>
          </p:cNvPicPr>
          <p:nvPr/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0329" y="2661044"/>
            <a:ext cx="569912" cy="89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" name="Image 82" descr="CIMMYT.jpg"/>
          <p:cNvPicPr>
            <a:picLocks noChangeAspect="1"/>
          </p:cNvPicPr>
          <p:nvPr/>
        </p:nvPicPr>
        <p:blipFill>
          <a:blip r:embed="rId5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2368" y="2740427"/>
            <a:ext cx="8636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" name="Picture 1"/>
          <p:cNvPicPr>
            <a:picLocks noChangeAspect="1"/>
          </p:cNvPicPr>
          <p:nvPr/>
        </p:nvPicPr>
        <p:blipFill>
          <a:blip r:embed="rId5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0198" y="4389132"/>
            <a:ext cx="827087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" name="Picture 1"/>
          <p:cNvPicPr>
            <a:picLocks noChangeAspect="1"/>
          </p:cNvPicPr>
          <p:nvPr/>
        </p:nvPicPr>
        <p:blipFill>
          <a:blip r:embed="rId5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7088" y="3899101"/>
            <a:ext cx="688975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" name="Picture 2"/>
          <p:cNvPicPr>
            <a:picLocks noChangeAspect="1"/>
          </p:cNvPicPr>
          <p:nvPr/>
        </p:nvPicPr>
        <p:blipFill>
          <a:blip r:embed="rId5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3" t="15955" r="2950" b="13934"/>
          <a:stretch>
            <a:fillRect/>
          </a:stretch>
        </p:blipFill>
        <p:spPr bwMode="auto">
          <a:xfrm>
            <a:off x="82153" y="2778919"/>
            <a:ext cx="12636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" name="Picture 1"/>
          <p:cNvPicPr>
            <a:picLocks noChangeAspect="1"/>
          </p:cNvPicPr>
          <p:nvPr/>
        </p:nvPicPr>
        <p:blipFill>
          <a:blip r:embed="rId5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97" r="19212"/>
          <a:stretch>
            <a:fillRect/>
          </a:stretch>
        </p:blipFill>
        <p:spPr bwMode="auto">
          <a:xfrm>
            <a:off x="6942138" y="2299695"/>
            <a:ext cx="747712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" name="Image 65" descr="CNR-IREA.jpg"/>
          <p:cNvPicPr>
            <a:picLocks noChangeAspect="1"/>
          </p:cNvPicPr>
          <p:nvPr/>
        </p:nvPicPr>
        <p:blipFill>
          <a:blip r:embed="rId6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9" y="3445668"/>
            <a:ext cx="849313" cy="75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" name="Picture 1"/>
          <p:cNvPicPr>
            <a:picLocks noChangeAspect="1"/>
          </p:cNvPicPr>
          <p:nvPr/>
        </p:nvPicPr>
        <p:blipFill>
          <a:blip r:embed="rId6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4428" y="4226318"/>
            <a:ext cx="611187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0286" y="984266"/>
            <a:ext cx="716575" cy="71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753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2143108" y="315311"/>
            <a:ext cx="6643734" cy="2923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AR" sz="1300" dirty="0" smtClean="0">
                <a:solidFill>
                  <a:schemeClr val="bg1"/>
                </a:solidFill>
                <a:latin typeface="Brandon Grotesque Bold" pitchFamily="34" charset="0"/>
              </a:rPr>
              <a:t>CROP MONITOR: UNA INICIATIVA DE GEOGLAM</a:t>
            </a:r>
            <a:endParaRPr lang="es-AR" sz="1300" dirty="0">
              <a:solidFill>
                <a:schemeClr val="bg1"/>
              </a:solidFill>
              <a:latin typeface="Brandon Grotesque Regular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687" y="1078632"/>
            <a:ext cx="4462313" cy="278894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037884" y="1059582"/>
            <a:ext cx="33522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GEOGLAM Crop Monitor for AMIS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4695060" y="1491630"/>
            <a:ext cx="4197420" cy="2808312"/>
          </a:xfrm>
        </p:spPr>
        <p:txBody>
          <a:bodyPr>
            <a:normAutofit/>
          </a:bodyPr>
          <a:lstStyle/>
          <a:p>
            <a:r>
              <a:rPr lang="en-US" sz="1600" spc="-30" dirty="0" err="1" smtClean="0"/>
              <a:t>Desarrollado</a:t>
            </a:r>
            <a:r>
              <a:rPr lang="en-US" sz="1600" spc="-30" dirty="0" smtClean="0"/>
              <a:t> a </a:t>
            </a:r>
            <a:r>
              <a:rPr lang="en-US" sz="1600" spc="-30" dirty="0" err="1" smtClean="0"/>
              <a:t>partir</a:t>
            </a:r>
            <a:r>
              <a:rPr lang="en-US" sz="1600" spc="-30" dirty="0" smtClean="0"/>
              <a:t> de </a:t>
            </a:r>
            <a:r>
              <a:rPr lang="en-US" sz="1600" spc="-30" dirty="0" err="1" smtClean="0"/>
              <a:t>una</a:t>
            </a:r>
            <a:r>
              <a:rPr lang="en-US" sz="1600" spc="-30" dirty="0" smtClean="0"/>
              <a:t> </a:t>
            </a:r>
            <a:r>
              <a:rPr lang="es-ES" sz="1600" spc="-30" dirty="0" smtClean="0"/>
              <a:t>petición del</a:t>
            </a:r>
            <a:r>
              <a:rPr lang="en-US" sz="1600" spc="-30" dirty="0" smtClean="0"/>
              <a:t> </a:t>
            </a:r>
            <a:r>
              <a:rPr lang="en-US" sz="1600" spc="-30" dirty="0"/>
              <a:t>G-20 </a:t>
            </a:r>
            <a:r>
              <a:rPr lang="en-US" sz="1600" spc="-30" dirty="0" smtClean="0"/>
              <a:t>AMIS.</a:t>
            </a:r>
            <a:endParaRPr lang="en-US" sz="1600" spc="-30" dirty="0"/>
          </a:p>
          <a:p>
            <a:r>
              <a:rPr lang="en-US" sz="1600" spc="-30" dirty="0" err="1" smtClean="0">
                <a:cs typeface="Calibri"/>
              </a:rPr>
              <a:t>Objetivo</a:t>
            </a:r>
            <a:r>
              <a:rPr lang="en-US" sz="1600" spc="-30" dirty="0" smtClean="0">
                <a:cs typeface="Calibri"/>
              </a:rPr>
              <a:t>: </a:t>
            </a:r>
            <a:r>
              <a:rPr lang="en-US" sz="1600" spc="-30" dirty="0" err="1" smtClean="0">
                <a:cs typeface="Calibri"/>
              </a:rPr>
              <a:t>Añadir</a:t>
            </a:r>
            <a:r>
              <a:rPr lang="en-US" sz="1600" spc="-30" dirty="0" smtClean="0">
                <a:cs typeface="Calibri"/>
              </a:rPr>
              <a:t> </a:t>
            </a:r>
            <a:r>
              <a:rPr lang="en-US" sz="1600" spc="-30" dirty="0" err="1" smtClean="0">
                <a:cs typeface="Calibri"/>
              </a:rPr>
              <a:t>transparencia</a:t>
            </a:r>
            <a:r>
              <a:rPr lang="en-US" sz="1600" spc="-30" dirty="0" smtClean="0">
                <a:cs typeface="Calibri"/>
              </a:rPr>
              <a:t> y rigor a la </a:t>
            </a:r>
            <a:r>
              <a:rPr lang="en-US" sz="1600" spc="-30" dirty="0" err="1" smtClean="0">
                <a:cs typeface="Calibri"/>
              </a:rPr>
              <a:t>evaluación</a:t>
            </a:r>
            <a:r>
              <a:rPr lang="en-US" sz="1600" spc="-30" dirty="0" smtClean="0">
                <a:cs typeface="Calibri"/>
              </a:rPr>
              <a:t> de las </a:t>
            </a:r>
            <a:r>
              <a:rPr lang="en-US" sz="1600" spc="-30" dirty="0" err="1" smtClean="0">
                <a:cs typeface="Calibri"/>
              </a:rPr>
              <a:t>condiciones</a:t>
            </a:r>
            <a:r>
              <a:rPr lang="en-US" sz="1600" spc="-30" dirty="0" smtClean="0">
                <a:cs typeface="Calibri"/>
              </a:rPr>
              <a:t> de </a:t>
            </a:r>
            <a:r>
              <a:rPr lang="en-US" sz="1600" spc="-30" dirty="0" err="1" smtClean="0">
                <a:cs typeface="Calibri"/>
              </a:rPr>
              <a:t>cultivos</a:t>
            </a:r>
            <a:r>
              <a:rPr lang="en-US" sz="1600" spc="-30" dirty="0" smtClean="0">
                <a:cs typeface="Calibri"/>
              </a:rPr>
              <a:t> </a:t>
            </a:r>
            <a:r>
              <a:rPr lang="en-US" sz="1600" spc="-30" dirty="0" err="1" smtClean="0">
                <a:cs typeface="Calibri"/>
              </a:rPr>
              <a:t>en</a:t>
            </a:r>
            <a:r>
              <a:rPr lang="en-US" sz="1600" spc="-30" dirty="0" smtClean="0">
                <a:cs typeface="Calibri"/>
              </a:rPr>
              <a:t> las </a:t>
            </a:r>
            <a:r>
              <a:rPr lang="en-US" sz="1600" spc="-30" dirty="0" err="1" smtClean="0">
                <a:cs typeface="Calibri"/>
              </a:rPr>
              <a:t>principales</a:t>
            </a:r>
            <a:r>
              <a:rPr lang="en-US" sz="1600" spc="-30" dirty="0" smtClean="0">
                <a:cs typeface="Calibri"/>
              </a:rPr>
              <a:t> </a:t>
            </a:r>
            <a:r>
              <a:rPr lang="en-US" sz="1600" spc="-30" dirty="0" err="1" smtClean="0">
                <a:cs typeface="Calibri"/>
              </a:rPr>
              <a:t>áreas</a:t>
            </a:r>
            <a:r>
              <a:rPr lang="en-US" sz="1600" spc="-30" dirty="0" smtClean="0">
                <a:cs typeface="Calibri"/>
              </a:rPr>
              <a:t> </a:t>
            </a:r>
            <a:r>
              <a:rPr lang="en-US" sz="1600" spc="-30" dirty="0" err="1" smtClean="0">
                <a:cs typeface="Calibri"/>
              </a:rPr>
              <a:t>agrícolas</a:t>
            </a:r>
            <a:r>
              <a:rPr lang="en-US" sz="1600" spc="-30" dirty="0" smtClean="0">
                <a:cs typeface="Calibri"/>
              </a:rPr>
              <a:t>.</a:t>
            </a:r>
          </a:p>
          <a:p>
            <a:pPr lvl="1"/>
            <a:r>
              <a:rPr lang="en-US" sz="1200" b="0" spc="-30" dirty="0" err="1" smtClean="0">
                <a:solidFill>
                  <a:srgbClr val="005FAA"/>
                </a:solidFill>
                <a:cs typeface="Calibri"/>
              </a:rPr>
              <a:t>Identificar</a:t>
            </a:r>
            <a:r>
              <a:rPr lang="en-US" sz="1200" b="0" spc="-30" dirty="0" smtClean="0">
                <a:solidFill>
                  <a:srgbClr val="005FAA"/>
                </a:solidFill>
                <a:cs typeface="Calibri"/>
              </a:rPr>
              <a:t> </a:t>
            </a:r>
            <a:r>
              <a:rPr lang="en-US" sz="1200" b="0" spc="-30" dirty="0" err="1" smtClean="0">
                <a:solidFill>
                  <a:srgbClr val="005FAA"/>
                </a:solidFill>
                <a:cs typeface="Calibri"/>
              </a:rPr>
              <a:t>posibles</a:t>
            </a:r>
            <a:r>
              <a:rPr lang="en-US" sz="1200" b="0" spc="-30" dirty="0" smtClean="0">
                <a:solidFill>
                  <a:srgbClr val="005FAA"/>
                </a:solidFill>
                <a:cs typeface="Calibri"/>
              </a:rPr>
              <a:t> </a:t>
            </a:r>
            <a:r>
              <a:rPr lang="en-US" sz="1200" b="0" spc="-30" dirty="0" err="1" smtClean="0">
                <a:solidFill>
                  <a:srgbClr val="005FAA"/>
                </a:solidFill>
                <a:cs typeface="Calibri"/>
              </a:rPr>
              <a:t>problemas</a:t>
            </a:r>
            <a:r>
              <a:rPr lang="en-US" sz="1200" b="0" spc="-30" dirty="0" smtClean="0">
                <a:solidFill>
                  <a:srgbClr val="005FAA"/>
                </a:solidFill>
                <a:cs typeface="Calibri"/>
              </a:rPr>
              <a:t> </a:t>
            </a:r>
            <a:r>
              <a:rPr lang="en-US" sz="1200" b="0" spc="-30" dirty="0" err="1" smtClean="0">
                <a:solidFill>
                  <a:srgbClr val="005FAA"/>
                </a:solidFill>
                <a:cs typeface="Calibri"/>
              </a:rPr>
              <a:t>en</a:t>
            </a:r>
            <a:r>
              <a:rPr lang="en-US" sz="1200" b="0" spc="-30" dirty="0" smtClean="0">
                <a:solidFill>
                  <a:srgbClr val="005FAA"/>
                </a:solidFill>
                <a:cs typeface="Calibri"/>
              </a:rPr>
              <a:t> la </a:t>
            </a:r>
            <a:r>
              <a:rPr lang="en-US" sz="1200" b="0" spc="-30" dirty="0" err="1" smtClean="0">
                <a:solidFill>
                  <a:srgbClr val="005FAA"/>
                </a:solidFill>
                <a:cs typeface="Calibri"/>
              </a:rPr>
              <a:t>producción</a:t>
            </a:r>
            <a:r>
              <a:rPr lang="en-US" sz="1200" b="0" spc="-30" dirty="0" smtClean="0">
                <a:solidFill>
                  <a:srgbClr val="005FAA"/>
                </a:solidFill>
                <a:cs typeface="Calibri"/>
              </a:rPr>
              <a:t>.</a:t>
            </a:r>
            <a:endParaRPr lang="en-US" sz="1200" b="0" spc="-30" dirty="0">
              <a:solidFill>
                <a:srgbClr val="005FAA"/>
              </a:solidFill>
              <a:cs typeface="Calibri"/>
            </a:endParaRPr>
          </a:p>
          <a:p>
            <a:r>
              <a:rPr lang="en-US" sz="1600" spc="-30" dirty="0" err="1" smtClean="0"/>
              <a:t>Enfoque</a:t>
            </a:r>
            <a:r>
              <a:rPr lang="en-US" sz="1600" spc="-30" dirty="0" smtClean="0"/>
              <a:t>: </a:t>
            </a:r>
            <a:r>
              <a:rPr lang="en-US" sz="1600" spc="-30" dirty="0" err="1" smtClean="0"/>
              <a:t>Brindar</a:t>
            </a:r>
            <a:r>
              <a:rPr lang="en-US" sz="1600" spc="-30" dirty="0" smtClean="0"/>
              <a:t> </a:t>
            </a:r>
            <a:r>
              <a:rPr lang="en-US" sz="1600" spc="-30" dirty="0" err="1" smtClean="0"/>
              <a:t>informacion</a:t>
            </a:r>
            <a:r>
              <a:rPr lang="en-US" sz="1600" spc="-30" dirty="0" smtClean="0"/>
              <a:t> a </a:t>
            </a:r>
            <a:r>
              <a:rPr lang="en-US" sz="1600" spc="-30" dirty="0" err="1" smtClean="0"/>
              <a:t>los</a:t>
            </a:r>
            <a:r>
              <a:rPr lang="en-US" sz="1600" spc="-30" dirty="0" smtClean="0"/>
              <a:t> </a:t>
            </a:r>
            <a:r>
              <a:rPr lang="en-US" sz="1600" spc="-30" dirty="0" err="1" smtClean="0"/>
              <a:t>mercados</a:t>
            </a:r>
            <a:r>
              <a:rPr lang="en-US" sz="1600" spc="-30" dirty="0" smtClean="0"/>
              <a:t>.</a:t>
            </a:r>
            <a:endParaRPr lang="en-US" sz="1600" spc="-30" dirty="0" smtClean="0">
              <a:cs typeface="Calibri"/>
            </a:endParaRPr>
          </a:p>
          <a:p>
            <a:r>
              <a:rPr lang="en-US" sz="1600" spc="-30" dirty="0" err="1" smtClean="0">
                <a:cs typeface="Calibri"/>
              </a:rPr>
              <a:t>Refleja</a:t>
            </a:r>
            <a:r>
              <a:rPr lang="en-US" sz="1600" spc="-30" dirty="0" smtClean="0">
                <a:cs typeface="Calibri"/>
              </a:rPr>
              <a:t> </a:t>
            </a:r>
            <a:r>
              <a:rPr lang="en-US" sz="1600" spc="-30" dirty="0" err="1" smtClean="0">
                <a:cs typeface="Calibri"/>
              </a:rPr>
              <a:t>consenso</a:t>
            </a:r>
            <a:r>
              <a:rPr lang="en-US" sz="1600" spc="-30" dirty="0" smtClean="0">
                <a:cs typeface="Calibri"/>
              </a:rPr>
              <a:t> </a:t>
            </a:r>
            <a:r>
              <a:rPr lang="en-US" sz="1600" spc="-30" dirty="0" err="1" smtClean="0">
                <a:cs typeface="Calibri"/>
              </a:rPr>
              <a:t>internacional</a:t>
            </a:r>
            <a:r>
              <a:rPr lang="en-US" sz="1600" spc="-30" dirty="0" smtClean="0">
                <a:cs typeface="Calibri"/>
              </a:rPr>
              <a:t> </a:t>
            </a:r>
            <a:r>
              <a:rPr lang="en-US" sz="1600" spc="-30" dirty="0" err="1" smtClean="0">
                <a:cs typeface="Calibri"/>
              </a:rPr>
              <a:t>sobre</a:t>
            </a:r>
            <a:r>
              <a:rPr lang="en-US" sz="1600" spc="-30" dirty="0" smtClean="0">
                <a:cs typeface="Calibri"/>
              </a:rPr>
              <a:t> las </a:t>
            </a:r>
            <a:r>
              <a:rPr lang="en-US" sz="1600" spc="-30" dirty="0" err="1" smtClean="0">
                <a:cs typeface="Calibri"/>
              </a:rPr>
              <a:t>condiciones</a:t>
            </a:r>
            <a:r>
              <a:rPr lang="en-US" sz="1600" spc="-30" dirty="0" smtClean="0">
                <a:cs typeface="Calibri"/>
              </a:rPr>
              <a:t> de </a:t>
            </a:r>
            <a:r>
              <a:rPr lang="en-US" sz="1600" spc="-30" dirty="0" err="1" smtClean="0">
                <a:cs typeface="Calibri"/>
              </a:rPr>
              <a:t>cultivos</a:t>
            </a:r>
            <a:r>
              <a:rPr lang="en-US" sz="1600" spc="-30" dirty="0" smtClean="0">
                <a:cs typeface="Calibri"/>
              </a:rPr>
              <a:t> entre </a:t>
            </a:r>
            <a:r>
              <a:rPr lang="en-US" sz="1600" spc="-30" dirty="0" err="1" smtClean="0">
                <a:cs typeface="Calibri"/>
              </a:rPr>
              <a:t>sistemas</a:t>
            </a:r>
            <a:r>
              <a:rPr lang="en-US" sz="1600" spc="-30" dirty="0" smtClean="0">
                <a:cs typeface="Calibri"/>
              </a:rPr>
              <a:t> </a:t>
            </a:r>
            <a:r>
              <a:rPr lang="en-US" sz="1600" spc="-30" dirty="0" err="1" smtClean="0">
                <a:cs typeface="Calibri"/>
              </a:rPr>
              <a:t>existentes</a:t>
            </a:r>
            <a:r>
              <a:rPr lang="en-US" sz="1600" spc="-30" dirty="0" smtClean="0">
                <a:cs typeface="Calibri"/>
              </a:rPr>
              <a:t>.</a:t>
            </a:r>
            <a:endParaRPr lang="en-US" sz="1600" spc="-30" dirty="0"/>
          </a:p>
        </p:txBody>
      </p:sp>
      <p:sp>
        <p:nvSpPr>
          <p:cNvPr id="19" name="Content Placeholder 2"/>
          <p:cNvSpPr txBox="1">
            <a:spLocks/>
          </p:cNvSpPr>
          <p:nvPr/>
        </p:nvSpPr>
        <p:spPr>
          <a:xfrm>
            <a:off x="6909629" y="3921179"/>
            <a:ext cx="2181196" cy="36004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800" spc="-30" dirty="0" smtClean="0">
                <a:solidFill>
                  <a:srgbClr val="0070C0"/>
                </a:solidFill>
              </a:rPr>
              <a:t>www.cropmonitor.org</a:t>
            </a:r>
            <a:endParaRPr lang="en-US" sz="1800" spc="-30" dirty="0">
              <a:solidFill>
                <a:srgbClr val="0070C0"/>
              </a:solidFill>
            </a:endParaRPr>
          </a:p>
        </p:txBody>
      </p:sp>
      <p:pic>
        <p:nvPicPr>
          <p:cNvPr id="20" name="Picture 2" descr="log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0619" y="4159679"/>
            <a:ext cx="1724025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4667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2143108" y="315311"/>
            <a:ext cx="6643734" cy="2923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AR" sz="1300" dirty="0" smtClean="0">
                <a:solidFill>
                  <a:schemeClr val="bg1"/>
                </a:solidFill>
                <a:latin typeface="Brandon Grotesque Bold" pitchFamily="34" charset="0"/>
              </a:rPr>
              <a:t>CROP MONITOR: UNA INICIATIVA DE GEOGLAM</a:t>
            </a:r>
            <a:endParaRPr lang="es-AR" sz="1300" dirty="0">
              <a:solidFill>
                <a:schemeClr val="bg1"/>
              </a:solidFill>
              <a:latin typeface="Brandon Grotesque Regular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738625" y="923010"/>
            <a:ext cx="33522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GEOGLAM Crop Monitor for AMIS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6909629" y="3921179"/>
            <a:ext cx="2181196" cy="36004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800" spc="-30" dirty="0" smtClean="0">
                <a:solidFill>
                  <a:srgbClr val="0070C0"/>
                </a:solidFill>
              </a:rPr>
              <a:t>www.cropmonitor.org</a:t>
            </a:r>
            <a:endParaRPr lang="en-US" sz="1800" spc="-30" dirty="0">
              <a:solidFill>
                <a:srgbClr val="0070C0"/>
              </a:solidFill>
            </a:endParaRPr>
          </a:p>
        </p:txBody>
      </p:sp>
      <p:pic>
        <p:nvPicPr>
          <p:cNvPr id="2050" name="Picture 2" descr="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0619" y="4159679"/>
            <a:ext cx="1724025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94536" y="1066693"/>
            <a:ext cx="5677984" cy="3028946"/>
            <a:chOff x="21907" y="2285694"/>
            <a:chExt cx="4427984" cy="2276653"/>
          </a:xfrm>
        </p:grpSpPr>
        <p:pic>
          <p:nvPicPr>
            <p:cNvPr id="10" name="Picture 2" descr="https://cropmonitor.org/wp-content/uploads/2017/09/2017_August_Synthesis_CropsDrivers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07" y="2285694"/>
              <a:ext cx="4427984" cy="22766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/>
            <p:cNvSpPr/>
            <p:nvPr/>
          </p:nvSpPr>
          <p:spPr>
            <a:xfrm>
              <a:off x="82458" y="2316498"/>
              <a:ext cx="2453622" cy="20567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2020" y="2285694"/>
              <a:ext cx="2575962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>
                  <a:solidFill>
                    <a:srgbClr val="0070C0"/>
                  </a:solidFill>
                </a:rPr>
                <a:t>Conditions as of August 28, </a:t>
              </a:r>
              <a:r>
                <a:rPr lang="en-US" sz="1400" dirty="0" smtClean="0">
                  <a:solidFill>
                    <a:srgbClr val="0070C0"/>
                  </a:solidFill>
                </a:rPr>
                <a:t>2017</a:t>
              </a:r>
              <a:endParaRPr lang="en-US" sz="1400" dirty="0">
                <a:solidFill>
                  <a:srgbClr val="0070C0"/>
                </a:solidFill>
              </a:endParaRPr>
            </a:p>
          </p:txBody>
        </p:sp>
      </p:grpSp>
      <p:pic>
        <p:nvPicPr>
          <p:cNvPr id="16" name="Picture 4" descr="https://cropmonitor.org/wp-content/uploads/2017/09/2017_August_Maize-Production_Chart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6594" y="1271431"/>
            <a:ext cx="3218144" cy="2511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6765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0538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2143108" y="315311"/>
            <a:ext cx="6643734" cy="2923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AR" sz="1300" dirty="0" smtClean="0">
                <a:solidFill>
                  <a:schemeClr val="bg1"/>
                </a:solidFill>
                <a:latin typeface="Brandon Grotesque Bold" pitchFamily="34" charset="0"/>
              </a:rPr>
              <a:t>CROP MONITOR: UNA INICIATIVA DE GEOGLAM</a:t>
            </a:r>
            <a:endParaRPr lang="es-AR" sz="1300" dirty="0">
              <a:solidFill>
                <a:schemeClr val="bg1"/>
              </a:solidFill>
              <a:latin typeface="Brandon Grotesque Regular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676251" y="1059582"/>
            <a:ext cx="41610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GEOGLAM Crop Monitor for </a:t>
            </a:r>
            <a:r>
              <a:rPr lang="en-US" dirty="0" smtClean="0"/>
              <a:t>Early Warning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687224" y="1351367"/>
            <a:ext cx="4197420" cy="2808312"/>
          </a:xfrm>
        </p:spPr>
        <p:txBody>
          <a:bodyPr>
            <a:normAutofit/>
          </a:bodyPr>
          <a:lstStyle/>
          <a:p>
            <a:r>
              <a:rPr lang="en-US" sz="1600" spc="-30" dirty="0" err="1" smtClean="0">
                <a:cs typeface="Calibri"/>
              </a:rPr>
              <a:t>Crear</a:t>
            </a:r>
            <a:r>
              <a:rPr lang="en-US" sz="1600" spc="-30" dirty="0" smtClean="0">
                <a:cs typeface="Calibri"/>
              </a:rPr>
              <a:t> </a:t>
            </a:r>
            <a:r>
              <a:rPr lang="en-US" sz="1600" spc="-30" dirty="0" err="1" smtClean="0">
                <a:cs typeface="Calibri"/>
              </a:rPr>
              <a:t>consenso</a:t>
            </a:r>
            <a:r>
              <a:rPr lang="en-US" sz="1600" spc="-30" dirty="0" smtClean="0">
                <a:cs typeface="Calibri"/>
              </a:rPr>
              <a:t> y </a:t>
            </a:r>
            <a:r>
              <a:rPr lang="en-US" sz="1600" spc="-30" dirty="0" err="1" smtClean="0">
                <a:cs typeface="Calibri"/>
              </a:rPr>
              <a:t>reducir</a:t>
            </a:r>
            <a:r>
              <a:rPr lang="en-US" sz="1600" spc="-30" dirty="0" smtClean="0">
                <a:cs typeface="Calibri"/>
              </a:rPr>
              <a:t> la </a:t>
            </a:r>
            <a:r>
              <a:rPr lang="en-US" sz="1600" spc="-30" dirty="0" err="1" smtClean="0">
                <a:cs typeface="Calibri"/>
              </a:rPr>
              <a:t>incertidumbre</a:t>
            </a:r>
            <a:r>
              <a:rPr lang="en-US" sz="1600" spc="-30" dirty="0" smtClean="0">
                <a:cs typeface="Calibri"/>
              </a:rPr>
              <a:t> </a:t>
            </a:r>
            <a:r>
              <a:rPr lang="en-US" sz="1600" spc="-30" dirty="0" err="1" smtClean="0">
                <a:cs typeface="Calibri"/>
              </a:rPr>
              <a:t>en</a:t>
            </a:r>
            <a:r>
              <a:rPr lang="en-US" sz="1600" spc="-30" dirty="0" smtClean="0">
                <a:cs typeface="Calibri"/>
              </a:rPr>
              <a:t> </a:t>
            </a:r>
            <a:r>
              <a:rPr lang="en-US" sz="1600" spc="-30" dirty="0" err="1" smtClean="0">
                <a:cs typeface="Calibri"/>
              </a:rPr>
              <a:t>paises</a:t>
            </a:r>
            <a:r>
              <a:rPr lang="en-US" sz="1600" spc="-30" dirty="0" smtClean="0">
                <a:cs typeface="Calibri"/>
              </a:rPr>
              <a:t> </a:t>
            </a:r>
            <a:r>
              <a:rPr lang="en-US" sz="1600" spc="-30" dirty="0" err="1" smtClean="0">
                <a:cs typeface="Calibri"/>
              </a:rPr>
              <a:t>en</a:t>
            </a:r>
            <a:r>
              <a:rPr lang="en-US" sz="1600" spc="-30" dirty="0" smtClean="0">
                <a:cs typeface="Calibri"/>
              </a:rPr>
              <a:t> </a:t>
            </a:r>
            <a:r>
              <a:rPr lang="en-US" sz="1600" spc="-30" dirty="0" err="1" smtClean="0">
                <a:cs typeface="Calibri"/>
              </a:rPr>
              <a:t>riesgo</a:t>
            </a:r>
            <a:r>
              <a:rPr lang="en-US" sz="1600" spc="-30" dirty="0" smtClean="0">
                <a:cs typeface="Calibri"/>
              </a:rPr>
              <a:t> de </a:t>
            </a:r>
            <a:r>
              <a:rPr lang="en-US" sz="1600" spc="-30" dirty="0" err="1" smtClean="0">
                <a:cs typeface="Calibri"/>
              </a:rPr>
              <a:t>seguridad</a:t>
            </a:r>
            <a:r>
              <a:rPr lang="en-US" sz="1600" spc="-30" dirty="0" smtClean="0">
                <a:cs typeface="Calibri"/>
              </a:rPr>
              <a:t> </a:t>
            </a:r>
            <a:r>
              <a:rPr lang="en-US" sz="1600" spc="-30" dirty="0" err="1" smtClean="0">
                <a:cs typeface="Calibri"/>
              </a:rPr>
              <a:t>alimentaria</a:t>
            </a:r>
            <a:r>
              <a:rPr lang="en-US" sz="1600" spc="-30" dirty="0" smtClean="0">
                <a:cs typeface="Calibri"/>
              </a:rPr>
              <a:t>.</a:t>
            </a:r>
          </a:p>
          <a:p>
            <a:r>
              <a:rPr lang="en-US" sz="1600" spc="-30" dirty="0" err="1" smtClean="0"/>
              <a:t>Aportar</a:t>
            </a:r>
            <a:r>
              <a:rPr lang="en-US" sz="1600" spc="-30" dirty="0" smtClean="0"/>
              <a:t> </a:t>
            </a:r>
            <a:r>
              <a:rPr lang="en-US" sz="1600" spc="-30" dirty="0" err="1" smtClean="0"/>
              <a:t>información</a:t>
            </a:r>
            <a:r>
              <a:rPr lang="en-US" sz="1600" spc="-30" dirty="0" smtClean="0"/>
              <a:t> </a:t>
            </a:r>
            <a:r>
              <a:rPr lang="en-US" sz="1600" spc="-30" dirty="0" err="1" smtClean="0"/>
              <a:t>en</a:t>
            </a:r>
            <a:r>
              <a:rPr lang="en-US" sz="1600" spc="-30" dirty="0" smtClean="0"/>
              <a:t> la </a:t>
            </a:r>
            <a:r>
              <a:rPr lang="en-US" sz="1600" spc="-30" dirty="0" err="1" smtClean="0"/>
              <a:t>toma</a:t>
            </a:r>
            <a:r>
              <a:rPr lang="en-US" sz="1600" spc="-30" dirty="0" smtClean="0"/>
              <a:t> de decisions </a:t>
            </a:r>
            <a:r>
              <a:rPr lang="en-US" sz="1600" spc="-30" dirty="0" err="1" smtClean="0"/>
              <a:t>agrícolas</a:t>
            </a:r>
            <a:r>
              <a:rPr lang="en-US" sz="1600" spc="-30" dirty="0" smtClean="0"/>
              <a:t>.</a:t>
            </a:r>
            <a:endParaRPr lang="en-US" sz="1600" spc="-30" dirty="0" smtClean="0">
              <a:cs typeface="Calibri"/>
            </a:endParaRPr>
          </a:p>
          <a:p>
            <a:r>
              <a:rPr lang="es-ES" sz="1600" spc="-30" dirty="0" smtClean="0">
                <a:cs typeface="Calibri"/>
              </a:rPr>
              <a:t>Actualmente en expansión a nivel regional y nacional.</a:t>
            </a:r>
          </a:p>
          <a:p>
            <a:r>
              <a:rPr lang="es-ES" sz="1600" spc="-30" dirty="0" smtClean="0">
                <a:cs typeface="Calibri"/>
              </a:rPr>
              <a:t>Participar en partes de presa e informes oficiales. (Notas de prensa conjunta con FEWS NET, JRC, WFP y FAP durante la crisis a causa de la seguía de 2016 en el sur de África).</a:t>
            </a:r>
            <a:endParaRPr lang="en-US" sz="1600" spc="-30" dirty="0"/>
          </a:p>
        </p:txBody>
      </p:sp>
      <p:pic>
        <p:nvPicPr>
          <p:cNvPr id="11" name="Content Placeholder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65" y="1092043"/>
            <a:ext cx="4571995" cy="3207899"/>
          </a:xfrm>
          <a:prstGeom prst="rect">
            <a:avLst/>
          </a:prstGeom>
        </p:spPr>
      </p:pic>
      <p:pic>
        <p:nvPicPr>
          <p:cNvPr id="12" name="Picture 4" descr="https://cropmonitor.org/wp-content/uploads/2017/09/East-Africa-Maiz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60" y="1081124"/>
            <a:ext cx="4587556" cy="3218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ontent Placeholder 2"/>
          <p:cNvSpPr txBox="1">
            <a:spLocks/>
          </p:cNvSpPr>
          <p:nvPr/>
        </p:nvSpPr>
        <p:spPr>
          <a:xfrm>
            <a:off x="6909629" y="3921179"/>
            <a:ext cx="2181196" cy="36004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800" spc="-30" dirty="0" smtClean="0">
                <a:solidFill>
                  <a:srgbClr val="0070C0"/>
                </a:solidFill>
              </a:rPr>
              <a:t>www.cropmonitor.org</a:t>
            </a:r>
            <a:endParaRPr lang="en-US" sz="1800" spc="-30" dirty="0">
              <a:solidFill>
                <a:srgbClr val="0070C0"/>
              </a:solidFill>
            </a:endParaRPr>
          </a:p>
        </p:txBody>
      </p:sp>
      <p:pic>
        <p:nvPicPr>
          <p:cNvPr id="14" name="Picture 2" descr="log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0619" y="4159679"/>
            <a:ext cx="1724025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9054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900" y="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2143108" y="315311"/>
            <a:ext cx="6643734" cy="2923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AR" sz="1300" dirty="0" smtClean="0">
                <a:solidFill>
                  <a:schemeClr val="bg1"/>
                </a:solidFill>
                <a:latin typeface="Brandon Grotesque Bold" pitchFamily="34" charset="0"/>
              </a:rPr>
              <a:t>CROP MONITOR: UNA INICIATIVA DE GEOGLAM</a:t>
            </a:r>
            <a:endParaRPr lang="es-AR" sz="1300" dirty="0">
              <a:solidFill>
                <a:schemeClr val="bg1"/>
              </a:solidFill>
              <a:latin typeface="Brandon Grotesque Regular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64641" y="1369277"/>
            <a:ext cx="3654208" cy="2380606"/>
            <a:chOff x="323527" y="1059582"/>
            <a:chExt cx="3654208" cy="2380606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66290" y="1375201"/>
              <a:ext cx="1511445" cy="1958165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12744" y="1268377"/>
              <a:ext cx="1511445" cy="1958167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01112" y="1163990"/>
              <a:ext cx="1511444" cy="1958165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7" y="1059582"/>
              <a:ext cx="1837513" cy="2380606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2269398" y="999945"/>
            <a:ext cx="50508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err="1" smtClean="0"/>
              <a:t>Publicaciones</a:t>
            </a:r>
            <a:r>
              <a:rPr lang="en-US" dirty="0" smtClean="0"/>
              <a:t> </a:t>
            </a:r>
            <a:r>
              <a:rPr lang="en-US" dirty="0" err="1" smtClean="0"/>
              <a:t>oficiales</a:t>
            </a:r>
            <a:r>
              <a:rPr lang="en-US" dirty="0" smtClean="0"/>
              <a:t> para </a:t>
            </a:r>
            <a:r>
              <a:rPr lang="en-US" dirty="0" err="1" smtClean="0"/>
              <a:t>los</a:t>
            </a:r>
            <a:r>
              <a:rPr lang="en-US" dirty="0" smtClean="0"/>
              <a:t> </a:t>
            </a:r>
            <a:r>
              <a:rPr lang="en-US" dirty="0" err="1" smtClean="0"/>
              <a:t>sistemas</a:t>
            </a:r>
            <a:r>
              <a:rPr lang="en-US" dirty="0" smtClean="0"/>
              <a:t> </a:t>
            </a:r>
            <a:r>
              <a:rPr lang="en-US" dirty="0" err="1" smtClean="0"/>
              <a:t>principales</a:t>
            </a:r>
            <a:r>
              <a:rPr lang="en-US" dirty="0" smtClean="0"/>
              <a:t>.</a:t>
            </a:r>
            <a:endParaRPr lang="en-US" dirty="0"/>
          </a:p>
        </p:txBody>
      </p:sp>
      <p:grpSp>
        <p:nvGrpSpPr>
          <p:cNvPr id="15" name="Group 14"/>
          <p:cNvGrpSpPr/>
          <p:nvPr/>
        </p:nvGrpSpPr>
        <p:grpSpPr>
          <a:xfrm>
            <a:off x="1572290" y="2005584"/>
            <a:ext cx="3550116" cy="2380606"/>
            <a:chOff x="4162213" y="1059582"/>
            <a:chExt cx="3550116" cy="2380606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01561" y="1434564"/>
              <a:ext cx="1510768" cy="1957289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95589" y="1312105"/>
              <a:ext cx="1490095" cy="1930506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9432" y="1163990"/>
              <a:ext cx="1514259" cy="1961812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62213" y="1059582"/>
              <a:ext cx="1837513" cy="2380606"/>
            </a:xfrm>
            <a:prstGeom prst="rect">
              <a:avLst/>
            </a:prstGeom>
          </p:spPr>
        </p:pic>
      </p:grpSp>
      <p:sp>
        <p:nvSpPr>
          <p:cNvPr id="17" name="Content Placeholder 2"/>
          <p:cNvSpPr txBox="1">
            <a:spLocks/>
          </p:cNvSpPr>
          <p:nvPr/>
        </p:nvSpPr>
        <p:spPr>
          <a:xfrm>
            <a:off x="6909629" y="3921179"/>
            <a:ext cx="2181196" cy="36004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800" spc="-30" dirty="0" smtClean="0">
                <a:solidFill>
                  <a:srgbClr val="0070C0"/>
                </a:solidFill>
              </a:rPr>
              <a:t>www.cropmonitor.org</a:t>
            </a:r>
            <a:endParaRPr lang="en-US" sz="1800" spc="-30" dirty="0">
              <a:solidFill>
                <a:srgbClr val="0070C0"/>
              </a:solidFill>
            </a:endParaRPr>
          </a:p>
        </p:txBody>
      </p:sp>
      <p:pic>
        <p:nvPicPr>
          <p:cNvPr id="18" name="Picture 2" descr="logo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0619" y="4159679"/>
            <a:ext cx="1724025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4" name="Group 23"/>
          <p:cNvGrpSpPr/>
          <p:nvPr/>
        </p:nvGrpSpPr>
        <p:grpSpPr>
          <a:xfrm>
            <a:off x="5464975" y="1357037"/>
            <a:ext cx="3119222" cy="2437389"/>
            <a:chOff x="5464975" y="1357037"/>
            <a:chExt cx="3119222" cy="2437389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0666" y="1833557"/>
              <a:ext cx="1513531" cy="1960869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20979" y="1731376"/>
              <a:ext cx="1513532" cy="1960869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58483" y="1613013"/>
              <a:ext cx="1510768" cy="1957289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64975" y="1357037"/>
              <a:ext cx="1837264" cy="23802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6802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137632" y="1132814"/>
            <a:ext cx="28268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Las </a:t>
            </a:r>
            <a:r>
              <a:rPr lang="en-US" dirty="0" err="1" smtClean="0"/>
              <a:t>imágenes</a:t>
            </a:r>
            <a:r>
              <a:rPr lang="en-US" dirty="0" smtClean="0"/>
              <a:t> </a:t>
            </a:r>
            <a:r>
              <a:rPr lang="en-US" dirty="0" err="1" smtClean="0"/>
              <a:t>satelitales</a:t>
            </a:r>
            <a:r>
              <a:rPr lang="en-US" dirty="0" smtClean="0"/>
              <a:t> </a:t>
            </a:r>
            <a:r>
              <a:rPr lang="en-US" dirty="0" err="1" smtClean="0"/>
              <a:t>ayudan</a:t>
            </a:r>
            <a:r>
              <a:rPr lang="en-US" dirty="0" smtClean="0"/>
              <a:t> a </a:t>
            </a:r>
            <a:r>
              <a:rPr lang="en-US" dirty="0" err="1" smtClean="0"/>
              <a:t>indentificar</a:t>
            </a:r>
            <a:r>
              <a:rPr lang="en-US" dirty="0" smtClean="0"/>
              <a:t> de </a:t>
            </a:r>
            <a:r>
              <a:rPr lang="en-US" dirty="0" err="1" smtClean="0"/>
              <a:t>manera</a:t>
            </a:r>
            <a:r>
              <a:rPr lang="en-US" dirty="0" smtClean="0"/>
              <a:t> </a:t>
            </a:r>
            <a:r>
              <a:rPr lang="en-US" dirty="0" err="1" smtClean="0"/>
              <a:t>temprana</a:t>
            </a:r>
            <a:r>
              <a:rPr lang="en-US" dirty="0" smtClean="0"/>
              <a:t> </a:t>
            </a:r>
            <a:r>
              <a:rPr lang="en-US" dirty="0" err="1" smtClean="0"/>
              <a:t>posibles</a:t>
            </a:r>
            <a:r>
              <a:rPr lang="en-US" dirty="0" smtClean="0"/>
              <a:t> </a:t>
            </a:r>
            <a:r>
              <a:rPr lang="en-US" dirty="0" err="1" smtClean="0"/>
              <a:t>problemas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el </a:t>
            </a:r>
            <a:r>
              <a:rPr lang="en-US" dirty="0" err="1" smtClean="0"/>
              <a:t>crecimiento</a:t>
            </a:r>
            <a:r>
              <a:rPr lang="en-US" dirty="0" smtClean="0"/>
              <a:t> de un </a:t>
            </a:r>
            <a:r>
              <a:rPr lang="en-US" dirty="0" err="1" smtClean="0"/>
              <a:t>cultivo</a:t>
            </a:r>
            <a:r>
              <a:rPr lang="en-US" dirty="0" smtClean="0"/>
              <a:t> y posterior </a:t>
            </a:r>
            <a:r>
              <a:rPr lang="en-US" dirty="0" err="1" smtClean="0"/>
              <a:t>producción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6" name="8 CuadroTexto"/>
          <p:cNvSpPr txBox="1"/>
          <p:nvPr/>
        </p:nvSpPr>
        <p:spPr>
          <a:xfrm>
            <a:off x="2143108" y="315311"/>
            <a:ext cx="6643734" cy="2923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AR" sz="1300" dirty="0" smtClean="0">
                <a:solidFill>
                  <a:schemeClr val="bg1"/>
                </a:solidFill>
                <a:latin typeface="Brandon Grotesque Bold" pitchFamily="34" charset="0"/>
              </a:rPr>
              <a:t>CROP MONITOR: UNA INICIATIVA DE GEOGLAM</a:t>
            </a:r>
            <a:endParaRPr lang="es-AR" sz="1300" dirty="0">
              <a:solidFill>
                <a:schemeClr val="bg1"/>
              </a:solidFill>
              <a:latin typeface="Brandon Grotesque Regular" pitchFamily="34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6909629" y="3921179"/>
            <a:ext cx="2181196" cy="36004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800" spc="-30" dirty="0" smtClean="0">
                <a:solidFill>
                  <a:srgbClr val="0070C0"/>
                </a:solidFill>
              </a:rPr>
              <a:t>www.cropmonitor.org</a:t>
            </a:r>
            <a:endParaRPr lang="en-US" sz="1800" spc="-30" dirty="0">
              <a:solidFill>
                <a:srgbClr val="0070C0"/>
              </a:solidFill>
            </a:endParaRPr>
          </a:p>
        </p:txBody>
      </p:sp>
      <p:pic>
        <p:nvPicPr>
          <p:cNvPr id="10" name="Picture 2" descr="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0619" y="4159679"/>
            <a:ext cx="1724025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7773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499365" y="1170440"/>
            <a:ext cx="28268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Las </a:t>
            </a:r>
            <a:r>
              <a:rPr lang="en-US" dirty="0" err="1" smtClean="0"/>
              <a:t>imágenes</a:t>
            </a:r>
            <a:r>
              <a:rPr lang="en-US" dirty="0" smtClean="0"/>
              <a:t> </a:t>
            </a:r>
            <a:r>
              <a:rPr lang="en-US" dirty="0" err="1" smtClean="0"/>
              <a:t>satelitales</a:t>
            </a:r>
            <a:r>
              <a:rPr lang="en-US" dirty="0" smtClean="0"/>
              <a:t> </a:t>
            </a:r>
            <a:r>
              <a:rPr lang="en-US" dirty="0" err="1" smtClean="0"/>
              <a:t>ayudan</a:t>
            </a:r>
            <a:r>
              <a:rPr lang="en-US" dirty="0" smtClean="0"/>
              <a:t> a </a:t>
            </a:r>
            <a:r>
              <a:rPr lang="en-US" dirty="0" err="1" smtClean="0"/>
              <a:t>indentificar</a:t>
            </a:r>
            <a:r>
              <a:rPr lang="en-US" dirty="0" smtClean="0"/>
              <a:t> de </a:t>
            </a:r>
            <a:r>
              <a:rPr lang="en-US" dirty="0" err="1" smtClean="0"/>
              <a:t>manera</a:t>
            </a:r>
            <a:r>
              <a:rPr lang="en-US" dirty="0" smtClean="0"/>
              <a:t> </a:t>
            </a:r>
            <a:r>
              <a:rPr lang="en-US" dirty="0" err="1" smtClean="0"/>
              <a:t>temprana</a:t>
            </a:r>
            <a:r>
              <a:rPr lang="en-US" dirty="0" smtClean="0"/>
              <a:t> </a:t>
            </a:r>
            <a:r>
              <a:rPr lang="en-US" dirty="0" err="1" smtClean="0"/>
              <a:t>posibles</a:t>
            </a:r>
            <a:r>
              <a:rPr lang="en-US" dirty="0" smtClean="0"/>
              <a:t> </a:t>
            </a:r>
            <a:r>
              <a:rPr lang="en-US" dirty="0" err="1" smtClean="0"/>
              <a:t>problemas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el </a:t>
            </a:r>
            <a:r>
              <a:rPr lang="en-US" dirty="0" err="1" smtClean="0"/>
              <a:t>crecimiento</a:t>
            </a:r>
            <a:r>
              <a:rPr lang="en-US" dirty="0" smtClean="0"/>
              <a:t> de un </a:t>
            </a:r>
            <a:r>
              <a:rPr lang="en-US" dirty="0" err="1" smtClean="0"/>
              <a:t>cultivo</a:t>
            </a:r>
            <a:r>
              <a:rPr lang="en-US" dirty="0" smtClean="0"/>
              <a:t> y posterior </a:t>
            </a:r>
            <a:r>
              <a:rPr lang="en-US" dirty="0" err="1" smtClean="0"/>
              <a:t>producción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6" name="8 CuadroTexto"/>
          <p:cNvSpPr txBox="1"/>
          <p:nvPr/>
        </p:nvSpPr>
        <p:spPr>
          <a:xfrm>
            <a:off x="2143108" y="315311"/>
            <a:ext cx="6643734" cy="2923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AR" sz="1300" dirty="0" smtClean="0">
                <a:solidFill>
                  <a:schemeClr val="bg1"/>
                </a:solidFill>
                <a:latin typeface="Brandon Grotesque Bold" pitchFamily="34" charset="0"/>
              </a:rPr>
              <a:t>CROP MONITOR: UNA INICIATIVA DE GEOGLAM</a:t>
            </a:r>
            <a:endParaRPr lang="es-AR" sz="1300" dirty="0">
              <a:solidFill>
                <a:schemeClr val="bg1"/>
              </a:solidFill>
              <a:latin typeface="Brandon Grotesque Regular" pitchFamily="34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6909629" y="3921179"/>
            <a:ext cx="2181196" cy="36004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800" spc="-30" dirty="0" smtClean="0">
                <a:solidFill>
                  <a:srgbClr val="0070C0"/>
                </a:solidFill>
              </a:rPr>
              <a:t>www.cropmonitor.org</a:t>
            </a:r>
            <a:endParaRPr lang="en-US" sz="1800" spc="-30" dirty="0">
              <a:solidFill>
                <a:srgbClr val="0070C0"/>
              </a:solidFill>
            </a:endParaRPr>
          </a:p>
        </p:txBody>
      </p:sp>
      <p:pic>
        <p:nvPicPr>
          <p:cNvPr id="10" name="Picture 2" descr="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0619" y="4159679"/>
            <a:ext cx="1724025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/>
          <a:srcRect l="1897" t="21121" r="34317" b="15040"/>
          <a:stretch/>
        </p:blipFill>
        <p:spPr>
          <a:xfrm>
            <a:off x="107504" y="1059582"/>
            <a:ext cx="2318318" cy="131486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6"/>
          <a:srcRect l="1753" t="20886" r="34576" b="14845"/>
          <a:stretch/>
        </p:blipFill>
        <p:spPr>
          <a:xfrm>
            <a:off x="2533326" y="1059582"/>
            <a:ext cx="2318318" cy="131629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7"/>
          <a:srcRect l="1805" t="21440" r="34408" b="15560"/>
          <a:stretch/>
        </p:blipFill>
        <p:spPr>
          <a:xfrm>
            <a:off x="4959148" y="1059581"/>
            <a:ext cx="2318318" cy="131486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8"/>
          <a:srcRect l="1734" t="20387" r="34559" b="15434"/>
          <a:stretch/>
        </p:blipFill>
        <p:spPr>
          <a:xfrm>
            <a:off x="88960" y="2434752"/>
            <a:ext cx="2336862" cy="132422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9"/>
          <a:srcRect l="1805" t="21440" r="34408" b="14720"/>
          <a:stretch/>
        </p:blipFill>
        <p:spPr>
          <a:xfrm>
            <a:off x="2533326" y="2450810"/>
            <a:ext cx="2324980" cy="130887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10"/>
          <a:srcRect l="1805" t="21440" r="34408" b="14720"/>
          <a:stretch/>
        </p:blipFill>
        <p:spPr>
          <a:xfrm>
            <a:off x="4996702" y="2452515"/>
            <a:ext cx="2280764" cy="130645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1"/>
          <a:srcRect l="1805" t="21440" r="34408" b="14720"/>
          <a:stretch/>
        </p:blipFill>
        <p:spPr>
          <a:xfrm>
            <a:off x="0" y="1001079"/>
            <a:ext cx="6499365" cy="3658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223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17087</TotalTime>
  <Words>2055</Words>
  <Application>Microsoft Office PowerPoint</Application>
  <PresentationFormat>Presentación en pantalla (16:9)</PresentationFormat>
  <Paragraphs>245</Paragraphs>
  <Slides>23</Slides>
  <Notes>22</Notes>
  <HiddenSlides>2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4" baseType="lpstr">
      <vt:lpstr>Tema de Office</vt:lpstr>
      <vt:lpstr>Presentación de PowerPoint</vt:lpstr>
      <vt:lpstr>Policy Framework for GEOGLAM 2011 &amp; 2016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User</dc:creator>
  <cp:lastModifiedBy>MO</cp:lastModifiedBy>
  <cp:revision>147</cp:revision>
  <dcterms:created xsi:type="dcterms:W3CDTF">2016-09-06T15:23:32Z</dcterms:created>
  <dcterms:modified xsi:type="dcterms:W3CDTF">2018-08-01T13:40:59Z</dcterms:modified>
</cp:coreProperties>
</file>