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332" r:id="rId3"/>
    <p:sldId id="333" r:id="rId4"/>
    <p:sldId id="335" r:id="rId5"/>
    <p:sldId id="336" r:id="rId6"/>
    <p:sldId id="351" r:id="rId7"/>
    <p:sldId id="361" r:id="rId8"/>
    <p:sldId id="337" r:id="rId9"/>
    <p:sldId id="353" r:id="rId10"/>
    <p:sldId id="338" r:id="rId11"/>
    <p:sldId id="267" r:id="rId12"/>
    <p:sldId id="270" r:id="rId13"/>
    <p:sldId id="356" r:id="rId14"/>
    <p:sldId id="360" r:id="rId15"/>
    <p:sldId id="282" r:id="rId16"/>
    <p:sldId id="330" r:id="rId17"/>
    <p:sldId id="284" r:id="rId18"/>
    <p:sldId id="286" r:id="rId19"/>
    <p:sldId id="355" r:id="rId20"/>
    <p:sldId id="294" r:id="rId21"/>
    <p:sldId id="296" r:id="rId22"/>
    <p:sldId id="298" r:id="rId23"/>
    <p:sldId id="354" r:id="rId24"/>
    <p:sldId id="357" r:id="rId25"/>
    <p:sldId id="358" r:id="rId26"/>
    <p:sldId id="359" r:id="rId27"/>
    <p:sldId id="311" r:id="rId28"/>
    <p:sldId id="309" r:id="rId29"/>
    <p:sldId id="261" r:id="rId30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9C9E9F"/>
    <a:srgbClr val="2B9E81"/>
    <a:srgbClr val="332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46" autoAdjust="0"/>
    <p:restoredTop sz="94656" autoAdjust="0"/>
  </p:normalViewPr>
  <p:slideViewPr>
    <p:cSldViewPr>
      <p:cViewPr>
        <p:scale>
          <a:sx n="144" d="100"/>
          <a:sy n="144" d="100"/>
        </p:scale>
        <p:origin x="952" y="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6D4B1-E57A-A541-8D1A-43C59135ACCE}" type="datetimeFigureOut">
              <a:rPr lang="es-ES_tradnl" smtClean="0"/>
              <a:t>27/9/17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3883D-BD1C-894E-BF74-AC1C965D7FC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40317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s-AR" sz="1200" dirty="0">
                <a:latin typeface="Century Gothic" pitchFamily="34" charset="0"/>
              </a:rPr>
              <a:t>Los Seguros son uno de los instrumentos. </a:t>
            </a:r>
            <a:r>
              <a:rPr lang="es-AR" sz="1200" dirty="0" err="1">
                <a:latin typeface="Century Gothic" pitchFamily="34" charset="0"/>
              </a:rPr>
              <a:t>NUMEROS</a:t>
            </a:r>
            <a:r>
              <a:rPr lang="es-AR" sz="1200" dirty="0">
                <a:latin typeface="Century Gothic" pitchFamily="34" charset="0"/>
              </a:rPr>
              <a:t>.</a:t>
            </a:r>
          </a:p>
          <a:p>
            <a:pPr lvl="0"/>
            <a:r>
              <a:rPr lang="es-AR" sz="1200" dirty="0">
                <a:latin typeface="Century Gothic" pitchFamily="34" charset="0"/>
              </a:rPr>
              <a:t>Pero OJO los </a:t>
            </a:r>
            <a:r>
              <a:rPr lang="es-AR" sz="1200" dirty="0" err="1">
                <a:latin typeface="Century Gothic" pitchFamily="34" charset="0"/>
              </a:rPr>
              <a:t>multiriesgos</a:t>
            </a:r>
            <a:r>
              <a:rPr lang="es-AR" sz="1200" dirty="0">
                <a:latin typeface="Century Gothic" pitchFamily="34" charset="0"/>
              </a:rPr>
              <a:t> por algo no funcionan. </a:t>
            </a:r>
            <a:r>
              <a:rPr lang="es-AR" sz="1200" dirty="0" err="1">
                <a:latin typeface="Century Gothic" pitchFamily="34" charset="0"/>
              </a:rPr>
              <a:t>NUMEROS</a:t>
            </a:r>
            <a:endParaRPr lang="es-AR" sz="1200" dirty="0">
              <a:latin typeface="Century Gothic" pitchFamily="34" charset="0"/>
            </a:endParaRPr>
          </a:p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91441-15A4-4C51-BFB5-E9A31FBC8842}" type="slidenum">
              <a:rPr lang="es-AR" smtClean="0"/>
              <a:pPr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433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s-AR" sz="1200" dirty="0">
                <a:latin typeface="Century Gothic" pitchFamily="34" charset="0"/>
              </a:rPr>
              <a:t>Los Seguros son uno de los instrumentos. </a:t>
            </a:r>
            <a:r>
              <a:rPr lang="es-AR" sz="1200" dirty="0" err="1">
                <a:latin typeface="Century Gothic" pitchFamily="34" charset="0"/>
              </a:rPr>
              <a:t>NUMEROS</a:t>
            </a:r>
            <a:r>
              <a:rPr lang="es-AR" sz="1200" dirty="0">
                <a:latin typeface="Century Gothic" pitchFamily="34" charset="0"/>
              </a:rPr>
              <a:t>.</a:t>
            </a:r>
          </a:p>
          <a:p>
            <a:pPr lvl="0"/>
            <a:r>
              <a:rPr lang="es-AR" sz="1200" dirty="0">
                <a:latin typeface="Century Gothic" pitchFamily="34" charset="0"/>
              </a:rPr>
              <a:t>Pero OJO los </a:t>
            </a:r>
            <a:r>
              <a:rPr lang="es-AR" sz="1200" dirty="0" err="1">
                <a:latin typeface="Century Gothic" pitchFamily="34" charset="0"/>
              </a:rPr>
              <a:t>multiriesgos</a:t>
            </a:r>
            <a:r>
              <a:rPr lang="es-AR" sz="1200" dirty="0">
                <a:latin typeface="Century Gothic" pitchFamily="34" charset="0"/>
              </a:rPr>
              <a:t> por algo no funcionan. </a:t>
            </a:r>
            <a:r>
              <a:rPr lang="es-AR" sz="1200" dirty="0" err="1">
                <a:latin typeface="Century Gothic" pitchFamily="34" charset="0"/>
              </a:rPr>
              <a:t>NUMEROS</a:t>
            </a:r>
            <a:endParaRPr lang="es-AR" sz="1200" dirty="0">
              <a:latin typeface="Century Gothic" pitchFamily="34" charset="0"/>
            </a:endParaRPr>
          </a:p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291441-15A4-4C51-BFB5-E9A31FBC8842}" type="slidenum">
              <a:rPr lang="es-AR" smtClean="0"/>
              <a:pPr/>
              <a:t>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688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841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258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52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038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239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358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206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861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083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A561-27D8-44BE-8FFC-791FE1EBCE00}" type="datetimeFigureOut">
              <a:rPr lang="es-AR" smtClean="0"/>
              <a:pPr/>
              <a:t>27/9/17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A3E23-400A-44F3-970A-0C2792412F15}" type="slidenum">
              <a:rPr lang="es-AR" smtClean="0"/>
              <a:pPr/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27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microsoft.com/office/2007/relationships/hdphoto" Target="../media/hdphoto1.wdp"/><Relationship Id="rId5" Type="http://schemas.openxmlformats.org/officeDocument/2006/relationships/image" Target="../media/image20.jpeg"/><Relationship Id="rId6" Type="http://schemas.microsoft.com/office/2007/relationships/hdphoto" Target="../media/hdphoto2.wdp"/><Relationship Id="rId7" Type="http://schemas.openxmlformats.org/officeDocument/2006/relationships/image" Target="../media/image21.jpeg"/><Relationship Id="rId8" Type="http://schemas.microsoft.com/office/2007/relationships/hdphoto" Target="../media/hdphoto3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jpeg"/><Relationship Id="rId5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6" Type="http://schemas.openxmlformats.org/officeDocument/2006/relationships/image" Target="../media/image30.jpeg"/><Relationship Id="rId7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35.jpeg"/><Relationship Id="rId5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jpeg"/><Relationship Id="rId7" Type="http://schemas.openxmlformats.org/officeDocument/2006/relationships/image" Target="../media/image40.jpeg"/><Relationship Id="rId8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tiff"/><Relationship Id="rId5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4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3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pantalla-bols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9612" y="2928940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 smtClean="0">
                <a:solidFill>
                  <a:schemeClr val="bg1"/>
                </a:solidFill>
                <a:cs typeface="Helvetica" pitchFamily="34" charset="0"/>
              </a:rPr>
              <a:t>INNOVACIÓN EN EL AGRO ARGENTINO</a:t>
            </a:r>
            <a:endParaRPr lang="es-AR" sz="2400" dirty="0">
              <a:solidFill>
                <a:schemeClr val="bg1"/>
              </a:solidFill>
              <a:cs typeface="Helvetica" pitchFamily="34" charset="0"/>
            </a:endParaRPr>
          </a:p>
        </p:txBody>
      </p:sp>
      <p:sp>
        <p:nvSpPr>
          <p:cNvPr id="4" name="5 CuadroTexto"/>
          <p:cNvSpPr txBox="1"/>
          <p:nvPr/>
        </p:nvSpPr>
        <p:spPr>
          <a:xfrm>
            <a:off x="3221850" y="3507854"/>
            <a:ext cx="2700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600" dirty="0" smtClean="0">
                <a:solidFill>
                  <a:schemeClr val="bg1"/>
                </a:solidFill>
                <a:cs typeface="Helvetica" pitchFamily="34" charset="0"/>
              </a:rPr>
              <a:t>Gustavo Martini - AACREA</a:t>
            </a:r>
            <a:endParaRPr lang="es-AR" sz="1600" dirty="0">
              <a:solidFill>
                <a:schemeClr val="bg1"/>
              </a:solidFill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-36512" y="1131590"/>
            <a:ext cx="61722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700" dirty="0">
                <a:latin typeface="+mn-lt"/>
                <a:cs typeface="Arial" pitchFamily="34" charset="0"/>
              </a:rPr>
              <a:t>Desafíos </a:t>
            </a:r>
            <a:r>
              <a:rPr lang="es-ES" sz="2700">
                <a:latin typeface="+mn-lt"/>
                <a:cs typeface="Arial" pitchFamily="34" charset="0"/>
              </a:rPr>
              <a:t>&amp; </a:t>
            </a:r>
            <a:r>
              <a:rPr lang="es-ES" sz="2700" smtClean="0">
                <a:latin typeface="+mn-lt"/>
                <a:cs typeface="Arial" pitchFamily="34" charset="0"/>
              </a:rPr>
              <a:t>Oportunidades</a:t>
            </a:r>
            <a:endParaRPr lang="es-ES" sz="2700" i="1" dirty="0">
              <a:latin typeface="+mn-lt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-23672" y="1563638"/>
            <a:ext cx="603583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>
                <a:solidFill>
                  <a:schemeClr val="tx2"/>
                </a:solidFill>
              </a:rPr>
              <a:t>“Ola” de nuevas tecnologías para ganar </a:t>
            </a:r>
            <a:r>
              <a:rPr lang="es-ES" sz="2100" dirty="0" smtClean="0">
                <a:solidFill>
                  <a:schemeClr val="tx2"/>
                </a:solidFill>
              </a:rPr>
              <a:t>eficiencia</a:t>
            </a:r>
            <a:endParaRPr lang="es-ES" sz="2100" dirty="0">
              <a:solidFill>
                <a:schemeClr val="tx2"/>
              </a:solidFill>
            </a:endParaRPr>
          </a:p>
        </p:txBody>
      </p:sp>
      <p:sp>
        <p:nvSpPr>
          <p:cNvPr id="10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QUE </a:t>
            </a:r>
            <a:r>
              <a:rPr lang="es-AR" sz="2800" b="1" dirty="0" smtClean="0">
                <a:solidFill>
                  <a:schemeClr val="bg1"/>
                </a:solidFill>
              </a:rPr>
              <a:t>MÁS</a:t>
            </a:r>
            <a:r>
              <a:rPr lang="es-AR" sz="2800" dirty="0" smtClean="0">
                <a:solidFill>
                  <a:schemeClr val="bg1"/>
                </a:solidFill>
              </a:rPr>
              <a:t> HAY POR HACER?</a:t>
            </a:r>
            <a:endParaRPr lang="es-AR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6389" y="3053186"/>
            <a:ext cx="1965611" cy="140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214828"/>
            <a:ext cx="1955821" cy="146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05" t="46907" r="42528" b="8657"/>
          <a:stretch/>
        </p:blipFill>
        <p:spPr bwMode="auto">
          <a:xfrm>
            <a:off x="5070572" y="2214828"/>
            <a:ext cx="2047125" cy="1466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http://static1.squarespace.com/static/54986206e4b0fd2ebe2baf2f/t/56002970e4b032b16297d321/1429788615853/satellit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325" y="3368838"/>
            <a:ext cx="1990257" cy="111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83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657214"/>
          </a:xfrm>
        </p:spPr>
        <p:txBody>
          <a:bodyPr>
            <a:normAutofit/>
          </a:bodyPr>
          <a:lstStyle/>
          <a:p>
            <a:pPr algn="l"/>
            <a:r>
              <a:rPr lang="es-AR" sz="3200" dirty="0" smtClean="0">
                <a:solidFill>
                  <a:srgbClr val="002060"/>
                </a:solidFill>
              </a:rPr>
              <a:t>Mejoramiento genético y Biotecnología</a:t>
            </a:r>
            <a:endParaRPr lang="es-AR" sz="3200" dirty="0">
              <a:solidFill>
                <a:srgbClr val="00206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97558"/>
            <a:ext cx="8229600" cy="2602384"/>
          </a:xfrm>
        </p:spPr>
        <p:txBody>
          <a:bodyPr>
            <a:noAutofit/>
          </a:bodyPr>
          <a:lstStyle/>
          <a:p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Velocidad</a:t>
            </a:r>
          </a:p>
          <a:p>
            <a:pPr lvl="1"/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Robótica </a:t>
            </a:r>
          </a:p>
          <a:p>
            <a:pPr lvl="1"/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Escala + Informatización (Big Data)</a:t>
            </a:r>
          </a:p>
          <a:p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Foco</a:t>
            </a:r>
          </a:p>
          <a:p>
            <a:pPr lvl="1"/>
            <a:r>
              <a:rPr lang="es-AR" sz="1800" dirty="0">
                <a:solidFill>
                  <a:srgbClr val="002060"/>
                </a:solidFill>
              </a:rPr>
              <a:t>Marcadores moleculares</a:t>
            </a:r>
          </a:p>
          <a:p>
            <a:pPr lvl="1"/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Edición génica</a:t>
            </a:r>
            <a:endParaRPr lang="es-AR" sz="1800" dirty="0">
              <a:solidFill>
                <a:srgbClr val="002060"/>
              </a:solidFill>
              <a:latin typeface="+mj-lt"/>
            </a:endParaRPr>
          </a:p>
          <a:p>
            <a:pPr lvl="1"/>
            <a:endParaRPr lang="es-AR" sz="1800" dirty="0" smtClean="0">
              <a:solidFill>
                <a:srgbClr val="002060"/>
              </a:solidFill>
              <a:latin typeface="+mj-lt"/>
            </a:endParaRPr>
          </a:p>
          <a:p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Driver principal: </a:t>
            </a:r>
            <a:r>
              <a:rPr lang="es-AR" sz="1800" b="1" dirty="0" smtClean="0">
                <a:solidFill>
                  <a:srgbClr val="002060"/>
                </a:solidFill>
                <a:latin typeface="+mj-lt"/>
              </a:rPr>
              <a:t>Rendimiento</a:t>
            </a:r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 (lanzamientos con mejoras mínimas del 5-10%)</a:t>
            </a:r>
          </a:p>
        </p:txBody>
      </p:sp>
      <p:sp>
        <p:nvSpPr>
          <p:cNvPr id="7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EN LA </a:t>
            </a:r>
            <a:r>
              <a:rPr lang="es-AR" sz="2800" b="1" dirty="0" smtClean="0">
                <a:solidFill>
                  <a:schemeClr val="bg1"/>
                </a:solidFill>
              </a:rPr>
              <a:t>SEMILLA</a:t>
            </a:r>
            <a:endParaRPr lang="es-A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8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7659484" y="4424213"/>
            <a:ext cx="1449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latin typeface="+mj-lt"/>
              </a:rPr>
              <a:t>Pipeline </a:t>
            </a:r>
            <a:r>
              <a:rPr lang="es-AR" sz="1400" dirty="0" err="1" smtClean="0">
                <a:latin typeface="+mj-lt"/>
              </a:rPr>
              <a:t>Bioceres</a:t>
            </a:r>
            <a:endParaRPr lang="es-AR" sz="1400" dirty="0">
              <a:latin typeface="+mj-lt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1547664" y="987574"/>
            <a:ext cx="6048672" cy="3672408"/>
            <a:chOff x="-36512" y="2899"/>
            <a:chExt cx="7560840" cy="4729091"/>
          </a:xfrm>
        </p:grpSpPr>
        <p:pic>
          <p:nvPicPr>
            <p:cNvPr id="1026" name="Picture 2" descr="http://www.bioceres.com.ar/wp-content/uploads/2015/07/Seed-Biotech2.bmp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2899"/>
              <a:ext cx="7560840" cy="4729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4 Grupo"/>
            <p:cNvGrpSpPr/>
            <p:nvPr/>
          </p:nvGrpSpPr>
          <p:grpSpPr>
            <a:xfrm>
              <a:off x="467544" y="704029"/>
              <a:ext cx="216024" cy="1179562"/>
              <a:chOff x="611560" y="1097682"/>
              <a:chExt cx="216024" cy="1179562"/>
            </a:xfrm>
          </p:grpSpPr>
          <p:cxnSp>
            <p:nvCxnSpPr>
              <p:cNvPr id="3" name="2 Conector recto de flecha"/>
              <p:cNvCxnSpPr/>
              <p:nvPr/>
            </p:nvCxnSpPr>
            <p:spPr>
              <a:xfrm flipV="1">
                <a:off x="611560" y="1097682"/>
                <a:ext cx="216024" cy="144016"/>
              </a:xfrm>
              <a:prstGeom prst="straightConnector1">
                <a:avLst/>
              </a:prstGeom>
              <a:ln w="25400">
                <a:solidFill>
                  <a:schemeClr val="accent2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5 Conector recto de flecha"/>
              <p:cNvCxnSpPr/>
              <p:nvPr/>
            </p:nvCxnSpPr>
            <p:spPr>
              <a:xfrm flipV="1">
                <a:off x="611560" y="1885578"/>
                <a:ext cx="216024" cy="144016"/>
              </a:xfrm>
              <a:prstGeom prst="straightConnector1">
                <a:avLst/>
              </a:prstGeom>
              <a:ln w="25400">
                <a:solidFill>
                  <a:schemeClr val="accent2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6 Conector recto de flecha"/>
              <p:cNvCxnSpPr/>
              <p:nvPr/>
            </p:nvCxnSpPr>
            <p:spPr>
              <a:xfrm flipV="1">
                <a:off x="611560" y="2133228"/>
                <a:ext cx="216024" cy="144016"/>
              </a:xfrm>
              <a:prstGeom prst="straightConnector1">
                <a:avLst/>
              </a:prstGeom>
              <a:ln w="25400">
                <a:solidFill>
                  <a:schemeClr val="accent2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13 Grupo"/>
            <p:cNvGrpSpPr/>
            <p:nvPr/>
          </p:nvGrpSpPr>
          <p:grpSpPr>
            <a:xfrm>
              <a:off x="458019" y="2015031"/>
              <a:ext cx="225549" cy="883146"/>
              <a:chOff x="602035" y="2408684"/>
              <a:chExt cx="225549" cy="883146"/>
            </a:xfrm>
          </p:grpSpPr>
          <p:cxnSp>
            <p:nvCxnSpPr>
              <p:cNvPr id="8" name="7 Conector recto de flecha"/>
              <p:cNvCxnSpPr/>
              <p:nvPr/>
            </p:nvCxnSpPr>
            <p:spPr>
              <a:xfrm flipV="1">
                <a:off x="602035" y="2408684"/>
                <a:ext cx="216024" cy="144016"/>
              </a:xfrm>
              <a:prstGeom prst="straightConnector1">
                <a:avLst/>
              </a:prstGeom>
              <a:ln w="25400">
                <a:solidFill>
                  <a:schemeClr val="accent2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8 Conector recto de flecha"/>
              <p:cNvCxnSpPr/>
              <p:nvPr/>
            </p:nvCxnSpPr>
            <p:spPr>
              <a:xfrm flipV="1">
                <a:off x="611560" y="2657475"/>
                <a:ext cx="216024" cy="144016"/>
              </a:xfrm>
              <a:prstGeom prst="straightConnector1">
                <a:avLst/>
              </a:prstGeom>
              <a:ln w="25400">
                <a:solidFill>
                  <a:schemeClr val="accent2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9 Conector recto de flecha"/>
              <p:cNvCxnSpPr/>
              <p:nvPr/>
            </p:nvCxnSpPr>
            <p:spPr>
              <a:xfrm flipV="1">
                <a:off x="611560" y="2903215"/>
                <a:ext cx="216024" cy="144016"/>
              </a:xfrm>
              <a:prstGeom prst="straightConnector1">
                <a:avLst/>
              </a:prstGeom>
              <a:ln w="25400">
                <a:solidFill>
                  <a:schemeClr val="accent2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10 Conector recto de flecha"/>
              <p:cNvCxnSpPr/>
              <p:nvPr/>
            </p:nvCxnSpPr>
            <p:spPr>
              <a:xfrm flipV="1">
                <a:off x="611560" y="3147814"/>
                <a:ext cx="216024" cy="144016"/>
              </a:xfrm>
              <a:prstGeom prst="straightConnector1">
                <a:avLst/>
              </a:prstGeom>
              <a:ln w="25400">
                <a:solidFill>
                  <a:schemeClr val="accent2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11 Conector recto de flecha"/>
            <p:cNvCxnSpPr/>
            <p:nvPr/>
          </p:nvCxnSpPr>
          <p:spPr>
            <a:xfrm flipV="1">
              <a:off x="467544" y="3546249"/>
              <a:ext cx="216024" cy="144016"/>
            </a:xfrm>
            <a:prstGeom prst="straightConnector1">
              <a:avLst/>
            </a:prstGeom>
            <a:ln w="25400">
              <a:solidFill>
                <a:schemeClr val="accent2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 de flecha"/>
            <p:cNvCxnSpPr/>
            <p:nvPr/>
          </p:nvCxnSpPr>
          <p:spPr>
            <a:xfrm flipV="1">
              <a:off x="486594" y="4040780"/>
              <a:ext cx="216024" cy="144016"/>
            </a:xfrm>
            <a:prstGeom prst="straightConnector1">
              <a:avLst/>
            </a:prstGeom>
            <a:ln w="25400">
              <a:solidFill>
                <a:schemeClr val="accent2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8 CuadroTexto"/>
          <p:cNvSpPr txBox="1"/>
          <p:nvPr/>
        </p:nvSpPr>
        <p:spPr>
          <a:xfrm>
            <a:off x="2143108" y="92176"/>
            <a:ext cx="664373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EN LA </a:t>
            </a:r>
            <a:r>
              <a:rPr lang="es-AR" sz="2800" b="1" dirty="0" smtClean="0">
                <a:solidFill>
                  <a:schemeClr val="bg1"/>
                </a:solidFill>
              </a:rPr>
              <a:t>SEMILLA </a:t>
            </a:r>
            <a:endParaRPr lang="es-A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9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8 CuadroTexto"/>
          <p:cNvSpPr txBox="1"/>
          <p:nvPr/>
        </p:nvSpPr>
        <p:spPr>
          <a:xfrm>
            <a:off x="2143108" y="92176"/>
            <a:ext cx="664373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EN LA </a:t>
            </a:r>
            <a:r>
              <a:rPr lang="es-AR" sz="2800" b="1" dirty="0" smtClean="0">
                <a:solidFill>
                  <a:schemeClr val="bg1"/>
                </a:solidFill>
              </a:rPr>
              <a:t>SEMILLA </a:t>
            </a:r>
            <a:endParaRPr lang="es-AR" sz="4000" b="1" dirty="0">
              <a:solidFill>
                <a:schemeClr val="bg1"/>
              </a:solidFill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13" y="1419622"/>
            <a:ext cx="3797099" cy="284782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3762" y="1419622"/>
            <a:ext cx="3797099" cy="2847824"/>
          </a:xfrm>
          <a:prstGeom prst="rect">
            <a:avLst/>
          </a:prstGeom>
        </p:spPr>
      </p:pic>
      <p:sp>
        <p:nvSpPr>
          <p:cNvPr id="20" name="6 CuadroTexto"/>
          <p:cNvSpPr txBox="1"/>
          <p:nvPr/>
        </p:nvSpPr>
        <p:spPr>
          <a:xfrm>
            <a:off x="6444208" y="4352205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smtClean="0">
                <a:latin typeface="+mj-lt"/>
              </a:rPr>
              <a:t>Farm Progress Show 2017</a:t>
            </a:r>
            <a:endParaRPr lang="es-AR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5679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8 CuadroTexto"/>
          <p:cNvSpPr txBox="1"/>
          <p:nvPr/>
        </p:nvSpPr>
        <p:spPr>
          <a:xfrm>
            <a:off x="2143108" y="92176"/>
            <a:ext cx="664373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EN LA </a:t>
            </a:r>
            <a:r>
              <a:rPr lang="es-AR" sz="2800" b="1" dirty="0" smtClean="0">
                <a:solidFill>
                  <a:schemeClr val="bg1"/>
                </a:solidFill>
              </a:rPr>
              <a:t>SEMILLA </a:t>
            </a:r>
            <a:endParaRPr lang="es-AR" sz="4000" b="1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613" y="1419622"/>
            <a:ext cx="3062990" cy="18002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815" y="1419622"/>
            <a:ext cx="4104601" cy="307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6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980249"/>
            <a:ext cx="8229600" cy="727405"/>
          </a:xfrm>
        </p:spPr>
        <p:txBody>
          <a:bodyPr>
            <a:normAutofit/>
          </a:bodyPr>
          <a:lstStyle/>
          <a:p>
            <a:pPr algn="l"/>
            <a:r>
              <a:rPr lang="es-AR" sz="3200" dirty="0" smtClean="0">
                <a:solidFill>
                  <a:srgbClr val="002060"/>
                </a:solidFill>
              </a:rPr>
              <a:t>Microbiología</a:t>
            </a:r>
            <a:endParaRPr lang="es-AR" sz="3200" dirty="0">
              <a:solidFill>
                <a:srgbClr val="00206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51670"/>
            <a:ext cx="8229600" cy="2592288"/>
          </a:xfrm>
        </p:spPr>
        <p:txBody>
          <a:bodyPr>
            <a:noAutofit/>
          </a:bodyPr>
          <a:lstStyle/>
          <a:p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Fijación de nitrógeno (nuevas formulaciones)</a:t>
            </a:r>
          </a:p>
          <a:p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Micro organismos que facilitan la absorción de nutrientes</a:t>
            </a:r>
          </a:p>
          <a:p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Control de estrés abiótico</a:t>
            </a:r>
          </a:p>
          <a:p>
            <a:pPr lvl="1"/>
            <a:r>
              <a:rPr lang="es-AR" sz="1600" dirty="0" err="1" smtClean="0">
                <a:solidFill>
                  <a:srgbClr val="002060"/>
                </a:solidFill>
                <a:latin typeface="+mj-lt"/>
              </a:rPr>
              <a:t>Rizósfera</a:t>
            </a:r>
            <a:r>
              <a:rPr lang="es-AR" sz="1600" dirty="0" smtClean="0">
                <a:solidFill>
                  <a:srgbClr val="002060"/>
                </a:solidFill>
                <a:latin typeface="+mj-lt"/>
              </a:rPr>
              <a:t> modificada</a:t>
            </a:r>
          </a:p>
          <a:p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Control de estrés biótico (</a:t>
            </a:r>
            <a:r>
              <a:rPr lang="es-AR" sz="1800" dirty="0" err="1" smtClean="0">
                <a:solidFill>
                  <a:srgbClr val="002060"/>
                </a:solidFill>
                <a:latin typeface="+mj-lt"/>
              </a:rPr>
              <a:t>Biocontrol</a:t>
            </a:r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)</a:t>
            </a:r>
          </a:p>
          <a:p>
            <a:endParaRPr lang="es-AR" sz="1800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8 CuadroTexto"/>
          <p:cNvSpPr txBox="1"/>
          <p:nvPr/>
        </p:nvSpPr>
        <p:spPr>
          <a:xfrm>
            <a:off x="2143108" y="92176"/>
            <a:ext cx="664373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EN LA </a:t>
            </a:r>
            <a:r>
              <a:rPr lang="es-AR" sz="2800" b="1" dirty="0" smtClean="0">
                <a:solidFill>
                  <a:schemeClr val="bg1"/>
                </a:solidFill>
              </a:rPr>
              <a:t>SEMILLA </a:t>
            </a:r>
            <a:r>
              <a:rPr lang="es-AR" sz="2800" dirty="0" smtClean="0">
                <a:solidFill>
                  <a:schemeClr val="bg1"/>
                </a:solidFill>
              </a:rPr>
              <a:t>II</a:t>
            </a:r>
            <a:endParaRPr lang="es-A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2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913" y="1511821"/>
            <a:ext cx="3137014" cy="235276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99023" y="1501053"/>
            <a:ext cx="3137014" cy="235276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55504" y="1501051"/>
            <a:ext cx="3137015" cy="2352761"/>
          </a:xfrm>
          <a:prstGeom prst="rect">
            <a:avLst/>
          </a:prstGeom>
        </p:spPr>
      </p:pic>
      <p:sp>
        <p:nvSpPr>
          <p:cNvPr id="6" name="6 CuadroTexto"/>
          <p:cNvSpPr txBox="1"/>
          <p:nvPr/>
        </p:nvSpPr>
        <p:spPr>
          <a:xfrm>
            <a:off x="6012160" y="4352205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smtClean="0">
                <a:latin typeface="+mj-lt"/>
              </a:rPr>
              <a:t>Farm Progress Show 2017</a:t>
            </a:r>
            <a:endParaRPr lang="es-AR" sz="1400" dirty="0">
              <a:latin typeface="+mj-lt"/>
            </a:endParaRPr>
          </a:p>
        </p:txBody>
      </p:sp>
      <p:sp>
        <p:nvSpPr>
          <p:cNvPr id="8" name="8 CuadroTexto"/>
          <p:cNvSpPr txBox="1"/>
          <p:nvPr/>
        </p:nvSpPr>
        <p:spPr>
          <a:xfrm>
            <a:off x="2143108" y="92176"/>
            <a:ext cx="664373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EN LA </a:t>
            </a:r>
            <a:r>
              <a:rPr lang="es-AR" sz="2800" b="1" dirty="0" smtClean="0">
                <a:solidFill>
                  <a:schemeClr val="bg1"/>
                </a:solidFill>
              </a:rPr>
              <a:t>SEMILLA </a:t>
            </a:r>
            <a:r>
              <a:rPr lang="es-AR" sz="2800" dirty="0" smtClean="0">
                <a:solidFill>
                  <a:schemeClr val="bg1"/>
                </a:solidFill>
              </a:rPr>
              <a:t>II</a:t>
            </a:r>
            <a:endParaRPr lang="es-A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8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922" y="1131590"/>
            <a:ext cx="2563815" cy="331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1100" y="1131589"/>
            <a:ext cx="2595076" cy="331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6306176" y="4136181"/>
            <a:ext cx="2837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smtClean="0">
                <a:latin typeface="+mj-lt"/>
              </a:rPr>
              <a:t>Tratamiento profesional de </a:t>
            </a:r>
            <a:r>
              <a:rPr lang="es-AR" sz="1400" dirty="0" smtClean="0">
                <a:latin typeface="+mj-lt"/>
              </a:rPr>
              <a:t>semillas</a:t>
            </a:r>
            <a:endParaRPr lang="es-AR" sz="1400" dirty="0">
              <a:latin typeface="+mj-lt"/>
            </a:endParaRPr>
          </a:p>
        </p:txBody>
      </p:sp>
      <p:sp>
        <p:nvSpPr>
          <p:cNvPr id="10" name="8 CuadroTexto"/>
          <p:cNvSpPr txBox="1"/>
          <p:nvPr/>
        </p:nvSpPr>
        <p:spPr>
          <a:xfrm>
            <a:off x="2143108" y="92176"/>
            <a:ext cx="664373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EN LA </a:t>
            </a:r>
            <a:r>
              <a:rPr lang="es-AR" sz="2800" b="1" dirty="0" smtClean="0">
                <a:solidFill>
                  <a:schemeClr val="bg1"/>
                </a:solidFill>
              </a:rPr>
              <a:t>SEMILLA </a:t>
            </a:r>
            <a:r>
              <a:rPr lang="es-AR" sz="2800" dirty="0" smtClean="0">
                <a:solidFill>
                  <a:schemeClr val="bg1"/>
                </a:solidFill>
              </a:rPr>
              <a:t>II</a:t>
            </a:r>
            <a:endParaRPr lang="es-A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0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532308"/>
          </a:xfrm>
        </p:spPr>
        <p:txBody>
          <a:bodyPr>
            <a:normAutofit fontScale="90000"/>
          </a:bodyPr>
          <a:lstStyle/>
          <a:p>
            <a:pPr algn="l"/>
            <a:r>
              <a:rPr lang="es-AR" sz="3200" dirty="0" smtClean="0">
                <a:solidFill>
                  <a:srgbClr val="002060"/>
                </a:solidFill>
                <a:latin typeface="+mn-lt"/>
              </a:rPr>
              <a:t>Riego</a:t>
            </a:r>
            <a:endParaRPr lang="es-AR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63637"/>
            <a:ext cx="8229600" cy="2016225"/>
          </a:xfrm>
        </p:spPr>
        <p:txBody>
          <a:bodyPr>
            <a:normAutofit/>
          </a:bodyPr>
          <a:lstStyle/>
          <a:p>
            <a:r>
              <a:rPr lang="es-AR" sz="2000" dirty="0" smtClean="0">
                <a:solidFill>
                  <a:srgbClr val="002060"/>
                </a:solidFill>
              </a:rPr>
              <a:t>Mayor EUA (tecnología de aspersores)</a:t>
            </a:r>
          </a:p>
          <a:p>
            <a:r>
              <a:rPr lang="es-AR" sz="2000" dirty="0" smtClean="0">
                <a:solidFill>
                  <a:srgbClr val="002060"/>
                </a:solidFill>
              </a:rPr>
              <a:t>Simplicidad de manejo (remoto)</a:t>
            </a:r>
          </a:p>
          <a:p>
            <a:r>
              <a:rPr lang="es-AR" sz="2000" dirty="0" smtClean="0">
                <a:solidFill>
                  <a:srgbClr val="002060"/>
                </a:solidFill>
              </a:rPr>
              <a:t>Riego de precisión</a:t>
            </a:r>
          </a:p>
          <a:p>
            <a:r>
              <a:rPr lang="es-AR" sz="2000" dirty="0" smtClean="0">
                <a:solidFill>
                  <a:srgbClr val="002060"/>
                </a:solidFill>
              </a:rPr>
              <a:t>Riego por goteo</a:t>
            </a:r>
            <a:endParaRPr lang="es-AR" sz="2000" dirty="0">
              <a:solidFill>
                <a:srgbClr val="00206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03574" y="88928"/>
            <a:ext cx="1085292" cy="78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5974" y="241328"/>
            <a:ext cx="1085292" cy="78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EN EL MANEJO DEL </a:t>
            </a:r>
            <a:r>
              <a:rPr lang="es-AR" sz="2800" b="1" dirty="0" smtClean="0">
                <a:solidFill>
                  <a:schemeClr val="bg1"/>
                </a:solidFill>
              </a:rPr>
              <a:t>AGUA</a:t>
            </a:r>
            <a:endParaRPr lang="es-AR" sz="40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7507" y="3009178"/>
            <a:ext cx="3701287" cy="1365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http://agriculturers.com/wp-content/uploads/2015/05/4fig1-750x42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1163011"/>
            <a:ext cx="2962698" cy="165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67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538"/>
            <a:ext cx="9144000" cy="51435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4355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s-AR" sz="3200" dirty="0" smtClean="0">
                <a:solidFill>
                  <a:srgbClr val="002060"/>
                </a:solidFill>
                <a:latin typeface="+mn-lt"/>
              </a:rPr>
              <a:t>Siembra</a:t>
            </a:r>
            <a:endParaRPr lang="es-AR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35646"/>
            <a:ext cx="8229600" cy="2808312"/>
          </a:xfrm>
        </p:spPr>
        <p:txBody>
          <a:bodyPr>
            <a:normAutofit/>
          </a:bodyPr>
          <a:lstStyle/>
          <a:p>
            <a:r>
              <a:rPr lang="es-AR" sz="2000" dirty="0" smtClean="0">
                <a:solidFill>
                  <a:srgbClr val="002060"/>
                </a:solidFill>
              </a:rPr>
              <a:t>Precisión</a:t>
            </a:r>
          </a:p>
          <a:p>
            <a:r>
              <a:rPr lang="es-AR" sz="2000" dirty="0" smtClean="0">
                <a:solidFill>
                  <a:srgbClr val="002060"/>
                </a:solidFill>
              </a:rPr>
              <a:t>Velocidad</a:t>
            </a:r>
          </a:p>
          <a:p>
            <a:r>
              <a:rPr lang="es-AR" sz="2000" dirty="0" smtClean="0">
                <a:solidFill>
                  <a:srgbClr val="002060"/>
                </a:solidFill>
              </a:rPr>
              <a:t>Eficiencia</a:t>
            </a:r>
          </a:p>
        </p:txBody>
      </p:sp>
      <p:sp>
        <p:nvSpPr>
          <p:cNvPr id="7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EN LA </a:t>
            </a:r>
            <a:r>
              <a:rPr lang="es-AR" sz="2800" b="1" dirty="0" smtClean="0">
                <a:solidFill>
                  <a:schemeClr val="bg1"/>
                </a:solidFill>
              </a:rPr>
              <a:t>MAQUINARIA</a:t>
            </a:r>
            <a:endParaRPr lang="es-AR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723857" y="1502389"/>
            <a:ext cx="1535663" cy="1151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184675" y="1308730"/>
            <a:ext cx="1480819" cy="153566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5976" y="1308730"/>
            <a:ext cx="1480818" cy="1535663"/>
          </a:xfrm>
          <a:prstGeom prst="rect">
            <a:avLst/>
          </a:prstGeom>
        </p:spPr>
      </p:pic>
      <p:pic>
        <p:nvPicPr>
          <p:cNvPr id="12" name="Picture 2" descr="E:\Viaje Monsanto\DSC_005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5" y="3129347"/>
            <a:ext cx="2236786" cy="131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801" y="3129347"/>
            <a:ext cx="1834264" cy="153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13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INNOVACION</a:t>
            </a:r>
            <a:endParaRPr lang="es-AR" sz="4000" dirty="0">
              <a:solidFill>
                <a:schemeClr val="bg1"/>
              </a:solidFill>
            </a:endParaRPr>
          </a:p>
        </p:txBody>
      </p:sp>
      <p:sp>
        <p:nvSpPr>
          <p:cNvPr id="5" name="2 Marcador de contenido"/>
          <p:cNvSpPr>
            <a:spLocks noGrp="1"/>
          </p:cNvSpPr>
          <p:nvPr>
            <p:ph idx="1"/>
          </p:nvPr>
        </p:nvSpPr>
        <p:spPr>
          <a:xfrm>
            <a:off x="395536" y="1203598"/>
            <a:ext cx="8229600" cy="3456384"/>
          </a:xfrm>
        </p:spPr>
        <p:txBody>
          <a:bodyPr>
            <a:noAutofit/>
          </a:bodyPr>
          <a:lstStyle/>
          <a:p>
            <a:r>
              <a:rPr lang="es-AR" sz="2400" dirty="0" smtClean="0">
                <a:solidFill>
                  <a:srgbClr val="002060"/>
                </a:solidFill>
                <a:latin typeface="+mj-lt"/>
              </a:rPr>
              <a:t>De qué hablamos cuando hablamos de innovación…?</a:t>
            </a:r>
            <a:endParaRPr lang="es-AR" sz="2000" dirty="0" smtClean="0">
              <a:solidFill>
                <a:srgbClr val="002060"/>
              </a:solidFill>
              <a:latin typeface="+mj-lt"/>
            </a:endParaRPr>
          </a:p>
          <a:p>
            <a:pPr lvl="1"/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Innovar es cambiar las cosas introduciendo novedades</a:t>
            </a:r>
          </a:p>
          <a:p>
            <a:pPr lvl="1"/>
            <a:endParaRPr lang="es-AR" sz="800" dirty="0">
              <a:solidFill>
                <a:srgbClr val="002060"/>
              </a:solidFill>
              <a:latin typeface="+mj-lt"/>
            </a:endParaRPr>
          </a:p>
          <a:p>
            <a:r>
              <a:rPr lang="es-AR" sz="2400" dirty="0">
                <a:solidFill>
                  <a:srgbClr val="002060"/>
                </a:solidFill>
                <a:latin typeface="+mj-lt"/>
              </a:rPr>
              <a:t>Qué cosas hay que cambiar…?</a:t>
            </a:r>
          </a:p>
          <a:p>
            <a:pPr lvl="1"/>
            <a:r>
              <a:rPr lang="es-AR" sz="1800" dirty="0">
                <a:solidFill>
                  <a:srgbClr val="002060"/>
                </a:solidFill>
                <a:latin typeface="+mj-lt"/>
              </a:rPr>
              <a:t>Hay que producir más?</a:t>
            </a:r>
          </a:p>
          <a:p>
            <a:pPr lvl="1"/>
            <a:r>
              <a:rPr lang="es-AR" sz="1800" dirty="0">
                <a:solidFill>
                  <a:srgbClr val="002060"/>
                </a:solidFill>
                <a:latin typeface="+mj-lt"/>
              </a:rPr>
              <a:t>Hay que producir a menor costo</a:t>
            </a:r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?</a:t>
            </a:r>
          </a:p>
          <a:p>
            <a:pPr lvl="1"/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Hay que producir otras cosas?</a:t>
            </a:r>
            <a:endParaRPr lang="es-AR" sz="1800" dirty="0">
              <a:solidFill>
                <a:srgbClr val="002060"/>
              </a:solidFill>
              <a:latin typeface="+mj-lt"/>
            </a:endParaRPr>
          </a:p>
          <a:p>
            <a:pPr lvl="1"/>
            <a:r>
              <a:rPr lang="es-AR" sz="1800" dirty="0">
                <a:solidFill>
                  <a:srgbClr val="002060"/>
                </a:solidFill>
                <a:latin typeface="+mj-lt"/>
              </a:rPr>
              <a:t>Hay que ser más eficiente en el uso de insumos y recursos</a:t>
            </a:r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?</a:t>
            </a:r>
            <a:endParaRPr lang="es-AR" sz="1800" dirty="0">
              <a:solidFill>
                <a:srgbClr val="002060"/>
              </a:solidFill>
              <a:latin typeface="+mj-lt"/>
            </a:endParaRPr>
          </a:p>
          <a:p>
            <a:pPr lvl="1"/>
            <a:r>
              <a:rPr lang="es-AR" sz="1800" dirty="0">
                <a:solidFill>
                  <a:srgbClr val="002060"/>
                </a:solidFill>
                <a:latin typeface="+mj-lt"/>
              </a:rPr>
              <a:t>Hay que cuidar más el ambiente?</a:t>
            </a:r>
          </a:p>
          <a:p>
            <a:pPr lvl="1"/>
            <a:r>
              <a:rPr lang="es-AR" sz="1800" dirty="0">
                <a:solidFill>
                  <a:srgbClr val="002060"/>
                </a:solidFill>
                <a:latin typeface="+mj-lt"/>
              </a:rPr>
              <a:t>Hay que simplificar los procesos?</a:t>
            </a:r>
          </a:p>
          <a:p>
            <a:pPr marL="457200" lvl="1" indent="0">
              <a:buFont typeface="Arial" pitchFamily="34" charset="0"/>
              <a:buNone/>
            </a:pPr>
            <a:endParaRPr lang="es-AR" sz="2000" dirty="0">
              <a:solidFill>
                <a:srgbClr val="002060"/>
              </a:solidFill>
              <a:latin typeface="+mj-lt"/>
            </a:endParaRPr>
          </a:p>
          <a:p>
            <a:r>
              <a:rPr lang="es-AR" sz="2000" dirty="0">
                <a:solidFill>
                  <a:srgbClr val="002060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69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26" name="Picture 2" descr="https://www.agd.com.ar/portal/sites/default/files/201506100603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08"/>
          <a:stretch/>
        </p:blipFill>
        <p:spPr bwMode="auto">
          <a:xfrm>
            <a:off x="1475656" y="3076253"/>
            <a:ext cx="2254371" cy="136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Imagen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499" b="20255"/>
          <a:stretch/>
        </p:blipFill>
        <p:spPr bwMode="auto">
          <a:xfrm>
            <a:off x="4216545" y="3528197"/>
            <a:ext cx="2496859" cy="915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327" y="1139171"/>
            <a:ext cx="2518131" cy="1888598"/>
          </a:xfrm>
          <a:prstGeom prst="rect">
            <a:avLst/>
          </a:prstGeom>
        </p:spPr>
      </p:pic>
      <p:sp>
        <p:nvSpPr>
          <p:cNvPr id="10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EN LA </a:t>
            </a:r>
            <a:r>
              <a:rPr lang="es-AR" sz="2800" b="1" dirty="0" smtClean="0">
                <a:solidFill>
                  <a:schemeClr val="bg1"/>
                </a:solidFill>
              </a:rPr>
              <a:t>MAQUINARIA</a:t>
            </a:r>
            <a:endParaRPr lang="es-AR" sz="4000" b="1" dirty="0">
              <a:solidFill>
                <a:schemeClr val="bg1"/>
              </a:solidFill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86816" y="987574"/>
            <a:ext cx="8229600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AR" sz="3200" dirty="0" smtClean="0">
                <a:solidFill>
                  <a:srgbClr val="002060"/>
                </a:solidFill>
                <a:latin typeface="+mn-lt"/>
              </a:rPr>
              <a:t>Pulverización</a:t>
            </a:r>
            <a:endParaRPr lang="es-AR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2" name="2 Marcador de contenido"/>
          <p:cNvSpPr txBox="1">
            <a:spLocks/>
          </p:cNvSpPr>
          <p:nvPr/>
        </p:nvSpPr>
        <p:spPr>
          <a:xfrm>
            <a:off x="14808" y="1635646"/>
            <a:ext cx="8229600" cy="28083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2200" dirty="0" smtClean="0">
                <a:solidFill>
                  <a:srgbClr val="002060"/>
                </a:solidFill>
              </a:rPr>
              <a:t>Variable on line o con prescripción previa</a:t>
            </a:r>
          </a:p>
          <a:p>
            <a:r>
              <a:rPr lang="es-AR" sz="2200" dirty="0" smtClean="0">
                <a:solidFill>
                  <a:srgbClr val="002060"/>
                </a:solidFill>
              </a:rPr>
              <a:t>Inyección de p.a. en el flujo de agua</a:t>
            </a:r>
          </a:p>
          <a:p>
            <a:r>
              <a:rPr lang="es-AR" sz="2200" dirty="0" smtClean="0">
                <a:solidFill>
                  <a:srgbClr val="002060"/>
                </a:solidFill>
              </a:rPr>
              <a:t>Mayor efectividad y seguridad (control de derivas)</a:t>
            </a:r>
          </a:p>
        </p:txBody>
      </p:sp>
    </p:spTree>
    <p:extLst>
      <p:ext uri="{BB962C8B-B14F-4D97-AF65-F5344CB8AC3E}">
        <p14:creationId xmlns:p14="http://schemas.microsoft.com/office/powerpoint/2010/main" val="94526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504" y="1075154"/>
            <a:ext cx="8229600" cy="594827"/>
          </a:xfrm>
        </p:spPr>
        <p:txBody>
          <a:bodyPr>
            <a:normAutofit/>
          </a:bodyPr>
          <a:lstStyle/>
          <a:p>
            <a:pPr algn="l"/>
            <a:r>
              <a:rPr lang="es-AR" sz="3200" dirty="0" smtClean="0">
                <a:solidFill>
                  <a:srgbClr val="002060"/>
                </a:solidFill>
              </a:rPr>
              <a:t>Agricultura de Precisión</a:t>
            </a:r>
            <a:endParaRPr lang="es-AR" sz="3200" dirty="0">
              <a:solidFill>
                <a:srgbClr val="00206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757821"/>
            <a:ext cx="8229600" cy="2448272"/>
          </a:xfrm>
        </p:spPr>
        <p:txBody>
          <a:bodyPr>
            <a:normAutofit/>
          </a:bodyPr>
          <a:lstStyle/>
          <a:p>
            <a:r>
              <a:rPr lang="es-AR" sz="2400" dirty="0" smtClean="0">
                <a:solidFill>
                  <a:srgbClr val="002060"/>
                </a:solidFill>
                <a:latin typeface="+mj-lt"/>
              </a:rPr>
              <a:t>Sensores remotos</a:t>
            </a:r>
          </a:p>
          <a:p>
            <a:pPr lvl="1"/>
            <a:r>
              <a:rPr lang="es-AR" sz="2000" dirty="0" smtClean="0">
                <a:solidFill>
                  <a:srgbClr val="002060"/>
                </a:solidFill>
                <a:latin typeface="+mj-lt"/>
              </a:rPr>
              <a:t>Drones </a:t>
            </a:r>
            <a:r>
              <a:rPr lang="mr-IN" sz="2000" dirty="0" smtClean="0">
                <a:solidFill>
                  <a:srgbClr val="002060"/>
                </a:solidFill>
                <a:latin typeface="+mj-lt"/>
              </a:rPr>
              <a:t>–</a:t>
            </a:r>
            <a:r>
              <a:rPr lang="es-AR" sz="2000" dirty="0" smtClean="0">
                <a:solidFill>
                  <a:srgbClr val="002060"/>
                </a:solidFill>
                <a:latin typeface="+mj-lt"/>
              </a:rPr>
              <a:t> Satélites</a:t>
            </a:r>
          </a:p>
          <a:p>
            <a:pPr lvl="2"/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Monitoreo</a:t>
            </a:r>
          </a:p>
          <a:p>
            <a:pPr lvl="2"/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Diagnóstico de necesidades de N</a:t>
            </a:r>
          </a:p>
          <a:p>
            <a:pPr lvl="2"/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Mapeo de napas (geo radar)</a:t>
            </a:r>
          </a:p>
          <a:p>
            <a:pPr lvl="2"/>
            <a:r>
              <a:rPr lang="es-AR" sz="1800" dirty="0" smtClean="0">
                <a:solidFill>
                  <a:srgbClr val="002060"/>
                </a:solidFill>
                <a:latin typeface="+mj-lt"/>
              </a:rPr>
              <a:t>Estimación de rendimiento - Peritaje de seguros 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03574" y="88928"/>
            <a:ext cx="1085292" cy="78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5974" y="241328"/>
            <a:ext cx="1085292" cy="78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1979712" y="102136"/>
            <a:ext cx="7020272" cy="6694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500" dirty="0" smtClean="0">
                <a:solidFill>
                  <a:schemeClr val="bg1"/>
                </a:solidFill>
              </a:rPr>
              <a:t>EN LA </a:t>
            </a:r>
            <a:r>
              <a:rPr lang="es-AR" sz="2500" b="1" dirty="0" smtClean="0">
                <a:solidFill>
                  <a:schemeClr val="bg1"/>
                </a:solidFill>
              </a:rPr>
              <a:t>EFICIENCIA</a:t>
            </a:r>
            <a:r>
              <a:rPr lang="es-AR" sz="2500" dirty="0" smtClean="0">
                <a:solidFill>
                  <a:schemeClr val="bg1"/>
                </a:solidFill>
              </a:rPr>
              <a:t> DE USO DE </a:t>
            </a:r>
            <a:r>
              <a:rPr lang="es-AR" sz="2500" b="1" dirty="0" smtClean="0">
                <a:solidFill>
                  <a:schemeClr val="bg1"/>
                </a:solidFill>
              </a:rPr>
              <a:t>INSUMOS </a:t>
            </a:r>
            <a:r>
              <a:rPr lang="es-AR" sz="2500" dirty="0" smtClean="0">
                <a:solidFill>
                  <a:schemeClr val="bg1"/>
                </a:solidFill>
              </a:rPr>
              <a:t>Y</a:t>
            </a:r>
            <a:r>
              <a:rPr lang="es-AR" sz="2500" b="1" dirty="0" smtClean="0">
                <a:solidFill>
                  <a:schemeClr val="bg1"/>
                </a:solidFill>
              </a:rPr>
              <a:t> RECURSOS</a:t>
            </a:r>
            <a:endParaRPr lang="es-AR" sz="2500" b="1" dirty="0">
              <a:solidFill>
                <a:schemeClr val="bg1"/>
              </a:solidFill>
            </a:endParaRPr>
          </a:p>
        </p:txBody>
      </p:sp>
      <p:pic>
        <p:nvPicPr>
          <p:cNvPr id="10" name="Picture 12" descr="http://nebula.wsimg.com/obj/NkU4NzU5NjRBQ0Y1QUNEREFGOTE6ZGUwMTJjZWZhODZhMTE3ZGYzMDMyMGIxZWE1YTU5OGY6Ojo6OjA=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111972"/>
            <a:ext cx="3854347" cy="167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870"/>
          <a:stretch/>
        </p:blipFill>
        <p:spPr bwMode="auto">
          <a:xfrm>
            <a:off x="6300192" y="3030331"/>
            <a:ext cx="2215151" cy="211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12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36512" y="987574"/>
            <a:ext cx="8229600" cy="615379"/>
          </a:xfrm>
        </p:spPr>
        <p:txBody>
          <a:bodyPr>
            <a:normAutofit/>
          </a:bodyPr>
          <a:lstStyle/>
          <a:p>
            <a:pPr algn="l"/>
            <a:r>
              <a:rPr lang="es-AR" sz="3200" dirty="0" smtClean="0">
                <a:solidFill>
                  <a:srgbClr val="002060"/>
                </a:solidFill>
                <a:latin typeface="+mn-lt"/>
              </a:rPr>
              <a:t>Soporte de manejo</a:t>
            </a:r>
            <a:endParaRPr lang="es-AR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598348"/>
            <a:ext cx="8229600" cy="2952327"/>
          </a:xfrm>
        </p:spPr>
        <p:txBody>
          <a:bodyPr>
            <a:noAutofit/>
          </a:bodyPr>
          <a:lstStyle/>
          <a:p>
            <a:r>
              <a:rPr lang="es-AR" sz="1800" dirty="0" smtClean="0">
                <a:solidFill>
                  <a:srgbClr val="002060"/>
                </a:solidFill>
              </a:rPr>
              <a:t>Plataformas / Agroecosistemas digitales</a:t>
            </a:r>
          </a:p>
          <a:p>
            <a:pPr lvl="1"/>
            <a:r>
              <a:rPr lang="es-AR" sz="1600" dirty="0" smtClean="0">
                <a:solidFill>
                  <a:srgbClr val="002060"/>
                </a:solidFill>
              </a:rPr>
              <a:t>MSA</a:t>
            </a:r>
          </a:p>
          <a:p>
            <a:pPr lvl="1"/>
            <a:r>
              <a:rPr lang="es-AR" sz="1600" dirty="0" smtClean="0">
                <a:solidFill>
                  <a:srgbClr val="002060"/>
                </a:solidFill>
              </a:rPr>
              <a:t>Pronósticos climáticos</a:t>
            </a:r>
          </a:p>
          <a:p>
            <a:pPr lvl="1"/>
            <a:r>
              <a:rPr lang="es-AR" sz="1600" dirty="0" smtClean="0">
                <a:solidFill>
                  <a:srgbClr val="002060"/>
                </a:solidFill>
              </a:rPr>
              <a:t>Sensores remotos</a:t>
            </a:r>
          </a:p>
          <a:p>
            <a:pPr lvl="1"/>
            <a:r>
              <a:rPr lang="es-AR" sz="1600" dirty="0" smtClean="0">
                <a:solidFill>
                  <a:srgbClr val="002060"/>
                </a:solidFill>
              </a:rPr>
              <a:t>Big Data</a:t>
            </a:r>
          </a:p>
          <a:p>
            <a:pPr lvl="1"/>
            <a:r>
              <a:rPr lang="es-AR" sz="1600" dirty="0" smtClean="0">
                <a:solidFill>
                  <a:srgbClr val="002060"/>
                </a:solidFill>
              </a:rPr>
              <a:t>Monitoreo con dispositivos móviles - Apps </a:t>
            </a:r>
            <a:endParaRPr lang="es-AR" sz="1600" dirty="0">
              <a:solidFill>
                <a:srgbClr val="002060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03574" y="88928"/>
            <a:ext cx="1085292" cy="78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5974" y="241328"/>
            <a:ext cx="1085292" cy="789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2051720" y="51470"/>
            <a:ext cx="698818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EN LA SIMPLEZA DE LA </a:t>
            </a:r>
            <a:r>
              <a:rPr lang="es-AR" sz="2800" smtClean="0">
                <a:solidFill>
                  <a:schemeClr val="bg1"/>
                </a:solidFill>
              </a:rPr>
              <a:t>GESTIÓN  </a:t>
            </a:r>
            <a:r>
              <a:rPr lang="es-AR" sz="2800" b="1" smtClean="0">
                <a:solidFill>
                  <a:schemeClr val="bg1"/>
                </a:solidFill>
              </a:rPr>
              <a:t>PRODUCTIVA</a:t>
            </a:r>
            <a:endParaRPr lang="es-AR" sz="40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402" r="40038" b="9422"/>
          <a:stretch/>
        </p:blipFill>
        <p:spPr bwMode="auto">
          <a:xfrm>
            <a:off x="6879664" y="1256472"/>
            <a:ext cx="2160240" cy="1461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375" r="49170" b="17516"/>
          <a:stretch/>
        </p:blipFill>
        <p:spPr bwMode="auto">
          <a:xfrm>
            <a:off x="4427984" y="1255326"/>
            <a:ext cx="2300889" cy="142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240" y="2951032"/>
            <a:ext cx="1888633" cy="1416475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9664" y="2951032"/>
            <a:ext cx="1571151" cy="2094868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94" t="18402" r="25134" b="5703"/>
          <a:stretch/>
        </p:blipFill>
        <p:spPr bwMode="auto">
          <a:xfrm>
            <a:off x="1619672" y="3544748"/>
            <a:ext cx="1834304" cy="134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7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-36512" y="1131590"/>
            <a:ext cx="61722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700" dirty="0">
                <a:latin typeface="+mn-lt"/>
                <a:cs typeface="Arial" pitchFamily="34" charset="0"/>
              </a:rPr>
              <a:t>Desafíos &amp; Oportunidades</a:t>
            </a:r>
            <a:endParaRPr lang="es-ES" sz="2700" i="1" dirty="0">
              <a:latin typeface="+mn-lt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366" y="1707654"/>
            <a:ext cx="8991129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 smtClean="0">
                <a:solidFill>
                  <a:schemeClr val="tx2"/>
                </a:solidFill>
              </a:rPr>
              <a:t>Re pensar el </a:t>
            </a:r>
            <a:r>
              <a:rPr lang="es-ES" sz="2100" smtClean="0">
                <a:solidFill>
                  <a:schemeClr val="tx2"/>
                </a:solidFill>
              </a:rPr>
              <a:t>modelo productivo y empezar </a:t>
            </a:r>
            <a:r>
              <a:rPr lang="es-ES" sz="2100" dirty="0">
                <a:solidFill>
                  <a:schemeClr val="tx2"/>
                </a:solidFill>
              </a:rPr>
              <a:t>a mirar prácticas “</a:t>
            </a:r>
            <a:r>
              <a:rPr lang="es-ES" sz="2100" dirty="0" err="1">
                <a:solidFill>
                  <a:schemeClr val="tx2"/>
                </a:solidFill>
              </a:rPr>
              <a:t>env-friendly</a:t>
            </a:r>
            <a:r>
              <a:rPr lang="es-ES" sz="2100" dirty="0" smtClean="0">
                <a:solidFill>
                  <a:schemeClr val="tx2"/>
                </a:solidFill>
              </a:rPr>
              <a:t>” </a:t>
            </a:r>
            <a:endParaRPr lang="es-ES" sz="2100" dirty="0">
              <a:solidFill>
                <a:schemeClr val="tx2"/>
              </a:solidFill>
            </a:endParaRP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Manejo de procesos basado en conceptos </a:t>
            </a:r>
            <a:r>
              <a:rPr lang="es-ES" dirty="0" smtClean="0"/>
              <a:t>ecológicos</a:t>
            </a:r>
            <a:endParaRPr lang="es-ES" dirty="0"/>
          </a:p>
        </p:txBody>
      </p:sp>
      <p:sp>
        <p:nvSpPr>
          <p:cNvPr id="10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QUE </a:t>
            </a:r>
            <a:r>
              <a:rPr lang="es-AR" sz="2800" b="1" dirty="0" smtClean="0">
                <a:solidFill>
                  <a:schemeClr val="bg1"/>
                </a:solidFill>
              </a:rPr>
              <a:t>MÁS</a:t>
            </a:r>
            <a:r>
              <a:rPr lang="es-AR" sz="2800" dirty="0" smtClean="0">
                <a:solidFill>
                  <a:schemeClr val="bg1"/>
                </a:solidFill>
              </a:rPr>
              <a:t> HAY POR HACER?</a:t>
            </a:r>
            <a:endParaRPr lang="es-AR" sz="4000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2878269"/>
            <a:ext cx="2247507" cy="136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5815" y="2872842"/>
            <a:ext cx="1861403" cy="139605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5055" y="2400151"/>
            <a:ext cx="2057512" cy="274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-36512" y="1131590"/>
            <a:ext cx="61722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700" dirty="0" smtClean="0">
                <a:latin typeface="+mn-lt"/>
                <a:cs typeface="Arial" pitchFamily="34" charset="0"/>
              </a:rPr>
              <a:t>Área de Agricultura</a:t>
            </a:r>
            <a:endParaRPr lang="es-ES" sz="2700" i="1" dirty="0">
              <a:latin typeface="+mn-lt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366" y="1580188"/>
            <a:ext cx="899112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 smtClean="0">
                <a:solidFill>
                  <a:schemeClr val="tx2"/>
                </a:solidFill>
              </a:rPr>
              <a:t>Re orientación de proyectos y líneas </a:t>
            </a:r>
            <a:r>
              <a:rPr lang="es-ES" sz="2100" smtClean="0">
                <a:solidFill>
                  <a:schemeClr val="tx2"/>
                </a:solidFill>
              </a:rPr>
              <a:t>de trabajo</a:t>
            </a:r>
            <a:endParaRPr lang="es-ES" dirty="0"/>
          </a:p>
        </p:txBody>
      </p:sp>
      <p:sp>
        <p:nvSpPr>
          <p:cNvPr id="10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QUE ESTAMOS HACIENDO EN AACREA?</a:t>
            </a:r>
            <a:endParaRPr lang="es-AR" sz="4000" dirty="0">
              <a:solidFill>
                <a:schemeClr val="bg1"/>
              </a:solidFill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3638935" y="1986007"/>
            <a:ext cx="5397560" cy="3062718"/>
            <a:chOff x="3635896" y="2093792"/>
            <a:chExt cx="5397560" cy="3062718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50"/>
            <a:stretch/>
          </p:blipFill>
          <p:spPr>
            <a:xfrm>
              <a:off x="3635896" y="2093792"/>
              <a:ext cx="5397560" cy="1266722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50" t="30479"/>
            <a:stretch/>
          </p:blipFill>
          <p:spPr>
            <a:xfrm>
              <a:off x="3635896" y="3302170"/>
              <a:ext cx="5397560" cy="18543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740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-36512" y="1131590"/>
            <a:ext cx="61722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700" dirty="0" smtClean="0">
                <a:latin typeface="+mn-lt"/>
                <a:cs typeface="Arial" pitchFamily="34" charset="0"/>
              </a:rPr>
              <a:t>Nueva área de Innovación</a:t>
            </a:r>
            <a:endParaRPr lang="es-ES" sz="2700" i="1" dirty="0">
              <a:latin typeface="+mn-lt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366" y="1580188"/>
            <a:ext cx="899112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 smtClean="0">
                <a:solidFill>
                  <a:schemeClr val="tx2"/>
                </a:solidFill>
              </a:rPr>
              <a:t>Búsqueda, detección, filtrado en incubación de Ag </a:t>
            </a:r>
            <a:r>
              <a:rPr lang="es-ES" sz="2100" dirty="0" err="1" smtClean="0">
                <a:solidFill>
                  <a:schemeClr val="tx2"/>
                </a:solidFill>
              </a:rPr>
              <a:t>Tech</a:t>
            </a:r>
            <a:endParaRPr lang="es-ES" dirty="0"/>
          </a:p>
        </p:txBody>
      </p:sp>
      <p:sp>
        <p:nvSpPr>
          <p:cNvPr id="10" name="8 CuadroTexto"/>
          <p:cNvSpPr txBox="1"/>
          <p:nvPr/>
        </p:nvSpPr>
        <p:spPr>
          <a:xfrm>
            <a:off x="2143108" y="92176"/>
            <a:ext cx="664373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QUE ESTAMOS HACIENDO EN AACREA II</a:t>
            </a:r>
            <a:endParaRPr lang="es-AR" sz="4000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096852"/>
            <a:ext cx="3990492" cy="29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7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AREA DE INNOVACIÓN DE AACREA</a:t>
            </a:r>
            <a:endParaRPr lang="es-AR" sz="4000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9582"/>
            <a:ext cx="4084310" cy="339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791" y="1059582"/>
            <a:ext cx="3956078" cy="3396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uadroTexto 11"/>
          <p:cNvSpPr txBox="1"/>
          <p:nvPr/>
        </p:nvSpPr>
        <p:spPr>
          <a:xfrm>
            <a:off x="7164288" y="4443958"/>
            <a:ext cx="19639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100" dirty="0" smtClean="0"/>
              <a:t>Area de Innovación </a:t>
            </a:r>
            <a:r>
              <a:rPr lang="es-AR" sz="1100" smtClean="0"/>
              <a:t>de AACREA</a:t>
            </a:r>
            <a:endParaRPr lang="es-AR" sz="1100" dirty="0"/>
          </a:p>
        </p:txBody>
      </p:sp>
    </p:spTree>
    <p:extLst>
      <p:ext uri="{BB962C8B-B14F-4D97-AF65-F5344CB8AC3E}">
        <p14:creationId xmlns:p14="http://schemas.microsoft.com/office/powerpoint/2010/main" val="93025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146" name="Picture 2" descr="http://cdn.urgente24.com/sites/default/files/notas/2014/10/29/CARROCABALL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35646"/>
            <a:ext cx="4161717" cy="282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0" y="1061323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solidFill>
                  <a:srgbClr val="002060"/>
                </a:solidFill>
                <a:latin typeface="NeoTech" pitchFamily="50" charset="0"/>
              </a:rPr>
              <a:t>El </a:t>
            </a:r>
            <a:r>
              <a:rPr lang="es-AR" b="1" dirty="0">
                <a:solidFill>
                  <a:srgbClr val="002060"/>
                </a:solidFill>
                <a:latin typeface="NeoTech" pitchFamily="50" charset="0"/>
              </a:rPr>
              <a:t>impacto</a:t>
            </a:r>
            <a:r>
              <a:rPr lang="es-AR" dirty="0">
                <a:solidFill>
                  <a:srgbClr val="002060"/>
                </a:solidFill>
                <a:latin typeface="NeoTech" pitchFamily="50" charset="0"/>
              </a:rPr>
              <a:t> de cada tecnología lanzada dependerá de la </a:t>
            </a:r>
            <a:r>
              <a:rPr lang="es-AR" b="1" dirty="0">
                <a:solidFill>
                  <a:srgbClr val="002060"/>
                </a:solidFill>
                <a:latin typeface="NeoTech" pitchFamily="50" charset="0"/>
              </a:rPr>
              <a:t>necesidad</a:t>
            </a:r>
            <a:r>
              <a:rPr lang="es-AR" dirty="0">
                <a:solidFill>
                  <a:srgbClr val="002060"/>
                </a:solidFill>
                <a:latin typeface="NeoTech" pitchFamily="50" charset="0"/>
              </a:rPr>
              <a:t> genuina de su desarrollo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0432" y="64289"/>
            <a:ext cx="619336" cy="45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REFLEXION I</a:t>
            </a:r>
            <a:endParaRPr lang="es-A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79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2" t="13086" r="19144" b="6054"/>
          <a:stretch/>
        </p:blipFill>
        <p:spPr bwMode="auto">
          <a:xfrm>
            <a:off x="2051720" y="987574"/>
            <a:ext cx="5409948" cy="405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7596336" y="4371950"/>
            <a:ext cx="1208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 smtClean="0"/>
              <a:t>Emilio </a:t>
            </a:r>
            <a:r>
              <a:rPr lang="es-AR" sz="1400" dirty="0" err="1" smtClean="0"/>
              <a:t>Satorre</a:t>
            </a:r>
            <a:endParaRPr lang="es-AR" sz="1400" dirty="0"/>
          </a:p>
        </p:txBody>
      </p:sp>
      <p:sp>
        <p:nvSpPr>
          <p:cNvPr id="6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REFLEXION II</a:t>
            </a:r>
            <a:endParaRPr lang="es-A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81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9612" y="2571750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smtClean="0">
                <a:latin typeface="+mj-lt"/>
                <a:cs typeface="Helvetica" pitchFamily="34" charset="0"/>
              </a:rPr>
              <a:t>MUCHAS GRACIAS!</a:t>
            </a:r>
            <a:endParaRPr lang="es-AR" sz="4000" dirty="0">
              <a:latin typeface="+mj-lt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1357290" y="1198897"/>
            <a:ext cx="61722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700" dirty="0">
                <a:latin typeface="+mn-lt"/>
                <a:cs typeface="Arial" pitchFamily="34" charset="0"/>
              </a:rPr>
              <a:t>Los grandes forzantes </a:t>
            </a:r>
            <a:r>
              <a:rPr lang="es-ES" sz="2700" dirty="0" smtClean="0">
                <a:latin typeface="+mn-lt"/>
                <a:cs typeface="Arial" pitchFamily="34" charset="0"/>
              </a:rPr>
              <a:t>macro</a:t>
            </a:r>
            <a:endParaRPr lang="es-ES" sz="2700" i="1" dirty="0">
              <a:latin typeface="+mn-lt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09824" y="1851670"/>
            <a:ext cx="6035832" cy="2446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>
                <a:solidFill>
                  <a:schemeClr val="tx2"/>
                </a:solidFill>
              </a:rPr>
              <a:t>La humanidad presiona para una mayor producción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Demanda creciente de alimentos (cantidad y calidad)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Demanda creciente de energía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endParaRPr lang="es-ES" dirty="0"/>
          </a:p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>
                <a:solidFill>
                  <a:schemeClr val="tx2"/>
                </a:solidFill>
              </a:rPr>
              <a:t>Necesidad de preservar recursos naturales y lograr buena convivencia urbano-rural: 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Síntomas de deterioro/agotamiento de recursos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Presión social y regulaciones</a:t>
            </a:r>
          </a:p>
        </p:txBody>
      </p:sp>
      <p:sp>
        <p:nvSpPr>
          <p:cNvPr id="10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ESCENARIO GLOBAL</a:t>
            </a:r>
          </a:p>
        </p:txBody>
      </p:sp>
    </p:spTree>
    <p:extLst>
      <p:ext uri="{BB962C8B-B14F-4D97-AF65-F5344CB8AC3E}">
        <p14:creationId xmlns:p14="http://schemas.microsoft.com/office/powerpoint/2010/main" val="1138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1357290" y="1234902"/>
            <a:ext cx="61722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700" dirty="0">
                <a:latin typeface="+mn-lt"/>
                <a:cs typeface="Arial" pitchFamily="34" charset="0"/>
              </a:rPr>
              <a:t>Los grandes forzantes </a:t>
            </a:r>
            <a:r>
              <a:rPr lang="es-ES" sz="2700" dirty="0" smtClean="0">
                <a:latin typeface="+mn-lt"/>
                <a:cs typeface="Arial" pitchFamily="34" charset="0"/>
              </a:rPr>
              <a:t>macro</a:t>
            </a:r>
            <a:endParaRPr lang="es-ES" sz="2700" i="1" dirty="0">
              <a:latin typeface="+mn-lt"/>
              <a:cs typeface="Arial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509824" y="2032268"/>
            <a:ext cx="603583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>
                <a:solidFill>
                  <a:schemeClr val="tx2"/>
                </a:solidFill>
              </a:rPr>
              <a:t>El cambio climático aumenta riesgos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Aumento de riesgos productivos por eventos extremos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Posibles regulaciones y trabas a mercados por emisiones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endParaRPr lang="es-ES" dirty="0"/>
          </a:p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>
                <a:solidFill>
                  <a:schemeClr val="tx2"/>
                </a:solidFill>
              </a:rPr>
              <a:t>La evolución natural complejiza el manejo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Aparición de múltiples resistencias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Perdida de efectividad de tecnologías clave</a:t>
            </a:r>
          </a:p>
        </p:txBody>
      </p:sp>
      <p:sp>
        <p:nvSpPr>
          <p:cNvPr id="6" name="8 CuadroTexto"/>
          <p:cNvSpPr txBox="1"/>
          <p:nvPr/>
        </p:nvSpPr>
        <p:spPr>
          <a:xfrm>
            <a:off x="2143108" y="92176"/>
            <a:ext cx="6643734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ESCENARIO GLOBAL II</a:t>
            </a:r>
            <a:endParaRPr lang="es-A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22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1357290" y="1187425"/>
            <a:ext cx="61722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700" dirty="0">
                <a:latin typeface="+mn-lt"/>
                <a:cs typeface="Arial" pitchFamily="34" charset="0"/>
              </a:rPr>
              <a:t>Los forzantes locales</a:t>
            </a:r>
            <a:endParaRPr lang="es-ES" sz="2700" i="1" dirty="0">
              <a:latin typeface="+mn-lt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509824" y="1707654"/>
            <a:ext cx="6035832" cy="272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>
                <a:solidFill>
                  <a:schemeClr val="tx2"/>
                </a:solidFill>
              </a:rPr>
              <a:t>Recalculando modelos de negocios y empresas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La agricultura en campo arrendado está en constante ajuste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Las empresas mono-actividad son más </a:t>
            </a:r>
            <a:r>
              <a:rPr lang="es-ES" dirty="0" smtClean="0"/>
              <a:t>vulnerables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 smtClean="0"/>
              <a:t>El agregado de valor es más que una oportunidad</a:t>
            </a:r>
            <a:endParaRPr lang="es-ES" dirty="0"/>
          </a:p>
          <a:p>
            <a:pPr marL="257175" indent="-257175" eaLnBrk="0" hangingPunct="0">
              <a:buFont typeface="Arial" panose="020B0604020202020204" pitchFamily="34" charset="0"/>
              <a:buChar char="•"/>
            </a:pPr>
            <a:endParaRPr lang="es-ES" sz="2100" dirty="0">
              <a:solidFill>
                <a:srgbClr val="0070C0"/>
              </a:solidFill>
            </a:endParaRPr>
          </a:p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>
                <a:solidFill>
                  <a:schemeClr val="tx2"/>
                </a:solidFill>
              </a:rPr>
              <a:t>Factores estructurales reducen la competitividad 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La infraestructura es muy limitada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La presión fiscal es muy alta</a:t>
            </a:r>
          </a:p>
        </p:txBody>
      </p:sp>
      <p:sp>
        <p:nvSpPr>
          <p:cNvPr id="10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ESCENARIO LOCAL</a:t>
            </a:r>
            <a:endParaRPr lang="es-A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62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14 CuadroTexto"/>
          <p:cNvSpPr txBox="1"/>
          <p:nvPr/>
        </p:nvSpPr>
        <p:spPr>
          <a:xfrm>
            <a:off x="6101047" y="3013819"/>
            <a:ext cx="28886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350" dirty="0">
                <a:latin typeface="Century Gothic" pitchFamily="34" charset="0"/>
              </a:rPr>
              <a:t>=</a:t>
            </a:r>
          </a:p>
        </p:txBody>
      </p:sp>
      <p:sp>
        <p:nvSpPr>
          <p:cNvPr id="48" name="47 CuadroTexto"/>
          <p:cNvSpPr txBox="1"/>
          <p:nvPr/>
        </p:nvSpPr>
        <p:spPr>
          <a:xfrm>
            <a:off x="5707046" y="2402851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1200">
                <a:latin typeface="Century Gothic" pitchFamily="34" charset="0"/>
              </a:defRPr>
            </a:lvl1pPr>
          </a:lstStyle>
          <a:p>
            <a:r>
              <a:rPr lang="es-AR" sz="900" b="1" dirty="0"/>
              <a:t>1</a:t>
            </a:r>
          </a:p>
        </p:txBody>
      </p:sp>
      <p:sp>
        <p:nvSpPr>
          <p:cNvPr id="49" name="48 CuadroTexto"/>
          <p:cNvSpPr txBox="1"/>
          <p:nvPr/>
        </p:nvSpPr>
        <p:spPr>
          <a:xfrm>
            <a:off x="5704420" y="3689170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1200">
                <a:latin typeface="Century Gothic" pitchFamily="34" charset="0"/>
              </a:defRPr>
            </a:lvl1pPr>
          </a:lstStyle>
          <a:p>
            <a:r>
              <a:rPr lang="es-AR" sz="900" b="1" dirty="0"/>
              <a:t>0</a:t>
            </a:r>
          </a:p>
        </p:txBody>
      </p:sp>
      <p:sp>
        <p:nvSpPr>
          <p:cNvPr id="50" name="49 CuadroTexto"/>
          <p:cNvSpPr txBox="1"/>
          <p:nvPr/>
        </p:nvSpPr>
        <p:spPr>
          <a:xfrm>
            <a:off x="5739202" y="3048443"/>
            <a:ext cx="34496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ES"/>
            </a:defPPr>
            <a:lvl1pPr>
              <a:defRPr sz="1200">
                <a:latin typeface="Century Gothic" pitchFamily="34" charset="0"/>
              </a:defRPr>
            </a:lvl1pPr>
          </a:lstStyle>
          <a:p>
            <a:r>
              <a:rPr lang="es-AR" sz="900" b="1" dirty="0"/>
              <a:t>0,5</a:t>
            </a:r>
          </a:p>
        </p:txBody>
      </p:sp>
      <p:sp>
        <p:nvSpPr>
          <p:cNvPr id="25" name="24 Rectángulo redondeado"/>
          <p:cNvSpPr/>
          <p:nvPr/>
        </p:nvSpPr>
        <p:spPr>
          <a:xfrm>
            <a:off x="5974806" y="1141503"/>
            <a:ext cx="2862318" cy="97547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350" dirty="0"/>
          </a:p>
        </p:txBody>
      </p:sp>
      <p:sp>
        <p:nvSpPr>
          <p:cNvPr id="26" name="25 CuadroTexto"/>
          <p:cNvSpPr txBox="1"/>
          <p:nvPr/>
        </p:nvSpPr>
        <p:spPr>
          <a:xfrm>
            <a:off x="6187854" y="1308711"/>
            <a:ext cx="2556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Century Gothic" pitchFamily="34" charset="0"/>
              </a:rPr>
              <a:t>Indicador Viabilidad Económica Agrícola</a:t>
            </a:r>
          </a:p>
        </p:txBody>
      </p:sp>
      <p:grpSp>
        <p:nvGrpSpPr>
          <p:cNvPr id="3" name="Agrupar 2"/>
          <p:cNvGrpSpPr/>
          <p:nvPr/>
        </p:nvGrpSpPr>
        <p:grpSpPr>
          <a:xfrm>
            <a:off x="922900" y="1464946"/>
            <a:ext cx="6221365" cy="3075664"/>
            <a:chOff x="625018" y="1473709"/>
            <a:chExt cx="7075288" cy="335721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616" t="18342" r="17402" b="7528"/>
            <a:stretch/>
          </p:blipFill>
          <p:spPr bwMode="auto">
            <a:xfrm>
              <a:off x="2605993" y="1473709"/>
              <a:ext cx="3262151" cy="335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11 CuadroTexto"/>
            <p:cNvSpPr txBox="1"/>
            <p:nvPr/>
          </p:nvSpPr>
          <p:spPr>
            <a:xfrm>
              <a:off x="6239789" y="3025360"/>
              <a:ext cx="146051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1050" dirty="0">
                  <a:latin typeface="Century Gothic" pitchFamily="34" charset="0"/>
                </a:rPr>
                <a:t>RP próximo RI</a:t>
              </a:r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6197792" y="2417119"/>
              <a:ext cx="146226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s-ES"/>
              </a:defPPr>
              <a:lvl1pPr>
                <a:defRPr sz="1200">
                  <a:latin typeface="Century Gothic" pitchFamily="34" charset="0"/>
                </a:defRPr>
              </a:lvl1pPr>
            </a:lstStyle>
            <a:p>
              <a:r>
                <a:rPr lang="es-AR" sz="900" dirty="0"/>
                <a:t>RP &gt; RI (mayor en 20%)</a:t>
              </a:r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6236092" y="3696091"/>
              <a:ext cx="143821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900" dirty="0">
                  <a:latin typeface="Century Gothic" pitchFamily="34" charset="0"/>
                </a:rPr>
                <a:t>RP &lt; RI (menor a -20%)</a:t>
              </a:r>
            </a:p>
          </p:txBody>
        </p:sp>
        <p:pic>
          <p:nvPicPr>
            <p:cNvPr id="2057" name="Picture 9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24" t="25948" r="89886" b="56223"/>
            <a:stretch/>
          </p:blipFill>
          <p:spPr bwMode="auto">
            <a:xfrm rot="10800000">
              <a:off x="5896877" y="2466418"/>
              <a:ext cx="244217" cy="1482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27 CuadroTexto"/>
            <p:cNvSpPr txBox="1"/>
            <p:nvPr/>
          </p:nvSpPr>
          <p:spPr>
            <a:xfrm>
              <a:off x="625018" y="4411028"/>
              <a:ext cx="1555233" cy="3000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350" b="1" dirty="0">
                  <a:latin typeface="Century Gothic" pitchFamily="34" charset="0"/>
                </a:rPr>
                <a:t>Campaña 16/17</a:t>
              </a:r>
            </a:p>
          </p:txBody>
        </p:sp>
      </p:grpSp>
      <p:grpSp>
        <p:nvGrpSpPr>
          <p:cNvPr id="4" name="Agrupar 3"/>
          <p:cNvGrpSpPr/>
          <p:nvPr/>
        </p:nvGrpSpPr>
        <p:grpSpPr>
          <a:xfrm>
            <a:off x="31872" y="1010988"/>
            <a:ext cx="3283729" cy="620772"/>
            <a:chOff x="31872" y="1010988"/>
            <a:chExt cx="3283729" cy="620772"/>
          </a:xfrm>
        </p:grpSpPr>
        <p:sp>
          <p:nvSpPr>
            <p:cNvPr id="23" name="22 Rectángulo redondeado"/>
            <p:cNvSpPr/>
            <p:nvPr/>
          </p:nvSpPr>
          <p:spPr>
            <a:xfrm>
              <a:off x="31872" y="1010988"/>
              <a:ext cx="3149588" cy="620772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350"/>
            </a:p>
          </p:txBody>
        </p:sp>
        <p:sp>
          <p:nvSpPr>
            <p:cNvPr id="24" name="23 CuadroTexto"/>
            <p:cNvSpPr txBox="1"/>
            <p:nvPr/>
          </p:nvSpPr>
          <p:spPr>
            <a:xfrm>
              <a:off x="160466" y="1020170"/>
              <a:ext cx="315513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050" b="1" i="1" dirty="0">
                  <a:latin typeface="Century Gothic" pitchFamily="34" charset="0"/>
                </a:rPr>
                <a:t>Relacionando rendimientos relevados con rendimientos de indiferencia, por cultivo y distrito (y rotación)</a:t>
              </a:r>
              <a:endParaRPr lang="es-ES" sz="1050" b="1" i="1" dirty="0"/>
            </a:p>
          </p:txBody>
        </p:sp>
      </p:grpSp>
      <p:sp>
        <p:nvSpPr>
          <p:cNvPr id="21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IVEA</a:t>
            </a:r>
            <a:endParaRPr lang="es-AR" sz="4000" dirty="0">
              <a:solidFill>
                <a:schemeClr val="bg1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7020272" y="4431908"/>
            <a:ext cx="21447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Area </a:t>
            </a:r>
            <a:r>
              <a:rPr lang="es-AR" sz="1200" smtClean="0"/>
              <a:t>de Economía de AACREA</a:t>
            </a:r>
            <a:endParaRPr lang="es-AR" sz="1200" dirty="0"/>
          </a:p>
        </p:txBody>
      </p:sp>
    </p:spTree>
    <p:extLst>
      <p:ext uri="{BB962C8B-B14F-4D97-AF65-F5344CB8AC3E}">
        <p14:creationId xmlns:p14="http://schemas.microsoft.com/office/powerpoint/2010/main" val="6836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1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MADUREZ DEL PAQUETE TECNOLÓGICO</a:t>
            </a:r>
            <a:endParaRPr lang="es-AR" sz="4000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31590"/>
            <a:ext cx="7690415" cy="3168352"/>
          </a:xfrm>
          <a:prstGeom prst="rect">
            <a:avLst/>
          </a:prstGeom>
        </p:spPr>
      </p:pic>
      <p:sp>
        <p:nvSpPr>
          <p:cNvPr id="29" name="CuadroTexto 28"/>
          <p:cNvSpPr txBox="1"/>
          <p:nvPr/>
        </p:nvSpPr>
        <p:spPr>
          <a:xfrm>
            <a:off x="6012160" y="4431908"/>
            <a:ext cx="3152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200" dirty="0" smtClean="0"/>
              <a:t>Area de Empresa de AACREA. Fuente MAGyP</a:t>
            </a:r>
            <a:endParaRPr lang="es-AR" sz="1200" dirty="0"/>
          </a:p>
        </p:txBody>
      </p:sp>
    </p:spTree>
    <p:extLst>
      <p:ext uri="{BB962C8B-B14F-4D97-AF65-F5344CB8AC3E}">
        <p14:creationId xmlns:p14="http://schemas.microsoft.com/office/powerpoint/2010/main" val="2894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-36512" y="1059582"/>
            <a:ext cx="61722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700" dirty="0">
                <a:latin typeface="+mn-lt"/>
                <a:cs typeface="Arial" pitchFamily="34" charset="0"/>
              </a:rPr>
              <a:t>Desafíos y Oportunidades</a:t>
            </a:r>
            <a:endParaRPr lang="es-ES" sz="2700" i="1" dirty="0">
              <a:latin typeface="+mn-lt"/>
              <a:cs typeface="Arial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1672" y="1563638"/>
            <a:ext cx="6035832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>
                <a:solidFill>
                  <a:schemeClr val="tx2"/>
                </a:solidFill>
              </a:rPr>
              <a:t>Desafíos agronómicos cada vez más complejos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Se hace indispensable una mirada sistémica (del cultivo al sistema)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 smtClean="0"/>
              <a:t>Se requieren más disciplinas y habilidades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 smtClean="0"/>
              <a:t>Decisiones </a:t>
            </a:r>
            <a:r>
              <a:rPr lang="es-ES" dirty="0" err="1" smtClean="0"/>
              <a:t>multi</a:t>
            </a:r>
            <a:r>
              <a:rPr lang="es-ES" dirty="0" smtClean="0"/>
              <a:t>-objetivo</a:t>
            </a:r>
            <a:endParaRPr lang="es-ES" dirty="0"/>
          </a:p>
        </p:txBody>
      </p:sp>
      <p:sp>
        <p:nvSpPr>
          <p:cNvPr id="6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QUE HAY POR HACER?</a:t>
            </a:r>
            <a:endParaRPr lang="es-AR" sz="4000" dirty="0">
              <a:solidFill>
                <a:schemeClr val="bg1"/>
              </a:solidFill>
            </a:endParaRPr>
          </a:p>
        </p:txBody>
      </p:sp>
      <p:grpSp>
        <p:nvGrpSpPr>
          <p:cNvPr id="13" name="Grupo 1"/>
          <p:cNvGrpSpPr/>
          <p:nvPr/>
        </p:nvGrpSpPr>
        <p:grpSpPr>
          <a:xfrm>
            <a:off x="3976754" y="3147814"/>
            <a:ext cx="4770708" cy="1899471"/>
            <a:chOff x="2103158" y="2735875"/>
            <a:chExt cx="7778416" cy="3197205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103158" y="2735875"/>
              <a:ext cx="7778416" cy="3197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CuadroTexto 14"/>
            <p:cNvSpPr txBox="1"/>
            <p:nvPr/>
          </p:nvSpPr>
          <p:spPr>
            <a:xfrm>
              <a:off x="6644084" y="2784769"/>
              <a:ext cx="2652095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1350" dirty="0"/>
                <a:t>Rawson, Noviembre 2014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3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1 Título"/>
          <p:cNvSpPr txBox="1">
            <a:spLocks/>
          </p:cNvSpPr>
          <p:nvPr/>
        </p:nvSpPr>
        <p:spPr>
          <a:xfrm>
            <a:off x="-36512" y="1059582"/>
            <a:ext cx="6172200" cy="8572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700" dirty="0">
                <a:latin typeface="+mn-lt"/>
                <a:cs typeface="Arial" pitchFamily="34" charset="0"/>
              </a:rPr>
              <a:t>Desafíos y Oportunidades</a:t>
            </a:r>
            <a:endParaRPr lang="es-ES" sz="2700" i="1" dirty="0">
              <a:latin typeface="+mn-lt"/>
              <a:cs typeface="Arial" pitchFamily="34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-23672" y="1563638"/>
            <a:ext cx="6035832" cy="96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 eaLnBrk="0" hangingPunct="0">
              <a:buFont typeface="Arial" panose="020B0604020202020204" pitchFamily="34" charset="0"/>
              <a:buChar char="•"/>
            </a:pPr>
            <a:r>
              <a:rPr lang="es-ES" sz="2100" dirty="0" smtClean="0">
                <a:solidFill>
                  <a:schemeClr val="tx2"/>
                </a:solidFill>
              </a:rPr>
              <a:t>Gran </a:t>
            </a:r>
            <a:r>
              <a:rPr lang="es-ES" sz="2100" dirty="0">
                <a:solidFill>
                  <a:schemeClr val="tx2"/>
                </a:solidFill>
              </a:rPr>
              <a:t>brecha de rindes por cubrir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Necesidad de investigación y desarrollo local</a:t>
            </a:r>
          </a:p>
          <a:p>
            <a:pPr marL="600075" lvl="1" indent="-257175" eaLnBrk="0" hangingPunct="0">
              <a:buFont typeface="Arial" panose="020B0604020202020204" pitchFamily="34" charset="0"/>
              <a:buChar char="•"/>
            </a:pPr>
            <a:r>
              <a:rPr lang="es-ES" dirty="0"/>
              <a:t>Foco en levantar pisos de rendimientos</a:t>
            </a:r>
          </a:p>
        </p:txBody>
      </p:sp>
      <p:pic>
        <p:nvPicPr>
          <p:cNvPr id="18" name="Picture 4" descr="Image result for soybean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302" y="1989869"/>
            <a:ext cx="1090901" cy="109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6" descr="Image result for corn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170" y="1896693"/>
            <a:ext cx="1303020" cy="130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Image result for wheat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391" y="1826350"/>
            <a:ext cx="510711" cy="144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20"/>
          <p:cNvSpPr txBox="1"/>
          <p:nvPr/>
        </p:nvSpPr>
        <p:spPr>
          <a:xfrm>
            <a:off x="7740352" y="4443958"/>
            <a:ext cx="117666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350" dirty="0"/>
              <a:t>Andrade 2016</a:t>
            </a:r>
          </a:p>
        </p:txBody>
      </p:sp>
      <p:grpSp>
        <p:nvGrpSpPr>
          <p:cNvPr id="22" name="Grupo 13"/>
          <p:cNvGrpSpPr/>
          <p:nvPr/>
        </p:nvGrpSpPr>
        <p:grpSpPr>
          <a:xfrm>
            <a:off x="1283820" y="3179196"/>
            <a:ext cx="7528909" cy="623248"/>
            <a:chOff x="776870" y="4534853"/>
            <a:chExt cx="10038545" cy="830997"/>
          </a:xfrm>
        </p:grpSpPr>
        <p:sp>
          <p:nvSpPr>
            <p:cNvPr id="23" name="CuadroTexto 22"/>
            <p:cNvSpPr txBox="1"/>
            <p:nvPr/>
          </p:nvSpPr>
          <p:spPr>
            <a:xfrm>
              <a:off x="776870" y="4534853"/>
              <a:ext cx="36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100" b="1" dirty="0"/>
                <a:t>Promedio Mundo 2010</a:t>
              </a:r>
            </a:p>
            <a:p>
              <a:r>
                <a:rPr lang="es-AR" sz="1350" dirty="0"/>
                <a:t>(Fischer et al 2014)</a:t>
              </a:r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9945091" y="4673352"/>
              <a:ext cx="870324" cy="553997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s-AR" sz="2100" b="1" dirty="0">
                  <a:solidFill>
                    <a:schemeClr val="bg1"/>
                  </a:solidFill>
                </a:rPr>
                <a:t>31%</a:t>
              </a: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7830540" y="4673352"/>
              <a:ext cx="870324" cy="553997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s-AR" sz="2100" b="1" dirty="0">
                  <a:solidFill>
                    <a:schemeClr val="bg1"/>
                  </a:solidFill>
                </a:rPr>
                <a:t>50%</a:t>
              </a: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5511005" y="4673352"/>
              <a:ext cx="870324" cy="553997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s-AR" sz="2100" b="1" dirty="0">
                  <a:solidFill>
                    <a:schemeClr val="bg1"/>
                  </a:solidFill>
                </a:rPr>
                <a:t>98%</a:t>
              </a:r>
            </a:p>
          </p:txBody>
        </p:sp>
      </p:grpSp>
      <p:grpSp>
        <p:nvGrpSpPr>
          <p:cNvPr id="27" name="Grupo 14"/>
          <p:cNvGrpSpPr/>
          <p:nvPr/>
        </p:nvGrpSpPr>
        <p:grpSpPr>
          <a:xfrm>
            <a:off x="1274167" y="3962079"/>
            <a:ext cx="7538562" cy="623248"/>
            <a:chOff x="764000" y="5578696"/>
            <a:chExt cx="10051415" cy="830997"/>
          </a:xfrm>
        </p:grpSpPr>
        <p:sp>
          <p:nvSpPr>
            <p:cNvPr id="28" name="CuadroTexto 27"/>
            <p:cNvSpPr txBox="1"/>
            <p:nvPr/>
          </p:nvSpPr>
          <p:spPr>
            <a:xfrm>
              <a:off x="764000" y="5578696"/>
              <a:ext cx="33888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100" b="1" dirty="0">
                  <a:solidFill>
                    <a:srgbClr val="0070C0"/>
                  </a:solidFill>
                </a:rPr>
                <a:t>Promedio Argentina</a:t>
              </a:r>
            </a:p>
            <a:p>
              <a:r>
                <a:rPr lang="es-AR" sz="1350" dirty="0">
                  <a:solidFill>
                    <a:srgbClr val="0070C0"/>
                  </a:solidFill>
                </a:rPr>
                <a:t>(Aramburu Merlos et al 2015 )</a:t>
              </a:r>
            </a:p>
          </p:txBody>
        </p:sp>
        <p:sp>
          <p:nvSpPr>
            <p:cNvPr id="29" name="CuadroTexto 28"/>
            <p:cNvSpPr txBox="1"/>
            <p:nvPr/>
          </p:nvSpPr>
          <p:spPr>
            <a:xfrm>
              <a:off x="9945091" y="5717195"/>
              <a:ext cx="870324" cy="553997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r>
                <a:rPr lang="es-AR" sz="2100" b="1" dirty="0">
                  <a:solidFill>
                    <a:schemeClr val="bg1"/>
                  </a:solidFill>
                </a:rPr>
                <a:t>68%</a:t>
              </a:r>
            </a:p>
          </p:txBody>
        </p:sp>
        <p:sp>
          <p:nvSpPr>
            <p:cNvPr id="30" name="CuadroTexto 29"/>
            <p:cNvSpPr txBox="1"/>
            <p:nvPr/>
          </p:nvSpPr>
          <p:spPr>
            <a:xfrm>
              <a:off x="7854154" y="5717195"/>
              <a:ext cx="870324" cy="553997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r>
                <a:rPr lang="es-AR" sz="2100" b="1" dirty="0">
                  <a:solidFill>
                    <a:schemeClr val="bg1"/>
                  </a:solidFill>
                </a:rPr>
                <a:t>59%</a:t>
              </a:r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5504864" y="5717195"/>
              <a:ext cx="870324" cy="553997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r>
                <a:rPr lang="es-AR" sz="2100" b="1" dirty="0">
                  <a:solidFill>
                    <a:schemeClr val="bg1"/>
                  </a:solidFill>
                </a:rPr>
                <a:t>59%</a:t>
              </a:r>
            </a:p>
          </p:txBody>
        </p:sp>
      </p:grpSp>
      <p:sp>
        <p:nvSpPr>
          <p:cNvPr id="32" name="8 CuadroTexto"/>
          <p:cNvSpPr txBox="1"/>
          <p:nvPr/>
        </p:nvSpPr>
        <p:spPr>
          <a:xfrm>
            <a:off x="2143108" y="125582"/>
            <a:ext cx="6643734" cy="6718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s-AR" sz="2800" dirty="0" smtClean="0">
                <a:solidFill>
                  <a:schemeClr val="bg1"/>
                </a:solidFill>
              </a:rPr>
              <a:t>QUE HAY POR HACER?</a:t>
            </a:r>
            <a:endParaRPr lang="es-A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0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757</Words>
  <Application>Microsoft Macintosh PowerPoint</Application>
  <PresentationFormat>Presentación en pantalla (16:9)</PresentationFormat>
  <Paragraphs>164</Paragraphs>
  <Slides>29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6" baseType="lpstr">
      <vt:lpstr>Calibri</vt:lpstr>
      <vt:lpstr>Century Gothic</vt:lpstr>
      <vt:lpstr>Helvetica</vt:lpstr>
      <vt:lpstr>Mangal</vt:lpstr>
      <vt:lpstr>NeoTech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Mejoramiento genético y Biotecnología</vt:lpstr>
      <vt:lpstr>Presentación de PowerPoint</vt:lpstr>
      <vt:lpstr>Presentación de PowerPoint</vt:lpstr>
      <vt:lpstr>Presentación de PowerPoint</vt:lpstr>
      <vt:lpstr>Microbiología</vt:lpstr>
      <vt:lpstr>Presentación de PowerPoint</vt:lpstr>
      <vt:lpstr>Presentación de PowerPoint</vt:lpstr>
      <vt:lpstr>Riego</vt:lpstr>
      <vt:lpstr>Siembra</vt:lpstr>
      <vt:lpstr>Presentación de PowerPoint</vt:lpstr>
      <vt:lpstr>Agricultura de Precisión</vt:lpstr>
      <vt:lpstr>Soporte de manejo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Gustavo Martini</cp:lastModifiedBy>
  <cp:revision>82</cp:revision>
  <dcterms:created xsi:type="dcterms:W3CDTF">2016-09-06T15:23:32Z</dcterms:created>
  <dcterms:modified xsi:type="dcterms:W3CDTF">2017-09-27T17:50:39Z</dcterms:modified>
</cp:coreProperties>
</file>