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64" r:id="rId4"/>
    <p:sldId id="261" r:id="rId5"/>
    <p:sldId id="265" r:id="rId6"/>
    <p:sldId id="266" r:id="rId7"/>
    <p:sldId id="267" r:id="rId8"/>
    <p:sldId id="268" r:id="rId9"/>
    <p:sldId id="271" r:id="rId10"/>
    <p:sldId id="269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63" r:id="rId26"/>
    <p:sldId id="285" r:id="rId27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9C9E9F"/>
    <a:srgbClr val="2B9E81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04" autoAdjust="0"/>
  </p:normalViewPr>
  <p:slideViewPr>
    <p:cSldViewPr>
      <p:cViewPr varScale="1">
        <p:scale>
          <a:sx n="115" d="100"/>
          <a:sy n="115" d="100"/>
        </p:scale>
        <p:origin x="15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42D68-0769-4F59-A670-AB4DB7294123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8600D-CCED-4BEC-9B83-B7649584ADA4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14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8600D-CCED-4BEC-9B83-B7649584ADA4}" type="slidenum">
              <a:rPr lang="es-AR" smtClean="0"/>
              <a:pPr/>
              <a:t>23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52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8600D-CCED-4BEC-9B83-B7649584ADA4}" type="slidenum">
              <a:rPr lang="es-AR" smtClean="0"/>
              <a:pPr/>
              <a:t>24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5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emf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6.emf"/><Relationship Id="rId7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.emf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3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hyperlink" Target="http://www.google.com.ar/url?sa=i&amp;rct=j&amp;q=&amp;esrc=s&amp;source=imgres&amp;cd=&amp;cad=rja&amp;uact=8&amp;ved=0ahUKEwiyiITC7N3SAhVEI5AKHeVICQwQjRwIBw&amp;url=http://reciclajeyreutilizacion.es.tl/PEAD--k1-HDPE-k2--Polietileno-de-Alta-Densidad.htm&amp;psig=AFQjCNHMXDIS81L9XdPcaFst-JJYooQlgA&amp;ust=1489850705269179" TargetMode="External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4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antalla-bolsa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928940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COMPROMISO COOPERATIVO SUSTENTABLE</a:t>
            </a:r>
            <a:endParaRPr lang="es-AR" sz="2000" dirty="0">
              <a:solidFill>
                <a:schemeClr val="bg1"/>
              </a:solidFill>
              <a:latin typeface="Brandon Grotesque Medium" pitchFamily="34" charset="0"/>
              <a:cs typeface="Helvetic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419" y="3329050"/>
            <a:ext cx="919588" cy="92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9050"/>
            <a:ext cx="1585920" cy="86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ACABIO - OBJETIVOS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869" y="4088952"/>
            <a:ext cx="1454188" cy="54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1131590"/>
            <a:ext cx="6588125" cy="419100"/>
          </a:xfrm>
          <a:prstGeom prst="rect">
            <a:avLst/>
          </a:prstGeom>
          <a:solidFill>
            <a:srgbClr val="92D05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Dar más valor al grano de Maíz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itchFamily="-65" charset="-128"/>
              <a:cs typeface="Arial" panose="020B0604020202020204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1798340"/>
            <a:ext cx="6588125" cy="628650"/>
          </a:xfrm>
          <a:prstGeom prst="rect">
            <a:avLst/>
          </a:prstGeom>
          <a:solidFill>
            <a:srgbClr val="00416E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Integración Socio-Económica entre ACA, Cooperativa y Productores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itchFamily="-65" charset="-128"/>
              <a:cs typeface="Arial" panose="020B0604020202020204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2642890"/>
            <a:ext cx="6588125" cy="419100"/>
          </a:xfrm>
          <a:prstGeom prst="rect">
            <a:avLst/>
          </a:prstGeom>
          <a:solidFill>
            <a:srgbClr val="92D05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Economías de escala competitiva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itchFamily="-65" charset="-128"/>
              <a:cs typeface="Arial" panose="020B0604020202020204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-39688" y="3309640"/>
            <a:ext cx="6588126" cy="557212"/>
          </a:xfrm>
          <a:prstGeom prst="rect">
            <a:avLst/>
          </a:prstGeom>
          <a:solidFill>
            <a:srgbClr val="00416E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Generar </a:t>
            </a:r>
            <a:r>
              <a:rPr lang="es-AR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energía limpia </a:t>
            </a:r>
            <a:r>
              <a:rPr lang="es-AR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y </a:t>
            </a:r>
            <a:r>
              <a:rPr lang="es-AR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renovable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itchFamily="-65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8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10" y="923620"/>
            <a:ext cx="1704292" cy="64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lecha circular 4"/>
          <p:cNvSpPr/>
          <p:nvPr/>
        </p:nvSpPr>
        <p:spPr>
          <a:xfrm rot="3254324">
            <a:off x="4746394" y="1780381"/>
            <a:ext cx="1292225" cy="1306513"/>
          </a:xfrm>
          <a:prstGeom prst="circular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lecha circular 22"/>
          <p:cNvSpPr/>
          <p:nvPr/>
        </p:nvSpPr>
        <p:spPr>
          <a:xfrm rot="3254324">
            <a:off x="5466474" y="3085306"/>
            <a:ext cx="1292225" cy="1306513"/>
          </a:xfrm>
          <a:prstGeom prst="circular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lecha circular 23"/>
          <p:cNvSpPr/>
          <p:nvPr/>
        </p:nvSpPr>
        <p:spPr>
          <a:xfrm rot="18325064">
            <a:off x="2240414" y="1737520"/>
            <a:ext cx="1292225" cy="1306512"/>
          </a:xfrm>
          <a:prstGeom prst="circularArrow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lecha circular 24"/>
          <p:cNvSpPr/>
          <p:nvPr/>
        </p:nvSpPr>
        <p:spPr>
          <a:xfrm rot="18467390">
            <a:off x="1645574" y="2973403"/>
            <a:ext cx="1292225" cy="1306513"/>
          </a:xfrm>
          <a:prstGeom prst="circularArrow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26"/>
          <p:cNvSpPr/>
          <p:nvPr/>
        </p:nvSpPr>
        <p:spPr>
          <a:xfrm>
            <a:off x="1154113" y="2478088"/>
            <a:ext cx="1131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s-ES" dirty="0">
                <a:solidFill>
                  <a:srgbClr val="003366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 MAÍZ</a:t>
            </a:r>
          </a:p>
        </p:txBody>
      </p:sp>
      <p:sp>
        <p:nvSpPr>
          <p:cNvPr id="16" name="Rectángulo 28"/>
          <p:cNvSpPr/>
          <p:nvPr/>
        </p:nvSpPr>
        <p:spPr>
          <a:xfrm>
            <a:off x="2771775" y="3636963"/>
            <a:ext cx="23622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ACA + 62</a:t>
            </a:r>
          </a:p>
          <a:p>
            <a:pPr algn="ctr">
              <a:defRPr/>
            </a:pPr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COOPERATIVAS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43"/>
          <a:stretch>
            <a:fillRect/>
          </a:stretch>
        </p:blipFill>
        <p:spPr bwMode="auto">
          <a:xfrm>
            <a:off x="1954454" y="3511774"/>
            <a:ext cx="4354512" cy="93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1" t="42294" r="14272" b="28857"/>
          <a:stretch/>
        </p:blipFill>
        <p:spPr bwMode="auto">
          <a:xfrm>
            <a:off x="2537717" y="2551357"/>
            <a:ext cx="3123345" cy="93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9" r="28193" b="57706"/>
          <a:stretch/>
        </p:blipFill>
        <p:spPr bwMode="auto">
          <a:xfrm>
            <a:off x="3203848" y="1162767"/>
            <a:ext cx="1851038" cy="13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ángulo 6"/>
          <p:cNvSpPr/>
          <p:nvPr/>
        </p:nvSpPr>
        <p:spPr>
          <a:xfrm>
            <a:off x="5959475" y="2289175"/>
            <a:ext cx="23622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s-ES" dirty="0">
                <a:solidFill>
                  <a:srgbClr val="92D050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 DDGS </a:t>
            </a:r>
          </a:p>
          <a:p>
            <a:pPr eaLnBrk="1" hangingPunct="1">
              <a:buFontTx/>
              <a:buChar char="•"/>
              <a:defRPr/>
            </a:pPr>
            <a:r>
              <a:rPr lang="es-ES" dirty="0">
                <a:solidFill>
                  <a:srgbClr val="92D050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rPr>
              <a:t> BURLANDA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500563" y="-79425"/>
            <a:ext cx="4589462" cy="1643063"/>
          </a:xfrm>
          <a:prstGeom prst="rect">
            <a:avLst/>
          </a:prstGeo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</a:t>
            </a:r>
            <a:r>
              <a:rPr lang="es-E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 FEDERAL</a:t>
            </a:r>
            <a:r>
              <a:rPr lang="es-ES" sz="1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•  </a:t>
            </a:r>
            <a:r>
              <a:rPr lang="es-E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PROVINCIAS</a:t>
            </a:r>
            <a:r>
              <a:rPr lang="es-ES" sz="1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•  </a:t>
            </a:r>
            <a:r>
              <a:rPr lang="es-E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150 MM </a:t>
            </a:r>
            <a:r>
              <a:rPr lang="es-E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</a:t>
            </a:r>
            <a:endParaRPr lang="es-E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8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AGREGADO DE VALOR – GRANO DE MAÍZ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869" y="4088952"/>
            <a:ext cx="1454188" cy="54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4 Imagen" descr="maiz-02.jpg"/>
          <p:cNvPicPr>
            <a:picLocks noChangeAspect="1"/>
          </p:cNvPicPr>
          <p:nvPr/>
        </p:nvPicPr>
        <p:blipFill>
          <a:blip r:embed="rId6" cstate="print"/>
          <a:srcRect l="11205" t="10947" r="18214" b="12430"/>
          <a:stretch>
            <a:fillRect/>
          </a:stretch>
        </p:blipFill>
        <p:spPr bwMode="auto">
          <a:xfrm>
            <a:off x="3665411" y="1417967"/>
            <a:ext cx="1448150" cy="163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5 Grupo"/>
          <p:cNvGrpSpPr>
            <a:grpSpLocks/>
          </p:cNvGrpSpPr>
          <p:nvPr/>
        </p:nvGrpSpPr>
        <p:grpSpPr bwMode="auto">
          <a:xfrm>
            <a:off x="1619672" y="1275606"/>
            <a:ext cx="2202592" cy="1392212"/>
            <a:chOff x="251520" y="1289712"/>
            <a:chExt cx="3479251" cy="2146695"/>
          </a:xfrm>
        </p:grpSpPr>
        <p:sp>
          <p:nvSpPr>
            <p:cNvPr id="13" name="TextBox 5"/>
            <p:cNvSpPr txBox="1"/>
            <p:nvPr/>
          </p:nvSpPr>
          <p:spPr>
            <a:xfrm>
              <a:off x="251520" y="2107611"/>
              <a:ext cx="2591979" cy="13287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400" b="1" dirty="0">
                  <a:solidFill>
                    <a:srgbClr val="92D050"/>
                  </a:solidFill>
                  <a:latin typeface="+mn-lt"/>
                  <a:ea typeface="ＭＳ Ｐゴシック" pitchFamily="-65" charset="-128"/>
                </a:rPr>
                <a:t>ALMIDÓN</a:t>
              </a:r>
              <a:endParaRPr lang="es-AR" b="1" dirty="0">
                <a:solidFill>
                  <a:srgbClr val="92D050"/>
                </a:solidFill>
                <a:latin typeface="+mn-lt"/>
                <a:ea typeface="ＭＳ Ｐゴシック" pitchFamily="-65" charset="-128"/>
              </a:endParaRPr>
            </a:p>
            <a:p>
              <a:pPr algn="ctr">
                <a:defRPr/>
              </a:pPr>
              <a:r>
                <a:rPr lang="es-AR" dirty="0">
                  <a:solidFill>
                    <a:srgbClr val="002060"/>
                  </a:solidFill>
                  <a:latin typeface="+mn-lt"/>
                  <a:ea typeface="ＭＳ Ｐゴシック" pitchFamily="-65" charset="-128"/>
                </a:rPr>
                <a:t>ETANOL COMBUSTIBLES  </a:t>
              </a:r>
              <a:endParaRPr lang="es-MX" dirty="0">
                <a:solidFill>
                  <a:srgbClr val="002060"/>
                </a:solidFill>
                <a:latin typeface="+mn-lt"/>
                <a:ea typeface="ＭＳ Ｐゴシック" pitchFamily="-65" charset="-128"/>
              </a:endParaRPr>
            </a:p>
          </p:txBody>
        </p:sp>
        <p:sp>
          <p:nvSpPr>
            <p:cNvPr id="14" name="AutoShape 43"/>
            <p:cNvSpPr>
              <a:spLocks noChangeAspect="1" noChangeArrowheads="1"/>
            </p:cNvSpPr>
            <p:nvPr/>
          </p:nvSpPr>
          <p:spPr bwMode="auto">
            <a:xfrm rot="19947203">
              <a:off x="2399069" y="1289712"/>
              <a:ext cx="1331702" cy="538384"/>
            </a:xfrm>
            <a:prstGeom prst="curvedDownArrow">
              <a:avLst>
                <a:gd name="adj1" fmla="val 44609"/>
                <a:gd name="adj2" fmla="val 89218"/>
                <a:gd name="adj3" fmla="val 43944"/>
              </a:avLst>
            </a:prstGeom>
            <a:solidFill>
              <a:srgbClr val="0033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dirty="0">
                <a:latin typeface="+mn-lt"/>
                <a:ea typeface="ＭＳ Ｐゴシック" pitchFamily="-65" charset="-128"/>
              </a:endParaRPr>
            </a:p>
          </p:txBody>
        </p:sp>
      </p:grpSp>
      <p:grpSp>
        <p:nvGrpSpPr>
          <p:cNvPr id="15" name="12 Grupo"/>
          <p:cNvGrpSpPr>
            <a:grpSpLocks/>
          </p:cNvGrpSpPr>
          <p:nvPr/>
        </p:nvGrpSpPr>
        <p:grpSpPr bwMode="auto">
          <a:xfrm>
            <a:off x="5148064" y="1329042"/>
            <a:ext cx="2464852" cy="1338776"/>
            <a:chOff x="5249354" y="1324846"/>
            <a:chExt cx="3894646" cy="2064086"/>
          </a:xfrm>
        </p:grpSpPr>
        <p:sp>
          <p:nvSpPr>
            <p:cNvPr id="16" name="TextBox 9"/>
            <p:cNvSpPr txBox="1"/>
            <p:nvPr/>
          </p:nvSpPr>
          <p:spPr>
            <a:xfrm>
              <a:off x="5579597" y="2107725"/>
              <a:ext cx="3564403" cy="12812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600" b="1" dirty="0">
                  <a:solidFill>
                    <a:srgbClr val="94BB1C"/>
                  </a:solidFill>
                  <a:latin typeface="+mj-lt"/>
                  <a:ea typeface="ＭＳ Ｐゴシック" pitchFamily="-65" charset="-128"/>
                </a:rPr>
                <a:t>DIÓXIDO DE CARBONO</a:t>
              </a:r>
            </a:p>
            <a:p>
              <a:pPr algn="ctr">
                <a:defRPr/>
              </a:pPr>
              <a:r>
                <a:rPr lang="es-AR" sz="1600" dirty="0">
                  <a:solidFill>
                    <a:srgbClr val="002060"/>
                  </a:solidFill>
                  <a:latin typeface="+mj-lt"/>
                  <a:ea typeface="ＭＳ Ｐゴシック" pitchFamily="-65" charset="-128"/>
                </a:rPr>
                <a:t>BEBIDAS GASIFICADAS</a:t>
              </a:r>
            </a:p>
            <a:p>
              <a:pPr algn="ctr">
                <a:defRPr/>
              </a:pPr>
              <a:r>
                <a:rPr lang="es-AR" sz="1600" dirty="0">
                  <a:solidFill>
                    <a:srgbClr val="002060"/>
                  </a:solidFill>
                  <a:latin typeface="+mj-lt"/>
                  <a:ea typeface="ＭＳ Ｐゴシック" pitchFamily="-65" charset="-128"/>
                </a:rPr>
                <a:t> Y OTROS</a:t>
              </a:r>
              <a:endParaRPr lang="es-MX" sz="1600" dirty="0">
                <a:solidFill>
                  <a:srgbClr val="002060"/>
                </a:solidFill>
                <a:latin typeface="+mj-lt"/>
                <a:ea typeface="ＭＳ Ｐゴシック" pitchFamily="-65" charset="-128"/>
              </a:endParaRPr>
            </a:p>
          </p:txBody>
        </p:sp>
        <p:sp>
          <p:nvSpPr>
            <p:cNvPr id="17" name="AutoShape 43"/>
            <p:cNvSpPr>
              <a:spLocks noChangeAspect="1" noChangeArrowheads="1"/>
            </p:cNvSpPr>
            <p:nvPr/>
          </p:nvSpPr>
          <p:spPr bwMode="auto">
            <a:xfrm rot="2197610">
              <a:off x="5249354" y="1324846"/>
              <a:ext cx="1332086" cy="538328"/>
            </a:xfrm>
            <a:prstGeom prst="curvedDownArrow">
              <a:avLst>
                <a:gd name="adj1" fmla="val 44609"/>
                <a:gd name="adj2" fmla="val 89218"/>
                <a:gd name="adj3" fmla="val 43944"/>
              </a:avLst>
            </a:prstGeom>
            <a:solidFill>
              <a:srgbClr val="0033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dirty="0">
                <a:latin typeface="+mj-lt"/>
                <a:ea typeface="ＭＳ Ｐゴシック" pitchFamily="-65" charset="-128"/>
              </a:endParaRPr>
            </a:p>
          </p:txBody>
        </p:sp>
      </p:grpSp>
      <p:grpSp>
        <p:nvGrpSpPr>
          <p:cNvPr id="18" name="17 Grupo"/>
          <p:cNvGrpSpPr/>
          <p:nvPr/>
        </p:nvGrpSpPr>
        <p:grpSpPr>
          <a:xfrm>
            <a:off x="2468308" y="2350947"/>
            <a:ext cx="5344052" cy="1666463"/>
            <a:chOff x="4182740" y="3568723"/>
            <a:chExt cx="6456382" cy="2568515"/>
          </a:xfrm>
        </p:grpSpPr>
        <p:sp>
          <p:nvSpPr>
            <p:cNvPr id="21" name="TextBox 7"/>
            <p:cNvSpPr txBox="1"/>
            <p:nvPr/>
          </p:nvSpPr>
          <p:spPr bwMode="auto">
            <a:xfrm>
              <a:off x="4182740" y="4834023"/>
              <a:ext cx="4716462" cy="9013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600" b="1" dirty="0">
                  <a:solidFill>
                    <a:srgbClr val="92D050"/>
                  </a:solidFill>
                  <a:latin typeface="+mn-lt"/>
                  <a:ea typeface="ＭＳ Ｐゴシック" pitchFamily="-65" charset="-128"/>
                </a:rPr>
                <a:t>PROTEÍNAS / ACEITE / MINERALES</a:t>
              </a:r>
            </a:p>
            <a:p>
              <a:pPr algn="ctr">
                <a:defRPr/>
              </a:pPr>
              <a:r>
                <a:rPr lang="es-AR" sz="1600" dirty="0" smtClean="0">
                  <a:solidFill>
                    <a:srgbClr val="002060"/>
                  </a:solidFill>
                  <a:latin typeface="+mn-lt"/>
                  <a:ea typeface="ＭＳ Ｐゴシック" pitchFamily="-65" charset="-128"/>
                </a:rPr>
                <a:t>ALIMENTO </a:t>
              </a:r>
              <a:r>
                <a:rPr lang="es-AR" sz="1600" dirty="0">
                  <a:solidFill>
                    <a:srgbClr val="002060"/>
                  </a:solidFill>
                  <a:latin typeface="+mn-lt"/>
                  <a:ea typeface="ＭＳ Ｐゴシック" pitchFamily="-65" charset="-128"/>
                </a:rPr>
                <a:t>/ PROTEÍNA ANIMAL</a:t>
              </a:r>
              <a:endParaRPr lang="es-MX" sz="1600" dirty="0">
                <a:solidFill>
                  <a:srgbClr val="002060"/>
                </a:solidFill>
                <a:latin typeface="+mn-lt"/>
                <a:ea typeface="ＭＳ Ｐゴシック" pitchFamily="-65" charset="-128"/>
              </a:endParaRPr>
            </a:p>
          </p:txBody>
        </p:sp>
        <p:sp>
          <p:nvSpPr>
            <p:cNvPr id="22" name="AutoShape 43"/>
            <p:cNvSpPr>
              <a:spLocks noChangeAspect="1" noChangeArrowheads="1"/>
            </p:cNvSpPr>
            <p:nvPr/>
          </p:nvSpPr>
          <p:spPr bwMode="auto">
            <a:xfrm rot="3883088">
              <a:off x="6948844" y="4076013"/>
              <a:ext cx="1349638" cy="335057"/>
            </a:xfrm>
            <a:prstGeom prst="curvedDownArrow">
              <a:avLst>
                <a:gd name="adj1" fmla="val 44609"/>
                <a:gd name="adj2" fmla="val 89218"/>
                <a:gd name="adj3" fmla="val 43944"/>
              </a:avLst>
            </a:prstGeom>
            <a:solidFill>
              <a:srgbClr val="0033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dirty="0">
                <a:latin typeface="+mn-lt"/>
                <a:ea typeface="ＭＳ Ｐゴシック" pitchFamily="-65" charset="-128"/>
              </a:endParaRPr>
            </a:p>
          </p:txBody>
        </p:sp>
        <p:grpSp>
          <p:nvGrpSpPr>
            <p:cNvPr id="23" name="22 Grupo"/>
            <p:cNvGrpSpPr/>
            <p:nvPr/>
          </p:nvGrpSpPr>
          <p:grpSpPr>
            <a:xfrm>
              <a:off x="8375159" y="4900864"/>
              <a:ext cx="2263963" cy="1236374"/>
              <a:chOff x="8375159" y="4900864"/>
              <a:chExt cx="2263963" cy="1236374"/>
            </a:xfrm>
          </p:grpSpPr>
          <p:pic>
            <p:nvPicPr>
              <p:cNvPr id="24" name="Picture 2" descr="\\BASFSPS\Secciones\Insumos\Soledad\Publicidad y Promoción\Acciones-Proyectos\ACA BIO\MARCA\LOGO-BURLANDA-solo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90526" y="4900864"/>
                <a:ext cx="2048596" cy="558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3" descr="\\BASFSPS\Secciones\Insumos\Soledad\Publicidad y Promoción\Acciones-Proyectos\ACA BIO\MARCA\LOGO-DDGS con solo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5159" y="5481103"/>
                <a:ext cx="1567995" cy="6561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61828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ACABIO – CAPACIDAD PRODUCTIVA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619250" y="1048866"/>
            <a:ext cx="5826125" cy="369887"/>
          </a:xfrm>
          <a:prstGeom prst="rect">
            <a:avLst/>
          </a:prstGeom>
          <a:solidFill>
            <a:srgbClr val="01416F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 PRIMA = 380.000 </a:t>
            </a:r>
            <a:r>
              <a:rPr lang="es-ES" altLang="es-AR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lang="es-ES" altLang="es-AR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MAÍZ x año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543175" y="2218853"/>
            <a:ext cx="1243013" cy="492125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4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DDGS</a:t>
            </a:r>
          </a:p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65.000 </a:t>
            </a:r>
            <a:r>
              <a:rPr lang="es-ES" altLang="es-AR" sz="1200" b="1" dirty="0" err="1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./a 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036888" y="2953866"/>
            <a:ext cx="1554162" cy="460375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70.000 VACAS LECHERAS X DÍA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916238" y="3982566"/>
            <a:ext cx="1739900" cy="460375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70.000 ANIMALES EN FEEDLOT X DÍA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95338" y="2195041"/>
            <a:ext cx="1517650" cy="646112"/>
          </a:xfrm>
          <a:prstGeom prst="rect">
            <a:avLst/>
          </a:prstGeom>
          <a:solidFill>
            <a:srgbClr val="94BB1C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BIOETANOL</a:t>
            </a:r>
          </a:p>
          <a:p>
            <a:pPr algn="ctr">
              <a:defRPr/>
            </a:pPr>
            <a:r>
              <a:rPr lang="es-ES" altLang="es-AR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153.000 m</a:t>
            </a:r>
            <a:r>
              <a:rPr lang="es-ES" altLang="es-AR" sz="16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" altLang="es-AR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/a</a:t>
            </a:r>
            <a:r>
              <a:rPr lang="es-ES" altLang="es-AR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5480050" y="2171228"/>
            <a:ext cx="1187450" cy="5540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8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CO2</a:t>
            </a:r>
          </a:p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33.000 </a:t>
            </a:r>
            <a:r>
              <a:rPr lang="es-ES" altLang="es-AR" sz="1200" b="1" dirty="0" err="1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./a</a:t>
            </a: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 rot="1928613">
            <a:off x="1782163" y="1577598"/>
            <a:ext cx="229929" cy="606550"/>
          </a:xfrm>
          <a:prstGeom prst="downArrow">
            <a:avLst>
              <a:gd name="adj1" fmla="val 50000"/>
              <a:gd name="adj2" fmla="val 43925"/>
            </a:avLst>
          </a:prstGeom>
          <a:solidFill>
            <a:srgbClr val="94BB1C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7081838" y="2171228"/>
            <a:ext cx="1162050" cy="5540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8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ACEITE</a:t>
            </a:r>
          </a:p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2.000 </a:t>
            </a:r>
            <a:r>
              <a:rPr lang="es-ES" altLang="es-AR" sz="1200" b="1" dirty="0" err="1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./a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224463" y="3188816"/>
            <a:ext cx="1508125" cy="4619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BEBIDAS</a:t>
            </a:r>
          </a:p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METALMECÁNICA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940550" y="3188816"/>
            <a:ext cx="1592263" cy="4619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BIODIESEL</a:t>
            </a:r>
          </a:p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EMULSIONANTES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981075" y="3725391"/>
            <a:ext cx="1296988" cy="646112"/>
          </a:xfrm>
          <a:prstGeom prst="rect">
            <a:avLst/>
          </a:prstGeom>
          <a:solidFill>
            <a:srgbClr val="94BB1C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COMBUSTIBLES</a:t>
            </a:r>
          </a:p>
          <a:p>
            <a:pPr algn="ctr">
              <a:defRPr/>
            </a:pPr>
            <a:r>
              <a:rPr lang="es-ES" altLang="es-A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CORTE NAFTAS</a:t>
            </a: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976688" y="2206153"/>
            <a:ext cx="1243012" cy="492125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altLang="es-AR" sz="14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BURLANDA</a:t>
            </a:r>
            <a:endParaRPr lang="es-ES" altLang="es-AR" sz="1200" b="1" dirty="0" smtClean="0">
              <a:solidFill>
                <a:srgbClr val="0737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200.000 </a:t>
            </a:r>
            <a:r>
              <a:rPr lang="es-ES" altLang="es-AR" sz="1200" b="1" dirty="0" err="1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lang="es-ES" altLang="es-AR" sz="1200" b="1" dirty="0" smtClean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./a </a:t>
            </a: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5908132" y="2838467"/>
            <a:ext cx="150813" cy="304482"/>
          </a:xfrm>
          <a:prstGeom prst="downArrow">
            <a:avLst>
              <a:gd name="adj1" fmla="val 50000"/>
              <a:gd name="adj2" fmla="val 44717"/>
            </a:avLst>
          </a:prstGeom>
          <a:solidFill>
            <a:srgbClr val="0070C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27 Más"/>
          <p:cNvSpPr/>
          <p:nvPr/>
        </p:nvSpPr>
        <p:spPr>
          <a:xfrm>
            <a:off x="3686175" y="3597299"/>
            <a:ext cx="268288" cy="269875"/>
          </a:xfrm>
          <a:prstGeom prst="mathPlus">
            <a:avLst/>
          </a:prstGeom>
          <a:solidFill>
            <a:srgbClr val="FFC0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33"/>
          <p:cNvSpPr txBox="1">
            <a:spLocks noChangeArrowheads="1"/>
          </p:cNvSpPr>
          <p:nvPr/>
        </p:nvSpPr>
        <p:spPr bwMode="auto">
          <a:xfrm>
            <a:off x="5232400" y="4039716"/>
            <a:ext cx="3300413" cy="476250"/>
          </a:xfrm>
          <a:prstGeom prst="rect">
            <a:avLst/>
          </a:prstGeom>
          <a:solidFill>
            <a:srgbClr val="94BB1C"/>
          </a:solidFill>
          <a:ln w="9525">
            <a:solidFill>
              <a:srgbClr val="92D050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es-ES" altLang="es-AR" sz="300" b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altLang="es-AR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COGENERACIÓN 6 </a:t>
            </a:r>
            <a:r>
              <a:rPr lang="es-ES" altLang="es-AR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r>
              <a:rPr lang="es-ES" altLang="es-AR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EE</a:t>
            </a:r>
          </a:p>
          <a:p>
            <a:pPr>
              <a:defRPr/>
            </a:pPr>
            <a:endParaRPr lang="en-US" altLang="es-AR" sz="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AutoShape 14"/>
          <p:cNvSpPr>
            <a:spLocks noChangeArrowheads="1"/>
          </p:cNvSpPr>
          <p:nvPr/>
        </p:nvSpPr>
        <p:spPr bwMode="auto">
          <a:xfrm>
            <a:off x="1504707" y="3044600"/>
            <a:ext cx="229929" cy="606550"/>
          </a:xfrm>
          <a:prstGeom prst="downArrow">
            <a:avLst>
              <a:gd name="adj1" fmla="val 50000"/>
              <a:gd name="adj2" fmla="val 43925"/>
            </a:avLst>
          </a:prstGeom>
          <a:solidFill>
            <a:srgbClr val="94BB1C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AutoShape 14"/>
          <p:cNvSpPr>
            <a:spLocks noChangeArrowheads="1"/>
          </p:cNvSpPr>
          <p:nvPr/>
        </p:nvSpPr>
        <p:spPr bwMode="auto">
          <a:xfrm>
            <a:off x="3059832" y="1561535"/>
            <a:ext cx="229929" cy="606550"/>
          </a:xfrm>
          <a:prstGeom prst="downArrow">
            <a:avLst>
              <a:gd name="adj1" fmla="val 50000"/>
              <a:gd name="adj2" fmla="val 43925"/>
            </a:avLst>
          </a:prstGeom>
          <a:solidFill>
            <a:srgbClr val="FFC0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14"/>
          <p:cNvSpPr>
            <a:spLocks noChangeArrowheads="1"/>
          </p:cNvSpPr>
          <p:nvPr/>
        </p:nvSpPr>
        <p:spPr bwMode="auto">
          <a:xfrm>
            <a:off x="4417646" y="1551536"/>
            <a:ext cx="229929" cy="606550"/>
          </a:xfrm>
          <a:prstGeom prst="downArrow">
            <a:avLst>
              <a:gd name="adj1" fmla="val 50000"/>
              <a:gd name="adj2" fmla="val 43925"/>
            </a:avLst>
          </a:prstGeom>
          <a:solidFill>
            <a:srgbClr val="FFC0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AutoShape 14"/>
          <p:cNvSpPr>
            <a:spLocks noChangeArrowheads="1"/>
          </p:cNvSpPr>
          <p:nvPr/>
        </p:nvSpPr>
        <p:spPr bwMode="auto">
          <a:xfrm rot="19680000">
            <a:off x="7163515" y="1528835"/>
            <a:ext cx="229929" cy="606550"/>
          </a:xfrm>
          <a:prstGeom prst="downArrow">
            <a:avLst>
              <a:gd name="adj1" fmla="val 50000"/>
              <a:gd name="adj2" fmla="val 43925"/>
            </a:avLst>
          </a:prstGeom>
          <a:solidFill>
            <a:srgbClr val="0070C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AutoShape 14"/>
          <p:cNvSpPr>
            <a:spLocks noChangeArrowheads="1"/>
          </p:cNvSpPr>
          <p:nvPr/>
        </p:nvSpPr>
        <p:spPr bwMode="auto">
          <a:xfrm>
            <a:off x="5940152" y="1551536"/>
            <a:ext cx="229929" cy="606550"/>
          </a:xfrm>
          <a:prstGeom prst="downArrow">
            <a:avLst>
              <a:gd name="adj1" fmla="val 50000"/>
              <a:gd name="adj2" fmla="val 43925"/>
            </a:avLst>
          </a:prstGeom>
          <a:solidFill>
            <a:srgbClr val="0070C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AutoShape 6"/>
          <p:cNvSpPr>
            <a:spLocks noChangeArrowheads="1"/>
          </p:cNvSpPr>
          <p:nvPr/>
        </p:nvSpPr>
        <p:spPr bwMode="auto">
          <a:xfrm>
            <a:off x="7606485" y="2838467"/>
            <a:ext cx="150813" cy="304482"/>
          </a:xfrm>
          <a:prstGeom prst="downArrow">
            <a:avLst>
              <a:gd name="adj1" fmla="val 50000"/>
              <a:gd name="adj2" fmla="val 44717"/>
            </a:avLst>
          </a:prstGeom>
          <a:solidFill>
            <a:srgbClr val="0070C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AR" altLang="es-A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28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-92492"/>
            <a:ext cx="664373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ACABIO - HUELLA DE CARBONO</a:t>
            </a:r>
          </a:p>
          <a:p>
            <a:pPr>
              <a:lnSpc>
                <a:spcPct val="150000"/>
              </a:lnSpc>
            </a:pPr>
            <a:r>
              <a:rPr lang="es-AR" sz="2000" dirty="0" smtClean="0">
                <a:solidFill>
                  <a:schemeClr val="bg1"/>
                </a:solidFill>
                <a:latin typeface="Brandon Grotesque Regular" pitchFamily="34" charset="0"/>
              </a:rPr>
              <a:t>Campaña 2015/2016</a:t>
            </a:r>
            <a:endParaRPr lang="es-AR" sz="32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223838" y="483518"/>
            <a:ext cx="859631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1400" kern="0" dirty="0">
                <a:solidFill>
                  <a:srgbClr val="0141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Total de Emisiones producidas en el periodo (Toneladas de CO2 equivalentes) </a:t>
            </a:r>
          </a:p>
          <a:p>
            <a:pPr algn="ctr">
              <a:defRPr/>
            </a:pPr>
            <a:r>
              <a:rPr lang="es-ES" sz="1400" b="1" kern="0" dirty="0">
                <a:solidFill>
                  <a:srgbClr val="0141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Avalado por el INTA y la Universidad Nacional de Villa María</a:t>
            </a:r>
            <a:endParaRPr lang="es-AR" sz="1400" b="1" kern="0" dirty="0">
              <a:solidFill>
                <a:srgbClr val="01416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Imagen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1366896"/>
            <a:ext cx="6998620" cy="32930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28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ACABIO – HUELLA DE CARBONO 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90" y="915566"/>
            <a:ext cx="647524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 Rectángulo"/>
          <p:cNvSpPr>
            <a:spLocks noChangeArrowheads="1"/>
          </p:cNvSpPr>
          <p:nvPr/>
        </p:nvSpPr>
        <p:spPr bwMode="auto">
          <a:xfrm>
            <a:off x="538400" y="4155926"/>
            <a:ext cx="792203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AR" sz="1000" dirty="0" smtClean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Análisis </a:t>
            </a:r>
            <a:r>
              <a:rPr lang="es-AR" sz="1000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de reducción de emisiones para la producción y comercialización de </a:t>
            </a:r>
            <a:r>
              <a:rPr lang="es-AR" sz="1000" dirty="0" err="1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bioetanol</a:t>
            </a:r>
            <a:r>
              <a:rPr lang="es-AR" sz="1000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 en la Republica Argentina </a:t>
            </a:r>
            <a:endParaRPr lang="es-AR" sz="1000" dirty="0" smtClean="0">
              <a:solidFill>
                <a:srgbClr val="073770"/>
              </a:solidFill>
              <a:latin typeface="Arial" panose="020B0604020202020204" pitchFamily="34" charset="0"/>
              <a:ea typeface="ＭＳ Ｐゴシック" pitchFamily="-65" charset="-128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AR" sz="1000" dirty="0" smtClean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comparado  con </a:t>
            </a:r>
            <a:r>
              <a:rPr lang="es-AR" sz="1000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la producción de una tonelada de Nafta según Balance </a:t>
            </a:r>
            <a:r>
              <a:rPr lang="es-AR" sz="1000" dirty="0" smtClean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Energético </a:t>
            </a:r>
            <a:r>
              <a:rPr lang="es-AR" sz="1000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Nacional - SE y </a:t>
            </a:r>
            <a:endParaRPr lang="es-AR" sz="1000" dirty="0" smtClean="0">
              <a:solidFill>
                <a:srgbClr val="073770"/>
              </a:solidFill>
              <a:latin typeface="Arial" panose="020B0604020202020204" pitchFamily="34" charset="0"/>
              <a:ea typeface="ＭＳ Ｐゴシック" pitchFamily="-65" charset="-128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AR" sz="1000" dirty="0" smtClean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Tercera </a:t>
            </a:r>
            <a:r>
              <a:rPr lang="es-AR" sz="1000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Comunicación </a:t>
            </a:r>
            <a:r>
              <a:rPr lang="es-AR" sz="1000" dirty="0" smtClean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Nacional </a:t>
            </a:r>
            <a:r>
              <a:rPr lang="es-AR" sz="1000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– </a:t>
            </a:r>
            <a:r>
              <a:rPr lang="es-AR" sz="1000" dirty="0" err="1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SAyDS</a:t>
            </a:r>
            <a:r>
              <a:rPr lang="es-AR" sz="1000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 de  </a:t>
            </a:r>
            <a:r>
              <a:rPr lang="es-AR" sz="1000" b="1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77 grsCO2eq/</a:t>
            </a:r>
            <a:r>
              <a:rPr lang="es-AR" sz="1000" b="1" dirty="0" err="1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Mj</a:t>
            </a:r>
            <a:r>
              <a:rPr lang="es-AR" sz="1000" b="1" dirty="0">
                <a:solidFill>
                  <a:srgbClr val="07377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rPr>
              <a:t>-</a:t>
            </a:r>
            <a:endParaRPr lang="es-AR" sz="1000" dirty="0">
              <a:solidFill>
                <a:srgbClr val="073770"/>
              </a:solidFill>
              <a:latin typeface="Arial" panose="020B0604020202020204" pitchFamily="34" charset="0"/>
              <a:ea typeface="ＭＳ Ｐゴシック" pitchFamily="-65" charset="-128"/>
              <a:cs typeface="Arial" panose="020B0604020202020204" pitchFamily="34" charset="0"/>
            </a:endParaRPr>
          </a:p>
        </p:txBody>
      </p:sp>
      <p:sp>
        <p:nvSpPr>
          <p:cNvPr id="12" name="Llamada ovalada 3"/>
          <p:cNvSpPr/>
          <p:nvPr/>
        </p:nvSpPr>
        <p:spPr>
          <a:xfrm rot="1245411">
            <a:off x="7505663" y="1368536"/>
            <a:ext cx="1423576" cy="1181460"/>
          </a:xfrm>
          <a:prstGeom prst="wedgeEllipseCallout">
            <a:avLst>
              <a:gd name="adj1" fmla="val -45074"/>
              <a:gd name="adj2" fmla="val 8666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4"/>
          <p:cNvSpPr>
            <a:spLocks noChangeArrowheads="1"/>
          </p:cNvSpPr>
          <p:nvPr/>
        </p:nvSpPr>
        <p:spPr bwMode="auto">
          <a:xfrm>
            <a:off x="7455385" y="1543763"/>
            <a:ext cx="15071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200" b="1">
                <a:solidFill>
                  <a:schemeClr val="tx1"/>
                </a:solidFill>
                <a:cs typeface="Arial" panose="020B0604020202020204" pitchFamily="34" charset="0"/>
              </a:rPr>
              <a:t>Reducción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200" b="1">
                <a:solidFill>
                  <a:schemeClr val="tx1"/>
                </a:solidFill>
                <a:cs typeface="Arial" panose="020B0604020202020204" pitchFamily="34" charset="0"/>
              </a:rPr>
              <a:t>del 63% en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200" b="1">
                <a:solidFill>
                  <a:schemeClr val="tx1"/>
                </a:solidFill>
                <a:cs typeface="Arial" panose="020B0604020202020204" pitchFamily="34" charset="0"/>
              </a:rPr>
              <a:t>Gases efectos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200" b="1">
                <a:solidFill>
                  <a:schemeClr val="tx1"/>
                </a:solidFill>
                <a:cs typeface="Arial" panose="020B0604020202020204" pitchFamily="34" charset="0"/>
              </a:rPr>
              <a:t>invernadero</a:t>
            </a:r>
          </a:p>
        </p:txBody>
      </p:sp>
    </p:spTree>
    <p:extLst>
      <p:ext uri="{BB962C8B-B14F-4D97-AF65-F5344CB8AC3E}">
        <p14:creationId xmlns:p14="http://schemas.microsoft.com/office/powerpoint/2010/main" val="61828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38342"/>
            <a:ext cx="664373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ACABIO – BALANCE AMBIENTAL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1017347"/>
            <a:ext cx="6588125" cy="309736"/>
          </a:xfrm>
          <a:prstGeom prst="rect">
            <a:avLst/>
          </a:prstGeom>
          <a:solidFill>
            <a:srgbClr val="92D05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“CERO” efluentes del proceso industrial</a:t>
            </a:r>
            <a:endParaRPr lang="es-MX" sz="2000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1399091"/>
            <a:ext cx="6588125" cy="308563"/>
          </a:xfrm>
          <a:prstGeom prst="rect">
            <a:avLst/>
          </a:prstGeom>
          <a:solidFill>
            <a:srgbClr val="00416E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Recupero CO2</a:t>
            </a:r>
            <a:endParaRPr lang="es-MX" sz="2000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9" y="1779662"/>
            <a:ext cx="6588125" cy="308562"/>
          </a:xfrm>
          <a:prstGeom prst="rect">
            <a:avLst/>
          </a:prstGeom>
          <a:solidFill>
            <a:srgbClr val="92D05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Cercanía Maíz</a:t>
            </a:r>
            <a:endParaRPr lang="es-MX" sz="2000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643758"/>
            <a:ext cx="6588125" cy="308563"/>
          </a:xfrm>
          <a:prstGeom prst="rect">
            <a:avLst/>
          </a:prstGeom>
          <a:solidFill>
            <a:srgbClr val="92D05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Cogeneración energía</a:t>
            </a:r>
            <a:endParaRPr lang="es-MX" sz="2000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0" y="3075806"/>
            <a:ext cx="6588125" cy="319122"/>
          </a:xfrm>
          <a:prstGeom prst="rect">
            <a:avLst/>
          </a:prstGeom>
          <a:solidFill>
            <a:srgbClr val="00416E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63% Menos Gases Efecto Invernadero que la Nafta</a:t>
            </a:r>
            <a:endParaRPr lang="es-MX" sz="2000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0" y="2211710"/>
            <a:ext cx="6588125" cy="308562"/>
          </a:xfrm>
          <a:prstGeom prst="rect">
            <a:avLst/>
          </a:prstGeom>
          <a:solidFill>
            <a:srgbClr val="00416E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Cercanía tambos/</a:t>
            </a:r>
            <a:r>
              <a:rPr lang="es-AR" sz="2000" b="1" dirty="0" err="1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feedlots</a:t>
            </a:r>
            <a:endParaRPr lang="es-MX" sz="2000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0" y="3528193"/>
            <a:ext cx="6588125" cy="308563"/>
          </a:xfrm>
          <a:prstGeom prst="rect">
            <a:avLst/>
          </a:prstGeom>
          <a:solidFill>
            <a:srgbClr val="92D05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Ratio balance energético positivo = 2,13</a:t>
            </a:r>
            <a:endParaRPr lang="es-MX" sz="2000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21" name="Llamada ovalada 17"/>
          <p:cNvSpPr/>
          <p:nvPr/>
        </p:nvSpPr>
        <p:spPr>
          <a:xfrm rot="866863">
            <a:off x="6827566" y="1733550"/>
            <a:ext cx="2127250" cy="1613148"/>
          </a:xfrm>
          <a:prstGeom prst="wedgeEllipseCallout">
            <a:avLst>
              <a:gd name="adj1" fmla="val -45074"/>
              <a:gd name="adj2" fmla="val 8666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2" name="Rectángulo 18"/>
          <p:cNvSpPr>
            <a:spLocks noChangeArrowheads="1"/>
          </p:cNvSpPr>
          <p:nvPr/>
        </p:nvSpPr>
        <p:spPr bwMode="auto">
          <a:xfrm rot="21221452">
            <a:off x="6810988" y="2040182"/>
            <a:ext cx="217629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500" dirty="0">
                <a:solidFill>
                  <a:schemeClr val="tx1"/>
                </a:solidFill>
                <a:latin typeface="Calibri" pitchFamily="34" charset="0"/>
              </a:rPr>
              <a:t>Por </a:t>
            </a:r>
            <a:r>
              <a:rPr lang="es-AR" altLang="es-AR" sz="1500" dirty="0" smtClean="0">
                <a:solidFill>
                  <a:schemeClr val="tx1"/>
                </a:solidFill>
                <a:latin typeface="Calibri" pitchFamily="34" charset="0"/>
              </a:rPr>
              <a:t>cada unidad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500" dirty="0" smtClean="0">
                <a:solidFill>
                  <a:schemeClr val="tx1"/>
                </a:solidFill>
                <a:latin typeface="Calibri" pitchFamily="34" charset="0"/>
              </a:rPr>
              <a:t>de </a:t>
            </a:r>
            <a:r>
              <a:rPr lang="es-AR" altLang="es-AR" sz="1500" dirty="0">
                <a:solidFill>
                  <a:schemeClr val="tx1"/>
                </a:solidFill>
                <a:latin typeface="Calibri" pitchFamily="34" charset="0"/>
              </a:rPr>
              <a:t>energía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500" dirty="0">
                <a:solidFill>
                  <a:schemeClr val="tx1"/>
                </a:solidFill>
                <a:latin typeface="Calibri" pitchFamily="34" charset="0"/>
              </a:rPr>
              <a:t>consumida,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500" dirty="0" smtClean="0">
                <a:solidFill>
                  <a:schemeClr val="tx1"/>
                </a:solidFill>
                <a:latin typeface="Calibri" pitchFamily="34" charset="0"/>
              </a:rPr>
              <a:t>ACABIO genera </a:t>
            </a:r>
            <a:r>
              <a:rPr lang="es-AR" altLang="es-AR" sz="1500" dirty="0">
                <a:solidFill>
                  <a:schemeClr val="tx1"/>
                </a:solidFill>
                <a:latin typeface="Calibri" pitchFamily="34" charset="0"/>
              </a:rPr>
              <a:t>2,13</a:t>
            </a:r>
          </a:p>
        </p:txBody>
      </p:sp>
      <p:pic>
        <p:nvPicPr>
          <p:cNvPr id="24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869" y="4088952"/>
            <a:ext cx="1454188" cy="54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31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1" name="39 Grupo"/>
          <p:cNvGrpSpPr>
            <a:grpSpLocks/>
          </p:cNvGrpSpPr>
          <p:nvPr/>
        </p:nvGrpSpPr>
        <p:grpSpPr bwMode="auto">
          <a:xfrm>
            <a:off x="2554561" y="620192"/>
            <a:ext cx="3745954" cy="3835400"/>
            <a:chOff x="1043607" y="260649"/>
            <a:chExt cx="6372000" cy="6370505"/>
          </a:xfrm>
        </p:grpSpPr>
        <p:sp>
          <p:nvSpPr>
            <p:cNvPr id="14" name="Oval 5"/>
            <p:cNvSpPr>
              <a:spLocks noChangeAspect="1" noChangeArrowheads="1"/>
            </p:cNvSpPr>
            <p:nvPr/>
          </p:nvSpPr>
          <p:spPr bwMode="auto">
            <a:xfrm>
              <a:off x="1043607" y="260649"/>
              <a:ext cx="6372000" cy="6370505"/>
            </a:xfrm>
            <a:prstGeom prst="ellipse">
              <a:avLst/>
            </a:prstGeom>
            <a:solidFill>
              <a:schemeClr val="bg1"/>
            </a:solidFill>
            <a:ln w="114300" cmpd="tri">
              <a:solidFill>
                <a:srgbClr val="92D05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sz="1400">
                <a:latin typeface="+mj-lt"/>
                <a:ea typeface="ＭＳ Ｐゴシック" pitchFamily="-65" charset="-128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2584464" y="773640"/>
              <a:ext cx="3300927" cy="4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s-E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ＭＳ Ｐゴシック" pitchFamily="-65" charset="-128"/>
                </a:rPr>
                <a:t>PRODUCTOR DE MAÍZ</a:t>
              </a:r>
            </a:p>
          </p:txBody>
        </p:sp>
      </p:grpSp>
      <p:sp>
        <p:nvSpPr>
          <p:cNvPr id="16" name="AutoShape 51"/>
          <p:cNvSpPr>
            <a:spLocks noChangeArrowheads="1"/>
          </p:cNvSpPr>
          <p:nvPr/>
        </p:nvSpPr>
        <p:spPr bwMode="auto">
          <a:xfrm rot="5781908">
            <a:off x="6078395" y="2623230"/>
            <a:ext cx="444240" cy="255236"/>
          </a:xfrm>
          <a:prstGeom prst="rightArrow">
            <a:avLst>
              <a:gd name="adj1" fmla="val 50000"/>
              <a:gd name="adj2" fmla="val 46451"/>
            </a:avLst>
          </a:prstGeom>
          <a:solidFill>
            <a:srgbClr val="003399">
              <a:alpha val="88000"/>
            </a:srgbClr>
          </a:solidFill>
          <a:ln w="9525" algn="ctr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400">
              <a:latin typeface="+mj-lt"/>
              <a:ea typeface="ＭＳ Ｐゴシック" pitchFamily="-65" charset="-128"/>
            </a:endParaRPr>
          </a:p>
        </p:txBody>
      </p:sp>
      <p:sp>
        <p:nvSpPr>
          <p:cNvPr id="17" name="AutoShape 53"/>
          <p:cNvSpPr>
            <a:spLocks noChangeArrowheads="1"/>
          </p:cNvSpPr>
          <p:nvPr/>
        </p:nvSpPr>
        <p:spPr bwMode="auto">
          <a:xfrm rot="12681115">
            <a:off x="2991531" y="3971637"/>
            <a:ext cx="774464" cy="304728"/>
          </a:xfrm>
          <a:prstGeom prst="rightArrow">
            <a:avLst>
              <a:gd name="adj1" fmla="val 50000"/>
              <a:gd name="adj2" fmla="val 46451"/>
            </a:avLst>
          </a:prstGeom>
          <a:solidFill>
            <a:srgbClr val="003399">
              <a:alpha val="88000"/>
            </a:srgbClr>
          </a:solidFill>
          <a:ln w="9525" algn="ctr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400">
              <a:latin typeface="+mj-lt"/>
              <a:ea typeface="ＭＳ Ｐゴシック" pitchFamily="-65" charset="-128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868144" y="3316352"/>
            <a:ext cx="31683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-65" charset="-128"/>
              </a:rPr>
              <a:t>PRODUCTOR DE LECHE Y C</a:t>
            </a:r>
            <a:r>
              <a:rPr lang="es-E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-65" charset="-128"/>
              </a:rPr>
              <a:t>ARNE</a:t>
            </a:r>
            <a:endParaRPr lang="es-E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948889" y="3251825"/>
            <a:ext cx="1852843" cy="54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no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-65" charset="-128"/>
              </a:rPr>
              <a:t>EMPRESA ACA </a:t>
            </a:r>
            <a:r>
              <a:rPr lang="es-E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-65" charset="-128"/>
              </a:rPr>
              <a:t>BIO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911173" y="2022884"/>
            <a:ext cx="15551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-65" charset="-128"/>
              </a:rPr>
              <a:t>ESTADO</a:t>
            </a:r>
          </a:p>
        </p:txBody>
      </p:sp>
      <p:grpSp>
        <p:nvGrpSpPr>
          <p:cNvPr id="22" name="31 Grupo"/>
          <p:cNvGrpSpPr>
            <a:grpSpLocks/>
          </p:cNvGrpSpPr>
          <p:nvPr/>
        </p:nvGrpSpPr>
        <p:grpSpPr bwMode="auto">
          <a:xfrm>
            <a:off x="5996330" y="1249122"/>
            <a:ext cx="2553604" cy="813828"/>
            <a:chOff x="5508625" y="1125538"/>
            <a:chExt cx="3240088" cy="1055687"/>
          </a:xfrm>
        </p:grpSpPr>
        <p:sp>
          <p:nvSpPr>
            <p:cNvPr id="23" name="22 Rectángulo redondeado"/>
            <p:cNvSpPr/>
            <p:nvPr/>
          </p:nvSpPr>
          <p:spPr>
            <a:xfrm>
              <a:off x="5508625" y="1125538"/>
              <a:ext cx="3240088" cy="105568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400">
                <a:latin typeface="+mj-lt"/>
              </a:endParaRPr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5603875" y="1290638"/>
              <a:ext cx="3097213" cy="49244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Clr>
                  <a:srgbClr val="92D050"/>
                </a:buClr>
                <a:buFontTx/>
                <a:buChar char="•"/>
                <a:defRPr/>
              </a:pPr>
              <a:r>
                <a:rPr lang="es-E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ＭＳ Ｐゴシック" pitchFamily="-65" charset="-128"/>
                </a:rPr>
                <a:t>Mejor precio por aumento demanda en origen</a:t>
              </a:r>
              <a:endParaRPr lang="es-ES" sz="1600" dirty="0">
                <a:solidFill>
                  <a:srgbClr val="073770"/>
                </a:solidFill>
                <a:latin typeface="+mj-lt"/>
                <a:ea typeface="ＭＳ Ｐゴシック" pitchFamily="-65" charset="-128"/>
              </a:endParaRPr>
            </a:p>
          </p:txBody>
        </p:sp>
      </p:grpSp>
      <p:grpSp>
        <p:nvGrpSpPr>
          <p:cNvPr id="25" name="32 Grupo"/>
          <p:cNvGrpSpPr>
            <a:grpSpLocks/>
          </p:cNvGrpSpPr>
          <p:nvPr/>
        </p:nvGrpSpPr>
        <p:grpSpPr bwMode="auto">
          <a:xfrm>
            <a:off x="6021985" y="3722972"/>
            <a:ext cx="2772553" cy="741624"/>
            <a:chOff x="5595096" y="3880800"/>
            <a:chExt cx="3517896" cy="962025"/>
          </a:xfrm>
        </p:grpSpPr>
        <p:sp>
          <p:nvSpPr>
            <p:cNvPr id="26" name="25 Rectángulo redondeado"/>
            <p:cNvSpPr/>
            <p:nvPr/>
          </p:nvSpPr>
          <p:spPr>
            <a:xfrm>
              <a:off x="5595096" y="3880800"/>
              <a:ext cx="3517896" cy="96202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400" dirty="0">
                <a:latin typeface="+mj-lt"/>
              </a:endParaRP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5673996" y="4056385"/>
              <a:ext cx="3384547" cy="49244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Clr>
                  <a:srgbClr val="92D050"/>
                </a:buClr>
                <a:buFontTx/>
                <a:buChar char="•"/>
                <a:defRPr/>
              </a:pPr>
              <a:r>
                <a:rPr lang="es-E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ＭＳ Ｐゴシック" pitchFamily="-65" charset="-128"/>
                </a:rPr>
                <a:t>DDGS: alimento proteico de mejor relación costo-beneficio</a:t>
              </a:r>
              <a:endParaRPr lang="es-ES" sz="1200" dirty="0">
                <a:solidFill>
                  <a:srgbClr val="073770"/>
                </a:solidFill>
                <a:latin typeface="+mj-lt"/>
                <a:ea typeface="ＭＳ Ｐゴシック" pitchFamily="-65" charset="-128"/>
              </a:endParaRPr>
            </a:p>
          </p:txBody>
        </p:sp>
      </p:grpSp>
      <p:grpSp>
        <p:nvGrpSpPr>
          <p:cNvPr id="28" name="30 Grupo"/>
          <p:cNvGrpSpPr>
            <a:grpSpLocks/>
          </p:cNvGrpSpPr>
          <p:nvPr/>
        </p:nvGrpSpPr>
        <p:grpSpPr bwMode="auto">
          <a:xfrm>
            <a:off x="1086850" y="3803466"/>
            <a:ext cx="1816674" cy="740400"/>
            <a:chOff x="179388" y="4029075"/>
            <a:chExt cx="2305050" cy="960438"/>
          </a:xfrm>
        </p:grpSpPr>
        <p:sp>
          <p:nvSpPr>
            <p:cNvPr id="29" name="28 Rectángulo redondeado"/>
            <p:cNvSpPr/>
            <p:nvPr/>
          </p:nvSpPr>
          <p:spPr>
            <a:xfrm>
              <a:off x="179388" y="4029075"/>
              <a:ext cx="2305050" cy="9604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400">
                <a:latin typeface="+mj-lt"/>
              </a:endParaRPr>
            </a:p>
          </p:txBody>
        </p:sp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280988" y="4237037"/>
              <a:ext cx="2092325" cy="4924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Clr>
                  <a:srgbClr val="92D050"/>
                </a:buClr>
                <a:buFontTx/>
                <a:buChar char="•"/>
                <a:defRPr/>
              </a:pPr>
              <a:r>
                <a:rPr lang="es-E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ＭＳ Ｐゴシック" pitchFamily="-65" charset="-128"/>
                </a:rPr>
                <a:t>Reinvierte 100 %      en el país</a:t>
              </a:r>
              <a:endParaRPr lang="es-ES" sz="1200" dirty="0">
                <a:solidFill>
                  <a:srgbClr val="073770"/>
                </a:solidFill>
                <a:latin typeface="+mj-lt"/>
                <a:ea typeface="ＭＳ Ｐゴシック" pitchFamily="-65" charset="-128"/>
              </a:endParaRPr>
            </a:p>
          </p:txBody>
        </p:sp>
      </p:grpSp>
      <p:sp>
        <p:nvSpPr>
          <p:cNvPr id="31" name="AutoShape 51"/>
          <p:cNvSpPr>
            <a:spLocks noChangeArrowheads="1"/>
          </p:cNvSpPr>
          <p:nvPr/>
        </p:nvSpPr>
        <p:spPr bwMode="auto">
          <a:xfrm rot="1938817">
            <a:off x="5606955" y="994464"/>
            <a:ext cx="341568" cy="334098"/>
          </a:xfrm>
          <a:prstGeom prst="rightArrow">
            <a:avLst>
              <a:gd name="adj1" fmla="val 50000"/>
              <a:gd name="adj2" fmla="val 46451"/>
            </a:avLst>
          </a:prstGeom>
          <a:solidFill>
            <a:srgbClr val="003399">
              <a:alpha val="88000"/>
            </a:srgbClr>
          </a:solidFill>
          <a:ln w="9525" algn="ctr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400">
              <a:latin typeface="+mj-lt"/>
              <a:ea typeface="ＭＳ Ｐゴシック" pitchFamily="-65" charset="-128"/>
            </a:endParaRPr>
          </a:p>
        </p:txBody>
      </p:sp>
      <p:sp>
        <p:nvSpPr>
          <p:cNvPr id="32" name="AutoShape 51"/>
          <p:cNvSpPr>
            <a:spLocks noChangeArrowheads="1"/>
          </p:cNvSpPr>
          <p:nvPr/>
        </p:nvSpPr>
        <p:spPr bwMode="auto">
          <a:xfrm rot="15923881">
            <a:off x="2389265" y="2677769"/>
            <a:ext cx="444242" cy="255236"/>
          </a:xfrm>
          <a:prstGeom prst="rightArrow">
            <a:avLst>
              <a:gd name="adj1" fmla="val 50000"/>
              <a:gd name="adj2" fmla="val 46451"/>
            </a:avLst>
          </a:prstGeom>
          <a:solidFill>
            <a:srgbClr val="003399">
              <a:alpha val="88000"/>
            </a:srgbClr>
          </a:solidFill>
          <a:ln w="9525" algn="ctr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400">
              <a:latin typeface="+mj-lt"/>
              <a:ea typeface="ＭＳ Ｐゴシック" pitchFamily="-65" charset="-128"/>
            </a:endParaRPr>
          </a:p>
        </p:txBody>
      </p:sp>
      <p:sp>
        <p:nvSpPr>
          <p:cNvPr id="33" name="AutoShape 51"/>
          <p:cNvSpPr>
            <a:spLocks noChangeArrowheads="1"/>
          </p:cNvSpPr>
          <p:nvPr/>
        </p:nvSpPr>
        <p:spPr bwMode="auto">
          <a:xfrm rot="19137950">
            <a:off x="2970987" y="986386"/>
            <a:ext cx="340314" cy="332874"/>
          </a:xfrm>
          <a:prstGeom prst="rightArrow">
            <a:avLst>
              <a:gd name="adj1" fmla="val 50000"/>
              <a:gd name="adj2" fmla="val 46451"/>
            </a:avLst>
          </a:prstGeom>
          <a:solidFill>
            <a:srgbClr val="003399">
              <a:alpha val="88000"/>
            </a:srgbClr>
          </a:solidFill>
          <a:ln w="9525" algn="ctr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400">
              <a:latin typeface="+mj-lt"/>
              <a:ea typeface="ＭＳ Ｐゴシック" pitchFamily="-65" charset="-128"/>
            </a:endParaRPr>
          </a:p>
        </p:txBody>
      </p:sp>
      <p:grpSp>
        <p:nvGrpSpPr>
          <p:cNvPr id="34" name="40 Grupo"/>
          <p:cNvGrpSpPr>
            <a:grpSpLocks/>
          </p:cNvGrpSpPr>
          <p:nvPr/>
        </p:nvGrpSpPr>
        <p:grpSpPr bwMode="auto">
          <a:xfrm>
            <a:off x="3713957" y="1665094"/>
            <a:ext cx="1517650" cy="1615420"/>
            <a:chOff x="3075598" y="2283714"/>
            <a:chExt cx="2213028" cy="2236069"/>
          </a:xfrm>
        </p:grpSpPr>
        <p:grpSp>
          <p:nvGrpSpPr>
            <p:cNvPr id="35" name="20 Grupo"/>
            <p:cNvGrpSpPr>
              <a:grpSpLocks/>
            </p:cNvGrpSpPr>
            <p:nvPr/>
          </p:nvGrpSpPr>
          <p:grpSpPr bwMode="auto">
            <a:xfrm>
              <a:off x="3075598" y="2283714"/>
              <a:ext cx="2213028" cy="1927763"/>
              <a:chOff x="3436599" y="1856801"/>
              <a:chExt cx="1660449" cy="1445822"/>
            </a:xfrm>
          </p:grpSpPr>
          <p:sp>
            <p:nvSpPr>
              <p:cNvPr id="37" name="36 Elipse"/>
              <p:cNvSpPr/>
              <p:nvPr/>
            </p:nvSpPr>
            <p:spPr>
              <a:xfrm>
                <a:off x="3436599" y="1856801"/>
                <a:ext cx="1620752" cy="1445822"/>
              </a:xfrm>
              <a:prstGeom prst="ellipse">
                <a:avLst/>
              </a:prstGeom>
              <a:solidFill>
                <a:srgbClr val="003399">
                  <a:alpha val="81000"/>
                </a:srgbClr>
              </a:solidFill>
              <a:ln>
                <a:solidFill>
                  <a:srgbClr val="00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sz="1400">
                  <a:latin typeface="+mj-lt"/>
                </a:endParaRPr>
              </a:p>
            </p:txBody>
          </p:sp>
          <p:sp>
            <p:nvSpPr>
              <p:cNvPr id="38" name="37 CuadroTexto"/>
              <p:cNvSpPr txBox="1"/>
              <p:nvPr/>
            </p:nvSpPr>
            <p:spPr>
              <a:xfrm>
                <a:off x="3453026" y="2372622"/>
                <a:ext cx="1644022" cy="29558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s-ES" b="1" dirty="0">
                    <a:solidFill>
                      <a:schemeClr val="bg1"/>
                    </a:solidFill>
                    <a:latin typeface="+mj-lt"/>
                    <a:ea typeface="ＭＳ Ｐゴシック" pitchFamily="-65" charset="-128"/>
                  </a:rPr>
                  <a:t>SOCIEDAD</a:t>
                </a:r>
              </a:p>
            </p:txBody>
          </p:sp>
        </p:grpSp>
        <p:sp>
          <p:nvSpPr>
            <p:cNvPr id="36" name="35 Flecha a la derecha con bandas"/>
            <p:cNvSpPr/>
            <p:nvPr/>
          </p:nvSpPr>
          <p:spPr>
            <a:xfrm rot="5400000">
              <a:off x="3758484" y="3878135"/>
              <a:ext cx="819892" cy="463404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AR" sz="1400">
                <a:latin typeface="+mj-lt"/>
              </a:endParaRPr>
            </a:p>
          </p:txBody>
        </p:sp>
      </p:grp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3268672" y="3291830"/>
            <a:ext cx="2383448" cy="566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normAutofit fontScale="92500" lnSpcReduction="10000"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00416E"/>
                </a:solidFill>
                <a:latin typeface="+mj-lt"/>
                <a:ea typeface="ＭＳ Ｐゴシック" pitchFamily="-65" charset="-128"/>
              </a:rPr>
              <a:t>+</a:t>
            </a:r>
            <a:r>
              <a:rPr lang="es-ES" sz="1400" b="1" dirty="0" smtClean="0">
                <a:solidFill>
                  <a:srgbClr val="00416E"/>
                </a:solidFill>
                <a:latin typeface="+mj-lt"/>
                <a:ea typeface="ＭＳ Ｐゴシック" pitchFamily="-65" charset="-128"/>
              </a:rPr>
              <a:t>EMPLEO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1400" b="1" dirty="0" smtClean="0">
                <a:solidFill>
                  <a:srgbClr val="00416E"/>
                </a:solidFill>
                <a:latin typeface="+mj-lt"/>
                <a:ea typeface="ＭＳ Ｐゴシック" pitchFamily="-65" charset="-128"/>
              </a:rPr>
              <a:t>MEJOR </a:t>
            </a:r>
            <a:r>
              <a:rPr lang="es-ES" sz="1400" b="1" dirty="0">
                <a:solidFill>
                  <a:srgbClr val="00416E"/>
                </a:solidFill>
                <a:latin typeface="+mj-lt"/>
                <a:ea typeface="ＭＳ Ｐゴシック" pitchFamily="-65" charset="-128"/>
              </a:rPr>
              <a:t>AMBIENTE</a:t>
            </a:r>
          </a:p>
        </p:txBody>
      </p:sp>
      <p:grpSp>
        <p:nvGrpSpPr>
          <p:cNvPr id="40" name="33 Grupo"/>
          <p:cNvGrpSpPr>
            <a:grpSpLocks/>
          </p:cNvGrpSpPr>
          <p:nvPr/>
        </p:nvGrpSpPr>
        <p:grpSpPr bwMode="auto">
          <a:xfrm>
            <a:off x="386999" y="1319641"/>
            <a:ext cx="2524828" cy="647390"/>
            <a:chOff x="47625" y="1220788"/>
            <a:chExt cx="3203575" cy="839787"/>
          </a:xfrm>
        </p:grpSpPr>
        <p:sp>
          <p:nvSpPr>
            <p:cNvPr id="41" name="40 Rectángulo redondeado"/>
            <p:cNvSpPr/>
            <p:nvPr/>
          </p:nvSpPr>
          <p:spPr>
            <a:xfrm>
              <a:off x="47625" y="1220788"/>
              <a:ext cx="3203575" cy="83978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400">
                <a:latin typeface="+mj-lt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6838" y="1293813"/>
              <a:ext cx="3059112" cy="49244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Clr>
                  <a:srgbClr val="92D050"/>
                </a:buClr>
                <a:buFontTx/>
                <a:buChar char="•"/>
                <a:defRPr/>
              </a:pPr>
              <a:r>
                <a:rPr lang="es-E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ＭＳ Ｐゴシック" pitchFamily="-65" charset="-128"/>
                </a:rPr>
                <a:t>Sustitución importaciones  + impuestos + actividad</a:t>
              </a:r>
              <a:endParaRPr lang="es-ES" sz="1200" dirty="0">
                <a:solidFill>
                  <a:srgbClr val="073770"/>
                </a:solidFill>
                <a:latin typeface="+mj-lt"/>
                <a:ea typeface="ＭＳ Ｐゴシック" pitchFamily="-65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267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9" grpId="0"/>
      <p:bldP spid="21" grpId="0"/>
      <p:bldP spid="31" grpId="0" animBg="1"/>
      <p:bldP spid="32" grpId="0" animBg="1"/>
      <p:bldP spid="33" grpId="0" animBg="1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355726"/>
            <a:ext cx="1316782" cy="131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339752" y="1347614"/>
            <a:ext cx="4104456" cy="8996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A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 DE RECUPERO</a:t>
            </a:r>
          </a:p>
          <a:p>
            <a:pPr>
              <a:defRPr/>
            </a:pPr>
            <a:r>
              <a:rPr lang="es-A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RESIDUOS PLÁSTICO</a:t>
            </a:r>
            <a:endParaRPr lang="es-AR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97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SITUACIÓN ACTUAL DEL PAÍS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18 Rectángulo"/>
          <p:cNvSpPr/>
          <p:nvPr/>
        </p:nvSpPr>
        <p:spPr>
          <a:xfrm>
            <a:off x="7570458" y="0"/>
            <a:ext cx="1573541" cy="4731989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1" name="11 Imagen" descr="ARGENTINA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2871">
            <a:off x="6529168" y="105431"/>
            <a:ext cx="2387389" cy="476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544" y="4144193"/>
            <a:ext cx="432048" cy="29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970713" y="915566"/>
            <a:ext cx="561751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AR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año se distribuyen en el país: </a:t>
            </a:r>
          </a:p>
          <a:p>
            <a:pPr algn="just">
              <a:defRPr/>
            </a:pPr>
            <a:endParaRPr lang="es-AR" dirty="0">
              <a:solidFill>
                <a:srgbClr val="0737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AR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-Silos bolsas: </a:t>
            </a:r>
            <a:r>
              <a:rPr lang="es-AR" b="1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400.000 unidades/año </a:t>
            </a:r>
          </a:p>
          <a:p>
            <a:pPr algn="just">
              <a:defRPr/>
            </a:pPr>
            <a:r>
              <a:rPr lang="es-AR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Equivalentes a </a:t>
            </a:r>
            <a:r>
              <a:rPr lang="es-AR" b="1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48.000 toneladas de plástico</a:t>
            </a:r>
          </a:p>
          <a:p>
            <a:pPr algn="just">
              <a:defRPr/>
            </a:pPr>
            <a:endParaRPr lang="es-AR" dirty="0">
              <a:solidFill>
                <a:srgbClr val="0737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AR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-Envases Fitosanitarios: </a:t>
            </a:r>
            <a:r>
              <a:rPr lang="es-AR" b="1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millones de litros/años</a:t>
            </a:r>
          </a:p>
          <a:p>
            <a:pPr algn="just">
              <a:defRPr/>
            </a:pPr>
            <a:r>
              <a:rPr lang="es-AR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Equivalentes a </a:t>
            </a:r>
            <a:r>
              <a:rPr lang="es-AR" b="1" dirty="0">
                <a:solidFill>
                  <a:srgbClr val="073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22.000 toneladas de plástico</a:t>
            </a:r>
          </a:p>
        </p:txBody>
      </p:sp>
      <p:sp>
        <p:nvSpPr>
          <p:cNvPr id="25" name="Redondear rectángulo de esquina del mismo lado 34"/>
          <p:cNvSpPr/>
          <p:nvPr/>
        </p:nvSpPr>
        <p:spPr>
          <a:xfrm rot="5400000">
            <a:off x="4679107" y="2176487"/>
            <a:ext cx="938212" cy="273685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416E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dondear rectángulo de esquina del mismo lado 34"/>
          <p:cNvSpPr/>
          <p:nvPr/>
        </p:nvSpPr>
        <p:spPr>
          <a:xfrm rot="16200000">
            <a:off x="1591197" y="2269529"/>
            <a:ext cx="938212" cy="255076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416E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5 Rectángulo"/>
          <p:cNvSpPr>
            <a:spLocks noChangeArrowheads="1"/>
          </p:cNvSpPr>
          <p:nvPr/>
        </p:nvSpPr>
        <p:spPr bwMode="auto">
          <a:xfrm>
            <a:off x="1123678" y="3075806"/>
            <a:ext cx="2512218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400" dirty="0" err="1">
                <a:solidFill>
                  <a:schemeClr val="bg1"/>
                </a:solidFill>
                <a:cs typeface="Arial" panose="020B0604020202020204" pitchFamily="34" charset="0"/>
              </a:rPr>
              <a:t>Pentasilos</a:t>
            </a: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 ACA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40.000 </a:t>
            </a: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unidades/año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4.800 ton. plástico</a:t>
            </a:r>
          </a:p>
        </p:txBody>
      </p:sp>
      <p:sp>
        <p:nvSpPr>
          <p:cNvPr id="28" name="12 Rectángulo"/>
          <p:cNvSpPr>
            <a:spLocks noChangeArrowheads="1"/>
          </p:cNvSpPr>
          <p:nvPr/>
        </p:nvSpPr>
        <p:spPr bwMode="auto">
          <a:xfrm>
            <a:off x="3563888" y="3077393"/>
            <a:ext cx="3168650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Bidones Fitosanitarios ACA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20 </a:t>
            </a:r>
            <a:r>
              <a:rPr lang="es-AR" altLang="es-AR" sz="1400" dirty="0" err="1">
                <a:solidFill>
                  <a:schemeClr val="bg1"/>
                </a:solidFill>
                <a:cs typeface="Arial" panose="020B0604020202020204" pitchFamily="34" charset="0"/>
              </a:rPr>
              <a:t>mill</a:t>
            </a: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. </a:t>
            </a:r>
            <a:r>
              <a:rPr lang="es-AR" altLang="es-AR" sz="1400" dirty="0" err="1">
                <a:solidFill>
                  <a:schemeClr val="bg1"/>
                </a:solidFill>
                <a:cs typeface="Arial" panose="020B0604020202020204" pitchFamily="34" charset="0"/>
              </a:rPr>
              <a:t>lts</a:t>
            </a: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 unidades/año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1.100 </a:t>
            </a:r>
            <a:r>
              <a:rPr lang="es-AR" altLang="es-AR" sz="1400" dirty="0">
                <a:solidFill>
                  <a:schemeClr val="bg1"/>
                </a:solidFill>
                <a:cs typeface="Arial" panose="020B0604020202020204" pitchFamily="34" charset="0"/>
              </a:rPr>
              <a:t>ton. plástico</a:t>
            </a:r>
          </a:p>
        </p:txBody>
      </p:sp>
      <p:sp>
        <p:nvSpPr>
          <p:cNvPr id="29" name="TextBox 33"/>
          <p:cNvSpPr txBox="1">
            <a:spLocks noChangeArrowheads="1"/>
          </p:cNvSpPr>
          <p:nvPr/>
        </p:nvSpPr>
        <p:spPr bwMode="auto">
          <a:xfrm>
            <a:off x="784920" y="4180111"/>
            <a:ext cx="5772815" cy="292388"/>
          </a:xfrm>
          <a:prstGeom prst="rect">
            <a:avLst/>
          </a:prstGeom>
          <a:solidFill>
            <a:srgbClr val="94BB1C"/>
          </a:solidFill>
          <a:ln w="9525">
            <a:solidFill>
              <a:srgbClr val="92D050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es-ES" altLang="es-AR" sz="100" b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ES" altLang="es-AR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PLÁSTICO TOTAL  A RECUPERAR ACA = 5.900 ton./año</a:t>
            </a:r>
          </a:p>
        </p:txBody>
      </p:sp>
    </p:spTree>
    <p:extLst>
      <p:ext uri="{BB962C8B-B14F-4D97-AF65-F5344CB8AC3E}">
        <p14:creationId xmlns:p14="http://schemas.microsoft.com/office/powerpoint/2010/main" val="39674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SISTEMA COOPERATIVO ACA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1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04" b="28857"/>
          <a:stretch>
            <a:fillRect/>
          </a:stretch>
        </p:blipFill>
        <p:spPr bwMode="auto">
          <a:xfrm>
            <a:off x="2052772" y="2545846"/>
            <a:ext cx="5062170" cy="100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97"/>
          <a:stretch>
            <a:fillRect/>
          </a:stretch>
        </p:blipFill>
        <p:spPr bwMode="auto">
          <a:xfrm>
            <a:off x="2051720" y="1105811"/>
            <a:ext cx="5063222" cy="145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43"/>
          <a:stretch>
            <a:fillRect/>
          </a:stretch>
        </p:blipFill>
        <p:spPr bwMode="auto">
          <a:xfrm>
            <a:off x="2055119" y="3532634"/>
            <a:ext cx="5033762" cy="99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6" name="115 Grupo"/>
          <p:cNvGrpSpPr>
            <a:grpSpLocks/>
          </p:cNvGrpSpPr>
          <p:nvPr/>
        </p:nvGrpSpPr>
        <p:grpSpPr bwMode="auto">
          <a:xfrm>
            <a:off x="5652120" y="915566"/>
            <a:ext cx="3429586" cy="3225973"/>
            <a:chOff x="6182419" y="1643188"/>
            <a:chExt cx="3429586" cy="3225972"/>
          </a:xfrm>
        </p:grpSpPr>
        <p:sp>
          <p:nvSpPr>
            <p:cNvPr id="117" name="116 Rectángulo"/>
            <p:cNvSpPr/>
            <p:nvPr/>
          </p:nvSpPr>
          <p:spPr>
            <a:xfrm>
              <a:off x="6927072" y="1643188"/>
              <a:ext cx="268493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AR" sz="1200" b="1" dirty="0">
                  <a:solidFill>
                    <a:srgbClr val="003366"/>
                  </a:solidFill>
                  <a:latin typeface="Arial" panose="020B0604020202020204" pitchFamily="34" charset="0"/>
                  <a:ea typeface="Arial Hebrew" charset="-79"/>
                  <a:cs typeface="Arial" panose="020B0604020202020204" pitchFamily="34" charset="0"/>
                </a:rPr>
                <a:t>• 100% NACIONAL</a:t>
              </a:r>
            </a:p>
            <a:p>
              <a:pPr>
                <a:defRPr/>
              </a:pPr>
              <a:r>
                <a:rPr lang="es-AR" sz="1200" b="1" dirty="0">
                  <a:solidFill>
                    <a:srgbClr val="003366"/>
                  </a:solidFill>
                  <a:latin typeface="Arial" panose="020B0604020202020204" pitchFamily="34" charset="0"/>
                  <a:ea typeface="Arial Hebrew" charset="-79"/>
                  <a:cs typeface="Arial" panose="020B0604020202020204" pitchFamily="34" charset="0"/>
                </a:rPr>
                <a:t>• REINVERSI</a:t>
              </a:r>
              <a:r>
                <a:rPr lang="en-US" sz="1200" b="1" dirty="0">
                  <a:solidFill>
                    <a:srgbClr val="003366"/>
                  </a:solidFill>
                  <a:latin typeface="Arial" panose="020B0604020202020204" pitchFamily="34" charset="0"/>
                  <a:ea typeface="Arial Hebrew" charset="-79"/>
                  <a:cs typeface="Arial" panose="020B0604020202020204" pitchFamily="34" charset="0"/>
                </a:rPr>
                <a:t>ÓN 100% EN ARG</a:t>
              </a:r>
            </a:p>
            <a:p>
              <a:pPr>
                <a:defRPr/>
              </a:pPr>
              <a:r>
                <a:rPr lang="en-US" sz="1200" b="1" dirty="0">
                  <a:solidFill>
                    <a:srgbClr val="003366"/>
                  </a:solidFill>
                  <a:latin typeface="Arial" panose="020B0604020202020204" pitchFamily="34" charset="0"/>
                  <a:ea typeface="Arial Hebrew" charset="-79"/>
                  <a:cs typeface="Arial" panose="020B0604020202020204" pitchFamily="34" charset="0"/>
                </a:rPr>
                <a:t>• 1.600 EMPLEADOS</a:t>
              </a:r>
              <a:endParaRPr lang="es-MX" sz="1200" b="1" dirty="0">
                <a:solidFill>
                  <a:srgbClr val="003366"/>
                </a:solidFill>
                <a:latin typeface="Arial" panose="020B0604020202020204" pitchFamily="34" charset="0"/>
                <a:ea typeface="Arial Hebrew" charset="-79"/>
                <a:cs typeface="Arial" panose="020B0604020202020204" pitchFamily="34" charset="0"/>
              </a:endParaRPr>
            </a:p>
          </p:txBody>
        </p:sp>
        <p:grpSp>
          <p:nvGrpSpPr>
            <p:cNvPr id="118" name="76 Grupo"/>
            <p:cNvGrpSpPr>
              <a:grpSpLocks/>
            </p:cNvGrpSpPr>
            <p:nvPr/>
          </p:nvGrpSpPr>
          <p:grpSpPr bwMode="auto">
            <a:xfrm>
              <a:off x="6182419" y="2243435"/>
              <a:ext cx="3286125" cy="2625725"/>
              <a:chOff x="5966927" y="1638590"/>
              <a:chExt cx="3285593" cy="3095009"/>
            </a:xfrm>
          </p:grpSpPr>
          <p:sp>
            <p:nvSpPr>
              <p:cNvPr id="119" name="AutoShape 40"/>
              <p:cNvSpPr>
                <a:spLocks noChangeAspect="1" noChangeArrowheads="1"/>
              </p:cNvSpPr>
              <p:nvPr/>
            </p:nvSpPr>
            <p:spPr bwMode="auto">
              <a:xfrm rot="4109256">
                <a:off x="5550187" y="2055330"/>
                <a:ext cx="1510853" cy="677373"/>
              </a:xfrm>
              <a:prstGeom prst="curvedDownArrow">
                <a:avLst>
                  <a:gd name="adj1" fmla="val 44609"/>
                  <a:gd name="adj2" fmla="val 89218"/>
                  <a:gd name="adj3" fmla="val 43944"/>
                </a:avLst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16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4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2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s-ES" altLang="es-AR">
                  <a:solidFill>
                    <a:schemeClr val="tx1"/>
                  </a:solidFill>
                  <a:latin typeface="Times" pitchFamily="18" charset="0"/>
                </a:endParaRPr>
              </a:p>
            </p:txBody>
          </p:sp>
          <p:sp>
            <p:nvSpPr>
              <p:cNvPr id="120" name="AutoShape 41"/>
              <p:cNvSpPr>
                <a:spLocks noChangeAspect="1" noChangeArrowheads="1"/>
              </p:cNvSpPr>
              <p:nvPr/>
            </p:nvSpPr>
            <p:spPr bwMode="auto">
              <a:xfrm rot="4109256">
                <a:off x="6583213" y="3639486"/>
                <a:ext cx="1510853" cy="677373"/>
              </a:xfrm>
              <a:prstGeom prst="curvedDownArrow">
                <a:avLst>
                  <a:gd name="adj1" fmla="val 44609"/>
                  <a:gd name="adj2" fmla="val 89218"/>
                  <a:gd name="adj3" fmla="val 43944"/>
                </a:avLst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16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4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2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000">
                    <a:solidFill>
                      <a:srgbClr val="073770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s-ES" altLang="es-AR">
                  <a:solidFill>
                    <a:schemeClr val="tx1"/>
                  </a:solidFill>
                  <a:latin typeface="Times" pitchFamily="18" charset="0"/>
                </a:endParaRPr>
              </a:p>
            </p:txBody>
          </p:sp>
          <p:sp>
            <p:nvSpPr>
              <p:cNvPr id="121" name="Text Box 45"/>
              <p:cNvSpPr txBox="1">
                <a:spLocks noChangeArrowheads="1"/>
              </p:cNvSpPr>
              <p:nvPr/>
            </p:nvSpPr>
            <p:spPr bwMode="auto">
              <a:xfrm>
                <a:off x="6889116" y="2059616"/>
                <a:ext cx="2363404" cy="979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8000" rIns="18000">
                <a:spAutoFit/>
              </a:bodyPr>
              <a:lstStyle/>
              <a:p>
                <a:pPr eaLnBrk="1" hangingPunct="1">
                  <a:buFontTx/>
                  <a:buChar char="•"/>
                  <a:defRPr/>
                </a:pPr>
                <a:r>
                  <a:rPr lang="es-ES" sz="1200" b="1" dirty="0">
                    <a:solidFill>
                      <a:srgbClr val="003366"/>
                    </a:solidFill>
                    <a:latin typeface="Arial" panose="020B0604020202020204" pitchFamily="34" charset="0"/>
                    <a:ea typeface="Arial Hebrew" charset="-79"/>
                    <a:cs typeface="Arial" panose="020B0604020202020204" pitchFamily="34" charset="0"/>
                  </a:rPr>
                  <a:t> MERCADOS</a:t>
                </a:r>
              </a:p>
              <a:p>
                <a:pPr eaLnBrk="1" hangingPunct="1">
                  <a:buFontTx/>
                  <a:buChar char="•"/>
                  <a:defRPr/>
                </a:pPr>
                <a:r>
                  <a:rPr lang="es-ES" sz="1200" b="1" dirty="0">
                    <a:solidFill>
                      <a:srgbClr val="003366"/>
                    </a:solidFill>
                    <a:latin typeface="Arial" panose="020B0604020202020204" pitchFamily="34" charset="0"/>
                    <a:ea typeface="Arial Hebrew" charset="-79"/>
                    <a:cs typeface="Arial" panose="020B0604020202020204" pitchFamily="34" charset="0"/>
                  </a:rPr>
                  <a:t> LOGÍSTICA</a:t>
                </a:r>
              </a:p>
              <a:p>
                <a:pPr eaLnBrk="1" hangingPunct="1">
                  <a:buFontTx/>
                  <a:buChar char="•"/>
                  <a:defRPr/>
                </a:pPr>
                <a:r>
                  <a:rPr lang="es-ES" sz="1200" b="1" dirty="0">
                    <a:solidFill>
                      <a:srgbClr val="003366"/>
                    </a:solidFill>
                    <a:latin typeface="Arial" panose="020B0604020202020204" pitchFamily="34" charset="0"/>
                    <a:ea typeface="Arial Hebrew" charset="-79"/>
                    <a:cs typeface="Arial" panose="020B0604020202020204" pitchFamily="34" charset="0"/>
                  </a:rPr>
                  <a:t> AGROINSUMOS</a:t>
                </a:r>
              </a:p>
              <a:p>
                <a:pPr eaLnBrk="1" hangingPunct="1">
                  <a:buFontTx/>
                  <a:buChar char="•"/>
                  <a:defRPr/>
                </a:pPr>
                <a:r>
                  <a:rPr lang="es-ES" sz="1200" b="1" dirty="0">
                    <a:solidFill>
                      <a:srgbClr val="003366"/>
                    </a:solidFill>
                    <a:latin typeface="Arial" panose="020B0604020202020204" pitchFamily="34" charset="0"/>
                    <a:ea typeface="Arial Hebrew" charset="-79"/>
                    <a:cs typeface="Arial" panose="020B0604020202020204" pitchFamily="34" charset="0"/>
                  </a:rPr>
                  <a:t> FINANCIAMIENTO</a:t>
                </a:r>
              </a:p>
            </p:txBody>
          </p:sp>
        </p:grpSp>
      </p:grpSp>
      <p:grpSp>
        <p:nvGrpSpPr>
          <p:cNvPr id="122" name="72 Grupo"/>
          <p:cNvGrpSpPr>
            <a:grpSpLocks/>
          </p:cNvGrpSpPr>
          <p:nvPr/>
        </p:nvGrpSpPr>
        <p:grpSpPr bwMode="auto">
          <a:xfrm>
            <a:off x="395536" y="1386524"/>
            <a:ext cx="3195743" cy="2606675"/>
            <a:chOff x="206330" y="1395605"/>
            <a:chExt cx="3195138" cy="3137090"/>
          </a:xfrm>
        </p:grpSpPr>
        <p:sp>
          <p:nvSpPr>
            <p:cNvPr id="123" name="AutoShape 42"/>
            <p:cNvSpPr>
              <a:spLocks noChangeAspect="1" noChangeArrowheads="1"/>
            </p:cNvSpPr>
            <p:nvPr/>
          </p:nvSpPr>
          <p:spPr bwMode="auto">
            <a:xfrm rot="-4249821">
              <a:off x="1310979" y="3438582"/>
              <a:ext cx="1510853" cy="677373"/>
            </a:xfrm>
            <a:prstGeom prst="curvedDownArrow">
              <a:avLst>
                <a:gd name="adj1" fmla="val 44609"/>
                <a:gd name="adj2" fmla="val 89218"/>
                <a:gd name="adj3" fmla="val 43944"/>
              </a:avLst>
            </a:prstGeom>
            <a:solidFill>
              <a:srgbClr val="00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2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ES" altLang="es-AR" sz="2400">
                <a:solidFill>
                  <a:schemeClr val="tx1"/>
                </a:solidFill>
                <a:latin typeface="Times" pitchFamily="18" charset="0"/>
              </a:endParaRPr>
            </a:p>
          </p:txBody>
        </p:sp>
        <p:sp>
          <p:nvSpPr>
            <p:cNvPr id="124" name="AutoShape 43"/>
            <p:cNvSpPr>
              <a:spLocks noChangeAspect="1" noChangeArrowheads="1"/>
            </p:cNvSpPr>
            <p:nvPr/>
          </p:nvSpPr>
          <p:spPr bwMode="auto">
            <a:xfrm rot="-4249821">
              <a:off x="2307355" y="1812345"/>
              <a:ext cx="1510853" cy="677373"/>
            </a:xfrm>
            <a:prstGeom prst="curvedDownArrow">
              <a:avLst>
                <a:gd name="adj1" fmla="val 44609"/>
                <a:gd name="adj2" fmla="val 89218"/>
                <a:gd name="adj3" fmla="val 43944"/>
              </a:avLst>
            </a:prstGeom>
            <a:solidFill>
              <a:srgbClr val="00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2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ES" altLang="es-AR" sz="2400">
                <a:solidFill>
                  <a:schemeClr val="tx1"/>
                </a:solidFill>
                <a:latin typeface="Times" pitchFamily="18" charset="0"/>
              </a:endParaRPr>
            </a:p>
          </p:txBody>
        </p:sp>
        <p:sp>
          <p:nvSpPr>
            <p:cNvPr id="125" name="Text Box 44"/>
            <p:cNvSpPr txBox="1">
              <a:spLocks noChangeArrowheads="1"/>
            </p:cNvSpPr>
            <p:nvPr/>
          </p:nvSpPr>
          <p:spPr bwMode="auto">
            <a:xfrm>
              <a:off x="206330" y="2362329"/>
              <a:ext cx="2519803" cy="333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2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marL="171450" indent="-171450" algn="ctr">
                <a:spcBef>
                  <a:spcPct val="0"/>
                </a:spcBef>
              </a:pPr>
              <a:r>
                <a:rPr lang="es-ES" altLang="es-AR" sz="1200" b="1" dirty="0">
                  <a:solidFill>
                    <a:srgbClr val="003366"/>
                  </a:solidFill>
                </a:rPr>
                <a:t>PRODUCTOS AGRÍCOLAS 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07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-138657"/>
            <a:ext cx="664373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PLANTA DE RECUPERO DE RESIDUOS PLÁSTICOS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2" y="3956154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0" y="987574"/>
            <a:ext cx="7812088" cy="360363"/>
          </a:xfrm>
          <a:prstGeom prst="rect">
            <a:avLst/>
          </a:prstGeom>
          <a:solidFill>
            <a:srgbClr val="00416E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altLang="es-AR" sz="1600" b="1" dirty="0" smtClean="0">
                <a:solidFill>
                  <a:srgbClr val="9EC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DEL PROYECTO</a:t>
            </a:r>
            <a:endParaRPr lang="es-AR" altLang="es-AR" sz="1600" b="1" dirty="0">
              <a:solidFill>
                <a:srgbClr val="9EC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1 Título"/>
          <p:cNvSpPr txBox="1">
            <a:spLocks/>
          </p:cNvSpPr>
          <p:nvPr/>
        </p:nvSpPr>
        <p:spPr bwMode="auto">
          <a:xfrm>
            <a:off x="0" y="2643758"/>
            <a:ext cx="7812088" cy="360363"/>
          </a:xfrm>
          <a:prstGeom prst="rect">
            <a:avLst/>
          </a:prstGeom>
          <a:solidFill>
            <a:srgbClr val="00416E"/>
          </a:solidFill>
          <a:ln>
            <a:noFill/>
          </a:ln>
          <a:ex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4F00"/>
                </a:solidFill>
                <a:latin typeface="Arial" pitchFamily="-65" charset="0"/>
              </a:defRPr>
            </a:lvl9pPr>
          </a:lstStyle>
          <a:p>
            <a:pPr algn="ctr">
              <a:defRPr/>
            </a:pPr>
            <a:r>
              <a:rPr lang="es-AR" altLang="es-AR" sz="1600" b="1" kern="0" dirty="0" smtClean="0">
                <a:solidFill>
                  <a:srgbClr val="9EC54C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QUÉ BENEFICIOS SOCIO-AMBIENTALES LOGRAMOS</a:t>
            </a:r>
          </a:p>
        </p:txBody>
      </p:sp>
      <p:sp>
        <p:nvSpPr>
          <p:cNvPr id="16" name="5 Rectángulo"/>
          <p:cNvSpPr>
            <a:spLocks noChangeArrowheads="1"/>
          </p:cNvSpPr>
          <p:nvPr/>
        </p:nvSpPr>
        <p:spPr bwMode="auto">
          <a:xfrm>
            <a:off x="1042988" y="1419623"/>
            <a:ext cx="3745036" cy="288354"/>
          </a:xfrm>
          <a:prstGeom prst="rect">
            <a:avLst/>
          </a:prstGeom>
          <a:solidFill>
            <a:schemeClr val="bg1"/>
          </a:solidFill>
          <a:ln w="19050">
            <a:solidFill>
              <a:srgbClr val="01CC9B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s-AR" sz="1200" b="1" dirty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Recupero de residuos plásticos</a:t>
            </a:r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auto">
          <a:xfrm>
            <a:off x="900113" y="1832050"/>
            <a:ext cx="5903912" cy="288925"/>
          </a:xfrm>
          <a:prstGeom prst="rect">
            <a:avLst/>
          </a:prstGeom>
          <a:solidFill>
            <a:schemeClr val="bg1"/>
          </a:solidFill>
          <a:ln w="19050">
            <a:solidFill>
              <a:srgbClr val="01CC9B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s-AR" sz="1200" b="1" dirty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Puesta en valor de un residuo como nueva materia prima</a:t>
            </a:r>
          </a:p>
        </p:txBody>
      </p:sp>
      <p:sp>
        <p:nvSpPr>
          <p:cNvPr id="18" name="5 Rectángulo"/>
          <p:cNvSpPr>
            <a:spLocks noChangeArrowheads="1"/>
          </p:cNvSpPr>
          <p:nvPr/>
        </p:nvSpPr>
        <p:spPr bwMode="auto">
          <a:xfrm>
            <a:off x="1043608" y="2226242"/>
            <a:ext cx="4752528" cy="287337"/>
          </a:xfrm>
          <a:prstGeom prst="rect">
            <a:avLst/>
          </a:prstGeom>
          <a:solidFill>
            <a:schemeClr val="bg1"/>
          </a:solidFill>
          <a:ln w="19050">
            <a:solidFill>
              <a:srgbClr val="01CC9B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s-AR" sz="1200" b="1" dirty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Extensión del ciclo de vida del plástico usado</a:t>
            </a:r>
          </a:p>
        </p:txBody>
      </p:sp>
      <p:sp>
        <p:nvSpPr>
          <p:cNvPr id="19" name="5 Rectángulo"/>
          <p:cNvSpPr>
            <a:spLocks noChangeArrowheads="1"/>
          </p:cNvSpPr>
          <p:nvPr/>
        </p:nvSpPr>
        <p:spPr bwMode="auto">
          <a:xfrm>
            <a:off x="1011786" y="3076500"/>
            <a:ext cx="6553348" cy="287338"/>
          </a:xfrm>
          <a:prstGeom prst="rect">
            <a:avLst/>
          </a:prstGeom>
          <a:noFill/>
          <a:ln w="19050" algn="ctr">
            <a:solidFill>
              <a:srgbClr val="01CC9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Reducción de la huella de carbono (Ahorro gas p/ polietileno virgen) </a:t>
            </a:r>
          </a:p>
        </p:txBody>
      </p:sp>
      <p:sp>
        <p:nvSpPr>
          <p:cNvPr id="21" name="5 Rectángulo"/>
          <p:cNvSpPr>
            <a:spLocks noChangeArrowheads="1"/>
          </p:cNvSpPr>
          <p:nvPr/>
        </p:nvSpPr>
        <p:spPr bwMode="auto">
          <a:xfrm>
            <a:off x="1011787" y="3524324"/>
            <a:ext cx="4064270" cy="288925"/>
          </a:xfrm>
          <a:prstGeom prst="rect">
            <a:avLst/>
          </a:prstGeom>
          <a:noFill/>
          <a:ln w="19050" algn="ctr">
            <a:solidFill>
              <a:srgbClr val="01CC9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Ahorro en el consumo de energía</a:t>
            </a:r>
          </a:p>
        </p:txBody>
      </p:sp>
      <p:sp>
        <p:nvSpPr>
          <p:cNvPr id="22" name="5 Rectángulo"/>
          <p:cNvSpPr>
            <a:spLocks noChangeArrowheads="1"/>
          </p:cNvSpPr>
          <p:nvPr/>
        </p:nvSpPr>
        <p:spPr bwMode="auto">
          <a:xfrm>
            <a:off x="1025352" y="3945756"/>
            <a:ext cx="5274840" cy="282575"/>
          </a:xfrm>
          <a:prstGeom prst="rect">
            <a:avLst/>
          </a:prstGeom>
          <a:noFill/>
          <a:ln w="19050" algn="ctr">
            <a:solidFill>
              <a:srgbClr val="01CC9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Preservación del ambiente, suelos y cursos de agua</a:t>
            </a:r>
          </a:p>
        </p:txBody>
      </p:sp>
      <p:sp>
        <p:nvSpPr>
          <p:cNvPr id="23" name="5 Rectángulo"/>
          <p:cNvSpPr>
            <a:spLocks noChangeArrowheads="1"/>
          </p:cNvSpPr>
          <p:nvPr/>
        </p:nvSpPr>
        <p:spPr bwMode="auto">
          <a:xfrm>
            <a:off x="1036834" y="4372526"/>
            <a:ext cx="3679182" cy="287338"/>
          </a:xfrm>
          <a:prstGeom prst="rect">
            <a:avLst/>
          </a:prstGeom>
          <a:noFill/>
          <a:ln w="19050" algn="ctr">
            <a:solidFill>
              <a:srgbClr val="01CC9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s-AR" altLang="es-AR" sz="1200" b="1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Creación de puestos de trabajo</a:t>
            </a:r>
          </a:p>
        </p:txBody>
      </p:sp>
      <p:pic>
        <p:nvPicPr>
          <p:cNvPr id="24" name="20 Imagen" descr="ICO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60" y="4330546"/>
            <a:ext cx="366142" cy="37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1 Imagen" descr="ICO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03798"/>
            <a:ext cx="400226" cy="39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2 Imagen" descr="ICO3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07" y="3482256"/>
            <a:ext cx="37439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3 Imagen" descr="ICO4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79393"/>
            <a:ext cx="397903" cy="39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4 Imagen" descr="ICO5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83" y="1347614"/>
            <a:ext cx="393170" cy="39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25 Imagen" descr="ICO6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79662"/>
            <a:ext cx="39790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26 Imagen" descr="ICO7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60" y="3867894"/>
            <a:ext cx="385142" cy="39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383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-138657"/>
            <a:ext cx="664373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PREPARACIÓN / LOGISTICA DE SILOS BOLSAS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2" y="3956154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34 Grupo"/>
          <p:cNvGrpSpPr/>
          <p:nvPr/>
        </p:nvGrpSpPr>
        <p:grpSpPr>
          <a:xfrm>
            <a:off x="1259632" y="940052"/>
            <a:ext cx="6155944" cy="3719930"/>
            <a:chOff x="1857465" y="2227385"/>
            <a:chExt cx="5813584" cy="3486079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4" t="5156" r="2762" b="6204"/>
            <a:stretch/>
          </p:blipFill>
          <p:spPr bwMode="auto">
            <a:xfrm>
              <a:off x="1857465" y="2227385"/>
              <a:ext cx="5813584" cy="34860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36 CuadroTexto"/>
            <p:cNvSpPr txBox="1"/>
            <p:nvPr/>
          </p:nvSpPr>
          <p:spPr>
            <a:xfrm>
              <a:off x="1889385" y="2260982"/>
              <a:ext cx="36559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AR" dirty="0"/>
            </a:p>
          </p:txBody>
        </p:sp>
      </p:grpSp>
    </p:spTree>
    <p:extLst>
      <p:ext uri="{BB962C8B-B14F-4D97-AF65-F5344CB8AC3E}">
        <p14:creationId xmlns:p14="http://schemas.microsoft.com/office/powerpoint/2010/main" val="308814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-138657"/>
            <a:ext cx="664373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PREPARACIÓN / LOGISTICA DE ENVASES FITOSANITARIO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2" y="3956154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Resultado de imagen para pead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6793" y="1137840"/>
            <a:ext cx="1398312" cy="6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7574"/>
            <a:ext cx="5976664" cy="371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61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MATERIA PRIMA RECUPERADA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4572000" y="1289099"/>
            <a:ext cx="4280305" cy="1159394"/>
            <a:chOff x="5443835" y="2083075"/>
            <a:chExt cx="5197596" cy="1432537"/>
          </a:xfrm>
        </p:grpSpPr>
        <p:pic>
          <p:nvPicPr>
            <p:cNvPr id="12" name="Picture 14" descr="Resultado de imagen para manguera de riego por goteo"/>
            <p:cNvPicPr>
              <a:picLocks noChangeAspect="1" noChangeArrowheads="1"/>
            </p:cNvPicPr>
            <p:nvPr/>
          </p:nvPicPr>
          <p:blipFill>
            <a:blip r:embed="rId4" cstate="print"/>
            <a:srcRect t="16956" r="53027"/>
            <a:stretch>
              <a:fillRect/>
            </a:stretch>
          </p:blipFill>
          <p:spPr bwMode="auto">
            <a:xfrm>
              <a:off x="5706154" y="2166638"/>
              <a:ext cx="1342781" cy="1292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8" descr="Resultado de imagen para bolsas de residuos recicladas"/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t="5383" b="13426"/>
            <a:stretch/>
          </p:blipFill>
          <p:spPr bwMode="auto">
            <a:xfrm>
              <a:off x="7253967" y="2155374"/>
              <a:ext cx="1230554" cy="1303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0" descr="Resultado de imagen para maceta soplada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t="19197" b="14033"/>
            <a:stretch/>
          </p:blipFill>
          <p:spPr bwMode="auto">
            <a:xfrm>
              <a:off x="8739259" y="2321640"/>
              <a:ext cx="1703019" cy="113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14 Rectángulo"/>
            <p:cNvSpPr/>
            <p:nvPr/>
          </p:nvSpPr>
          <p:spPr bwMode="auto">
            <a:xfrm>
              <a:off x="5443835" y="2083075"/>
              <a:ext cx="5197596" cy="1432537"/>
            </a:xfrm>
            <a:prstGeom prst="rect">
              <a:avLst/>
            </a:prstGeom>
            <a:noFill/>
            <a:ln w="19050">
              <a:solidFill>
                <a:srgbClr val="00206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es-AR">
                <a:solidFill>
                  <a:schemeClr val="tx1"/>
                </a:solidFill>
                <a:latin typeface="Times" pitchFamily="-65" charset="0"/>
              </a:endParaRPr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4674528" y="3276051"/>
            <a:ext cx="4289960" cy="1095054"/>
            <a:chOff x="6115171" y="4191979"/>
            <a:chExt cx="5209319" cy="1353039"/>
          </a:xfrm>
        </p:grpSpPr>
        <p:sp>
          <p:nvSpPr>
            <p:cNvPr id="17" name="16 Rectángulo"/>
            <p:cNvSpPr/>
            <p:nvPr/>
          </p:nvSpPr>
          <p:spPr bwMode="auto">
            <a:xfrm>
              <a:off x="6115171" y="4191979"/>
              <a:ext cx="5209319" cy="1353039"/>
            </a:xfrm>
            <a:prstGeom prst="rect">
              <a:avLst/>
            </a:prstGeom>
            <a:noFill/>
            <a:ln w="19050">
              <a:solidFill>
                <a:srgbClr val="00206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es-AR">
                <a:solidFill>
                  <a:schemeClr val="tx1"/>
                </a:solidFill>
                <a:latin typeface="Times" pitchFamily="-65" charset="0"/>
              </a:endParaRPr>
            </a:p>
          </p:txBody>
        </p:sp>
        <p:pic>
          <p:nvPicPr>
            <p:cNvPr id="18" name="Picture 22" descr="PEAD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16975" y="4247541"/>
              <a:ext cx="2405512" cy="120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6" descr="Imagen relacionada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813989" y="4299929"/>
              <a:ext cx="2378685" cy="1158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" name="24 Grupo"/>
          <p:cNvGrpSpPr/>
          <p:nvPr/>
        </p:nvGrpSpPr>
        <p:grpSpPr>
          <a:xfrm>
            <a:off x="2411760" y="1059582"/>
            <a:ext cx="1872904" cy="1541634"/>
            <a:chOff x="3798276" y="1917998"/>
            <a:chExt cx="2274278" cy="1904828"/>
          </a:xfrm>
        </p:grpSpPr>
        <p:grpSp>
          <p:nvGrpSpPr>
            <p:cNvPr id="26" name="25 Grupo"/>
            <p:cNvGrpSpPr/>
            <p:nvPr/>
          </p:nvGrpSpPr>
          <p:grpSpPr>
            <a:xfrm>
              <a:off x="3798276" y="1917998"/>
              <a:ext cx="2157046" cy="1904828"/>
              <a:chOff x="3798276" y="1917998"/>
              <a:chExt cx="2157046" cy="1904828"/>
            </a:xfrm>
          </p:grpSpPr>
          <p:pic>
            <p:nvPicPr>
              <p:cNvPr id="28" name="Picture 4" descr="Resultado de imagen para pellet de polipropileno reciclado usos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909768" y="2497018"/>
                <a:ext cx="1855606" cy="13258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28 CuadroTexto"/>
              <p:cNvSpPr txBox="1"/>
              <p:nvPr/>
            </p:nvSpPr>
            <p:spPr>
              <a:xfrm>
                <a:off x="3798276" y="1917998"/>
                <a:ext cx="2157046" cy="722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600" b="1" dirty="0" smtClean="0">
                    <a:solidFill>
                      <a:srgbClr val="002060"/>
                    </a:solidFill>
                  </a:rPr>
                  <a:t>PELLET </a:t>
                </a:r>
              </a:p>
              <a:p>
                <a:pPr algn="ctr"/>
                <a:r>
                  <a:rPr lang="es-MX" sz="1600" b="1" dirty="0" smtClean="0">
                    <a:solidFill>
                      <a:srgbClr val="002060"/>
                    </a:solidFill>
                  </a:rPr>
                  <a:t>BAJA DENSIDAD</a:t>
                </a:r>
                <a:endParaRPr lang="es-MX" sz="1600" b="1" dirty="0">
                  <a:solidFill>
                    <a:srgbClr val="002060"/>
                  </a:solidFill>
                </a:endParaRPr>
              </a:p>
            </p:txBody>
          </p:sp>
        </p:grpSp>
        <p:cxnSp>
          <p:nvCxnSpPr>
            <p:cNvPr id="27" name="26 Conector recto de flecha"/>
            <p:cNvCxnSpPr/>
            <p:nvPr/>
          </p:nvCxnSpPr>
          <p:spPr bwMode="auto">
            <a:xfrm>
              <a:off x="5462954" y="3001110"/>
              <a:ext cx="609600" cy="0"/>
            </a:xfrm>
            <a:prstGeom prst="straightConnector1">
              <a:avLst/>
            </a:prstGeom>
            <a:ln>
              <a:solidFill>
                <a:srgbClr val="002060"/>
              </a:solidFill>
              <a:headEnd type="none" w="med" len="med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6" name="35 Grupo"/>
          <p:cNvGrpSpPr/>
          <p:nvPr/>
        </p:nvGrpSpPr>
        <p:grpSpPr>
          <a:xfrm>
            <a:off x="2411760" y="3147814"/>
            <a:ext cx="1876236" cy="1561365"/>
            <a:chOff x="3805957" y="4196863"/>
            <a:chExt cx="2278321" cy="1929208"/>
          </a:xfrm>
        </p:grpSpPr>
        <p:pic>
          <p:nvPicPr>
            <p:cNvPr id="37" name="Picture 4" descr="Resultado de imagen para pellet de polipropileno reciclado usos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944938" y="4196863"/>
              <a:ext cx="1855606" cy="1325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37 CuadroTexto"/>
            <p:cNvSpPr txBox="1"/>
            <p:nvPr/>
          </p:nvSpPr>
          <p:spPr>
            <a:xfrm>
              <a:off x="3805957" y="5403529"/>
              <a:ext cx="2157046" cy="722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00" b="1" dirty="0" smtClean="0">
                  <a:solidFill>
                    <a:srgbClr val="002060"/>
                  </a:solidFill>
                </a:rPr>
                <a:t>PELLET </a:t>
              </a:r>
            </a:p>
            <a:p>
              <a:pPr algn="ctr"/>
              <a:r>
                <a:rPr lang="es-MX" sz="1600" b="1" dirty="0" smtClean="0">
                  <a:solidFill>
                    <a:srgbClr val="002060"/>
                  </a:solidFill>
                </a:rPr>
                <a:t>ALTA DENSIDAD</a:t>
              </a:r>
              <a:endParaRPr lang="es-MX" sz="16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39" name="38 Conector recto de flecha"/>
            <p:cNvCxnSpPr/>
            <p:nvPr/>
          </p:nvCxnSpPr>
          <p:spPr bwMode="auto">
            <a:xfrm>
              <a:off x="5474678" y="4806453"/>
              <a:ext cx="609600" cy="0"/>
            </a:xfrm>
            <a:prstGeom prst="straightConnector1">
              <a:avLst/>
            </a:prstGeom>
            <a:ln>
              <a:solidFill>
                <a:srgbClr val="002060"/>
              </a:solidFill>
              <a:headEnd type="none" w="med" len="med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" name="2 Grupo"/>
          <p:cNvGrpSpPr/>
          <p:nvPr/>
        </p:nvGrpSpPr>
        <p:grpSpPr>
          <a:xfrm>
            <a:off x="540707" y="1241832"/>
            <a:ext cx="2064116" cy="1413469"/>
            <a:chOff x="540707" y="1241832"/>
            <a:chExt cx="2064116" cy="1413469"/>
          </a:xfrm>
        </p:grpSpPr>
        <p:cxnSp>
          <p:nvCxnSpPr>
            <p:cNvPr id="21" name="20 Conector recto de flecha"/>
            <p:cNvCxnSpPr/>
            <p:nvPr/>
          </p:nvCxnSpPr>
          <p:spPr bwMode="auto">
            <a:xfrm>
              <a:off x="1955080" y="1939461"/>
              <a:ext cx="649743" cy="13539"/>
            </a:xfrm>
            <a:prstGeom prst="straightConnector1">
              <a:avLst/>
            </a:prstGeom>
            <a:ln>
              <a:solidFill>
                <a:srgbClr val="002060"/>
              </a:solidFill>
              <a:headEnd type="none" w="med" len="med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56966" y="1241832"/>
              <a:ext cx="1314377" cy="1413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1 Rectángulo"/>
            <p:cNvSpPr/>
            <p:nvPr/>
          </p:nvSpPr>
          <p:spPr>
            <a:xfrm>
              <a:off x="540707" y="1241832"/>
              <a:ext cx="1422994" cy="1413469"/>
            </a:xfrm>
            <a:prstGeom prst="rect">
              <a:avLst/>
            </a:prstGeom>
            <a:noFill/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448349" y="3125441"/>
            <a:ext cx="2165094" cy="1421014"/>
            <a:chOff x="448349" y="3125441"/>
            <a:chExt cx="2165094" cy="1421014"/>
          </a:xfrm>
        </p:grpSpPr>
        <p:pic>
          <p:nvPicPr>
            <p:cNvPr id="34" name="6 Imagen" descr="BIDON TRUCADO Margen copia.jp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40707" y="3147814"/>
              <a:ext cx="1265079" cy="1398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3" name="32 Conector recto de flecha"/>
            <p:cNvCxnSpPr/>
            <p:nvPr/>
          </p:nvCxnSpPr>
          <p:spPr bwMode="auto">
            <a:xfrm>
              <a:off x="1963701" y="3682262"/>
              <a:ext cx="649742" cy="13539"/>
            </a:xfrm>
            <a:prstGeom prst="straightConnector1">
              <a:avLst/>
            </a:prstGeom>
            <a:ln>
              <a:solidFill>
                <a:srgbClr val="002060"/>
              </a:solidFill>
              <a:headEnd type="none" w="med" len="med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0" name="39 Rectángulo"/>
            <p:cNvSpPr/>
            <p:nvPr/>
          </p:nvSpPr>
          <p:spPr>
            <a:xfrm>
              <a:off x="448349" y="3125441"/>
              <a:ext cx="1422994" cy="1413469"/>
            </a:xfrm>
            <a:prstGeom prst="rect">
              <a:avLst/>
            </a:prstGeom>
            <a:noFill/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9484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MATERIA PRIMA RECUPERADA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31" name="30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6" t="1395" b="2335"/>
          <a:stretch/>
        </p:blipFill>
        <p:spPr bwMode="auto">
          <a:xfrm>
            <a:off x="323528" y="960928"/>
            <a:ext cx="4521189" cy="369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5385360" y="1006838"/>
            <a:ext cx="3643136" cy="414196"/>
          </a:xfrm>
          <a:prstGeom prst="rect">
            <a:avLst/>
          </a:prstGeom>
          <a:solidFill>
            <a:srgbClr val="00206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spcBef>
                <a:spcPct val="50000"/>
              </a:spcBef>
              <a:defRPr/>
            </a:pPr>
            <a:r>
              <a:rPr lang="es-AR" b="1" dirty="0" smtClean="0">
                <a:solidFill>
                  <a:schemeClr val="bg1"/>
                </a:solidFill>
                <a:latin typeface="+mj-lt"/>
                <a:ea typeface="ＭＳ Ｐゴシック" pitchFamily="-65" charset="-128"/>
              </a:rPr>
              <a:t>Inversión 7,5 millones de dólares.</a:t>
            </a:r>
            <a:endParaRPr lang="es-MX" b="1" dirty="0">
              <a:solidFill>
                <a:schemeClr val="bg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5385359" y="2019417"/>
            <a:ext cx="3651137" cy="487209"/>
          </a:xfrm>
          <a:prstGeom prst="rect">
            <a:avLst/>
          </a:prstGeom>
          <a:solidFill>
            <a:srgbClr val="00206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s-ES" altLang="es-AR" b="1" dirty="0" smtClean="0">
                <a:solidFill>
                  <a:schemeClr val="bg1"/>
                </a:solidFill>
                <a:latin typeface="+mj-lt"/>
              </a:rPr>
              <a:t>Puesta en marcha 07/2017</a:t>
            </a:r>
            <a:endParaRPr lang="es-ES" altLang="es-AR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 Box 5"/>
          <p:cNvSpPr txBox="1">
            <a:spLocks noChangeArrowheads="1"/>
          </p:cNvSpPr>
          <p:nvPr/>
        </p:nvSpPr>
        <p:spPr bwMode="auto">
          <a:xfrm>
            <a:off x="5385359" y="1501133"/>
            <a:ext cx="3651137" cy="404340"/>
          </a:xfrm>
          <a:prstGeom prst="rect">
            <a:avLst/>
          </a:prstGeom>
          <a:solidFill>
            <a:srgbClr val="92D050"/>
          </a:solidFill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s-ES" altLang="es-AR" b="1" dirty="0" smtClean="0">
                <a:solidFill>
                  <a:schemeClr val="bg1"/>
                </a:solidFill>
                <a:latin typeface="+mj-lt"/>
              </a:rPr>
              <a:t>TIR Ambiental</a:t>
            </a:r>
            <a:endParaRPr lang="es-ES" altLang="es-AR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489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animBg="1"/>
      <p:bldP spid="4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64164" y="172582"/>
            <a:ext cx="7179836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“NADA SE PIERDE, TODO SE TRANSFORMA”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grpSp>
        <p:nvGrpSpPr>
          <p:cNvPr id="11" name="60 Grupo"/>
          <p:cNvGrpSpPr>
            <a:grpSpLocks/>
          </p:cNvGrpSpPr>
          <p:nvPr/>
        </p:nvGrpSpPr>
        <p:grpSpPr bwMode="auto">
          <a:xfrm>
            <a:off x="1763688" y="1923671"/>
            <a:ext cx="1758609" cy="937973"/>
            <a:chOff x="34925" y="1059582"/>
            <a:chExt cx="2376834" cy="1367952"/>
          </a:xfrm>
        </p:grpSpPr>
        <p:pic>
          <p:nvPicPr>
            <p:cNvPr id="12" name="4 Imagen" descr="SISTEMA DE ICONOS-03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925" y="1203598"/>
              <a:ext cx="864667" cy="971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17 Grupo"/>
            <p:cNvGrpSpPr>
              <a:grpSpLocks/>
            </p:cNvGrpSpPr>
            <p:nvPr/>
          </p:nvGrpSpPr>
          <p:grpSpPr bwMode="auto">
            <a:xfrm>
              <a:off x="755576" y="1059582"/>
              <a:ext cx="1656183" cy="1367952"/>
              <a:chOff x="1403648" y="2931790"/>
              <a:chExt cx="2358487" cy="1800000"/>
            </a:xfrm>
          </p:grpSpPr>
          <p:pic>
            <p:nvPicPr>
              <p:cNvPr id="14" name="3 Imagen" descr="SISTEMA DE ICONOS-02.png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03648" y="2931790"/>
                <a:ext cx="2358487" cy="180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" name="5 Imagen" descr="SISTEMA DE ICONOS-04.png"/>
              <p:cNvPicPr>
                <a:picLocks noChangeAspect="1"/>
              </p:cNvPicPr>
              <p:nvPr/>
            </p:nvPicPr>
            <p:blipFill>
              <a:blip r:embed="rId5" cstate="print"/>
              <a:srcRect b="56702"/>
              <a:stretch>
                <a:fillRect/>
              </a:stretch>
            </p:blipFill>
            <p:spPr bwMode="auto">
              <a:xfrm>
                <a:off x="2315244" y="3183439"/>
                <a:ext cx="792088" cy="6597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16" name="15 Imagen" descr="SISTEMA DE ICONOS-05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89522" y="1581372"/>
            <a:ext cx="1971237" cy="142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73 Grupo"/>
          <p:cNvGrpSpPr>
            <a:grpSpLocks/>
          </p:cNvGrpSpPr>
          <p:nvPr/>
        </p:nvGrpSpPr>
        <p:grpSpPr bwMode="auto">
          <a:xfrm>
            <a:off x="3849305" y="3107608"/>
            <a:ext cx="1352143" cy="1198036"/>
            <a:chOff x="3923928" y="3003798"/>
            <a:chExt cx="1826833" cy="1747948"/>
          </a:xfrm>
        </p:grpSpPr>
        <p:pic>
          <p:nvPicPr>
            <p:cNvPr id="18" name="7 Imagen" descr="SISTEMA DE ICONOS-06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23928" y="3003798"/>
              <a:ext cx="1656184" cy="1747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8 Imagen" descr="SISTEMA DE ICONOS-07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788024" y="3003798"/>
              <a:ext cx="962737" cy="68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19 Imagen" descr="SISTEMA DE ICONOS-10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39856" y="3075806"/>
            <a:ext cx="584272" cy="57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20 Imagen" descr="SISTEMA DE ICONOS-11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88224" y="2589784"/>
            <a:ext cx="755368" cy="109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21 Imagen" descr="SISTEMA DE ICONOS-01.png"/>
          <p:cNvPicPr>
            <a:picLocks noChangeAspect="1"/>
          </p:cNvPicPr>
          <p:nvPr/>
        </p:nvPicPr>
        <p:blipFill>
          <a:blip r:embed="rId11" cstate="print"/>
          <a:srcRect l="23013" t="15656" r="25468" b="15656"/>
          <a:stretch>
            <a:fillRect/>
          </a:stretch>
        </p:blipFill>
        <p:spPr bwMode="auto">
          <a:xfrm>
            <a:off x="6128025" y="2256728"/>
            <a:ext cx="399417" cy="48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22 Imagen" descr="SISTEMA DE ICONOS-12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27442" y="3495183"/>
            <a:ext cx="852870" cy="98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507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" name="1 Título"/>
          <p:cNvSpPr txBox="1">
            <a:spLocks/>
          </p:cNvSpPr>
          <p:nvPr/>
        </p:nvSpPr>
        <p:spPr>
          <a:xfrm>
            <a:off x="316058" y="1347788"/>
            <a:ext cx="7931567" cy="12239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AR" altLang="es-AR" sz="2400" b="1" dirty="0" smtClean="0">
                <a:solidFill>
                  <a:srgbClr val="0141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ES NUESTRO </a:t>
            </a:r>
            <a:br>
              <a:rPr lang="es-AR" altLang="es-AR" sz="2400" b="1" dirty="0" smtClean="0">
                <a:solidFill>
                  <a:srgbClr val="01416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altLang="es-AR" sz="2400" b="1" dirty="0" smtClean="0">
                <a:solidFill>
                  <a:srgbClr val="0141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COMPROMISO SUSTENTABLE.</a:t>
            </a:r>
            <a:br>
              <a:rPr lang="es-AR" altLang="es-AR" sz="2400" b="1" dirty="0" smtClean="0">
                <a:solidFill>
                  <a:srgbClr val="01416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altLang="es-AR" sz="2800" b="1" dirty="0" smtClean="0">
                <a:solidFill>
                  <a:srgbClr val="0141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SUMATE</a:t>
            </a:r>
            <a:r>
              <a:rPr lang="es-AR" altLang="es-AR" sz="2400" b="1" dirty="0" smtClean="0">
                <a:solidFill>
                  <a:srgbClr val="0141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s-AR" altLang="es-AR" sz="2400" b="1" dirty="0">
              <a:solidFill>
                <a:srgbClr val="0141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75606"/>
            <a:ext cx="1849980" cy="18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3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EMPRENDIMIENTOS SUSTENTABLES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2 Marcador de contenido"/>
          <p:cNvSpPr txBox="1">
            <a:spLocks/>
          </p:cNvSpPr>
          <p:nvPr/>
        </p:nvSpPr>
        <p:spPr>
          <a:xfrm>
            <a:off x="1907704" y="1366937"/>
            <a:ext cx="6699599" cy="322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altLang="es-AR" sz="1800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YANQUETRUZ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altLang="es-AR" sz="1800" dirty="0" smtClean="0">
              <a:solidFill>
                <a:srgbClr val="002060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altLang="es-AR" sz="1800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ACABIO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altLang="es-AR" sz="1800" dirty="0" smtClean="0">
              <a:solidFill>
                <a:srgbClr val="002060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altLang="es-AR" sz="1800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PLANTA DE RECUPERO DE RESIDUOS PLÁSTICOS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85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843808" y="1508417"/>
            <a:ext cx="3240360" cy="73880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A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YANQUETRUZ</a:t>
            </a:r>
          </a:p>
          <a:p>
            <a:pPr>
              <a:defRPr/>
            </a:pPr>
            <a:r>
              <a:rPr lang="es-A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Alimentos Magros</a:t>
            </a:r>
            <a:endParaRPr lang="es-AR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597" y="2355726"/>
            <a:ext cx="1316782" cy="131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ángulo 35"/>
          <p:cNvSpPr/>
          <p:nvPr/>
        </p:nvSpPr>
        <p:spPr>
          <a:xfrm>
            <a:off x="611560" y="1673398"/>
            <a:ext cx="3395663" cy="2906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600"/>
          </a:p>
        </p:txBody>
      </p:sp>
      <p:sp>
        <p:nvSpPr>
          <p:cNvPr id="47" name="Rectángulo 35"/>
          <p:cNvSpPr/>
          <p:nvPr/>
        </p:nvSpPr>
        <p:spPr>
          <a:xfrm>
            <a:off x="5321300" y="1712713"/>
            <a:ext cx="3395663" cy="2906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600"/>
          </a:p>
        </p:txBody>
      </p:sp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YANQUETRUZ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30" name="Redondear rectángulo de esquina del mismo lado 39"/>
          <p:cNvSpPr/>
          <p:nvPr/>
        </p:nvSpPr>
        <p:spPr>
          <a:xfrm rot="16200000">
            <a:off x="6535738" y="-609005"/>
            <a:ext cx="655638" cy="388778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416E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600"/>
          </a:p>
        </p:txBody>
      </p:sp>
      <p:sp>
        <p:nvSpPr>
          <p:cNvPr id="31" name="Triángulo isósceles 36"/>
          <p:cNvSpPr/>
          <p:nvPr/>
        </p:nvSpPr>
        <p:spPr>
          <a:xfrm rot="17969324">
            <a:off x="377826" y="1505545"/>
            <a:ext cx="265112" cy="414337"/>
          </a:xfrm>
          <a:custGeom>
            <a:avLst/>
            <a:gdLst>
              <a:gd name="connsiteX0" fmla="*/ 0 w 254637"/>
              <a:gd name="connsiteY0" fmla="*/ 224911 h 224911"/>
              <a:gd name="connsiteX1" fmla="*/ 127319 w 254637"/>
              <a:gd name="connsiteY1" fmla="*/ 0 h 224911"/>
              <a:gd name="connsiteX2" fmla="*/ 254637 w 254637"/>
              <a:gd name="connsiteY2" fmla="*/ 224911 h 224911"/>
              <a:gd name="connsiteX3" fmla="*/ 0 w 254637"/>
              <a:gd name="connsiteY3" fmla="*/ 224911 h 224911"/>
              <a:gd name="connsiteX0" fmla="*/ 0 w 254637"/>
              <a:gd name="connsiteY0" fmla="*/ 249038 h 249038"/>
              <a:gd name="connsiteX1" fmla="*/ 147997 w 254637"/>
              <a:gd name="connsiteY1" fmla="*/ 0 h 249038"/>
              <a:gd name="connsiteX2" fmla="*/ 254637 w 254637"/>
              <a:gd name="connsiteY2" fmla="*/ 249038 h 249038"/>
              <a:gd name="connsiteX3" fmla="*/ 0 w 254637"/>
              <a:gd name="connsiteY3" fmla="*/ 249038 h 249038"/>
              <a:gd name="connsiteX0" fmla="*/ 0 w 280485"/>
              <a:gd name="connsiteY0" fmla="*/ 249038 h 249038"/>
              <a:gd name="connsiteX1" fmla="*/ 147997 w 280485"/>
              <a:gd name="connsiteY1" fmla="*/ 0 h 249038"/>
              <a:gd name="connsiteX2" fmla="*/ 280485 w 280485"/>
              <a:gd name="connsiteY2" fmla="*/ 233527 h 249038"/>
              <a:gd name="connsiteX3" fmla="*/ 0 w 280485"/>
              <a:gd name="connsiteY3" fmla="*/ 249038 h 249038"/>
              <a:gd name="connsiteX0" fmla="*/ 0 w 228780"/>
              <a:gd name="connsiteY0" fmla="*/ 364494 h 364494"/>
              <a:gd name="connsiteX1" fmla="*/ 96292 w 228780"/>
              <a:gd name="connsiteY1" fmla="*/ 0 h 364494"/>
              <a:gd name="connsiteX2" fmla="*/ 228780 w 228780"/>
              <a:gd name="connsiteY2" fmla="*/ 233527 h 364494"/>
              <a:gd name="connsiteX3" fmla="*/ 0 w 228780"/>
              <a:gd name="connsiteY3" fmla="*/ 364494 h 364494"/>
              <a:gd name="connsiteX0" fmla="*/ 0 w 228780"/>
              <a:gd name="connsiteY0" fmla="*/ 355878 h 355878"/>
              <a:gd name="connsiteX1" fmla="*/ 101462 w 228780"/>
              <a:gd name="connsiteY1" fmla="*/ 0 h 355878"/>
              <a:gd name="connsiteX2" fmla="*/ 228780 w 228780"/>
              <a:gd name="connsiteY2" fmla="*/ 224911 h 355878"/>
              <a:gd name="connsiteX3" fmla="*/ 0 w 228780"/>
              <a:gd name="connsiteY3" fmla="*/ 355878 h 35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80" h="355878">
                <a:moveTo>
                  <a:pt x="0" y="355878"/>
                </a:moveTo>
                <a:lnTo>
                  <a:pt x="101462" y="0"/>
                </a:lnTo>
                <a:lnTo>
                  <a:pt x="228780" y="224911"/>
                </a:lnTo>
                <a:lnTo>
                  <a:pt x="0" y="35587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600"/>
          </a:p>
        </p:txBody>
      </p:sp>
      <p:sp>
        <p:nvSpPr>
          <p:cNvPr id="32" name="Redondear rectángulo de esquina del mismo lado 34"/>
          <p:cNvSpPr/>
          <p:nvPr/>
        </p:nvSpPr>
        <p:spPr>
          <a:xfrm rot="5400000">
            <a:off x="1939925" y="-643930"/>
            <a:ext cx="655638" cy="388778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416E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600"/>
          </a:p>
        </p:txBody>
      </p:sp>
      <p:sp>
        <p:nvSpPr>
          <p:cNvPr id="33" name="Título 1"/>
          <p:cNvSpPr txBox="1">
            <a:spLocks/>
          </p:cNvSpPr>
          <p:nvPr/>
        </p:nvSpPr>
        <p:spPr bwMode="auto">
          <a:xfrm>
            <a:off x="1116013" y="919758"/>
            <a:ext cx="22225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AR" altLang="es-AR" sz="2400">
                <a:solidFill>
                  <a:schemeClr val="bg1"/>
                </a:solidFill>
                <a:latin typeface="Futura Md BT" pitchFamily="34" charset="0"/>
              </a:rPr>
              <a:t>ALIMENTOS</a:t>
            </a:r>
            <a:endParaRPr lang="es-AR" altLang="es-AR" sz="3600">
              <a:solidFill>
                <a:schemeClr val="bg1"/>
              </a:solidFill>
              <a:latin typeface="Futura Md BT" pitchFamily="34" charset="0"/>
            </a:endParaRPr>
          </a:p>
        </p:txBody>
      </p:sp>
      <p:sp>
        <p:nvSpPr>
          <p:cNvPr id="34" name="Título 1"/>
          <p:cNvSpPr txBox="1">
            <a:spLocks/>
          </p:cNvSpPr>
          <p:nvPr/>
        </p:nvSpPr>
        <p:spPr bwMode="auto">
          <a:xfrm>
            <a:off x="4984750" y="843558"/>
            <a:ext cx="336232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AR" altLang="es-AR" sz="2400">
                <a:solidFill>
                  <a:schemeClr val="bg1"/>
                </a:solidFill>
                <a:latin typeface="Futura Md BT" pitchFamily="34" charset="0"/>
              </a:rPr>
              <a:t>BIOENERGIA</a:t>
            </a:r>
            <a:endParaRPr lang="es-AR" altLang="es-AR" sz="3600">
              <a:solidFill>
                <a:schemeClr val="bg1"/>
              </a:solidFill>
              <a:latin typeface="Futura Md BT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 bwMode="auto">
          <a:xfrm>
            <a:off x="4038600" y="2143720"/>
            <a:ext cx="11207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073770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AR" altLang="es-AR" sz="3200" b="1">
                <a:solidFill>
                  <a:srgbClr val="FA8409"/>
                </a:solidFill>
              </a:rPr>
              <a:t>Más</a:t>
            </a:r>
            <a:endParaRPr lang="es-AR" altLang="es-AR" sz="6000" b="1">
              <a:solidFill>
                <a:srgbClr val="FA8409"/>
              </a:solidFill>
            </a:endParaRPr>
          </a:p>
        </p:txBody>
      </p:sp>
      <p:sp>
        <p:nvSpPr>
          <p:cNvPr id="36" name="Título 1"/>
          <p:cNvSpPr txBox="1">
            <a:spLocks/>
          </p:cNvSpPr>
          <p:nvPr/>
        </p:nvSpPr>
        <p:spPr bwMode="auto">
          <a:xfrm>
            <a:off x="908050" y="1689423"/>
            <a:ext cx="2511425" cy="522287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20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2.600 </a:t>
            </a:r>
            <a:r>
              <a:rPr lang="es-AR" altLang="es-AR" sz="18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madres</a:t>
            </a:r>
            <a:endParaRPr lang="es-AR" altLang="es-AR" sz="2800" b="1" dirty="0" smtClean="0">
              <a:solidFill>
                <a:srgbClr val="0041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ítulo 1"/>
          <p:cNvSpPr txBox="1">
            <a:spLocks/>
          </p:cNvSpPr>
          <p:nvPr/>
        </p:nvSpPr>
        <p:spPr bwMode="auto">
          <a:xfrm>
            <a:off x="414337" y="2121470"/>
            <a:ext cx="3498850" cy="52228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20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37.000 </a:t>
            </a:r>
            <a:r>
              <a:rPr lang="es-AR" altLang="es-AR" sz="18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cerdos en total</a:t>
            </a:r>
          </a:p>
        </p:txBody>
      </p:sp>
      <p:sp>
        <p:nvSpPr>
          <p:cNvPr id="38" name="Título 1"/>
          <p:cNvSpPr txBox="1">
            <a:spLocks/>
          </p:cNvSpPr>
          <p:nvPr/>
        </p:nvSpPr>
        <p:spPr bwMode="auto">
          <a:xfrm>
            <a:off x="414337" y="2715766"/>
            <a:ext cx="3395663" cy="522287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20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1.300 </a:t>
            </a:r>
            <a:r>
              <a:rPr lang="es-AR" altLang="es-AR" sz="18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capones/ semana</a:t>
            </a:r>
          </a:p>
        </p:txBody>
      </p:sp>
      <p:sp>
        <p:nvSpPr>
          <p:cNvPr id="39" name="Título 1"/>
          <p:cNvSpPr txBox="1">
            <a:spLocks/>
          </p:cNvSpPr>
          <p:nvPr/>
        </p:nvSpPr>
        <p:spPr bwMode="auto">
          <a:xfrm>
            <a:off x="527278" y="3291830"/>
            <a:ext cx="3395663" cy="52228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20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7774 </a:t>
            </a:r>
            <a:r>
              <a:rPr lang="es-AR" altLang="es-AR" sz="18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 cerdo/año</a:t>
            </a:r>
          </a:p>
        </p:txBody>
      </p:sp>
      <p:sp>
        <p:nvSpPr>
          <p:cNvPr id="40" name="Título 1"/>
          <p:cNvSpPr txBox="1">
            <a:spLocks/>
          </p:cNvSpPr>
          <p:nvPr/>
        </p:nvSpPr>
        <p:spPr bwMode="auto">
          <a:xfrm>
            <a:off x="5292849" y="1779662"/>
            <a:ext cx="3167583" cy="36286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20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 </a:t>
            </a:r>
            <a:r>
              <a:rPr lang="es-AR" altLang="es-AR" sz="18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m3 / día de efluentes</a:t>
            </a:r>
            <a:endParaRPr lang="es-AR" altLang="es-AR" sz="2800" b="1" dirty="0" smtClean="0">
              <a:solidFill>
                <a:srgbClr val="0041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ítulo 1"/>
          <p:cNvSpPr txBox="1">
            <a:spLocks/>
          </p:cNvSpPr>
          <p:nvPr/>
        </p:nvSpPr>
        <p:spPr bwMode="auto">
          <a:xfrm>
            <a:off x="4631631" y="2211710"/>
            <a:ext cx="4476873" cy="369986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20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18.000 </a:t>
            </a:r>
            <a:r>
              <a:rPr lang="es-AR" altLang="es-AR" sz="18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ton/año </a:t>
            </a:r>
            <a:r>
              <a:rPr lang="es-AR" altLang="es-AR" sz="1800" b="1" dirty="0" err="1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mat.</a:t>
            </a:r>
            <a:r>
              <a:rPr lang="es-AR" altLang="es-AR" sz="18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verde</a:t>
            </a:r>
          </a:p>
        </p:txBody>
      </p:sp>
      <p:sp>
        <p:nvSpPr>
          <p:cNvPr id="42" name="Título 1"/>
          <p:cNvSpPr txBox="1">
            <a:spLocks/>
          </p:cNvSpPr>
          <p:nvPr/>
        </p:nvSpPr>
        <p:spPr bwMode="auto">
          <a:xfrm>
            <a:off x="5167313" y="2643758"/>
            <a:ext cx="3508375" cy="318927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20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s-AR" altLang="es-AR" sz="1800" b="1" dirty="0" err="1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biodigestores</a:t>
            </a:r>
            <a:r>
              <a:rPr lang="es-AR" altLang="es-AR" sz="18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1,53 </a:t>
            </a:r>
            <a:r>
              <a:rPr lang="es-AR" altLang="es-AR" sz="1800" b="1" dirty="0" err="1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endParaRPr lang="es-AR" altLang="es-AR" sz="2800" b="1" dirty="0" smtClean="0">
              <a:solidFill>
                <a:srgbClr val="0041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ítulo 1"/>
          <p:cNvSpPr txBox="1">
            <a:spLocks/>
          </p:cNvSpPr>
          <p:nvPr/>
        </p:nvSpPr>
        <p:spPr bwMode="auto">
          <a:xfrm>
            <a:off x="5159375" y="3003798"/>
            <a:ext cx="3498850" cy="370433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8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 EE: 4,5 MM </a:t>
            </a:r>
            <a:r>
              <a:rPr lang="es-AR" altLang="es-AR" sz="1800" b="1" dirty="0" err="1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u$s</a:t>
            </a:r>
            <a:endParaRPr lang="es-AR" altLang="es-AR" sz="1800" b="1" dirty="0" smtClean="0">
              <a:solidFill>
                <a:srgbClr val="FA84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ítulo 1"/>
          <p:cNvSpPr txBox="1">
            <a:spLocks/>
          </p:cNvSpPr>
          <p:nvPr/>
        </p:nvSpPr>
        <p:spPr bwMode="auto">
          <a:xfrm>
            <a:off x="5589588" y="3435846"/>
            <a:ext cx="2511425" cy="35850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8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</a:t>
            </a:r>
            <a:r>
              <a:rPr lang="es-AR" altLang="es-AR" sz="1800" b="1" dirty="0" err="1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MWh</a:t>
            </a:r>
            <a:r>
              <a:rPr lang="es-AR" altLang="es-AR" sz="18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altLang="es-AR" sz="1800" b="1" dirty="0" err="1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u$s</a:t>
            </a:r>
            <a:r>
              <a:rPr lang="es-AR" altLang="es-AR" sz="18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</a:t>
            </a:r>
            <a:endParaRPr lang="es-AR" altLang="es-AR" sz="2800" b="1" dirty="0" smtClean="0">
              <a:solidFill>
                <a:srgbClr val="0041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ítulo 1"/>
          <p:cNvSpPr txBox="1">
            <a:spLocks/>
          </p:cNvSpPr>
          <p:nvPr/>
        </p:nvSpPr>
        <p:spPr bwMode="auto">
          <a:xfrm>
            <a:off x="5176838" y="3939902"/>
            <a:ext cx="3498850" cy="369986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800" b="1" dirty="0" smtClean="0">
                <a:solidFill>
                  <a:srgbClr val="FA84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Co-generación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11560" y="1662708"/>
            <a:ext cx="3311381" cy="2956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48 Rectángulo"/>
          <p:cNvSpPr/>
          <p:nvPr/>
        </p:nvSpPr>
        <p:spPr>
          <a:xfrm>
            <a:off x="5189609" y="1687710"/>
            <a:ext cx="3311381" cy="2956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Triángulo isósceles 36"/>
          <p:cNvSpPr/>
          <p:nvPr/>
        </p:nvSpPr>
        <p:spPr>
          <a:xfrm rot="12599963">
            <a:off x="8456516" y="1572494"/>
            <a:ext cx="265112" cy="414337"/>
          </a:xfrm>
          <a:custGeom>
            <a:avLst/>
            <a:gdLst>
              <a:gd name="connsiteX0" fmla="*/ 0 w 254637"/>
              <a:gd name="connsiteY0" fmla="*/ 224911 h 224911"/>
              <a:gd name="connsiteX1" fmla="*/ 127319 w 254637"/>
              <a:gd name="connsiteY1" fmla="*/ 0 h 224911"/>
              <a:gd name="connsiteX2" fmla="*/ 254637 w 254637"/>
              <a:gd name="connsiteY2" fmla="*/ 224911 h 224911"/>
              <a:gd name="connsiteX3" fmla="*/ 0 w 254637"/>
              <a:gd name="connsiteY3" fmla="*/ 224911 h 224911"/>
              <a:gd name="connsiteX0" fmla="*/ 0 w 254637"/>
              <a:gd name="connsiteY0" fmla="*/ 249038 h 249038"/>
              <a:gd name="connsiteX1" fmla="*/ 147997 w 254637"/>
              <a:gd name="connsiteY1" fmla="*/ 0 h 249038"/>
              <a:gd name="connsiteX2" fmla="*/ 254637 w 254637"/>
              <a:gd name="connsiteY2" fmla="*/ 249038 h 249038"/>
              <a:gd name="connsiteX3" fmla="*/ 0 w 254637"/>
              <a:gd name="connsiteY3" fmla="*/ 249038 h 249038"/>
              <a:gd name="connsiteX0" fmla="*/ 0 w 280485"/>
              <a:gd name="connsiteY0" fmla="*/ 249038 h 249038"/>
              <a:gd name="connsiteX1" fmla="*/ 147997 w 280485"/>
              <a:gd name="connsiteY1" fmla="*/ 0 h 249038"/>
              <a:gd name="connsiteX2" fmla="*/ 280485 w 280485"/>
              <a:gd name="connsiteY2" fmla="*/ 233527 h 249038"/>
              <a:gd name="connsiteX3" fmla="*/ 0 w 280485"/>
              <a:gd name="connsiteY3" fmla="*/ 249038 h 249038"/>
              <a:gd name="connsiteX0" fmla="*/ 0 w 228780"/>
              <a:gd name="connsiteY0" fmla="*/ 364494 h 364494"/>
              <a:gd name="connsiteX1" fmla="*/ 96292 w 228780"/>
              <a:gd name="connsiteY1" fmla="*/ 0 h 364494"/>
              <a:gd name="connsiteX2" fmla="*/ 228780 w 228780"/>
              <a:gd name="connsiteY2" fmla="*/ 233527 h 364494"/>
              <a:gd name="connsiteX3" fmla="*/ 0 w 228780"/>
              <a:gd name="connsiteY3" fmla="*/ 364494 h 364494"/>
              <a:gd name="connsiteX0" fmla="*/ 0 w 228780"/>
              <a:gd name="connsiteY0" fmla="*/ 355878 h 355878"/>
              <a:gd name="connsiteX1" fmla="*/ 101462 w 228780"/>
              <a:gd name="connsiteY1" fmla="*/ 0 h 355878"/>
              <a:gd name="connsiteX2" fmla="*/ 228780 w 228780"/>
              <a:gd name="connsiteY2" fmla="*/ 224911 h 355878"/>
              <a:gd name="connsiteX3" fmla="*/ 0 w 228780"/>
              <a:gd name="connsiteY3" fmla="*/ 355878 h 35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80" h="355878">
                <a:moveTo>
                  <a:pt x="0" y="355878"/>
                </a:moveTo>
                <a:lnTo>
                  <a:pt x="101462" y="0"/>
                </a:lnTo>
                <a:lnTo>
                  <a:pt x="228780" y="224911"/>
                </a:lnTo>
                <a:lnTo>
                  <a:pt x="0" y="35587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 sz="1600"/>
          </a:p>
        </p:txBody>
      </p:sp>
    </p:spTree>
    <p:extLst>
      <p:ext uri="{BB962C8B-B14F-4D97-AF65-F5344CB8AC3E}">
        <p14:creationId xmlns:p14="http://schemas.microsoft.com/office/powerpoint/2010/main" val="185988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YANQUETRUZ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5" name="2 Marcador de contenido"/>
          <p:cNvSpPr txBox="1">
            <a:spLocks/>
          </p:cNvSpPr>
          <p:nvPr/>
        </p:nvSpPr>
        <p:spPr bwMode="auto">
          <a:xfrm>
            <a:off x="4427984" y="260350"/>
            <a:ext cx="3444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SzPct val="150000"/>
              <a:defRPr/>
            </a:pPr>
            <a:r>
              <a:rPr lang="es-AR" altLang="es-AR" sz="2800" dirty="0">
                <a:solidFill>
                  <a:srgbClr val="61A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integrado</a:t>
            </a:r>
            <a:endParaRPr lang="es-AR" altLang="es-AR" sz="3200" dirty="0">
              <a:solidFill>
                <a:srgbClr val="61AD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34 Grupo"/>
          <p:cNvGrpSpPr>
            <a:grpSpLocks/>
          </p:cNvGrpSpPr>
          <p:nvPr/>
        </p:nvGrpSpPr>
        <p:grpSpPr bwMode="auto">
          <a:xfrm>
            <a:off x="3722725" y="3516242"/>
            <a:ext cx="1666800" cy="1104670"/>
            <a:chOff x="3160170" y="3267472"/>
            <a:chExt cx="1723571" cy="1504553"/>
          </a:xfrm>
        </p:grpSpPr>
        <p:sp>
          <p:nvSpPr>
            <p:cNvPr id="28" name="27 Proceso alternativo"/>
            <p:cNvSpPr/>
            <p:nvPr/>
          </p:nvSpPr>
          <p:spPr bwMode="auto">
            <a:xfrm>
              <a:off x="3160170" y="4051490"/>
              <a:ext cx="1723571" cy="720535"/>
            </a:xfrm>
            <a:prstGeom prst="flowChartAlternateProcess">
              <a:avLst/>
            </a:prstGeom>
            <a:solidFill>
              <a:srgbClr val="FA840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es-AR" sz="16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MAGRET</a:t>
              </a:r>
            </a:p>
          </p:txBody>
        </p:sp>
        <p:sp>
          <p:nvSpPr>
            <p:cNvPr id="29" name="37 Flecha derecha"/>
            <p:cNvSpPr>
              <a:spLocks noChangeArrowheads="1"/>
            </p:cNvSpPr>
            <p:nvPr/>
          </p:nvSpPr>
          <p:spPr bwMode="auto">
            <a:xfrm rot="5400000">
              <a:off x="3708352" y="3460949"/>
              <a:ext cx="644130" cy="257175"/>
            </a:xfrm>
            <a:prstGeom prst="rightArrow">
              <a:avLst>
                <a:gd name="adj1" fmla="val 50000"/>
                <a:gd name="adj2" fmla="val 50070"/>
              </a:avLst>
            </a:prstGeom>
            <a:solidFill>
              <a:srgbClr val="FA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2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AR" altLang="es-AR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6444208" y="914578"/>
            <a:ext cx="2160240" cy="865084"/>
            <a:chOff x="6444208" y="914578"/>
            <a:chExt cx="2160240" cy="865084"/>
          </a:xfrm>
        </p:grpSpPr>
        <p:pic>
          <p:nvPicPr>
            <p:cNvPr id="48" name="47 Imagen" descr="bio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06978" y="914578"/>
              <a:ext cx="1997470" cy="865084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47000"/>
                </a:srgbClr>
              </a:outerShdw>
            </a:effectLst>
          </p:spPr>
        </p:pic>
        <p:sp>
          <p:nvSpPr>
            <p:cNvPr id="51" name="50 CuadroTexto"/>
            <p:cNvSpPr txBox="1"/>
            <p:nvPr/>
          </p:nvSpPr>
          <p:spPr bwMode="auto">
            <a:xfrm>
              <a:off x="6444208" y="1203598"/>
              <a:ext cx="162944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BIOENERGÍA</a:t>
              </a:r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755576" y="915566"/>
            <a:ext cx="2075271" cy="883272"/>
            <a:chOff x="755576" y="915566"/>
            <a:chExt cx="2075271" cy="883272"/>
          </a:xfrm>
        </p:grpSpPr>
        <p:pic>
          <p:nvPicPr>
            <p:cNvPr id="26" name="25 Imagen" descr="maiz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576" y="915566"/>
              <a:ext cx="2002914" cy="883272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42000"/>
                </a:srgbClr>
              </a:outerShdw>
            </a:effectLst>
          </p:spPr>
        </p:pic>
        <p:sp>
          <p:nvSpPr>
            <p:cNvPr id="52" name="51 CuadroTexto"/>
            <p:cNvSpPr txBox="1"/>
            <p:nvPr/>
          </p:nvSpPr>
          <p:spPr bwMode="auto">
            <a:xfrm>
              <a:off x="1201405" y="1203598"/>
              <a:ext cx="162944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AR" sz="16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MAÍZ</a:t>
              </a:r>
            </a:p>
          </p:txBody>
        </p:sp>
      </p:grpSp>
      <p:grpSp>
        <p:nvGrpSpPr>
          <p:cNvPr id="53" name="52 Grupo"/>
          <p:cNvGrpSpPr>
            <a:grpSpLocks/>
          </p:cNvGrpSpPr>
          <p:nvPr/>
        </p:nvGrpSpPr>
        <p:grpSpPr bwMode="auto">
          <a:xfrm>
            <a:off x="1295508" y="1849988"/>
            <a:ext cx="2061948" cy="687504"/>
            <a:chOff x="1187450" y="2636838"/>
            <a:chExt cx="2278063" cy="936625"/>
          </a:xfrm>
        </p:grpSpPr>
        <p:pic>
          <p:nvPicPr>
            <p:cNvPr id="54" name="53 Imagen" descr="flecha1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7450" y="2636838"/>
              <a:ext cx="2278063" cy="936625"/>
            </a:xfrm>
            <a:prstGeom prst="rect">
              <a:avLst/>
            </a:prstGeom>
            <a:effectLst>
              <a:outerShdw blurRad="76200" dist="50800" dir="5400000" sx="95000" sy="95000" algn="ctr" rotWithShape="0">
                <a:srgbClr val="000000">
                  <a:alpha val="34000"/>
                </a:srgbClr>
              </a:outerShdw>
            </a:effectLst>
          </p:spPr>
        </p:pic>
        <p:sp>
          <p:nvSpPr>
            <p:cNvPr id="55" name="54 CuadroTexto"/>
            <p:cNvSpPr txBox="1"/>
            <p:nvPr/>
          </p:nvSpPr>
          <p:spPr bwMode="auto">
            <a:xfrm>
              <a:off x="1476375" y="2997200"/>
              <a:ext cx="18002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ALIMENTACIÓN</a:t>
              </a:r>
            </a:p>
          </p:txBody>
        </p:sp>
      </p:grpSp>
      <p:grpSp>
        <p:nvGrpSpPr>
          <p:cNvPr id="56" name="55 Grupo"/>
          <p:cNvGrpSpPr>
            <a:grpSpLocks/>
          </p:cNvGrpSpPr>
          <p:nvPr/>
        </p:nvGrpSpPr>
        <p:grpSpPr bwMode="auto">
          <a:xfrm>
            <a:off x="1223055" y="2662661"/>
            <a:ext cx="2224316" cy="730620"/>
            <a:chOff x="1106488" y="3441700"/>
            <a:chExt cx="2457450" cy="995363"/>
          </a:xfrm>
        </p:grpSpPr>
        <p:pic>
          <p:nvPicPr>
            <p:cNvPr id="57" name="56 Imagen" descr="flacha2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06488" y="3441700"/>
              <a:ext cx="2457450" cy="99536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58" name="57 CuadroTexto"/>
            <p:cNvSpPr txBox="1"/>
            <p:nvPr/>
          </p:nvSpPr>
          <p:spPr bwMode="auto">
            <a:xfrm>
              <a:off x="1538288" y="3789363"/>
              <a:ext cx="18002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BIOMASA</a:t>
              </a:r>
            </a:p>
          </p:txBody>
        </p:sp>
      </p:grpSp>
      <p:grpSp>
        <p:nvGrpSpPr>
          <p:cNvPr id="59" name="58 Grupo"/>
          <p:cNvGrpSpPr>
            <a:grpSpLocks/>
          </p:cNvGrpSpPr>
          <p:nvPr/>
        </p:nvGrpSpPr>
        <p:grpSpPr bwMode="auto">
          <a:xfrm>
            <a:off x="1263520" y="3954201"/>
            <a:ext cx="2117986" cy="612928"/>
            <a:chOff x="1152525" y="4754563"/>
            <a:chExt cx="2339975" cy="835025"/>
          </a:xfrm>
        </p:grpSpPr>
        <p:sp>
          <p:nvSpPr>
            <p:cNvPr id="60" name="35 Flecha derecha"/>
            <p:cNvSpPr>
              <a:spLocks noChangeArrowheads="1"/>
            </p:cNvSpPr>
            <p:nvPr/>
          </p:nvSpPr>
          <p:spPr bwMode="auto">
            <a:xfrm>
              <a:off x="1439863" y="4754563"/>
              <a:ext cx="1974850" cy="835025"/>
            </a:xfrm>
            <a:prstGeom prst="rightArrow">
              <a:avLst>
                <a:gd name="adj1" fmla="val 50000"/>
                <a:gd name="adj2" fmla="val 49830"/>
              </a:avLst>
            </a:prstGeom>
            <a:solidFill>
              <a:srgbClr val="92D050"/>
            </a:solidFill>
            <a:ln w="9525" algn="ctr">
              <a:solidFill>
                <a:srgbClr val="92D050"/>
              </a:solidFill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s-AR" altLang="es-AR" sz="160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60 CuadroTexto"/>
            <p:cNvSpPr txBox="1"/>
            <p:nvPr/>
          </p:nvSpPr>
          <p:spPr bwMode="auto">
            <a:xfrm>
              <a:off x="1152525" y="5043488"/>
              <a:ext cx="233997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TRIGENERACIÓN</a:t>
              </a:r>
            </a:p>
          </p:txBody>
        </p:sp>
      </p:grpSp>
      <p:grpSp>
        <p:nvGrpSpPr>
          <p:cNvPr id="62" name="61 Grupo"/>
          <p:cNvGrpSpPr>
            <a:grpSpLocks/>
          </p:cNvGrpSpPr>
          <p:nvPr/>
        </p:nvGrpSpPr>
        <p:grpSpPr bwMode="auto">
          <a:xfrm>
            <a:off x="3656183" y="2185247"/>
            <a:ext cx="1760198" cy="952022"/>
            <a:chOff x="3563938" y="2924175"/>
            <a:chExt cx="1944687" cy="1296988"/>
          </a:xfrm>
        </p:grpSpPr>
        <p:sp>
          <p:nvSpPr>
            <p:cNvPr id="63" name="62 Hexágono"/>
            <p:cNvSpPr/>
            <p:nvPr/>
          </p:nvSpPr>
          <p:spPr>
            <a:xfrm>
              <a:off x="3563938" y="2924175"/>
              <a:ext cx="1944687" cy="1296988"/>
            </a:xfrm>
            <a:prstGeom prst="hexagon">
              <a:avLst/>
            </a:prstGeom>
            <a:solidFill>
              <a:srgbClr val="00416E"/>
            </a:solidFill>
            <a:ln w="34925">
              <a:gradFill flip="none" rotWithShape="1">
                <a:gsLst>
                  <a:gs pos="0">
                    <a:srgbClr val="FFC000"/>
                  </a:gs>
                  <a:gs pos="100000">
                    <a:srgbClr val="92D050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2 Marcador de contenido"/>
            <p:cNvSpPr txBox="1">
              <a:spLocks/>
            </p:cNvSpPr>
            <p:nvPr/>
          </p:nvSpPr>
          <p:spPr bwMode="auto">
            <a:xfrm>
              <a:off x="3708400" y="3141663"/>
              <a:ext cx="1800225" cy="84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2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ts val="1000"/>
                </a:spcBef>
                <a:buSzPct val="150000"/>
                <a:buFontTx/>
                <a:buNone/>
              </a:pPr>
              <a:r>
                <a:rPr lang="es-AR" altLang="es-AR" sz="1600">
                  <a:solidFill>
                    <a:schemeClr val="bg1"/>
                  </a:solidFill>
                  <a:cs typeface="Arial" panose="020B0604020202020204" pitchFamily="34" charset="0"/>
                </a:rPr>
                <a:t>YANQUETRUZ</a:t>
              </a:r>
              <a:r>
                <a:rPr lang="es-AR" altLang="es-AR" sz="360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65" name="64 Grupo"/>
          <p:cNvGrpSpPr>
            <a:grpSpLocks/>
          </p:cNvGrpSpPr>
          <p:nvPr/>
        </p:nvGrpSpPr>
        <p:grpSpPr bwMode="auto">
          <a:xfrm>
            <a:off x="5408840" y="1857798"/>
            <a:ext cx="2215696" cy="730620"/>
            <a:chOff x="5292725" y="2636838"/>
            <a:chExt cx="2447925" cy="995362"/>
          </a:xfrm>
        </p:grpSpPr>
        <p:pic>
          <p:nvPicPr>
            <p:cNvPr id="66" name="47 Imagen" descr="flacha2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92725" y="2636838"/>
              <a:ext cx="2447925" cy="99536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67" name="66 CuadroTexto"/>
            <p:cNvSpPr txBox="1"/>
            <p:nvPr/>
          </p:nvSpPr>
          <p:spPr bwMode="auto">
            <a:xfrm>
              <a:off x="5435600" y="2997200"/>
              <a:ext cx="18002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ENERGÍA</a:t>
              </a:r>
            </a:p>
          </p:txBody>
        </p:sp>
      </p:grpSp>
      <p:grpSp>
        <p:nvGrpSpPr>
          <p:cNvPr id="68" name="67 Grupo"/>
          <p:cNvGrpSpPr>
            <a:grpSpLocks/>
          </p:cNvGrpSpPr>
          <p:nvPr/>
        </p:nvGrpSpPr>
        <p:grpSpPr bwMode="auto">
          <a:xfrm>
            <a:off x="7529811" y="2257159"/>
            <a:ext cx="1614187" cy="1869137"/>
            <a:chOff x="7451724" y="2852738"/>
            <a:chExt cx="1783373" cy="2546421"/>
          </a:xfrm>
        </p:grpSpPr>
        <p:sp>
          <p:nvSpPr>
            <p:cNvPr id="69" name="35 Flecha derecha"/>
            <p:cNvSpPr>
              <a:spLocks noChangeArrowheads="1"/>
            </p:cNvSpPr>
            <p:nvPr/>
          </p:nvSpPr>
          <p:spPr bwMode="auto">
            <a:xfrm rot="5400000">
              <a:off x="7415213" y="3465513"/>
              <a:ext cx="1655762" cy="430212"/>
            </a:xfrm>
            <a:prstGeom prst="rightArrow">
              <a:avLst>
                <a:gd name="adj1" fmla="val 50000"/>
                <a:gd name="adj2" fmla="val 49802"/>
              </a:avLst>
            </a:prstGeom>
            <a:solidFill>
              <a:srgbClr val="92D050"/>
            </a:solidFill>
            <a:ln w="9525" algn="ctr">
              <a:solidFill>
                <a:srgbClr val="92D050"/>
              </a:solidFill>
              <a:round/>
              <a:headEnd/>
              <a:tailEnd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s-AR" altLang="es-AR" sz="160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69 CuadroTexto"/>
            <p:cNvSpPr txBox="1"/>
            <p:nvPr/>
          </p:nvSpPr>
          <p:spPr bwMode="auto">
            <a:xfrm>
              <a:off x="7451724" y="4581525"/>
              <a:ext cx="1783373" cy="8176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AR" sz="1100" b="1" dirty="0">
                  <a:solidFill>
                    <a:srgbClr val="92D050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SISTEMA</a:t>
              </a:r>
            </a:p>
            <a:p>
              <a:pPr algn="ctr">
                <a:defRPr/>
              </a:pPr>
              <a:r>
                <a:rPr lang="es-AR" sz="1100" b="1" dirty="0">
                  <a:solidFill>
                    <a:srgbClr val="92D050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INTERCONECTADO</a:t>
              </a:r>
            </a:p>
            <a:p>
              <a:pPr algn="ctr">
                <a:defRPr/>
              </a:pPr>
              <a:r>
                <a:rPr lang="es-AR" sz="1100" b="1" dirty="0">
                  <a:solidFill>
                    <a:srgbClr val="92D050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NACIONAL</a:t>
              </a:r>
            </a:p>
          </p:txBody>
        </p:sp>
      </p:grpSp>
      <p:grpSp>
        <p:nvGrpSpPr>
          <p:cNvPr id="71" name="70 Grupo"/>
          <p:cNvGrpSpPr>
            <a:grpSpLocks/>
          </p:cNvGrpSpPr>
          <p:nvPr/>
        </p:nvGrpSpPr>
        <p:grpSpPr bwMode="auto">
          <a:xfrm>
            <a:off x="5535865" y="2751799"/>
            <a:ext cx="2094996" cy="898418"/>
            <a:chOff x="5426075" y="3500438"/>
            <a:chExt cx="2314575" cy="1223962"/>
          </a:xfrm>
        </p:grpSpPr>
        <p:pic>
          <p:nvPicPr>
            <p:cNvPr id="72" name="71 Imagen" descr="flacha2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426075" y="3500438"/>
              <a:ext cx="2314575" cy="122396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73" name="72 CuadroTexto"/>
            <p:cNvSpPr txBox="1"/>
            <p:nvPr/>
          </p:nvSpPr>
          <p:spPr bwMode="auto">
            <a:xfrm>
              <a:off x="5580062" y="3860801"/>
              <a:ext cx="1800225" cy="6289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200" b="1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EFLUENTES + FORRAJE</a:t>
              </a:r>
            </a:p>
          </p:txBody>
        </p:sp>
      </p:grpSp>
      <p:grpSp>
        <p:nvGrpSpPr>
          <p:cNvPr id="74" name="73 Grupo"/>
          <p:cNvGrpSpPr>
            <a:grpSpLocks/>
          </p:cNvGrpSpPr>
          <p:nvPr/>
        </p:nvGrpSpPr>
        <p:grpSpPr bwMode="auto">
          <a:xfrm>
            <a:off x="3073167" y="1099032"/>
            <a:ext cx="2994492" cy="464606"/>
            <a:chOff x="2916238" y="1844675"/>
            <a:chExt cx="3308350" cy="632958"/>
          </a:xfrm>
        </p:grpSpPr>
        <p:sp>
          <p:nvSpPr>
            <p:cNvPr id="75" name="29 Flecha derecha"/>
            <p:cNvSpPr>
              <a:spLocks noChangeArrowheads="1"/>
            </p:cNvSpPr>
            <p:nvPr/>
          </p:nvSpPr>
          <p:spPr bwMode="auto">
            <a:xfrm rot="10800000">
              <a:off x="2916238" y="1844675"/>
              <a:ext cx="3308350" cy="319088"/>
            </a:xfrm>
            <a:prstGeom prst="rightArrow">
              <a:avLst>
                <a:gd name="adj1" fmla="val 50000"/>
                <a:gd name="adj2" fmla="val 50113"/>
              </a:avLst>
            </a:prstGeom>
            <a:gradFill rotWithShape="1">
              <a:gsLst>
                <a:gs pos="0">
                  <a:srgbClr val="FA8409"/>
                </a:gs>
                <a:gs pos="100000">
                  <a:srgbClr val="92D050"/>
                </a:gs>
              </a:gsLst>
              <a:lin ang="6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2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rgbClr val="073770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AR" altLang="es-AR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6" name="75 CuadroTexto"/>
            <p:cNvSpPr txBox="1"/>
            <p:nvPr/>
          </p:nvSpPr>
          <p:spPr bwMode="auto">
            <a:xfrm>
              <a:off x="3582987" y="2100262"/>
              <a:ext cx="1965325" cy="3773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AR" sz="1200" b="1" dirty="0">
                  <a:solidFill>
                    <a:srgbClr val="92D050"/>
                  </a:solidFill>
                  <a:latin typeface="Arial" panose="020B0604020202020204" pitchFamily="34" charset="0"/>
                  <a:ea typeface="ＭＳ Ｐゴシック" pitchFamily="-65" charset="-128"/>
                  <a:cs typeface="Arial" panose="020B0604020202020204" pitchFamily="34" charset="0"/>
                </a:rPr>
                <a:t>BIOFERTILIZANTES</a:t>
              </a:r>
              <a:endParaRPr lang="es-AR" sz="1000" b="1" dirty="0">
                <a:solidFill>
                  <a:srgbClr val="92D050"/>
                </a:solidFill>
                <a:latin typeface="Arial" panose="020B0604020202020204" pitchFamily="34" charset="0"/>
                <a:ea typeface="ＭＳ Ｐゴシック" pitchFamily="-65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681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21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2 Marcador de contenido"/>
          <p:cNvSpPr txBox="1">
            <a:spLocks/>
          </p:cNvSpPr>
          <p:nvPr/>
        </p:nvSpPr>
        <p:spPr bwMode="auto">
          <a:xfrm>
            <a:off x="4427984" y="260350"/>
            <a:ext cx="4464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SzPct val="150000"/>
              <a:defRPr/>
            </a:pPr>
            <a:r>
              <a:rPr lang="es-AR" altLang="es-AR" sz="2800" dirty="0" smtClean="0">
                <a:solidFill>
                  <a:srgbClr val="61A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 limpia y renovable</a:t>
            </a:r>
            <a:endParaRPr lang="es-AR" altLang="es-AR" sz="3200" dirty="0">
              <a:solidFill>
                <a:srgbClr val="61AD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81" y="1365834"/>
            <a:ext cx="6618778" cy="27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 bwMode="auto">
          <a:xfrm>
            <a:off x="495972" y="2571750"/>
            <a:ext cx="1051692" cy="485850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PURINES Y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BIOMASA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 bwMode="auto">
          <a:xfrm>
            <a:off x="1991460" y="808087"/>
            <a:ext cx="2365582" cy="485850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COGENERACIÓN</a:t>
            </a:r>
          </a:p>
        </p:txBody>
      </p:sp>
      <p:sp>
        <p:nvSpPr>
          <p:cNvPr id="14" name="Título 1"/>
          <p:cNvSpPr txBox="1">
            <a:spLocks/>
          </p:cNvSpPr>
          <p:nvPr/>
        </p:nvSpPr>
        <p:spPr bwMode="auto">
          <a:xfrm>
            <a:off x="4367947" y="1546276"/>
            <a:ext cx="2365582" cy="48584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 ELECTRICA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 bwMode="auto">
          <a:xfrm>
            <a:off x="4223485" y="2416226"/>
            <a:ext cx="2365582" cy="48584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 TERMICA</a:t>
            </a:r>
          </a:p>
        </p:txBody>
      </p:sp>
      <p:sp>
        <p:nvSpPr>
          <p:cNvPr id="16" name="Título 1"/>
          <p:cNvSpPr txBox="1">
            <a:spLocks/>
          </p:cNvSpPr>
          <p:nvPr/>
        </p:nvSpPr>
        <p:spPr bwMode="auto">
          <a:xfrm>
            <a:off x="2423260" y="2609901"/>
            <a:ext cx="2365582" cy="48584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BIOGAS</a:t>
            </a:r>
          </a:p>
        </p:txBody>
      </p:sp>
      <p:sp>
        <p:nvSpPr>
          <p:cNvPr id="17" name="Título 1"/>
          <p:cNvSpPr txBox="1">
            <a:spLocks/>
          </p:cNvSpPr>
          <p:nvPr/>
        </p:nvSpPr>
        <p:spPr bwMode="auto">
          <a:xfrm>
            <a:off x="1916847" y="4048176"/>
            <a:ext cx="2365582" cy="48584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BIODIGESTORES</a:t>
            </a:r>
            <a:endParaRPr lang="es-AR" altLang="es-AR" sz="1200" b="1" dirty="0">
              <a:solidFill>
                <a:srgbClr val="0041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 bwMode="auto">
          <a:xfrm>
            <a:off x="4416440" y="4171894"/>
            <a:ext cx="2365582" cy="485848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</a:t>
            </a: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BIODIGERIDO</a:t>
            </a:r>
            <a:endParaRPr lang="es-AR" altLang="es-AR" sz="1200" b="1" dirty="0">
              <a:solidFill>
                <a:srgbClr val="0041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 bwMode="auto">
          <a:xfrm>
            <a:off x="7298939" y="3292020"/>
            <a:ext cx="2365582" cy="880140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APLICACIÓN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AR" altLang="es-AR" sz="1200" b="1" dirty="0" smtClean="0">
                <a:solidFill>
                  <a:srgbClr val="0041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BIOFERTILIZANTES</a:t>
            </a:r>
          </a:p>
          <a:p>
            <a:pPr eaLnBrk="1" hangingPunct="1">
              <a:lnSpc>
                <a:spcPct val="90000"/>
              </a:lnSpc>
              <a:defRPr/>
            </a:pPr>
            <a:endParaRPr lang="es-AR" altLang="es-AR" sz="1100" dirty="0" smtClean="0">
              <a:solidFill>
                <a:srgbClr val="0041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2143108" y="138342"/>
            <a:ext cx="264573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YANQUETRUZ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8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72582"/>
            <a:ext cx="6643734" cy="5778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chemeClr val="bg1"/>
                </a:solidFill>
                <a:latin typeface="Brandon Grotesque Regular" pitchFamily="34" charset="0"/>
              </a:rPr>
              <a:t>YANQUETRUZ</a:t>
            </a:r>
            <a:endParaRPr lang="es-AR" sz="3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9902"/>
            <a:ext cx="699443" cy="70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C:\Users\sruvira\AppData\Local\Temp\Rar$DR10.459\DJI_0006.JPG"/>
          <p:cNvPicPr>
            <a:picLocks noChangeAspect="1" noChangeArrowheads="1"/>
          </p:cNvPicPr>
          <p:nvPr/>
        </p:nvPicPr>
        <p:blipFill>
          <a:blip r:embed="rId5" cstate="print"/>
          <a:srcRect t="15726" b="1311"/>
          <a:stretch>
            <a:fillRect/>
          </a:stretch>
        </p:blipFill>
        <p:spPr bwMode="auto">
          <a:xfrm>
            <a:off x="1443969" y="964783"/>
            <a:ext cx="6008352" cy="373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678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56" y="4011910"/>
            <a:ext cx="1149824" cy="62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597" y="2355726"/>
            <a:ext cx="1316782" cy="131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84" y="1543557"/>
            <a:ext cx="2680296" cy="10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93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632</Words>
  <Application>Microsoft Office PowerPoint</Application>
  <PresentationFormat>Presentación en pantalla (16:9)</PresentationFormat>
  <Paragraphs>183</Paragraphs>
  <Slides>26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6" baseType="lpstr">
      <vt:lpstr>ＭＳ Ｐゴシック</vt:lpstr>
      <vt:lpstr>Arial</vt:lpstr>
      <vt:lpstr>Arial Hebrew</vt:lpstr>
      <vt:lpstr>Brandon Grotesque Medium</vt:lpstr>
      <vt:lpstr>Brandon Grotesque Regular</vt:lpstr>
      <vt:lpstr>Calibri</vt:lpstr>
      <vt:lpstr>Futura Md BT</vt:lpstr>
      <vt:lpstr>Helvetica</vt:lpstr>
      <vt:lpstr>Times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Sandra De Girolamo</cp:lastModifiedBy>
  <cp:revision>33</cp:revision>
  <dcterms:created xsi:type="dcterms:W3CDTF">2016-09-06T15:23:32Z</dcterms:created>
  <dcterms:modified xsi:type="dcterms:W3CDTF">2017-09-27T11:27:00Z</dcterms:modified>
</cp:coreProperties>
</file>