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5" r:id="rId3"/>
    <p:sldId id="280" r:id="rId4"/>
    <p:sldId id="282" r:id="rId5"/>
    <p:sldId id="281" r:id="rId6"/>
    <p:sldId id="283" r:id="rId7"/>
    <p:sldId id="284" r:id="rId8"/>
    <p:sldId id="270" r:id="rId9"/>
    <p:sldId id="276" r:id="rId10"/>
    <p:sldId id="278" r:id="rId11"/>
    <p:sldId id="277" r:id="rId12"/>
    <p:sldId id="285" r:id="rId13"/>
    <p:sldId id="279" r:id="rId14"/>
    <p:sldId id="274" r:id="rId15"/>
  </p:sldIdLst>
  <p:sldSz cx="9144000" cy="5143500" type="screen16x9"/>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9C9E9F"/>
    <a:srgbClr val="2B9E81"/>
    <a:srgbClr val="3323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750" autoAdjust="0"/>
  </p:normalViewPr>
  <p:slideViewPr>
    <p:cSldViewPr>
      <p:cViewPr varScale="1">
        <p:scale>
          <a:sx n="84" d="100"/>
          <a:sy n="84" d="100"/>
        </p:scale>
        <p:origin x="96" y="96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7819"/>
            <a:ext cx="7772400" cy="1102519"/>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AR"/>
          </a:p>
        </p:txBody>
      </p:sp>
      <p:sp>
        <p:nvSpPr>
          <p:cNvPr id="4" name="3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3078418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452582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154781"/>
            <a:ext cx="2057400" cy="3290888"/>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457200" y="154781"/>
            <a:ext cx="6019800" cy="329088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50520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2880387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6"/>
            <a:ext cx="7772400" cy="1021556"/>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83145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1782391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6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339358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2062065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3048613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04787"/>
            <a:ext cx="3008313" cy="871538"/>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1810834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054"/>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CB3A561-27D8-44BE-8FFC-791FE1EBCE00}" type="datetimeFigureOut">
              <a:rPr lang="es-AR" smtClean="0"/>
              <a:pPr/>
              <a:t>26/9/2017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831443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CB3A561-27D8-44BE-8FFC-791FE1EBCE00}" type="datetimeFigureOut">
              <a:rPr lang="es-AR" smtClean="0"/>
              <a:pPr/>
              <a:t>26/9/2017</a:t>
            </a:fld>
            <a:endParaRPr lang="es-AR"/>
          </a:p>
        </p:txBody>
      </p:sp>
      <p:sp>
        <p:nvSpPr>
          <p:cNvPr id="5" name="4 Marcador de pie de página"/>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5 Marcador de número de diapositiva"/>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0A3E23-400A-44F3-970A-0C2792412F15}" type="slidenum">
              <a:rPr lang="es-AR" smtClean="0"/>
              <a:pPr/>
              <a:t>‹Nº›</a:t>
            </a:fld>
            <a:endParaRPr lang="es-AR"/>
          </a:p>
        </p:txBody>
      </p:sp>
    </p:spTree>
    <p:extLst>
      <p:ext uri="{BB962C8B-B14F-4D97-AF65-F5344CB8AC3E}">
        <p14:creationId xmlns:p14="http://schemas.microsoft.com/office/powerpoint/2010/main" val="1742787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pantalla-bolsa-inai-1.jpg"/>
          <p:cNvPicPr>
            <a:picLocks noChangeAspect="1"/>
          </p:cNvPicPr>
          <p:nvPr/>
        </p:nvPicPr>
        <p:blipFill>
          <a:blip r:embed="rId2"/>
          <a:stretch>
            <a:fillRect/>
          </a:stretch>
        </p:blipFill>
        <p:spPr>
          <a:xfrm>
            <a:off x="0" y="0"/>
            <a:ext cx="9144000" cy="5143500"/>
          </a:xfrm>
          <a:prstGeom prst="rect">
            <a:avLst/>
          </a:prstGeom>
        </p:spPr>
      </p:pic>
      <p:sp>
        <p:nvSpPr>
          <p:cNvPr id="6" name="5 CuadroTexto"/>
          <p:cNvSpPr txBox="1"/>
          <p:nvPr/>
        </p:nvSpPr>
        <p:spPr>
          <a:xfrm>
            <a:off x="1079612" y="2928940"/>
            <a:ext cx="6984776" cy="830997"/>
          </a:xfrm>
          <a:prstGeom prst="rect">
            <a:avLst/>
          </a:prstGeom>
          <a:noFill/>
        </p:spPr>
        <p:txBody>
          <a:bodyPr wrap="square" rtlCol="0">
            <a:spAutoFit/>
          </a:bodyPr>
          <a:lstStyle/>
          <a:p>
            <a:pPr algn="ctr"/>
            <a:r>
              <a:rPr lang="es-AR" sz="2400" i="1" dirty="0" smtClean="0">
                <a:solidFill>
                  <a:schemeClr val="bg1"/>
                </a:solidFill>
              </a:rPr>
              <a:t>Negociaciones en </a:t>
            </a:r>
            <a:r>
              <a:rPr lang="es-AR" sz="2400" i="1" dirty="0">
                <a:solidFill>
                  <a:schemeClr val="bg1"/>
                </a:solidFill>
              </a:rPr>
              <a:t>la OMC: ¿qué está en juego en la Conferencia Ministerial de Buenos Aires</a:t>
            </a:r>
            <a:r>
              <a:rPr lang="es-AR" sz="2400" i="1" dirty="0" smtClean="0">
                <a:solidFill>
                  <a:schemeClr val="bg1"/>
                </a:solidFill>
              </a:rPr>
              <a:t>?</a:t>
            </a:r>
            <a:endParaRPr lang="es-AR" sz="2400" dirty="0">
              <a:solidFill>
                <a:schemeClr val="bg1"/>
              </a:solidFill>
            </a:endParaRPr>
          </a:p>
        </p:txBody>
      </p:sp>
    </p:spTree>
    <p:extLst>
      <p:ext uri="{BB962C8B-B14F-4D97-AF65-F5344CB8AC3E}">
        <p14:creationId xmlns:p14="http://schemas.microsoft.com/office/powerpoint/2010/main" val="4220927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44000" cy="5143500"/>
          </a:xfrm>
          <a:prstGeom prst="rect">
            <a:avLst/>
          </a:prstGeom>
        </p:spPr>
      </p:pic>
      <p:sp>
        <p:nvSpPr>
          <p:cNvPr id="13" name="12 CuadroTexto"/>
          <p:cNvSpPr txBox="1"/>
          <p:nvPr/>
        </p:nvSpPr>
        <p:spPr>
          <a:xfrm>
            <a:off x="683568" y="2050062"/>
            <a:ext cx="7597352" cy="1107996"/>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endParaRPr lang="es-AR" sz="1400" b="1" dirty="0" smtClean="0">
              <a:solidFill>
                <a:srgbClr val="333333"/>
              </a:solidFill>
              <a:latin typeface="Times New Roman" pitchFamily="18" charset="0"/>
              <a:cs typeface="Times New Roman" pitchFamily="18" charset="0"/>
            </a:endParaRPr>
          </a:p>
          <a:p>
            <a:pPr algn="ctr">
              <a:lnSpc>
                <a:spcPct val="150000"/>
              </a:lnSpc>
            </a:pPr>
            <a:r>
              <a:rPr lang="es-AR" sz="1600" dirty="0" smtClean="0">
                <a:solidFill>
                  <a:srgbClr val="333333"/>
                </a:solidFill>
                <a:latin typeface="+mj-lt"/>
                <a:cs typeface="Times New Roman" pitchFamily="18" charset="0"/>
              </a:rPr>
              <a:t>Regulación Nacional</a:t>
            </a:r>
          </a:p>
          <a:p>
            <a:pPr algn="ctr">
              <a:lnSpc>
                <a:spcPct val="150000"/>
              </a:lnSpc>
            </a:pPr>
            <a:endParaRPr lang="es-AR" sz="1400" b="1" dirty="0" smtClean="0">
              <a:solidFill>
                <a:srgbClr val="333333"/>
              </a:solidFill>
              <a:latin typeface="Times New Roman" pitchFamily="18" charset="0"/>
              <a:cs typeface="Times New Roman" pitchFamily="18" charset="0"/>
            </a:endParaRPr>
          </a:p>
        </p:txBody>
      </p:sp>
      <p:sp>
        <p:nvSpPr>
          <p:cNvPr id="17" name="16 CuadroTexto"/>
          <p:cNvSpPr txBox="1"/>
          <p:nvPr/>
        </p:nvSpPr>
        <p:spPr>
          <a:xfrm>
            <a:off x="2195736" y="195486"/>
            <a:ext cx="5954910" cy="584775"/>
          </a:xfrm>
          <a:prstGeom prst="rect">
            <a:avLst/>
          </a:prstGeom>
          <a:noFill/>
        </p:spPr>
        <p:txBody>
          <a:bodyPr wrap="square" rtlCol="0">
            <a:spAutoFit/>
          </a:bodyPr>
          <a:lstStyle/>
          <a:p>
            <a:pPr algn="ctr"/>
            <a:r>
              <a:rPr lang="es-AR" sz="3200" dirty="0" smtClean="0">
                <a:solidFill>
                  <a:srgbClr val="FF0000"/>
                </a:solidFill>
              </a:rPr>
              <a:t>SERVICIOS</a:t>
            </a:r>
            <a:endParaRPr lang="es-AR" sz="3200" dirty="0">
              <a:solidFill>
                <a:srgbClr val="FF0000"/>
              </a:solidFill>
            </a:endParaRPr>
          </a:p>
        </p:txBody>
      </p:sp>
    </p:spTree>
    <p:extLst>
      <p:ext uri="{BB962C8B-B14F-4D97-AF65-F5344CB8AC3E}">
        <p14:creationId xmlns:p14="http://schemas.microsoft.com/office/powerpoint/2010/main" val="31963504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44000" cy="5143500"/>
          </a:xfrm>
          <a:prstGeom prst="rect">
            <a:avLst/>
          </a:prstGeom>
        </p:spPr>
      </p:pic>
      <p:sp>
        <p:nvSpPr>
          <p:cNvPr id="13" name="12 CuadroTexto"/>
          <p:cNvSpPr txBox="1"/>
          <p:nvPr/>
        </p:nvSpPr>
        <p:spPr>
          <a:xfrm>
            <a:off x="683568" y="3910285"/>
            <a:ext cx="7704856" cy="423449"/>
          </a:xfrm>
          <a:prstGeom prst="rect">
            <a:avLst/>
          </a:prstGeom>
          <a:ln>
            <a:solidFill>
              <a:schemeClr val="accent6"/>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600" dirty="0" smtClean="0">
                <a:solidFill>
                  <a:srgbClr val="333333"/>
                </a:solidFill>
                <a:latin typeface="+mj-lt"/>
                <a:cs typeface="Times New Roman" pitchFamily="18" charset="0"/>
              </a:rPr>
              <a:t>Paquete Países Menos Adelantados (</a:t>
            </a:r>
            <a:r>
              <a:rPr lang="es-AR" sz="1600" dirty="0" err="1" smtClean="0">
                <a:solidFill>
                  <a:srgbClr val="333333"/>
                </a:solidFill>
                <a:latin typeface="+mj-lt"/>
                <a:cs typeface="Times New Roman" pitchFamily="18" charset="0"/>
              </a:rPr>
              <a:t>PMAs</a:t>
            </a:r>
            <a:r>
              <a:rPr lang="es-AR" sz="1600" dirty="0" smtClean="0">
                <a:solidFill>
                  <a:srgbClr val="333333"/>
                </a:solidFill>
                <a:latin typeface="+mj-lt"/>
                <a:cs typeface="Times New Roman" pitchFamily="18" charset="0"/>
              </a:rPr>
              <a:t>)</a:t>
            </a:r>
          </a:p>
        </p:txBody>
      </p:sp>
      <p:sp>
        <p:nvSpPr>
          <p:cNvPr id="28" name="27 CuadroTexto"/>
          <p:cNvSpPr txBox="1"/>
          <p:nvPr/>
        </p:nvSpPr>
        <p:spPr>
          <a:xfrm>
            <a:off x="683568" y="1357565"/>
            <a:ext cx="7704856" cy="2308324"/>
          </a:xfrm>
          <a:prstGeom prst="rect">
            <a:avLst/>
          </a:prstGeom>
          <a:ln>
            <a:solidFill>
              <a:schemeClr val="accent6"/>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600" b="1" dirty="0" smtClean="0">
                <a:solidFill>
                  <a:srgbClr val="333333"/>
                </a:solidFill>
                <a:latin typeface="+mj-lt"/>
                <a:cs typeface="Times New Roman" pitchFamily="18" charset="0"/>
              </a:rPr>
              <a:t>PROPUESTA G-90 (</a:t>
            </a:r>
            <a:r>
              <a:rPr lang="es-AR" sz="1600" b="1" dirty="0" err="1" smtClean="0">
                <a:solidFill>
                  <a:srgbClr val="333333"/>
                </a:solidFill>
                <a:latin typeface="+mj-lt"/>
                <a:cs typeface="Times New Roman" pitchFamily="18" charset="0"/>
              </a:rPr>
              <a:t>PMAs</a:t>
            </a:r>
            <a:r>
              <a:rPr lang="es-AR" sz="1600" b="1" dirty="0" smtClean="0">
                <a:solidFill>
                  <a:srgbClr val="333333"/>
                </a:solidFill>
                <a:latin typeface="+mj-lt"/>
                <a:cs typeface="Times New Roman" pitchFamily="18" charset="0"/>
              </a:rPr>
              <a:t>, ACP, Grupo Africano)</a:t>
            </a:r>
          </a:p>
          <a:p>
            <a:pPr algn="ctr">
              <a:lnSpc>
                <a:spcPct val="150000"/>
              </a:lnSpc>
            </a:pPr>
            <a:endParaRPr lang="es-AR" sz="1600" b="1" dirty="0" smtClean="0">
              <a:solidFill>
                <a:srgbClr val="333333"/>
              </a:solidFill>
              <a:latin typeface="+mj-lt"/>
              <a:cs typeface="Times New Roman" pitchFamily="18" charset="0"/>
            </a:endParaRPr>
          </a:p>
          <a:p>
            <a:pPr algn="ctr">
              <a:lnSpc>
                <a:spcPct val="150000"/>
              </a:lnSpc>
            </a:pPr>
            <a:r>
              <a:rPr lang="es-AR" sz="1600" dirty="0">
                <a:latin typeface="+mj-lt"/>
                <a:cs typeface="Times New Roman" pitchFamily="18" charset="0"/>
              </a:rPr>
              <a:t>"...convenimos en que se examinarán todas las disposiciones sobre trato especial y diferenciado con miras a reforzarlas y hacerlas más precisas, eficaces y operativas</a:t>
            </a:r>
            <a:r>
              <a:rPr lang="es-AR" sz="1600" dirty="0" smtClean="0">
                <a:latin typeface="+mj-lt"/>
                <a:cs typeface="Times New Roman" pitchFamily="18" charset="0"/>
              </a:rPr>
              <a:t>."</a:t>
            </a:r>
          </a:p>
          <a:p>
            <a:pPr algn="ctr">
              <a:lnSpc>
                <a:spcPct val="150000"/>
              </a:lnSpc>
            </a:pPr>
            <a:endParaRPr lang="es-AR" sz="1600" dirty="0">
              <a:solidFill>
                <a:srgbClr val="333333"/>
              </a:solidFill>
              <a:latin typeface="+mj-lt"/>
              <a:cs typeface="Times New Roman" pitchFamily="18" charset="0"/>
            </a:endParaRPr>
          </a:p>
          <a:p>
            <a:pPr>
              <a:lnSpc>
                <a:spcPct val="150000"/>
              </a:lnSpc>
            </a:pPr>
            <a:r>
              <a:rPr lang="es-AR" sz="1600" dirty="0" smtClean="0">
                <a:solidFill>
                  <a:srgbClr val="333333"/>
                </a:solidFill>
                <a:latin typeface="+mj-lt"/>
                <a:cs typeface="Times New Roman" pitchFamily="18" charset="0"/>
              </a:rPr>
              <a:t>Párrafo 44, Declaración de Doha 2001</a:t>
            </a:r>
            <a:endParaRPr lang="es-AR" sz="1600" dirty="0">
              <a:solidFill>
                <a:srgbClr val="333333"/>
              </a:solidFill>
              <a:latin typeface="+mj-lt"/>
              <a:cs typeface="Times New Roman" pitchFamily="18" charset="0"/>
            </a:endParaRPr>
          </a:p>
        </p:txBody>
      </p:sp>
      <p:sp>
        <p:nvSpPr>
          <p:cNvPr id="17" name="16 CuadroTexto"/>
          <p:cNvSpPr txBox="1"/>
          <p:nvPr/>
        </p:nvSpPr>
        <p:spPr>
          <a:xfrm>
            <a:off x="2195736" y="195486"/>
            <a:ext cx="5954910" cy="584775"/>
          </a:xfrm>
          <a:prstGeom prst="rect">
            <a:avLst/>
          </a:prstGeom>
          <a:noFill/>
        </p:spPr>
        <p:txBody>
          <a:bodyPr wrap="square" rtlCol="0">
            <a:spAutoFit/>
          </a:bodyPr>
          <a:lstStyle/>
          <a:p>
            <a:pPr algn="ctr"/>
            <a:r>
              <a:rPr lang="es-AR" sz="3200" dirty="0" smtClean="0">
                <a:solidFill>
                  <a:srgbClr val="FF0000"/>
                </a:solidFill>
              </a:rPr>
              <a:t>DESARROLLO</a:t>
            </a:r>
            <a:endParaRPr lang="es-AR" sz="3200" dirty="0">
              <a:solidFill>
                <a:srgbClr val="FF0000"/>
              </a:solidFill>
            </a:endParaRPr>
          </a:p>
        </p:txBody>
      </p:sp>
    </p:spTree>
    <p:extLst>
      <p:ext uri="{BB962C8B-B14F-4D97-AF65-F5344CB8AC3E}">
        <p14:creationId xmlns:p14="http://schemas.microsoft.com/office/powerpoint/2010/main" val="40249796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44000" cy="5143500"/>
          </a:xfrm>
          <a:prstGeom prst="rect">
            <a:avLst/>
          </a:prstGeom>
        </p:spPr>
      </p:pic>
      <p:sp>
        <p:nvSpPr>
          <p:cNvPr id="13" name="12 CuadroTexto"/>
          <p:cNvSpPr txBox="1"/>
          <p:nvPr/>
        </p:nvSpPr>
        <p:spPr>
          <a:xfrm>
            <a:off x="2627784" y="3095886"/>
            <a:ext cx="3672408" cy="1523494"/>
          </a:xfrm>
          <a:prstGeom prst="rect">
            <a:avLst/>
          </a:prstGeom>
          <a:ln>
            <a:solidFill>
              <a:schemeClr val="accent6"/>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600" b="1" dirty="0" smtClean="0">
                <a:solidFill>
                  <a:srgbClr val="333333"/>
                </a:solidFill>
                <a:latin typeface="+mj-lt"/>
                <a:cs typeface="Times New Roman" pitchFamily="18" charset="0"/>
              </a:rPr>
              <a:t>INVERSIONES</a:t>
            </a:r>
          </a:p>
          <a:p>
            <a:pPr algn="ctr">
              <a:lnSpc>
                <a:spcPct val="150000"/>
              </a:lnSpc>
            </a:pPr>
            <a:endParaRPr lang="es-AR" sz="1600" b="1" dirty="0">
              <a:solidFill>
                <a:srgbClr val="333333"/>
              </a:solidFill>
              <a:latin typeface="+mj-lt"/>
              <a:cs typeface="Times New Roman" pitchFamily="18" charset="0"/>
            </a:endParaRPr>
          </a:p>
          <a:p>
            <a:pPr algn="ctr">
              <a:lnSpc>
                <a:spcPct val="150000"/>
              </a:lnSpc>
            </a:pPr>
            <a:r>
              <a:rPr lang="es-AR" sz="1600" dirty="0" smtClean="0">
                <a:solidFill>
                  <a:srgbClr val="333333"/>
                </a:solidFill>
                <a:latin typeface="+mj-lt"/>
                <a:cs typeface="Times New Roman" pitchFamily="18" charset="0"/>
              </a:rPr>
              <a:t>Facilitación de las Inversiones</a:t>
            </a:r>
          </a:p>
          <a:p>
            <a:pPr algn="ctr">
              <a:lnSpc>
                <a:spcPct val="150000"/>
              </a:lnSpc>
            </a:pPr>
            <a:endParaRPr lang="es-AR" sz="1400" b="1" dirty="0" smtClean="0">
              <a:solidFill>
                <a:srgbClr val="333333"/>
              </a:solidFill>
              <a:latin typeface="+mj-lt"/>
              <a:cs typeface="Times New Roman" pitchFamily="18" charset="0"/>
            </a:endParaRPr>
          </a:p>
        </p:txBody>
      </p:sp>
      <p:sp>
        <p:nvSpPr>
          <p:cNvPr id="28" name="27 CuadroTexto"/>
          <p:cNvSpPr txBox="1"/>
          <p:nvPr/>
        </p:nvSpPr>
        <p:spPr>
          <a:xfrm>
            <a:off x="683568" y="1357565"/>
            <a:ext cx="3672408" cy="1569660"/>
          </a:xfrm>
          <a:prstGeom prst="rect">
            <a:avLst/>
          </a:prstGeom>
          <a:ln>
            <a:solidFill>
              <a:schemeClr val="accent6"/>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600" b="1" dirty="0" smtClean="0">
                <a:solidFill>
                  <a:srgbClr val="333333"/>
                </a:solidFill>
                <a:latin typeface="+mj-lt"/>
                <a:cs typeface="Times New Roman" pitchFamily="18" charset="0"/>
              </a:rPr>
              <a:t>COMERCIO ELECTRÓNICO</a:t>
            </a:r>
          </a:p>
          <a:p>
            <a:pPr algn="ctr">
              <a:lnSpc>
                <a:spcPct val="150000"/>
              </a:lnSpc>
            </a:pPr>
            <a:endParaRPr lang="es-AR" sz="1600" b="1" dirty="0" smtClean="0">
              <a:solidFill>
                <a:srgbClr val="333333"/>
              </a:solidFill>
              <a:latin typeface="+mj-lt"/>
              <a:cs typeface="Times New Roman" pitchFamily="18" charset="0"/>
            </a:endParaRPr>
          </a:p>
          <a:p>
            <a:pPr algn="ctr">
              <a:lnSpc>
                <a:spcPct val="150000"/>
              </a:lnSpc>
            </a:pPr>
            <a:r>
              <a:rPr lang="es-AR" sz="1600" dirty="0" smtClean="0">
                <a:solidFill>
                  <a:srgbClr val="333333"/>
                </a:solidFill>
                <a:latin typeface="+mj-lt"/>
                <a:cs typeface="Times New Roman" pitchFamily="18" charset="0"/>
              </a:rPr>
              <a:t>Programa de Trabajo</a:t>
            </a:r>
            <a:endParaRPr lang="es-AR" sz="1600" dirty="0">
              <a:solidFill>
                <a:srgbClr val="333333"/>
              </a:solidFill>
              <a:latin typeface="+mj-lt"/>
              <a:cs typeface="Times New Roman" pitchFamily="18" charset="0"/>
            </a:endParaRPr>
          </a:p>
          <a:p>
            <a:pPr algn="ctr">
              <a:lnSpc>
                <a:spcPct val="150000"/>
              </a:lnSpc>
            </a:pPr>
            <a:endParaRPr lang="es-AR" sz="1600" b="1" dirty="0">
              <a:solidFill>
                <a:srgbClr val="333333"/>
              </a:solidFill>
              <a:latin typeface="Times New Roman" pitchFamily="18" charset="0"/>
              <a:cs typeface="Times New Roman" pitchFamily="18" charset="0"/>
            </a:endParaRPr>
          </a:p>
        </p:txBody>
      </p:sp>
      <p:sp>
        <p:nvSpPr>
          <p:cNvPr id="17" name="16 CuadroTexto"/>
          <p:cNvSpPr txBox="1"/>
          <p:nvPr/>
        </p:nvSpPr>
        <p:spPr>
          <a:xfrm>
            <a:off x="2195736" y="195486"/>
            <a:ext cx="5954910" cy="584775"/>
          </a:xfrm>
          <a:prstGeom prst="rect">
            <a:avLst/>
          </a:prstGeom>
          <a:noFill/>
        </p:spPr>
        <p:txBody>
          <a:bodyPr wrap="square" rtlCol="0">
            <a:spAutoFit/>
          </a:bodyPr>
          <a:lstStyle/>
          <a:p>
            <a:pPr algn="ctr"/>
            <a:r>
              <a:rPr lang="es-AR" sz="3200" dirty="0" smtClean="0">
                <a:solidFill>
                  <a:srgbClr val="FF0000"/>
                </a:solidFill>
              </a:rPr>
              <a:t>OTROS TEMAS</a:t>
            </a:r>
            <a:endParaRPr lang="es-AR" sz="3200" dirty="0">
              <a:solidFill>
                <a:srgbClr val="FF0000"/>
              </a:solidFill>
            </a:endParaRPr>
          </a:p>
        </p:txBody>
      </p:sp>
      <p:sp>
        <p:nvSpPr>
          <p:cNvPr id="18" name="17 CuadroTexto"/>
          <p:cNvSpPr txBox="1"/>
          <p:nvPr/>
        </p:nvSpPr>
        <p:spPr>
          <a:xfrm>
            <a:off x="4608512" y="1360277"/>
            <a:ext cx="3672408" cy="1569660"/>
          </a:xfrm>
          <a:prstGeom prst="rect">
            <a:avLst/>
          </a:prstGeom>
          <a:ln>
            <a:solidFill>
              <a:schemeClr val="accent6"/>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600" b="1" dirty="0" smtClean="0">
                <a:solidFill>
                  <a:srgbClr val="333333"/>
                </a:solidFill>
                <a:latin typeface="+mj-lt"/>
                <a:cs typeface="Times New Roman" pitchFamily="18" charset="0"/>
              </a:rPr>
              <a:t>MIPYMES</a:t>
            </a:r>
          </a:p>
          <a:p>
            <a:pPr algn="ctr">
              <a:lnSpc>
                <a:spcPct val="150000"/>
              </a:lnSpc>
            </a:pPr>
            <a:endParaRPr lang="es-AR" sz="1600" b="1" dirty="0" smtClean="0">
              <a:solidFill>
                <a:srgbClr val="333333"/>
              </a:solidFill>
              <a:latin typeface="+mj-lt"/>
              <a:cs typeface="Times New Roman" pitchFamily="18" charset="0"/>
            </a:endParaRPr>
          </a:p>
          <a:p>
            <a:pPr algn="ctr">
              <a:lnSpc>
                <a:spcPct val="150000"/>
              </a:lnSpc>
            </a:pPr>
            <a:r>
              <a:rPr lang="es-AR" sz="1600" dirty="0" smtClean="0">
                <a:solidFill>
                  <a:srgbClr val="333333"/>
                </a:solidFill>
                <a:latin typeface="+mj-lt"/>
                <a:cs typeface="Times New Roman" pitchFamily="18" charset="0"/>
              </a:rPr>
              <a:t>Transparencia</a:t>
            </a:r>
            <a:endParaRPr lang="es-AR" sz="1600" dirty="0">
              <a:solidFill>
                <a:srgbClr val="333333"/>
              </a:solidFill>
              <a:latin typeface="+mj-lt"/>
              <a:cs typeface="Times New Roman" pitchFamily="18" charset="0"/>
            </a:endParaRPr>
          </a:p>
          <a:p>
            <a:pPr algn="ctr">
              <a:lnSpc>
                <a:spcPct val="150000"/>
              </a:lnSpc>
            </a:pPr>
            <a:endParaRPr lang="es-AR" sz="1600" b="1" dirty="0">
              <a:solidFill>
                <a:srgbClr val="333333"/>
              </a:solidFill>
              <a:latin typeface="Times New Roman" pitchFamily="18" charset="0"/>
              <a:cs typeface="Times New Roman" pitchFamily="18" charset="0"/>
            </a:endParaRPr>
          </a:p>
        </p:txBody>
      </p:sp>
    </p:spTree>
    <p:extLst>
      <p:ext uri="{BB962C8B-B14F-4D97-AF65-F5344CB8AC3E}">
        <p14:creationId xmlns:p14="http://schemas.microsoft.com/office/powerpoint/2010/main" val="2772735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16851" y="0"/>
            <a:ext cx="9167378" cy="5156650"/>
          </a:xfrm>
          <a:prstGeom prst="rect">
            <a:avLst/>
          </a:prstGeom>
          <a:ln>
            <a:solidFill>
              <a:schemeClr val="accent5"/>
            </a:solidFill>
          </a:ln>
        </p:spPr>
      </p:pic>
      <p:sp>
        <p:nvSpPr>
          <p:cNvPr id="2" name="1 CuadroTexto"/>
          <p:cNvSpPr txBox="1"/>
          <p:nvPr/>
        </p:nvSpPr>
        <p:spPr>
          <a:xfrm>
            <a:off x="2195736" y="195486"/>
            <a:ext cx="5954910" cy="584775"/>
          </a:xfrm>
          <a:prstGeom prst="rect">
            <a:avLst/>
          </a:prstGeom>
          <a:noFill/>
        </p:spPr>
        <p:txBody>
          <a:bodyPr wrap="square" rtlCol="0">
            <a:spAutoFit/>
          </a:bodyPr>
          <a:lstStyle/>
          <a:p>
            <a:pPr algn="ctr"/>
            <a:r>
              <a:rPr lang="es-AR" sz="3200" dirty="0" smtClean="0">
                <a:solidFill>
                  <a:srgbClr val="FF0000"/>
                </a:solidFill>
              </a:rPr>
              <a:t>LA NEGOCIACIÓN GENERAL</a:t>
            </a:r>
            <a:endParaRPr lang="es-AR" sz="3200" dirty="0">
              <a:solidFill>
                <a:srgbClr val="FF0000"/>
              </a:solidFill>
            </a:endParaRPr>
          </a:p>
        </p:txBody>
      </p:sp>
      <p:sp>
        <p:nvSpPr>
          <p:cNvPr id="20" name="19 CuadroTexto"/>
          <p:cNvSpPr txBox="1"/>
          <p:nvPr/>
        </p:nvSpPr>
        <p:spPr>
          <a:xfrm>
            <a:off x="683568" y="1258812"/>
            <a:ext cx="3672408" cy="415498"/>
          </a:xfrm>
          <a:prstGeom prst="rect">
            <a:avLst/>
          </a:prstGeom>
          <a:ln>
            <a:solidFill>
              <a:schemeClr val="accent3">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400" b="1" dirty="0" smtClean="0">
                <a:solidFill>
                  <a:srgbClr val="333333"/>
                </a:solidFill>
                <a:latin typeface="+mj-lt"/>
                <a:cs typeface="Times New Roman" pitchFamily="18" charset="0"/>
              </a:rPr>
              <a:t>MULTILATERALISMO</a:t>
            </a:r>
            <a:endParaRPr lang="es-AR" sz="1400" b="1" dirty="0">
              <a:solidFill>
                <a:srgbClr val="333333"/>
              </a:solidFill>
              <a:latin typeface="+mj-lt"/>
              <a:cs typeface="Times New Roman" pitchFamily="18" charset="0"/>
            </a:endParaRPr>
          </a:p>
        </p:txBody>
      </p:sp>
      <p:sp>
        <p:nvSpPr>
          <p:cNvPr id="27" name="26 CuadroTexto"/>
          <p:cNvSpPr txBox="1"/>
          <p:nvPr/>
        </p:nvSpPr>
        <p:spPr>
          <a:xfrm>
            <a:off x="683568" y="1966734"/>
            <a:ext cx="3672408" cy="2596865"/>
          </a:xfrm>
          <a:prstGeom prst="rect">
            <a:avLst/>
          </a:prstGeom>
          <a:ln>
            <a:solidFill>
              <a:schemeClr val="accent3">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endParaRPr lang="es-AR" sz="1400" b="1" dirty="0" smtClean="0">
              <a:solidFill>
                <a:srgbClr val="333333"/>
              </a:solidFill>
              <a:latin typeface="Times New Roman" pitchFamily="18" charset="0"/>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Importancia de afirmar la centralidad del Sistema Multilateral de Comercio</a:t>
            </a:r>
          </a:p>
          <a:p>
            <a:pPr algn="ctr">
              <a:lnSpc>
                <a:spcPct val="150000"/>
              </a:lnSpc>
            </a:pPr>
            <a:endParaRPr lang="es-AR" sz="1400" dirty="0">
              <a:solidFill>
                <a:srgbClr val="333333"/>
              </a:solidFill>
              <a:latin typeface="+mj-lt"/>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Mini Ministerial de Marrakech (Oct 2017)</a:t>
            </a:r>
          </a:p>
          <a:p>
            <a:pPr algn="ctr">
              <a:lnSpc>
                <a:spcPct val="150000"/>
              </a:lnSpc>
            </a:pPr>
            <a:endParaRPr lang="es-AR" sz="1400" dirty="0">
              <a:solidFill>
                <a:srgbClr val="333333"/>
              </a:solidFill>
              <a:latin typeface="+mj-lt"/>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Encontrar comunes denominadores</a:t>
            </a:r>
          </a:p>
          <a:p>
            <a:pPr marL="171450" indent="-171450">
              <a:lnSpc>
                <a:spcPct val="150000"/>
              </a:lnSpc>
              <a:buFont typeface="Arial" charset="0"/>
              <a:buChar char="•"/>
            </a:pPr>
            <a:endParaRPr lang="es-AR" sz="1050" b="1" dirty="0" smtClean="0">
              <a:solidFill>
                <a:srgbClr val="333333"/>
              </a:solidFill>
              <a:latin typeface="Times New Roman" pitchFamily="18" charset="0"/>
              <a:cs typeface="Times New Roman" pitchFamily="18" charset="0"/>
            </a:endParaRPr>
          </a:p>
        </p:txBody>
      </p:sp>
      <p:sp>
        <p:nvSpPr>
          <p:cNvPr id="12" name="11 CuadroTexto"/>
          <p:cNvSpPr txBox="1"/>
          <p:nvPr/>
        </p:nvSpPr>
        <p:spPr>
          <a:xfrm>
            <a:off x="4860032" y="1258812"/>
            <a:ext cx="3600400" cy="415498"/>
          </a:xfrm>
          <a:prstGeom prst="rect">
            <a:avLst/>
          </a:prstGeom>
          <a:ln>
            <a:solidFill>
              <a:schemeClr val="accent3">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400" b="1" dirty="0" smtClean="0">
                <a:solidFill>
                  <a:srgbClr val="333333"/>
                </a:solidFill>
                <a:latin typeface="+mj-lt"/>
                <a:cs typeface="Times New Roman" pitchFamily="18" charset="0"/>
              </a:rPr>
              <a:t>11CM DE COSECHA Y SIEMBRA</a:t>
            </a:r>
            <a:endParaRPr lang="es-AR" sz="1400" b="1" dirty="0">
              <a:solidFill>
                <a:srgbClr val="333333"/>
              </a:solidFill>
              <a:latin typeface="+mj-lt"/>
              <a:cs typeface="Times New Roman" pitchFamily="18" charset="0"/>
            </a:endParaRPr>
          </a:p>
        </p:txBody>
      </p:sp>
      <p:sp>
        <p:nvSpPr>
          <p:cNvPr id="13" name="12 CuadroTexto"/>
          <p:cNvSpPr txBox="1"/>
          <p:nvPr/>
        </p:nvSpPr>
        <p:spPr>
          <a:xfrm>
            <a:off x="4869975" y="1954235"/>
            <a:ext cx="3590457" cy="2596865"/>
          </a:xfrm>
          <a:prstGeom prst="rect">
            <a:avLst/>
          </a:prstGeom>
          <a:ln>
            <a:solidFill>
              <a:schemeClr val="accent3">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endParaRPr lang="es-AR" sz="1400" b="1" dirty="0" smtClean="0">
              <a:solidFill>
                <a:srgbClr val="333333"/>
              </a:solidFill>
              <a:latin typeface="Times New Roman" pitchFamily="18" charset="0"/>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¿Posible Acuerdo de Pesca?</a:t>
            </a:r>
          </a:p>
          <a:p>
            <a:pPr algn="ctr">
              <a:lnSpc>
                <a:spcPct val="150000"/>
              </a:lnSpc>
            </a:pPr>
            <a:endParaRPr lang="es-AR" sz="1400" dirty="0" smtClean="0">
              <a:solidFill>
                <a:srgbClr val="333333"/>
              </a:solidFill>
              <a:latin typeface="+mj-lt"/>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¿Resultados incrementales?</a:t>
            </a:r>
          </a:p>
          <a:p>
            <a:pPr algn="ctr">
              <a:lnSpc>
                <a:spcPct val="150000"/>
              </a:lnSpc>
            </a:pPr>
            <a:endParaRPr lang="es-AR" sz="1400" dirty="0" smtClean="0">
              <a:solidFill>
                <a:srgbClr val="333333"/>
              </a:solidFill>
              <a:latin typeface="+mj-lt"/>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¿Programa de Trabajo Futuro?</a:t>
            </a:r>
          </a:p>
          <a:p>
            <a:pPr>
              <a:lnSpc>
                <a:spcPct val="150000"/>
              </a:lnSpc>
            </a:pPr>
            <a:endParaRPr lang="es-AR" sz="1400" b="1" dirty="0" smtClean="0">
              <a:solidFill>
                <a:srgbClr val="333333"/>
              </a:solidFill>
              <a:latin typeface="Times New Roman" pitchFamily="18" charset="0"/>
              <a:cs typeface="Times New Roman" pitchFamily="18" charset="0"/>
            </a:endParaRPr>
          </a:p>
          <a:p>
            <a:pPr marL="171450" indent="-171450">
              <a:lnSpc>
                <a:spcPct val="150000"/>
              </a:lnSpc>
              <a:buFont typeface="Arial" charset="0"/>
              <a:buChar char="•"/>
            </a:pPr>
            <a:endParaRPr lang="es-AR" sz="1050" b="1" dirty="0" smtClean="0">
              <a:solidFill>
                <a:srgbClr val="333333"/>
              </a:solidFill>
              <a:latin typeface="Times New Roman" pitchFamily="18" charset="0"/>
              <a:cs typeface="Times New Roman" pitchFamily="18" charset="0"/>
            </a:endParaRPr>
          </a:p>
        </p:txBody>
      </p:sp>
    </p:spTree>
    <p:extLst>
      <p:ext uri="{BB962C8B-B14F-4D97-AF65-F5344CB8AC3E}">
        <p14:creationId xmlns:p14="http://schemas.microsoft.com/office/powerpoint/2010/main" val="2060340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pantalla-bolsa-inai-6.jpg"/>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519070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62116" cy="5156650"/>
          </a:xfrm>
          <a:prstGeom prst="rect">
            <a:avLst/>
          </a:prstGeom>
          <a:ln>
            <a:solidFill>
              <a:schemeClr val="accent5"/>
            </a:solidFill>
          </a:ln>
        </p:spPr>
      </p:pic>
      <p:sp>
        <p:nvSpPr>
          <p:cNvPr id="2" name="1 CuadroTexto"/>
          <p:cNvSpPr txBox="1"/>
          <p:nvPr/>
        </p:nvSpPr>
        <p:spPr>
          <a:xfrm>
            <a:off x="2195736" y="195486"/>
            <a:ext cx="5954910" cy="584775"/>
          </a:xfrm>
          <a:prstGeom prst="rect">
            <a:avLst/>
          </a:prstGeom>
          <a:noFill/>
        </p:spPr>
        <p:txBody>
          <a:bodyPr wrap="square" rtlCol="0">
            <a:spAutoFit/>
          </a:bodyPr>
          <a:lstStyle/>
          <a:p>
            <a:pPr algn="ctr"/>
            <a:r>
              <a:rPr lang="es-AR" sz="3200" dirty="0" smtClean="0">
                <a:solidFill>
                  <a:srgbClr val="FF0000"/>
                </a:solidFill>
              </a:rPr>
              <a:t>LA NEGOCIACIÓN GENERAL</a:t>
            </a:r>
            <a:endParaRPr lang="es-AR" sz="3200" dirty="0">
              <a:solidFill>
                <a:srgbClr val="FF0000"/>
              </a:solidFill>
            </a:endParaRPr>
          </a:p>
        </p:txBody>
      </p:sp>
      <p:sp>
        <p:nvSpPr>
          <p:cNvPr id="18" name="17 CuadroTexto"/>
          <p:cNvSpPr txBox="1"/>
          <p:nvPr/>
        </p:nvSpPr>
        <p:spPr>
          <a:xfrm>
            <a:off x="3131840" y="1183002"/>
            <a:ext cx="2824322" cy="415498"/>
          </a:xfrm>
          <a:prstGeom prst="rect">
            <a:avLst/>
          </a:prstGeom>
          <a:ln>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400" b="1" dirty="0" smtClean="0">
                <a:solidFill>
                  <a:srgbClr val="333333"/>
                </a:solidFill>
                <a:latin typeface="+mj-lt"/>
                <a:cs typeface="Times New Roman" pitchFamily="18" charset="0"/>
              </a:rPr>
              <a:t>TEMAS DOHA</a:t>
            </a:r>
            <a:endParaRPr lang="es-AR" sz="1400" b="1" dirty="0">
              <a:solidFill>
                <a:srgbClr val="333333"/>
              </a:solidFill>
              <a:latin typeface="+mj-lt"/>
              <a:cs typeface="Times New Roman" pitchFamily="18" charset="0"/>
            </a:endParaRPr>
          </a:p>
        </p:txBody>
      </p:sp>
      <p:sp>
        <p:nvSpPr>
          <p:cNvPr id="20" name="19 CuadroTexto"/>
          <p:cNvSpPr txBox="1"/>
          <p:nvPr/>
        </p:nvSpPr>
        <p:spPr>
          <a:xfrm>
            <a:off x="147760" y="1180609"/>
            <a:ext cx="2840064" cy="415498"/>
          </a:xfrm>
          <a:prstGeom prst="rect">
            <a:avLst/>
          </a:prstGeom>
          <a:ln>
            <a:solidFill>
              <a:schemeClr val="accent3">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400" b="1" dirty="0" smtClean="0">
                <a:solidFill>
                  <a:srgbClr val="333333"/>
                </a:solidFill>
                <a:latin typeface="+mj-lt"/>
                <a:cs typeface="Times New Roman" pitchFamily="18" charset="0"/>
              </a:rPr>
              <a:t>MULTILATERALISMO</a:t>
            </a:r>
            <a:endParaRPr lang="es-AR" sz="1400" b="1" dirty="0">
              <a:solidFill>
                <a:srgbClr val="333333"/>
              </a:solidFill>
              <a:latin typeface="+mj-lt"/>
              <a:cs typeface="Times New Roman" pitchFamily="18" charset="0"/>
            </a:endParaRPr>
          </a:p>
        </p:txBody>
      </p:sp>
      <p:sp>
        <p:nvSpPr>
          <p:cNvPr id="21" name="20 CuadroTexto"/>
          <p:cNvSpPr txBox="1"/>
          <p:nvPr/>
        </p:nvSpPr>
        <p:spPr>
          <a:xfrm>
            <a:off x="3131840" y="1779662"/>
            <a:ext cx="2824322" cy="2677656"/>
          </a:xfrm>
          <a:prstGeom prst="rect">
            <a:avLst/>
          </a:prstGeom>
          <a:ln>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400" dirty="0" smtClean="0">
                <a:solidFill>
                  <a:srgbClr val="333333"/>
                </a:solidFill>
                <a:latin typeface="+mj-lt"/>
                <a:cs typeface="Times New Roman" pitchFamily="18" charset="0"/>
              </a:rPr>
              <a:t>Agricultura (Ayuda interna, </a:t>
            </a:r>
          </a:p>
          <a:p>
            <a:pPr algn="ctr">
              <a:lnSpc>
                <a:spcPct val="150000"/>
              </a:lnSpc>
            </a:pPr>
            <a:r>
              <a:rPr lang="es-AR" sz="1400" dirty="0" smtClean="0">
                <a:solidFill>
                  <a:srgbClr val="333333"/>
                </a:solidFill>
                <a:latin typeface="+mj-lt"/>
                <a:cs typeface="Times New Roman" pitchFamily="18" charset="0"/>
              </a:rPr>
              <a:t>Stocks Públicos, Algodón)</a:t>
            </a:r>
          </a:p>
          <a:p>
            <a:pPr algn="ctr">
              <a:lnSpc>
                <a:spcPct val="150000"/>
              </a:lnSpc>
            </a:pPr>
            <a:endParaRPr lang="es-AR" sz="1400" dirty="0" smtClean="0">
              <a:solidFill>
                <a:srgbClr val="333333"/>
              </a:solidFill>
              <a:latin typeface="+mj-lt"/>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Pesca (Multilateral , Plurilateral)</a:t>
            </a:r>
          </a:p>
          <a:p>
            <a:pPr algn="ctr">
              <a:lnSpc>
                <a:spcPct val="150000"/>
              </a:lnSpc>
            </a:pPr>
            <a:endParaRPr lang="es-AR" sz="1400" dirty="0" smtClean="0">
              <a:solidFill>
                <a:srgbClr val="333333"/>
              </a:solidFill>
              <a:latin typeface="+mj-lt"/>
              <a:cs typeface="Times New Roman" pitchFamily="18" charset="0"/>
            </a:endParaRPr>
          </a:p>
          <a:p>
            <a:pPr marL="0" lvl="1" algn="ctr">
              <a:lnSpc>
                <a:spcPct val="150000"/>
              </a:lnSpc>
            </a:pPr>
            <a:r>
              <a:rPr lang="es-AR" sz="1400" dirty="0" smtClean="0">
                <a:solidFill>
                  <a:srgbClr val="333333"/>
                </a:solidFill>
                <a:latin typeface="+mj-lt"/>
                <a:cs typeface="Times New Roman" pitchFamily="18" charset="0"/>
              </a:rPr>
              <a:t>Servicios (Regulación Doméstica)</a:t>
            </a:r>
          </a:p>
          <a:p>
            <a:pPr marL="0" lvl="1" algn="ctr">
              <a:lnSpc>
                <a:spcPct val="150000"/>
              </a:lnSpc>
            </a:pPr>
            <a:endParaRPr lang="es-AR" sz="1400" dirty="0" smtClean="0">
              <a:solidFill>
                <a:srgbClr val="333333"/>
              </a:solidFill>
              <a:latin typeface="+mj-lt"/>
              <a:cs typeface="Times New Roman" pitchFamily="18" charset="0"/>
            </a:endParaRPr>
          </a:p>
          <a:p>
            <a:pPr marL="0" lvl="1" algn="ctr">
              <a:lnSpc>
                <a:spcPct val="150000"/>
              </a:lnSpc>
            </a:pPr>
            <a:r>
              <a:rPr lang="es-AR" sz="1400" dirty="0" smtClean="0">
                <a:solidFill>
                  <a:srgbClr val="333333"/>
                </a:solidFill>
                <a:latin typeface="+mj-lt"/>
                <a:cs typeface="Times New Roman" pitchFamily="18" charset="0"/>
              </a:rPr>
              <a:t> Desarrollo (</a:t>
            </a:r>
            <a:r>
              <a:rPr lang="es-AR" sz="1400" dirty="0" err="1" smtClean="0">
                <a:solidFill>
                  <a:srgbClr val="333333"/>
                </a:solidFill>
                <a:latin typeface="+mj-lt"/>
                <a:cs typeface="Times New Roman" pitchFamily="18" charset="0"/>
              </a:rPr>
              <a:t>PMAs</a:t>
            </a:r>
            <a:r>
              <a:rPr lang="es-AR" sz="1400" dirty="0" smtClean="0">
                <a:solidFill>
                  <a:srgbClr val="333333"/>
                </a:solidFill>
                <a:latin typeface="+mj-lt"/>
                <a:cs typeface="Times New Roman" pitchFamily="18" charset="0"/>
              </a:rPr>
              <a:t>)</a:t>
            </a:r>
          </a:p>
        </p:txBody>
      </p:sp>
      <p:sp>
        <p:nvSpPr>
          <p:cNvPr id="22" name="21 CuadroTexto"/>
          <p:cNvSpPr txBox="1"/>
          <p:nvPr/>
        </p:nvSpPr>
        <p:spPr>
          <a:xfrm>
            <a:off x="6109708" y="1779662"/>
            <a:ext cx="2711043" cy="2677656"/>
          </a:xfrm>
          <a:prstGeom prst="rect">
            <a:avLst/>
          </a:prstGeom>
          <a:ln>
            <a:solidFill>
              <a:schemeClr val="accent6">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50000"/>
              </a:lnSpc>
            </a:pPr>
            <a:endParaRPr lang="es-AR" sz="1400" dirty="0" smtClean="0">
              <a:solidFill>
                <a:srgbClr val="333333"/>
              </a:solidFill>
              <a:latin typeface="Times New Roman" pitchFamily="18" charset="0"/>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Comercio electrónico</a:t>
            </a:r>
          </a:p>
          <a:p>
            <a:pPr marL="171450" indent="-171450" algn="ctr">
              <a:lnSpc>
                <a:spcPct val="150000"/>
              </a:lnSpc>
              <a:buFont typeface="Arial" charset="0"/>
              <a:buChar char="•"/>
            </a:pPr>
            <a:endParaRPr lang="es-AR" sz="1400" dirty="0" smtClean="0">
              <a:solidFill>
                <a:srgbClr val="333333"/>
              </a:solidFill>
              <a:latin typeface="+mj-lt"/>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Micro, Pequeñas y </a:t>
            </a:r>
          </a:p>
          <a:p>
            <a:pPr algn="ctr">
              <a:lnSpc>
                <a:spcPct val="150000"/>
              </a:lnSpc>
            </a:pPr>
            <a:r>
              <a:rPr lang="es-AR" sz="1400" dirty="0" smtClean="0">
                <a:solidFill>
                  <a:srgbClr val="333333"/>
                </a:solidFill>
                <a:latin typeface="+mj-lt"/>
                <a:cs typeface="Times New Roman" pitchFamily="18" charset="0"/>
              </a:rPr>
              <a:t>Medianas Empresas</a:t>
            </a:r>
          </a:p>
          <a:p>
            <a:pPr marL="171450" indent="-171450" algn="ctr">
              <a:lnSpc>
                <a:spcPct val="150000"/>
              </a:lnSpc>
              <a:buFont typeface="Arial" charset="0"/>
              <a:buChar char="•"/>
            </a:pPr>
            <a:endParaRPr lang="es-AR" sz="1400" dirty="0" smtClean="0">
              <a:solidFill>
                <a:srgbClr val="333333"/>
              </a:solidFill>
              <a:latin typeface="+mj-lt"/>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Inversiones</a:t>
            </a:r>
          </a:p>
          <a:p>
            <a:pPr marL="171450" indent="-171450">
              <a:lnSpc>
                <a:spcPct val="150000"/>
              </a:lnSpc>
              <a:buFont typeface="Arial" charset="0"/>
              <a:buChar char="•"/>
            </a:pPr>
            <a:endParaRPr lang="es-AR" sz="1400" b="1" dirty="0">
              <a:solidFill>
                <a:srgbClr val="333333"/>
              </a:solidFill>
              <a:latin typeface="Times New Roman" pitchFamily="18" charset="0"/>
              <a:cs typeface="Times New Roman" pitchFamily="18" charset="0"/>
            </a:endParaRPr>
          </a:p>
        </p:txBody>
      </p:sp>
      <p:sp>
        <p:nvSpPr>
          <p:cNvPr id="14" name="13 CuadroTexto"/>
          <p:cNvSpPr txBox="1"/>
          <p:nvPr/>
        </p:nvSpPr>
        <p:spPr>
          <a:xfrm>
            <a:off x="6109429" y="1183002"/>
            <a:ext cx="2711043" cy="415498"/>
          </a:xfrm>
          <a:prstGeom prst="rect">
            <a:avLst/>
          </a:prstGeom>
          <a:ln>
            <a:solidFill>
              <a:schemeClr val="accent6">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400" b="1" dirty="0" smtClean="0">
                <a:solidFill>
                  <a:srgbClr val="333333"/>
                </a:solidFill>
                <a:latin typeface="+mj-lt"/>
                <a:cs typeface="Times New Roman" pitchFamily="18" charset="0"/>
              </a:rPr>
              <a:t>OTROS TEMAS</a:t>
            </a:r>
            <a:endParaRPr lang="es-AR" sz="1400" b="1" dirty="0">
              <a:solidFill>
                <a:srgbClr val="333333"/>
              </a:solidFill>
              <a:latin typeface="+mj-lt"/>
              <a:cs typeface="Times New Roman" pitchFamily="18" charset="0"/>
            </a:endParaRPr>
          </a:p>
        </p:txBody>
      </p:sp>
      <p:sp>
        <p:nvSpPr>
          <p:cNvPr id="10" name="9 CuadroTexto"/>
          <p:cNvSpPr txBox="1"/>
          <p:nvPr/>
        </p:nvSpPr>
        <p:spPr>
          <a:xfrm>
            <a:off x="163502" y="1779662"/>
            <a:ext cx="2824322" cy="2677656"/>
          </a:xfrm>
          <a:prstGeom prst="rect">
            <a:avLst/>
          </a:prstGeom>
          <a:ln>
            <a:solidFill>
              <a:schemeClr val="accent3">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lang="es-AR" sz="1400" dirty="0" smtClean="0">
              <a:latin typeface="Times New Roman" pitchFamily="18" charset="0"/>
              <a:cs typeface="Times New Roman" pitchFamily="18" charset="0"/>
            </a:endParaRPr>
          </a:p>
          <a:p>
            <a:pPr algn="ctr"/>
            <a:endParaRPr lang="es-AR" sz="1400" dirty="0" smtClean="0">
              <a:latin typeface="Times New Roman" pitchFamily="18" charset="0"/>
              <a:cs typeface="Times New Roman" pitchFamily="18" charset="0"/>
            </a:endParaRPr>
          </a:p>
          <a:p>
            <a:pPr algn="ctr"/>
            <a:r>
              <a:rPr lang="es-AR" sz="1400" dirty="0" smtClean="0">
                <a:latin typeface="+mj-lt"/>
                <a:cs typeface="Times New Roman" pitchFamily="18" charset="0"/>
              </a:rPr>
              <a:t>SMC </a:t>
            </a:r>
            <a:r>
              <a:rPr lang="es-AR" sz="1400" dirty="0">
                <a:latin typeface="+mj-lt"/>
                <a:cs typeface="Times New Roman" pitchFamily="18" charset="0"/>
              </a:rPr>
              <a:t>– Su reafirmación/ fortalecimiento</a:t>
            </a:r>
          </a:p>
          <a:p>
            <a:pPr algn="ctr"/>
            <a:endParaRPr lang="es-AR" sz="1400" dirty="0" smtClean="0">
              <a:latin typeface="+mj-lt"/>
              <a:cs typeface="Times New Roman" pitchFamily="18" charset="0"/>
            </a:endParaRPr>
          </a:p>
          <a:p>
            <a:pPr algn="ctr"/>
            <a:r>
              <a:rPr lang="es-AR" sz="1400" dirty="0" smtClean="0">
                <a:latin typeface="+mj-lt"/>
                <a:cs typeface="Times New Roman" pitchFamily="18" charset="0"/>
              </a:rPr>
              <a:t>Doha </a:t>
            </a:r>
            <a:r>
              <a:rPr lang="es-AR" sz="1400" dirty="0">
                <a:latin typeface="+mj-lt"/>
                <a:cs typeface="Times New Roman" pitchFamily="18" charset="0"/>
              </a:rPr>
              <a:t>Sí, Doha No</a:t>
            </a:r>
          </a:p>
          <a:p>
            <a:pPr algn="ctr"/>
            <a:endParaRPr lang="es-AR" sz="1400" dirty="0" smtClean="0">
              <a:latin typeface="+mj-lt"/>
              <a:cs typeface="Times New Roman" pitchFamily="18" charset="0"/>
            </a:endParaRPr>
          </a:p>
          <a:p>
            <a:pPr algn="ctr"/>
            <a:r>
              <a:rPr lang="es-AR" sz="1400" dirty="0" smtClean="0">
                <a:latin typeface="+mj-lt"/>
                <a:cs typeface="Times New Roman" pitchFamily="18" charset="0"/>
              </a:rPr>
              <a:t>Discusión/Negociación</a:t>
            </a:r>
            <a:endParaRPr lang="es-AR" sz="1400" dirty="0">
              <a:latin typeface="+mj-lt"/>
              <a:cs typeface="Times New Roman" pitchFamily="18" charset="0"/>
            </a:endParaRPr>
          </a:p>
          <a:p>
            <a:pPr algn="ctr"/>
            <a:r>
              <a:rPr lang="en-US" sz="1400" dirty="0">
                <a:latin typeface="+mj-lt"/>
                <a:cs typeface="Times New Roman" pitchFamily="18" charset="0"/>
              </a:rPr>
              <a:t>“</a:t>
            </a:r>
            <a:r>
              <a:rPr lang="es-AR" sz="1400" dirty="0">
                <a:latin typeface="+mj-lt"/>
                <a:cs typeface="Times New Roman" pitchFamily="18" charset="0"/>
              </a:rPr>
              <a:t>Otras Cuestiones</a:t>
            </a:r>
            <a:r>
              <a:rPr lang="en-US" sz="1400" dirty="0" smtClean="0">
                <a:latin typeface="+mj-lt"/>
                <a:cs typeface="Times New Roman" pitchFamily="18" charset="0"/>
              </a:rPr>
              <a:t>”</a:t>
            </a:r>
          </a:p>
          <a:p>
            <a:pPr algn="ctr"/>
            <a:endParaRPr lang="en-US" sz="1400" dirty="0">
              <a:latin typeface="Times New Roman" pitchFamily="18" charset="0"/>
              <a:cs typeface="Times New Roman" pitchFamily="18" charset="0"/>
            </a:endParaRPr>
          </a:p>
          <a:p>
            <a:pPr algn="ctr"/>
            <a:endParaRPr lang="en-US" sz="1400" dirty="0" smtClean="0">
              <a:latin typeface="Times New Roman" pitchFamily="18" charset="0"/>
              <a:cs typeface="Times New Roman" pitchFamily="18" charset="0"/>
            </a:endParaRPr>
          </a:p>
          <a:p>
            <a:pPr algn="ctr"/>
            <a:endParaRPr lang="en-US" sz="1400" dirty="0">
              <a:latin typeface="Times New Roman" pitchFamily="18" charset="0"/>
              <a:cs typeface="Times New Roman" pitchFamily="18" charset="0"/>
            </a:endParaRPr>
          </a:p>
        </p:txBody>
      </p:sp>
    </p:spTree>
    <p:extLst>
      <p:ext uri="{BB962C8B-B14F-4D97-AF65-F5344CB8AC3E}">
        <p14:creationId xmlns:p14="http://schemas.microsoft.com/office/powerpoint/2010/main" val="21911580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80512" cy="5143500"/>
          </a:xfrm>
          <a:prstGeom prst="rect">
            <a:avLst/>
          </a:prstGeom>
        </p:spPr>
      </p:pic>
      <p:sp>
        <p:nvSpPr>
          <p:cNvPr id="17" name="16 CuadroTexto"/>
          <p:cNvSpPr txBox="1"/>
          <p:nvPr/>
        </p:nvSpPr>
        <p:spPr>
          <a:xfrm>
            <a:off x="2195735" y="195486"/>
            <a:ext cx="6433431" cy="523220"/>
          </a:xfrm>
          <a:prstGeom prst="rect">
            <a:avLst/>
          </a:prstGeom>
          <a:noFill/>
        </p:spPr>
        <p:txBody>
          <a:bodyPr wrap="square" rtlCol="0">
            <a:spAutoFit/>
          </a:bodyPr>
          <a:lstStyle/>
          <a:p>
            <a:pPr algn="ctr"/>
            <a:r>
              <a:rPr lang="es-AR" sz="2800" dirty="0" smtClean="0">
                <a:solidFill>
                  <a:srgbClr val="FF0000"/>
                </a:solidFill>
              </a:rPr>
              <a:t>SISTEMA MULTILATERAL DE COMERCIO (I)</a:t>
            </a:r>
            <a:endParaRPr lang="es-AR" sz="2800" dirty="0">
              <a:solidFill>
                <a:srgbClr val="FF0000"/>
              </a:solidFill>
            </a:endParaRPr>
          </a:p>
        </p:txBody>
      </p:sp>
      <p:sp>
        <p:nvSpPr>
          <p:cNvPr id="18" name="17 CuadroTexto"/>
          <p:cNvSpPr txBox="1"/>
          <p:nvPr/>
        </p:nvSpPr>
        <p:spPr>
          <a:xfrm>
            <a:off x="395536" y="1059582"/>
            <a:ext cx="8245424" cy="461665"/>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b="1" dirty="0" smtClean="0">
                <a:solidFill>
                  <a:srgbClr val="333333"/>
                </a:solidFill>
                <a:latin typeface="Times New Roman" pitchFamily="18" charset="0"/>
                <a:cs typeface="Times New Roman" pitchFamily="18" charset="0"/>
              </a:rPr>
              <a:t>10° CONFERENCIA MINISTERIAL - NAIROBI 2015</a:t>
            </a:r>
            <a:endParaRPr lang="es-AR" b="1" dirty="0">
              <a:solidFill>
                <a:srgbClr val="333333"/>
              </a:solidFill>
              <a:latin typeface="Times New Roman" pitchFamily="18" charset="0"/>
              <a:cs typeface="Times New Roman" pitchFamily="18" charset="0"/>
            </a:endParaRPr>
          </a:p>
        </p:txBody>
      </p:sp>
      <p:sp>
        <p:nvSpPr>
          <p:cNvPr id="9" name="8 CuadroTexto"/>
          <p:cNvSpPr txBox="1"/>
          <p:nvPr/>
        </p:nvSpPr>
        <p:spPr>
          <a:xfrm>
            <a:off x="428537" y="1633456"/>
            <a:ext cx="2559287" cy="2893100"/>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s-AR" sz="1400" dirty="0" smtClean="0"/>
          </a:p>
          <a:p>
            <a:pPr algn="ctr"/>
            <a:r>
              <a:rPr lang="es-AR" sz="1400" dirty="0" smtClean="0">
                <a:latin typeface="+mj-lt"/>
                <a:cs typeface="Times New Roman" pitchFamily="18" charset="0"/>
              </a:rPr>
              <a:t>“</a:t>
            </a:r>
            <a:r>
              <a:rPr lang="es-AR" sz="1400" dirty="0">
                <a:latin typeface="+mj-lt"/>
                <a:cs typeface="Times New Roman" pitchFamily="18" charset="0"/>
              </a:rPr>
              <a:t>subrayamos la importancia decisiva del sistema multilateral de comercio basado en normas y reafirmamos los principios y objetivos enunciados en el Acuerdo de Marrakech por el que se establece la Organización Mundial del Comercio.” </a:t>
            </a:r>
            <a:endParaRPr lang="es-AR" sz="1400" dirty="0" smtClean="0">
              <a:latin typeface="+mj-lt"/>
              <a:cs typeface="Times New Roman" pitchFamily="18" charset="0"/>
            </a:endParaRPr>
          </a:p>
          <a:p>
            <a:endParaRPr lang="es-AR" sz="1400" dirty="0" smtClean="0">
              <a:latin typeface="+mj-lt"/>
              <a:cs typeface="Times New Roman" pitchFamily="18" charset="0"/>
            </a:endParaRPr>
          </a:p>
          <a:p>
            <a:endParaRPr lang="es-AR" sz="1400" dirty="0">
              <a:latin typeface="+mj-lt"/>
              <a:cs typeface="Times New Roman" pitchFamily="18" charset="0"/>
            </a:endParaRPr>
          </a:p>
          <a:p>
            <a:endParaRPr lang="es-AR" sz="1400" dirty="0">
              <a:latin typeface="+mj-lt"/>
              <a:cs typeface="Times New Roman" pitchFamily="18" charset="0"/>
            </a:endParaRPr>
          </a:p>
          <a:p>
            <a:r>
              <a:rPr lang="es-AR" sz="1400" dirty="0">
                <a:latin typeface="+mj-lt"/>
                <a:cs typeface="Times New Roman" pitchFamily="18" charset="0"/>
              </a:rPr>
              <a:t>P</a:t>
            </a:r>
            <a:r>
              <a:rPr lang="es-AR" sz="1400" dirty="0" smtClean="0">
                <a:latin typeface="+mj-lt"/>
                <a:cs typeface="Times New Roman" pitchFamily="18" charset="0"/>
              </a:rPr>
              <a:t>árrafo 2</a:t>
            </a:r>
            <a:endParaRPr lang="es-AR" sz="1400" dirty="0">
              <a:latin typeface="+mj-lt"/>
              <a:cs typeface="Times New Roman" pitchFamily="18" charset="0"/>
            </a:endParaRPr>
          </a:p>
        </p:txBody>
      </p:sp>
      <p:sp>
        <p:nvSpPr>
          <p:cNvPr id="10" name="9 CuadroTexto"/>
          <p:cNvSpPr txBox="1"/>
          <p:nvPr/>
        </p:nvSpPr>
        <p:spPr>
          <a:xfrm>
            <a:off x="3131840" y="1633456"/>
            <a:ext cx="2736304" cy="2893100"/>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s-AR" sz="1400" dirty="0" smtClean="0"/>
          </a:p>
          <a:p>
            <a:pPr algn="ctr"/>
            <a:r>
              <a:rPr lang="es-AR" sz="1400" dirty="0" smtClean="0">
                <a:latin typeface="+mj-lt"/>
                <a:cs typeface="Times New Roman" pitchFamily="18" charset="0"/>
              </a:rPr>
              <a:t>“</a:t>
            </a:r>
            <a:r>
              <a:rPr lang="es-AR" sz="1400" dirty="0">
                <a:latin typeface="+mj-lt"/>
                <a:cs typeface="Times New Roman" pitchFamily="18" charset="0"/>
              </a:rPr>
              <a:t>Reafirmamos la primacía de la OMC como foro mundial para el establecimiento de las normas comerciales y la gobernanza del comercio. Reconocemos la contribución que ha hecho el sistema multilateral de comercio basado en normas a la solidez y la estabilidad de la economía mundial</a:t>
            </a:r>
            <a:r>
              <a:rPr lang="es-AR" sz="1400" dirty="0" smtClean="0">
                <a:latin typeface="+mj-lt"/>
                <a:cs typeface="Times New Roman" pitchFamily="18" charset="0"/>
              </a:rPr>
              <a:t>.”</a:t>
            </a:r>
          </a:p>
          <a:p>
            <a:endParaRPr lang="es-AR" sz="1400" dirty="0" smtClean="0">
              <a:latin typeface="+mj-lt"/>
              <a:cs typeface="Times New Roman" pitchFamily="18" charset="0"/>
            </a:endParaRPr>
          </a:p>
          <a:p>
            <a:r>
              <a:rPr lang="es-AR" sz="1400" dirty="0">
                <a:latin typeface="+mj-lt"/>
                <a:cs typeface="Times New Roman" pitchFamily="18" charset="0"/>
              </a:rPr>
              <a:t>P</a:t>
            </a:r>
            <a:r>
              <a:rPr lang="es-AR" sz="1400" dirty="0" smtClean="0">
                <a:latin typeface="+mj-lt"/>
                <a:cs typeface="Times New Roman" pitchFamily="18" charset="0"/>
              </a:rPr>
              <a:t>árrafo 3</a:t>
            </a:r>
            <a:endParaRPr lang="es-AR" sz="1400" dirty="0">
              <a:latin typeface="+mj-lt"/>
              <a:cs typeface="Times New Roman" pitchFamily="18" charset="0"/>
            </a:endParaRPr>
          </a:p>
        </p:txBody>
      </p:sp>
      <p:sp>
        <p:nvSpPr>
          <p:cNvPr id="12" name="11 CuadroTexto"/>
          <p:cNvSpPr txBox="1"/>
          <p:nvPr/>
        </p:nvSpPr>
        <p:spPr>
          <a:xfrm>
            <a:off x="5997871" y="1633456"/>
            <a:ext cx="2631295" cy="2893100"/>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s-AR" sz="1400" dirty="0" smtClean="0"/>
          </a:p>
          <a:p>
            <a:pPr algn="ctr"/>
            <a:r>
              <a:rPr lang="es-AR" sz="1400" dirty="0" smtClean="0">
                <a:latin typeface="+mj-lt"/>
                <a:cs typeface="Times New Roman" pitchFamily="18" charset="0"/>
              </a:rPr>
              <a:t>“</a:t>
            </a:r>
            <a:r>
              <a:rPr lang="es-AR" sz="1400" dirty="0">
                <a:latin typeface="+mj-lt"/>
                <a:cs typeface="Times New Roman" pitchFamily="18" charset="0"/>
              </a:rPr>
              <a:t>Nos comprometemos a fortalecer el sistema multilateral de comercio de manera que dé un fuerte impulso a la prosperidad y el bienestar inclusivos de todos los Miembros y responda a las necesidades de desarrollo específicas de los países en desarrollo Miembros, en particular los países menos adelantados Miembros.” </a:t>
            </a:r>
            <a:endParaRPr lang="es-AR" sz="1400" dirty="0" smtClean="0">
              <a:latin typeface="+mj-lt"/>
              <a:cs typeface="Times New Roman" pitchFamily="18" charset="0"/>
            </a:endParaRPr>
          </a:p>
          <a:p>
            <a:r>
              <a:rPr lang="es-AR" sz="1400" dirty="0">
                <a:latin typeface="+mj-lt"/>
                <a:cs typeface="Times New Roman" pitchFamily="18" charset="0"/>
              </a:rPr>
              <a:t>P</a:t>
            </a:r>
            <a:r>
              <a:rPr lang="es-AR" sz="1400" dirty="0" smtClean="0">
                <a:latin typeface="+mj-lt"/>
                <a:cs typeface="Times New Roman" pitchFamily="18" charset="0"/>
              </a:rPr>
              <a:t>árrafo 5</a:t>
            </a:r>
            <a:endParaRPr lang="es-AR" sz="1400" dirty="0">
              <a:latin typeface="+mj-lt"/>
              <a:cs typeface="Times New Roman" pitchFamily="18" charset="0"/>
            </a:endParaRPr>
          </a:p>
        </p:txBody>
      </p:sp>
    </p:spTree>
    <p:extLst>
      <p:ext uri="{BB962C8B-B14F-4D97-AF65-F5344CB8AC3E}">
        <p14:creationId xmlns:p14="http://schemas.microsoft.com/office/powerpoint/2010/main" val="2994207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80512" cy="5143500"/>
          </a:xfrm>
          <a:prstGeom prst="rect">
            <a:avLst/>
          </a:prstGeom>
        </p:spPr>
      </p:pic>
      <p:sp>
        <p:nvSpPr>
          <p:cNvPr id="28" name="27 CuadroTexto"/>
          <p:cNvSpPr txBox="1"/>
          <p:nvPr/>
        </p:nvSpPr>
        <p:spPr>
          <a:xfrm>
            <a:off x="428536" y="1059582"/>
            <a:ext cx="8200629" cy="507831"/>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b="1" dirty="0" smtClean="0">
                <a:solidFill>
                  <a:srgbClr val="333333"/>
                </a:solidFill>
                <a:latin typeface="+mj-lt"/>
                <a:cs typeface="Times New Roman" pitchFamily="18" charset="0"/>
              </a:rPr>
              <a:t>9° CONFERENCIA MINISTERIAL - BALI 2013</a:t>
            </a:r>
            <a:endParaRPr lang="es-AR" b="1" dirty="0">
              <a:solidFill>
                <a:srgbClr val="333333"/>
              </a:solidFill>
              <a:latin typeface="+mj-lt"/>
              <a:cs typeface="Times New Roman" pitchFamily="18" charset="0"/>
            </a:endParaRPr>
          </a:p>
        </p:txBody>
      </p:sp>
      <p:sp>
        <p:nvSpPr>
          <p:cNvPr id="17" name="16 CuadroTexto"/>
          <p:cNvSpPr txBox="1"/>
          <p:nvPr/>
        </p:nvSpPr>
        <p:spPr>
          <a:xfrm>
            <a:off x="2195735" y="195486"/>
            <a:ext cx="6433431" cy="523220"/>
          </a:xfrm>
          <a:prstGeom prst="rect">
            <a:avLst/>
          </a:prstGeom>
          <a:noFill/>
        </p:spPr>
        <p:txBody>
          <a:bodyPr wrap="square" rtlCol="0">
            <a:spAutoFit/>
          </a:bodyPr>
          <a:lstStyle/>
          <a:p>
            <a:pPr algn="ctr"/>
            <a:r>
              <a:rPr lang="es-AR" sz="2800" dirty="0" smtClean="0">
                <a:solidFill>
                  <a:srgbClr val="FF0000"/>
                </a:solidFill>
              </a:rPr>
              <a:t>SISTEMA MULTILATERAL DE COMERCIO (II)</a:t>
            </a:r>
            <a:endParaRPr lang="es-AR" sz="2800" dirty="0">
              <a:solidFill>
                <a:srgbClr val="FF0000"/>
              </a:solidFill>
            </a:endParaRPr>
          </a:p>
        </p:txBody>
      </p:sp>
      <p:sp>
        <p:nvSpPr>
          <p:cNvPr id="7" name="6 CuadroTexto"/>
          <p:cNvSpPr txBox="1"/>
          <p:nvPr/>
        </p:nvSpPr>
        <p:spPr>
          <a:xfrm>
            <a:off x="428537" y="1715199"/>
            <a:ext cx="2559287" cy="2800767"/>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s-AR" sz="1600" dirty="0" smtClean="0">
              <a:latin typeface="Times New Roman" pitchFamily="18" charset="0"/>
              <a:cs typeface="Times New Roman" pitchFamily="18" charset="0"/>
            </a:endParaRPr>
          </a:p>
          <a:p>
            <a:endParaRPr lang="es-AR" sz="1600" dirty="0" smtClean="0">
              <a:latin typeface="Times New Roman" pitchFamily="18" charset="0"/>
              <a:cs typeface="Times New Roman" pitchFamily="18" charset="0"/>
            </a:endParaRPr>
          </a:p>
          <a:p>
            <a:pPr algn="ctr"/>
            <a:r>
              <a:rPr lang="es-AR" sz="1600" dirty="0">
                <a:latin typeface="+mj-lt"/>
                <a:cs typeface="Times New Roman" pitchFamily="18" charset="0"/>
              </a:rPr>
              <a:t>“Reafirmamos los principios y objetivos enunciados en el Acuerdo de Marrakech por el que se establece la Organización Mundial del Comercio.” </a:t>
            </a:r>
            <a:endParaRPr lang="es-AR" sz="1600" dirty="0" smtClean="0">
              <a:latin typeface="+mj-lt"/>
              <a:cs typeface="Times New Roman" pitchFamily="18" charset="0"/>
            </a:endParaRPr>
          </a:p>
          <a:p>
            <a:endParaRPr lang="es-AR" sz="1600" dirty="0" smtClean="0">
              <a:latin typeface="+mj-lt"/>
              <a:cs typeface="Times New Roman" pitchFamily="18" charset="0"/>
            </a:endParaRPr>
          </a:p>
          <a:p>
            <a:endParaRPr lang="es-AR" sz="1600" dirty="0">
              <a:latin typeface="+mj-lt"/>
              <a:cs typeface="Times New Roman" pitchFamily="18" charset="0"/>
            </a:endParaRPr>
          </a:p>
          <a:p>
            <a:r>
              <a:rPr lang="es-AR" sz="1600" dirty="0" smtClean="0">
                <a:latin typeface="+mj-lt"/>
                <a:cs typeface="Times New Roman" pitchFamily="18" charset="0"/>
              </a:rPr>
              <a:t>Párrafo 2</a:t>
            </a:r>
            <a:endParaRPr lang="es-AR" sz="1600" dirty="0">
              <a:latin typeface="+mj-lt"/>
              <a:cs typeface="Times New Roman" pitchFamily="18" charset="0"/>
            </a:endParaRPr>
          </a:p>
        </p:txBody>
      </p:sp>
      <p:sp>
        <p:nvSpPr>
          <p:cNvPr id="8" name="7 CuadroTexto"/>
          <p:cNvSpPr txBox="1"/>
          <p:nvPr/>
        </p:nvSpPr>
        <p:spPr>
          <a:xfrm>
            <a:off x="3131840" y="1715199"/>
            <a:ext cx="2736304" cy="2800767"/>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s-AR" sz="1600" dirty="0" smtClean="0">
              <a:latin typeface="Times New Roman" pitchFamily="18" charset="0"/>
              <a:cs typeface="Times New Roman" pitchFamily="18" charset="0"/>
            </a:endParaRPr>
          </a:p>
          <a:p>
            <a:endParaRPr lang="es-AR" sz="1600" dirty="0" smtClean="0">
              <a:latin typeface="Times New Roman" pitchFamily="18" charset="0"/>
              <a:cs typeface="Times New Roman" pitchFamily="18" charset="0"/>
            </a:endParaRPr>
          </a:p>
          <a:p>
            <a:pPr algn="ctr"/>
            <a:r>
              <a:rPr lang="es-AR" sz="1600" dirty="0">
                <a:latin typeface="+mj-lt"/>
                <a:cs typeface="Times New Roman" pitchFamily="18" charset="0"/>
              </a:rPr>
              <a:t>“Acogemos con satisfacción los progresos en la labor de la OMC… que fortalecen la eficacia de la Organización y el sistema multilateral de comercio en su conjunto”. </a:t>
            </a:r>
            <a:endParaRPr lang="es-AR" sz="1600" dirty="0" smtClean="0">
              <a:latin typeface="+mj-lt"/>
              <a:cs typeface="Times New Roman" pitchFamily="18" charset="0"/>
            </a:endParaRPr>
          </a:p>
          <a:p>
            <a:endParaRPr lang="es-AR" sz="1600" dirty="0" smtClean="0">
              <a:latin typeface="+mj-lt"/>
              <a:cs typeface="Times New Roman" pitchFamily="18" charset="0"/>
            </a:endParaRPr>
          </a:p>
          <a:p>
            <a:endParaRPr lang="es-AR" sz="1600" dirty="0">
              <a:latin typeface="+mj-lt"/>
              <a:cs typeface="Times New Roman" pitchFamily="18" charset="0"/>
            </a:endParaRPr>
          </a:p>
          <a:p>
            <a:r>
              <a:rPr lang="es-AR" sz="1600" dirty="0" err="1" smtClean="0">
                <a:latin typeface="+mj-lt"/>
                <a:cs typeface="Times New Roman" pitchFamily="18" charset="0"/>
              </a:rPr>
              <a:t>Pá</a:t>
            </a:r>
            <a:r>
              <a:rPr lang="en-US" sz="1600" dirty="0" err="1" smtClean="0">
                <a:latin typeface="+mj-lt"/>
                <a:cs typeface="Times New Roman" pitchFamily="18" charset="0"/>
              </a:rPr>
              <a:t>rrafo</a:t>
            </a:r>
            <a:r>
              <a:rPr lang="en-US" sz="1600" dirty="0" smtClean="0">
                <a:latin typeface="+mj-lt"/>
                <a:cs typeface="Times New Roman" pitchFamily="18" charset="0"/>
              </a:rPr>
              <a:t> 3</a:t>
            </a:r>
            <a:endParaRPr lang="es-AR" sz="1600" dirty="0">
              <a:latin typeface="+mj-lt"/>
              <a:cs typeface="Times New Roman" pitchFamily="18" charset="0"/>
            </a:endParaRPr>
          </a:p>
        </p:txBody>
      </p:sp>
      <p:sp>
        <p:nvSpPr>
          <p:cNvPr id="9" name="8 CuadroTexto"/>
          <p:cNvSpPr txBox="1"/>
          <p:nvPr/>
        </p:nvSpPr>
        <p:spPr>
          <a:xfrm>
            <a:off x="5997871" y="1707654"/>
            <a:ext cx="2631295" cy="2800767"/>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s-AR" sz="1600" dirty="0" smtClean="0">
              <a:latin typeface="Times New Roman" pitchFamily="18" charset="0"/>
              <a:cs typeface="Times New Roman" pitchFamily="18" charset="0"/>
            </a:endParaRPr>
          </a:p>
          <a:p>
            <a:endParaRPr lang="es-AR" sz="1600" dirty="0" smtClean="0">
              <a:latin typeface="Times New Roman" pitchFamily="18" charset="0"/>
              <a:cs typeface="Times New Roman" pitchFamily="18" charset="0"/>
            </a:endParaRPr>
          </a:p>
          <a:p>
            <a:pPr algn="ctr"/>
            <a:endParaRPr lang="en-US" sz="1600" dirty="0" smtClean="0">
              <a:latin typeface="+mj-lt"/>
              <a:cs typeface="Times New Roman" pitchFamily="18" charset="0"/>
            </a:endParaRPr>
          </a:p>
          <a:p>
            <a:pPr algn="ctr"/>
            <a:r>
              <a:rPr lang="en-US" sz="1600" dirty="0" smtClean="0">
                <a:latin typeface="+mj-lt"/>
                <a:cs typeface="Times New Roman" pitchFamily="18" charset="0"/>
              </a:rPr>
              <a:t>“</a:t>
            </a:r>
            <a:r>
              <a:rPr lang="en-US" sz="1600" dirty="0" err="1">
                <a:latin typeface="+mj-lt"/>
                <a:cs typeface="Times New Roman" pitchFamily="18" charset="0"/>
              </a:rPr>
              <a:t>Reafirmamos</a:t>
            </a:r>
            <a:r>
              <a:rPr lang="en-US" sz="1600" dirty="0">
                <a:latin typeface="+mj-lt"/>
                <a:cs typeface="Times New Roman" pitchFamily="18" charset="0"/>
              </a:rPr>
              <a:t> </a:t>
            </a:r>
            <a:r>
              <a:rPr lang="en-US" sz="1600" dirty="0" err="1">
                <a:latin typeface="+mj-lt"/>
                <a:cs typeface="Times New Roman" pitchFamily="18" charset="0"/>
              </a:rPr>
              <a:t>nuestro</a:t>
            </a:r>
            <a:r>
              <a:rPr lang="en-US" sz="1600" dirty="0">
                <a:latin typeface="+mj-lt"/>
                <a:cs typeface="Times New Roman" pitchFamily="18" charset="0"/>
              </a:rPr>
              <a:t> </a:t>
            </a:r>
            <a:r>
              <a:rPr lang="en-US" sz="1600" dirty="0" err="1">
                <a:latin typeface="+mj-lt"/>
                <a:cs typeface="Times New Roman" pitchFamily="18" charset="0"/>
              </a:rPr>
              <a:t>compromiso</a:t>
            </a:r>
            <a:r>
              <a:rPr lang="en-US" sz="1600" dirty="0">
                <a:latin typeface="+mj-lt"/>
                <a:cs typeface="Times New Roman" pitchFamily="18" charset="0"/>
              </a:rPr>
              <a:t> con la OMC </a:t>
            </a:r>
            <a:r>
              <a:rPr lang="en-US" sz="1600" dirty="0" err="1">
                <a:latin typeface="+mj-lt"/>
                <a:cs typeface="Times New Roman" pitchFamily="18" charset="0"/>
              </a:rPr>
              <a:t>como</a:t>
            </a:r>
            <a:r>
              <a:rPr lang="en-US" sz="1600" dirty="0">
                <a:latin typeface="+mj-lt"/>
                <a:cs typeface="Times New Roman" pitchFamily="18" charset="0"/>
              </a:rPr>
              <a:t> principal </a:t>
            </a:r>
            <a:r>
              <a:rPr lang="en-US" sz="1600" dirty="0" err="1">
                <a:latin typeface="+mj-lt"/>
                <a:cs typeface="Times New Roman" pitchFamily="18" charset="0"/>
              </a:rPr>
              <a:t>foro</a:t>
            </a:r>
            <a:r>
              <a:rPr lang="en-US" sz="1600" dirty="0">
                <a:latin typeface="+mj-lt"/>
                <a:cs typeface="Times New Roman" pitchFamily="18" charset="0"/>
              </a:rPr>
              <a:t> </a:t>
            </a:r>
            <a:r>
              <a:rPr lang="en-US" sz="1600" dirty="0" err="1">
                <a:latin typeface="+mj-lt"/>
                <a:cs typeface="Times New Roman" pitchFamily="18" charset="0"/>
              </a:rPr>
              <a:t>mundial</a:t>
            </a:r>
            <a:r>
              <a:rPr lang="en-US" sz="1600" dirty="0">
                <a:latin typeface="+mj-lt"/>
                <a:cs typeface="Times New Roman" pitchFamily="18" charset="0"/>
              </a:rPr>
              <a:t> </a:t>
            </a:r>
            <a:r>
              <a:rPr lang="en-US" sz="1600" dirty="0" err="1">
                <a:latin typeface="+mj-lt"/>
                <a:cs typeface="Times New Roman" pitchFamily="18" charset="0"/>
              </a:rPr>
              <a:t>para</a:t>
            </a:r>
            <a:r>
              <a:rPr lang="en-US" sz="1600" dirty="0">
                <a:latin typeface="+mj-lt"/>
                <a:cs typeface="Times New Roman" pitchFamily="18" charset="0"/>
              </a:rPr>
              <a:t> el </a:t>
            </a:r>
            <a:r>
              <a:rPr lang="en-US" sz="1600" dirty="0" err="1">
                <a:latin typeface="+mj-lt"/>
                <a:cs typeface="Times New Roman" pitchFamily="18" charset="0"/>
              </a:rPr>
              <a:t>comercio</a:t>
            </a:r>
            <a:r>
              <a:rPr lang="en-US" sz="1600" dirty="0">
                <a:latin typeface="+mj-lt"/>
                <a:cs typeface="Times New Roman" pitchFamily="18" charset="0"/>
              </a:rPr>
              <a:t>…” </a:t>
            </a:r>
            <a:endParaRPr lang="en-US" sz="1600" dirty="0" smtClean="0">
              <a:latin typeface="+mj-lt"/>
              <a:cs typeface="Times New Roman" pitchFamily="18" charset="0"/>
            </a:endParaRPr>
          </a:p>
          <a:p>
            <a:endParaRPr lang="en-US" sz="1600" dirty="0">
              <a:latin typeface="+mj-lt"/>
              <a:cs typeface="Times New Roman" pitchFamily="18" charset="0"/>
            </a:endParaRPr>
          </a:p>
          <a:p>
            <a:endParaRPr lang="en-US" sz="1600" dirty="0" smtClean="0">
              <a:latin typeface="+mj-lt"/>
              <a:cs typeface="Times New Roman" pitchFamily="18" charset="0"/>
            </a:endParaRPr>
          </a:p>
          <a:p>
            <a:endParaRPr lang="en-US" sz="1600" dirty="0">
              <a:latin typeface="+mj-lt"/>
              <a:cs typeface="Times New Roman" pitchFamily="18" charset="0"/>
            </a:endParaRPr>
          </a:p>
          <a:p>
            <a:r>
              <a:rPr lang="en-US" sz="1600" dirty="0" smtClean="0">
                <a:latin typeface="+mj-lt"/>
                <a:cs typeface="Times New Roman" pitchFamily="18" charset="0"/>
              </a:rPr>
              <a:t>Parte III</a:t>
            </a:r>
            <a:endParaRPr lang="es-AR" sz="1600" dirty="0">
              <a:latin typeface="+mj-lt"/>
              <a:cs typeface="Times New Roman" pitchFamily="18" charset="0"/>
            </a:endParaRPr>
          </a:p>
        </p:txBody>
      </p:sp>
    </p:spTree>
    <p:extLst>
      <p:ext uri="{BB962C8B-B14F-4D97-AF65-F5344CB8AC3E}">
        <p14:creationId xmlns:p14="http://schemas.microsoft.com/office/powerpoint/2010/main" val="32800846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80512" cy="5143500"/>
          </a:xfrm>
          <a:prstGeom prst="rect">
            <a:avLst/>
          </a:prstGeom>
        </p:spPr>
      </p:pic>
      <p:sp>
        <p:nvSpPr>
          <p:cNvPr id="28" name="27 CuadroTexto"/>
          <p:cNvSpPr txBox="1"/>
          <p:nvPr/>
        </p:nvSpPr>
        <p:spPr>
          <a:xfrm>
            <a:off x="323528" y="1059582"/>
            <a:ext cx="8305638" cy="461665"/>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lvl="0" algn="ctr"/>
            <a:r>
              <a:rPr lang="en-US" sz="2400" i="1" dirty="0" err="1"/>
              <a:t>Declaración</a:t>
            </a:r>
            <a:r>
              <a:rPr lang="en-US" sz="2400" i="1" dirty="0"/>
              <a:t> G20 </a:t>
            </a:r>
            <a:r>
              <a:rPr lang="en-US" sz="2400" i="1" dirty="0" err="1"/>
              <a:t>Hamburgo</a:t>
            </a:r>
            <a:r>
              <a:rPr lang="en-US" sz="2400" i="1" dirty="0"/>
              <a:t> (Julio 2017) </a:t>
            </a:r>
            <a:r>
              <a:rPr lang="en-US" sz="2400" i="1" dirty="0" err="1"/>
              <a:t>como</a:t>
            </a:r>
            <a:r>
              <a:rPr lang="en-US" sz="2400" i="1" dirty="0"/>
              <a:t> </a:t>
            </a:r>
            <a:r>
              <a:rPr lang="en-US" sz="2400" i="1" dirty="0" err="1"/>
              <a:t>punto</a:t>
            </a:r>
            <a:r>
              <a:rPr lang="en-US" sz="2400" i="1" dirty="0"/>
              <a:t> de </a:t>
            </a:r>
            <a:r>
              <a:rPr lang="en-US" sz="2400" i="1" dirty="0" err="1"/>
              <a:t>partida</a:t>
            </a:r>
            <a:endParaRPr lang="es-AR" sz="2400" dirty="0"/>
          </a:p>
        </p:txBody>
      </p:sp>
      <p:sp>
        <p:nvSpPr>
          <p:cNvPr id="17" name="16 CuadroTexto"/>
          <p:cNvSpPr txBox="1"/>
          <p:nvPr/>
        </p:nvSpPr>
        <p:spPr>
          <a:xfrm>
            <a:off x="2195735" y="195486"/>
            <a:ext cx="6433431" cy="523220"/>
          </a:xfrm>
          <a:prstGeom prst="rect">
            <a:avLst/>
          </a:prstGeom>
          <a:noFill/>
        </p:spPr>
        <p:txBody>
          <a:bodyPr wrap="square" rtlCol="0">
            <a:spAutoFit/>
          </a:bodyPr>
          <a:lstStyle/>
          <a:p>
            <a:pPr algn="ctr"/>
            <a:r>
              <a:rPr lang="es-AR" sz="2800" dirty="0" smtClean="0">
                <a:solidFill>
                  <a:srgbClr val="FF0000"/>
                </a:solidFill>
              </a:rPr>
              <a:t>SISTEMA MULTILATERAL DE COMERCIO (III)</a:t>
            </a:r>
            <a:endParaRPr lang="es-AR" sz="2800" dirty="0">
              <a:solidFill>
                <a:srgbClr val="FF0000"/>
              </a:solidFill>
            </a:endParaRPr>
          </a:p>
        </p:txBody>
      </p:sp>
      <p:sp>
        <p:nvSpPr>
          <p:cNvPr id="12" name="11 CuadroTexto"/>
          <p:cNvSpPr txBox="1"/>
          <p:nvPr/>
        </p:nvSpPr>
        <p:spPr>
          <a:xfrm>
            <a:off x="363425" y="1779662"/>
            <a:ext cx="3935606" cy="2062103"/>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dirty="0"/>
              <a:t>“We will keep markets open noting the importance of </a:t>
            </a:r>
            <a:r>
              <a:rPr lang="en-US" sz="1600" b="1" dirty="0"/>
              <a:t>reciprocal </a:t>
            </a:r>
            <a:r>
              <a:rPr lang="en-US" sz="1600" dirty="0"/>
              <a:t>and </a:t>
            </a:r>
            <a:r>
              <a:rPr lang="en-US" sz="1600" b="1" dirty="0"/>
              <a:t>mutually</a:t>
            </a:r>
            <a:r>
              <a:rPr lang="en-US" sz="1600" dirty="0"/>
              <a:t> advantageous trade and investment frameworks and the principle of non-discrimination, and continue to fight protectionism including all unfair trade practices and </a:t>
            </a:r>
            <a:r>
              <a:rPr lang="en-US" sz="1600" dirty="0" err="1"/>
              <a:t>recognise</a:t>
            </a:r>
            <a:r>
              <a:rPr lang="en-US" sz="1600" dirty="0"/>
              <a:t> the role of legitimate trade </a:t>
            </a:r>
            <a:r>
              <a:rPr lang="en-US" sz="1600" dirty="0" err="1"/>
              <a:t>defence</a:t>
            </a:r>
            <a:r>
              <a:rPr lang="en-US" sz="1600" dirty="0"/>
              <a:t> instruments in this regard”. </a:t>
            </a:r>
            <a:endParaRPr lang="es-AR" sz="1600" dirty="0"/>
          </a:p>
        </p:txBody>
      </p:sp>
      <p:sp>
        <p:nvSpPr>
          <p:cNvPr id="15" name="14 CuadroTexto"/>
          <p:cNvSpPr txBox="1"/>
          <p:nvPr/>
        </p:nvSpPr>
        <p:spPr>
          <a:xfrm>
            <a:off x="4590256" y="1773546"/>
            <a:ext cx="4038910" cy="2062103"/>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n-US" sz="1600" dirty="0" smtClean="0"/>
          </a:p>
          <a:p>
            <a:pPr algn="ctr"/>
            <a:r>
              <a:rPr lang="en-US" sz="1600" dirty="0" smtClean="0"/>
              <a:t>“</a:t>
            </a:r>
            <a:r>
              <a:rPr lang="en-US" sz="1600" dirty="0"/>
              <a:t>To further improve the functioning of the WTO, we will cooperate to ensure the effective and timely enforcement of trade rules and commitments as well as improve its negotiating, monitoring and dispute settlement functions</a:t>
            </a:r>
            <a:r>
              <a:rPr lang="en-US" sz="1600" dirty="0" smtClean="0"/>
              <a:t>”.</a:t>
            </a:r>
          </a:p>
          <a:p>
            <a:endParaRPr lang="es-AR" sz="1600" dirty="0"/>
          </a:p>
        </p:txBody>
      </p:sp>
      <p:sp>
        <p:nvSpPr>
          <p:cNvPr id="16" name="15 CuadroTexto"/>
          <p:cNvSpPr txBox="1"/>
          <p:nvPr/>
        </p:nvSpPr>
        <p:spPr>
          <a:xfrm>
            <a:off x="363425" y="4105404"/>
            <a:ext cx="8265741" cy="338554"/>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dirty="0" smtClean="0"/>
              <a:t>“</a:t>
            </a:r>
            <a:r>
              <a:rPr lang="en-US" sz="1600" dirty="0"/>
              <a:t>We underline the crucial role of the rules-based </a:t>
            </a:r>
            <a:r>
              <a:rPr lang="en-US" sz="1600" b="1" dirty="0"/>
              <a:t>international </a:t>
            </a:r>
            <a:r>
              <a:rPr lang="en-US" sz="1600" dirty="0"/>
              <a:t>trading system”. </a:t>
            </a:r>
            <a:endParaRPr lang="es-AR" sz="1600" dirty="0"/>
          </a:p>
        </p:txBody>
      </p:sp>
    </p:spTree>
    <p:extLst>
      <p:ext uri="{BB962C8B-B14F-4D97-AF65-F5344CB8AC3E}">
        <p14:creationId xmlns:p14="http://schemas.microsoft.com/office/powerpoint/2010/main" val="34054553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80512" cy="5143500"/>
          </a:xfrm>
          <a:prstGeom prst="rect">
            <a:avLst/>
          </a:prstGeom>
        </p:spPr>
      </p:pic>
      <p:sp>
        <p:nvSpPr>
          <p:cNvPr id="28" name="27 CuadroTexto"/>
          <p:cNvSpPr txBox="1"/>
          <p:nvPr/>
        </p:nvSpPr>
        <p:spPr>
          <a:xfrm>
            <a:off x="179512" y="1059582"/>
            <a:ext cx="8784976" cy="461665"/>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lvl="0" algn="ctr"/>
            <a:r>
              <a:rPr lang="en-US" sz="2400" dirty="0" smtClean="0"/>
              <a:t>Doha </a:t>
            </a:r>
            <a:r>
              <a:rPr lang="en-US" sz="2400" dirty="0" err="1" smtClean="0"/>
              <a:t>Sí</a:t>
            </a:r>
            <a:r>
              <a:rPr lang="en-US" sz="2400" dirty="0" smtClean="0"/>
              <a:t>, Doha No</a:t>
            </a:r>
            <a:endParaRPr lang="es-AR" sz="2400" dirty="0"/>
          </a:p>
        </p:txBody>
      </p:sp>
      <p:sp>
        <p:nvSpPr>
          <p:cNvPr id="17" name="16 CuadroTexto"/>
          <p:cNvSpPr txBox="1"/>
          <p:nvPr/>
        </p:nvSpPr>
        <p:spPr>
          <a:xfrm>
            <a:off x="2195735" y="195486"/>
            <a:ext cx="6433431" cy="523220"/>
          </a:xfrm>
          <a:prstGeom prst="rect">
            <a:avLst/>
          </a:prstGeom>
          <a:noFill/>
        </p:spPr>
        <p:txBody>
          <a:bodyPr wrap="square" rtlCol="0">
            <a:spAutoFit/>
          </a:bodyPr>
          <a:lstStyle/>
          <a:p>
            <a:pPr algn="ctr"/>
            <a:r>
              <a:rPr lang="es-AR" sz="2800" dirty="0" smtClean="0">
                <a:solidFill>
                  <a:srgbClr val="FF0000"/>
                </a:solidFill>
              </a:rPr>
              <a:t>SISTEMA MULTILATERAL DE COMERCIO (IV)</a:t>
            </a:r>
            <a:endParaRPr lang="es-AR" sz="2800" dirty="0">
              <a:solidFill>
                <a:srgbClr val="FF0000"/>
              </a:solidFill>
            </a:endParaRPr>
          </a:p>
        </p:txBody>
      </p:sp>
      <p:sp>
        <p:nvSpPr>
          <p:cNvPr id="8" name="7 CuadroTexto"/>
          <p:cNvSpPr txBox="1"/>
          <p:nvPr/>
        </p:nvSpPr>
        <p:spPr>
          <a:xfrm>
            <a:off x="179512" y="1633456"/>
            <a:ext cx="8784976" cy="1569660"/>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AR" sz="1600" dirty="0" smtClean="0"/>
              <a:t>“</a:t>
            </a:r>
            <a:r>
              <a:rPr lang="es-AR" sz="1600" dirty="0"/>
              <a:t>Reconocemos que muchos Miembros reafirman el Programa de Doha para el Desarrollo y las Declaraciones y Decisiones adoptadas en Doha y en las Conferencias Ministeriales celebradas desde entonces y reafirman su pleno compromiso con la conclusión del PDD sobre esa base. Otros Miembros no reafirman los mandatos de Doha, ya que consideran que se necesitan nuevos enfoques para lograr resultados significativos en las negociaciones multilaterales. Los Miembros tienen opiniones diferentes sobre la forma de abordar las negociaciones.” </a:t>
            </a:r>
            <a:r>
              <a:rPr lang="es-AR" sz="1600" dirty="0" smtClean="0"/>
              <a:t>Párrafo </a:t>
            </a:r>
            <a:r>
              <a:rPr lang="es-AR" sz="1600" dirty="0"/>
              <a:t>30 </a:t>
            </a:r>
            <a:r>
              <a:rPr lang="es-AR" sz="1600" dirty="0" smtClean="0"/>
              <a:t>– Nairobi 2015</a:t>
            </a:r>
            <a:endParaRPr lang="es-AR" sz="1600" dirty="0"/>
          </a:p>
        </p:txBody>
      </p:sp>
      <p:sp>
        <p:nvSpPr>
          <p:cNvPr id="9" name="8 CuadroTexto"/>
          <p:cNvSpPr txBox="1"/>
          <p:nvPr/>
        </p:nvSpPr>
        <p:spPr>
          <a:xfrm>
            <a:off x="179512" y="3291830"/>
            <a:ext cx="4248472" cy="1323439"/>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AR" sz="1600" dirty="0" smtClean="0"/>
              <a:t>“</a:t>
            </a:r>
            <a:r>
              <a:rPr lang="es-AR" sz="1600" dirty="0"/>
              <a:t>Muchos Miembros desean llevar a cabo los trabajos sobre la base de la estructura de Doha, mientras que algunos desean explorar nuevas arquitecturas.” </a:t>
            </a:r>
            <a:endParaRPr lang="es-AR" sz="1600" dirty="0" smtClean="0"/>
          </a:p>
          <a:p>
            <a:r>
              <a:rPr lang="es-AR" sz="1600" dirty="0" smtClean="0"/>
              <a:t>Párrafo </a:t>
            </a:r>
            <a:r>
              <a:rPr lang="es-AR" sz="1600" dirty="0"/>
              <a:t>32 </a:t>
            </a:r>
            <a:r>
              <a:rPr lang="es-AR" sz="1600" dirty="0" smtClean="0"/>
              <a:t>- Nairobi</a:t>
            </a:r>
            <a:r>
              <a:rPr lang="es-AR" sz="1600" dirty="0"/>
              <a:t>, </a:t>
            </a:r>
            <a:r>
              <a:rPr lang="es-AR" sz="1600" dirty="0" smtClean="0"/>
              <a:t>2015</a:t>
            </a:r>
            <a:endParaRPr lang="es-AR" sz="1600" dirty="0"/>
          </a:p>
        </p:txBody>
      </p:sp>
      <p:sp>
        <p:nvSpPr>
          <p:cNvPr id="10" name="9 CuadroTexto"/>
          <p:cNvSpPr txBox="1"/>
          <p:nvPr/>
        </p:nvSpPr>
        <p:spPr>
          <a:xfrm>
            <a:off x="4595409" y="3291830"/>
            <a:ext cx="4374232" cy="1323439"/>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AR" sz="1600" dirty="0" smtClean="0"/>
              <a:t>“</a:t>
            </a:r>
            <a:r>
              <a:rPr lang="es-AR" sz="1600" dirty="0"/>
              <a:t>No obstante, sigue habiendo un firme compromiso de todos los Miembros de llevar adelante las negociaciones relativas a las cuestiones restantes de Doha,…” </a:t>
            </a:r>
            <a:endParaRPr lang="es-AR" sz="1600" dirty="0" smtClean="0"/>
          </a:p>
          <a:p>
            <a:r>
              <a:rPr lang="en-US" sz="1600" dirty="0" err="1" smtClean="0"/>
              <a:t>Párrafo</a:t>
            </a:r>
            <a:r>
              <a:rPr lang="en-US" sz="1600" dirty="0" smtClean="0"/>
              <a:t> </a:t>
            </a:r>
            <a:r>
              <a:rPr lang="en-US" sz="1600" dirty="0"/>
              <a:t>31 </a:t>
            </a:r>
            <a:r>
              <a:rPr lang="en-US" sz="1600" dirty="0" smtClean="0"/>
              <a:t>- Nairobi</a:t>
            </a:r>
            <a:r>
              <a:rPr lang="en-US" sz="1600" dirty="0"/>
              <a:t>, </a:t>
            </a:r>
            <a:r>
              <a:rPr lang="en-US" sz="1600" dirty="0" smtClean="0"/>
              <a:t>2015</a:t>
            </a:r>
            <a:endParaRPr lang="es-AR" sz="1600" dirty="0"/>
          </a:p>
        </p:txBody>
      </p:sp>
    </p:spTree>
    <p:extLst>
      <p:ext uri="{BB962C8B-B14F-4D97-AF65-F5344CB8AC3E}">
        <p14:creationId xmlns:p14="http://schemas.microsoft.com/office/powerpoint/2010/main" val="660103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80512" cy="5143500"/>
          </a:xfrm>
          <a:prstGeom prst="rect">
            <a:avLst/>
          </a:prstGeom>
        </p:spPr>
      </p:pic>
      <p:sp>
        <p:nvSpPr>
          <p:cNvPr id="28" name="27 CuadroTexto"/>
          <p:cNvSpPr txBox="1"/>
          <p:nvPr/>
        </p:nvSpPr>
        <p:spPr>
          <a:xfrm>
            <a:off x="179512" y="1059582"/>
            <a:ext cx="8784976" cy="461665"/>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lvl="0" algn="ctr"/>
            <a:r>
              <a:rPr lang="en-US" sz="2400" dirty="0" err="1"/>
              <a:t>Discusión</a:t>
            </a:r>
            <a:r>
              <a:rPr lang="en-US" sz="2400" dirty="0"/>
              <a:t>/</a:t>
            </a:r>
            <a:r>
              <a:rPr lang="en-US" sz="2400" dirty="0" err="1"/>
              <a:t>negociación</a:t>
            </a:r>
            <a:r>
              <a:rPr lang="en-US" sz="2400" dirty="0"/>
              <a:t> “</a:t>
            </a:r>
            <a:r>
              <a:rPr lang="en-US" sz="2400" dirty="0" err="1"/>
              <a:t>otras</a:t>
            </a:r>
            <a:r>
              <a:rPr lang="en-US" sz="2400" dirty="0"/>
              <a:t> </a:t>
            </a:r>
            <a:r>
              <a:rPr lang="en-US" sz="2400" dirty="0" err="1"/>
              <a:t>cuestiones</a:t>
            </a:r>
            <a:r>
              <a:rPr lang="en-US" sz="2400" dirty="0"/>
              <a:t>”</a:t>
            </a:r>
            <a:endParaRPr lang="es-AR" sz="2400" dirty="0"/>
          </a:p>
        </p:txBody>
      </p:sp>
      <p:sp>
        <p:nvSpPr>
          <p:cNvPr id="17" name="16 CuadroTexto"/>
          <p:cNvSpPr txBox="1"/>
          <p:nvPr/>
        </p:nvSpPr>
        <p:spPr>
          <a:xfrm>
            <a:off x="2195735" y="195486"/>
            <a:ext cx="6433431" cy="523220"/>
          </a:xfrm>
          <a:prstGeom prst="rect">
            <a:avLst/>
          </a:prstGeom>
          <a:noFill/>
        </p:spPr>
        <p:txBody>
          <a:bodyPr wrap="square" rtlCol="0">
            <a:spAutoFit/>
          </a:bodyPr>
          <a:lstStyle/>
          <a:p>
            <a:pPr algn="ctr"/>
            <a:r>
              <a:rPr lang="es-AR" sz="2800" dirty="0" smtClean="0">
                <a:solidFill>
                  <a:srgbClr val="FF0000"/>
                </a:solidFill>
              </a:rPr>
              <a:t>SISTEMA MULTILATERAL DE COMERCIO (V)</a:t>
            </a:r>
            <a:endParaRPr lang="es-AR" sz="2800" dirty="0">
              <a:solidFill>
                <a:srgbClr val="FF0000"/>
              </a:solidFill>
            </a:endParaRPr>
          </a:p>
        </p:txBody>
      </p:sp>
      <p:sp>
        <p:nvSpPr>
          <p:cNvPr id="8" name="7 CuadroTexto"/>
          <p:cNvSpPr txBox="1"/>
          <p:nvPr/>
        </p:nvSpPr>
        <p:spPr>
          <a:xfrm>
            <a:off x="179512" y="1817405"/>
            <a:ext cx="8784976" cy="2554545"/>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lang="es-AR" sz="1600" dirty="0" smtClean="0"/>
          </a:p>
          <a:p>
            <a:pPr algn="ctr"/>
            <a:endParaRPr lang="es-AR" sz="1600" dirty="0"/>
          </a:p>
          <a:p>
            <a:pPr algn="ctr"/>
            <a:r>
              <a:rPr lang="es-AR" sz="1600" dirty="0" smtClean="0"/>
              <a:t>“</a:t>
            </a:r>
            <a:r>
              <a:rPr lang="es-AR" sz="1600" dirty="0"/>
              <a:t>Si bien estamos de acuerdo en que nuestros funcionarios deberán dar prioridad a los trabajos en los que aún no se han conseguido resultados, algunos Miembros desean que se identifiquen y debatan </a:t>
            </a:r>
            <a:r>
              <a:rPr lang="es-AR" sz="1600" b="1" dirty="0"/>
              <a:t>otras cuestiones</a:t>
            </a:r>
            <a:r>
              <a:rPr lang="es-AR" sz="1600" dirty="0"/>
              <a:t> planteadas para su negociación, mientras que otros no lo desean. Cualquier decisión de iniciar negociaciones a nivel </a:t>
            </a:r>
            <a:r>
              <a:rPr lang="es-AR" sz="1600" u="sng" dirty="0"/>
              <a:t>multilateral</a:t>
            </a:r>
            <a:r>
              <a:rPr lang="es-AR" sz="1600" dirty="0"/>
              <a:t> sobre tales cuestiones tendría que ser convenida por todos los Miembros.” </a:t>
            </a:r>
            <a:endParaRPr lang="es-AR" sz="1600" dirty="0" smtClean="0"/>
          </a:p>
          <a:p>
            <a:endParaRPr lang="es-AR" sz="1600" dirty="0" smtClean="0"/>
          </a:p>
          <a:p>
            <a:endParaRPr lang="es-AR" sz="1600" dirty="0"/>
          </a:p>
          <a:p>
            <a:r>
              <a:rPr lang="en-US" sz="1600" dirty="0" err="1" smtClean="0"/>
              <a:t>Párrafo</a:t>
            </a:r>
            <a:r>
              <a:rPr lang="en-US" sz="1600" dirty="0" smtClean="0"/>
              <a:t> </a:t>
            </a:r>
            <a:r>
              <a:rPr lang="en-US" sz="1600" dirty="0"/>
              <a:t>34 </a:t>
            </a:r>
            <a:r>
              <a:rPr lang="en-US" sz="1600" dirty="0" smtClean="0"/>
              <a:t>- Nairobi</a:t>
            </a:r>
            <a:r>
              <a:rPr lang="en-US" sz="1600" dirty="0"/>
              <a:t>, </a:t>
            </a:r>
            <a:r>
              <a:rPr lang="en-US" sz="1600" dirty="0" smtClean="0"/>
              <a:t>2015</a:t>
            </a:r>
            <a:endParaRPr lang="es-AR" sz="1600" dirty="0"/>
          </a:p>
        </p:txBody>
      </p:sp>
    </p:spTree>
    <p:extLst>
      <p:ext uri="{BB962C8B-B14F-4D97-AF65-F5344CB8AC3E}">
        <p14:creationId xmlns:p14="http://schemas.microsoft.com/office/powerpoint/2010/main" val="1683541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80512" cy="5143500"/>
          </a:xfrm>
          <a:prstGeom prst="rect">
            <a:avLst/>
          </a:prstGeom>
        </p:spPr>
      </p:pic>
      <p:sp>
        <p:nvSpPr>
          <p:cNvPr id="13" name="12 CuadroTexto"/>
          <p:cNvSpPr txBox="1"/>
          <p:nvPr/>
        </p:nvSpPr>
        <p:spPr>
          <a:xfrm>
            <a:off x="683568" y="2050063"/>
            <a:ext cx="3672408" cy="1708160"/>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endParaRPr lang="es-AR" sz="1400" b="1" dirty="0" smtClean="0">
              <a:solidFill>
                <a:srgbClr val="333333"/>
              </a:solidFill>
              <a:latin typeface="Times New Roman" pitchFamily="18" charset="0"/>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Subsidios alcanzados</a:t>
            </a:r>
          </a:p>
          <a:p>
            <a:pPr algn="ctr">
              <a:lnSpc>
                <a:spcPct val="150000"/>
              </a:lnSpc>
            </a:pPr>
            <a:r>
              <a:rPr lang="es-AR" sz="1400" dirty="0" smtClean="0">
                <a:solidFill>
                  <a:srgbClr val="333333"/>
                </a:solidFill>
                <a:latin typeface="+mj-lt"/>
                <a:cs typeface="Times New Roman" pitchFamily="18" charset="0"/>
              </a:rPr>
              <a:t>Fijo o Variable</a:t>
            </a:r>
          </a:p>
          <a:p>
            <a:pPr algn="ctr">
              <a:lnSpc>
                <a:spcPct val="150000"/>
              </a:lnSpc>
            </a:pPr>
            <a:r>
              <a:rPr lang="es-AR" sz="1400" dirty="0" smtClean="0">
                <a:solidFill>
                  <a:srgbClr val="333333"/>
                </a:solidFill>
                <a:latin typeface="+mj-lt"/>
                <a:cs typeface="Times New Roman" pitchFamily="18" charset="0"/>
              </a:rPr>
              <a:t>Límites por producto</a:t>
            </a:r>
          </a:p>
          <a:p>
            <a:pPr algn="ctr">
              <a:lnSpc>
                <a:spcPct val="150000"/>
              </a:lnSpc>
            </a:pPr>
            <a:r>
              <a:rPr lang="es-AR" sz="1400" dirty="0" smtClean="0">
                <a:solidFill>
                  <a:srgbClr val="333333"/>
                </a:solidFill>
                <a:latin typeface="+mj-lt"/>
                <a:cs typeface="Times New Roman" pitchFamily="18" charset="0"/>
              </a:rPr>
              <a:t>Trato Especial y Diferenciado</a:t>
            </a:r>
          </a:p>
        </p:txBody>
      </p:sp>
      <p:sp>
        <p:nvSpPr>
          <p:cNvPr id="28" name="27 CuadroTexto"/>
          <p:cNvSpPr txBox="1"/>
          <p:nvPr/>
        </p:nvSpPr>
        <p:spPr>
          <a:xfrm>
            <a:off x="683568" y="1357565"/>
            <a:ext cx="3672408" cy="423449"/>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600" b="1" dirty="0" smtClean="0">
                <a:solidFill>
                  <a:srgbClr val="333333"/>
                </a:solidFill>
                <a:latin typeface="+mj-lt"/>
                <a:cs typeface="Times New Roman" pitchFamily="18" charset="0"/>
              </a:rPr>
              <a:t>OTDS - AGDC</a:t>
            </a:r>
            <a:endParaRPr lang="es-AR" sz="1600" b="1" dirty="0">
              <a:solidFill>
                <a:srgbClr val="333333"/>
              </a:solidFill>
              <a:latin typeface="+mj-lt"/>
              <a:cs typeface="Times New Roman" pitchFamily="18" charset="0"/>
            </a:endParaRPr>
          </a:p>
        </p:txBody>
      </p:sp>
      <p:sp>
        <p:nvSpPr>
          <p:cNvPr id="30" name="29 CuadroTexto"/>
          <p:cNvSpPr txBox="1"/>
          <p:nvPr/>
        </p:nvSpPr>
        <p:spPr>
          <a:xfrm>
            <a:off x="683568" y="4083918"/>
            <a:ext cx="7597352" cy="423449"/>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600" dirty="0" smtClean="0">
                <a:solidFill>
                  <a:srgbClr val="333333"/>
                </a:solidFill>
                <a:latin typeface="+mj-lt"/>
                <a:cs typeface="Times New Roman" pitchFamily="18" charset="0"/>
              </a:rPr>
              <a:t>Algodón, Programa de trabajo futuro</a:t>
            </a:r>
            <a:endParaRPr lang="es-AR" sz="1600" dirty="0">
              <a:solidFill>
                <a:srgbClr val="333333"/>
              </a:solidFill>
              <a:latin typeface="+mj-lt"/>
              <a:cs typeface="Times New Roman" pitchFamily="18" charset="0"/>
            </a:endParaRPr>
          </a:p>
        </p:txBody>
      </p:sp>
      <p:sp>
        <p:nvSpPr>
          <p:cNvPr id="17" name="16 CuadroTexto"/>
          <p:cNvSpPr txBox="1"/>
          <p:nvPr/>
        </p:nvSpPr>
        <p:spPr>
          <a:xfrm>
            <a:off x="2195736" y="195486"/>
            <a:ext cx="5954910" cy="584775"/>
          </a:xfrm>
          <a:prstGeom prst="rect">
            <a:avLst/>
          </a:prstGeom>
          <a:noFill/>
        </p:spPr>
        <p:txBody>
          <a:bodyPr wrap="square" rtlCol="0">
            <a:spAutoFit/>
          </a:bodyPr>
          <a:lstStyle/>
          <a:p>
            <a:pPr algn="ctr"/>
            <a:r>
              <a:rPr lang="es-AR" sz="3200" dirty="0" smtClean="0">
                <a:solidFill>
                  <a:srgbClr val="FF0000"/>
                </a:solidFill>
              </a:rPr>
              <a:t>AGRICULTURA – AYUDA INTERNA</a:t>
            </a:r>
            <a:endParaRPr lang="es-AR" sz="3200" dirty="0">
              <a:solidFill>
                <a:srgbClr val="FF0000"/>
              </a:solidFill>
            </a:endParaRPr>
          </a:p>
        </p:txBody>
      </p:sp>
      <p:sp>
        <p:nvSpPr>
          <p:cNvPr id="18" name="17 CuadroTexto"/>
          <p:cNvSpPr txBox="1"/>
          <p:nvPr/>
        </p:nvSpPr>
        <p:spPr>
          <a:xfrm>
            <a:off x="4608512" y="1360277"/>
            <a:ext cx="3672408" cy="423449"/>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600" b="1" dirty="0" smtClean="0">
                <a:solidFill>
                  <a:srgbClr val="333333"/>
                </a:solidFill>
                <a:latin typeface="+mj-lt"/>
                <a:cs typeface="Times New Roman" pitchFamily="18" charset="0"/>
              </a:rPr>
              <a:t>STOCKS PÚBLICOS</a:t>
            </a:r>
            <a:endParaRPr lang="es-AR" sz="1600" b="1" dirty="0">
              <a:solidFill>
                <a:srgbClr val="333333"/>
              </a:solidFill>
              <a:latin typeface="+mj-lt"/>
              <a:cs typeface="Times New Roman" pitchFamily="18" charset="0"/>
            </a:endParaRPr>
          </a:p>
        </p:txBody>
      </p:sp>
      <p:sp>
        <p:nvSpPr>
          <p:cNvPr id="19" name="18 CuadroTexto"/>
          <p:cNvSpPr txBox="1"/>
          <p:nvPr/>
        </p:nvSpPr>
        <p:spPr>
          <a:xfrm>
            <a:off x="4621993" y="2050063"/>
            <a:ext cx="3672408" cy="1708160"/>
          </a:xfrm>
          <a:prstGeom prst="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endParaRPr lang="es-AR" sz="1400" b="1" dirty="0" smtClean="0">
              <a:solidFill>
                <a:srgbClr val="333333"/>
              </a:solidFill>
              <a:latin typeface="Times New Roman" pitchFamily="18" charset="0"/>
              <a:cs typeface="Times New Roman" pitchFamily="18" charset="0"/>
            </a:endParaRPr>
          </a:p>
          <a:p>
            <a:pPr algn="ctr">
              <a:lnSpc>
                <a:spcPct val="150000"/>
              </a:lnSpc>
            </a:pPr>
            <a:r>
              <a:rPr lang="es-AR" sz="1400" dirty="0" smtClean="0">
                <a:solidFill>
                  <a:srgbClr val="333333"/>
                </a:solidFill>
                <a:latin typeface="+mj-lt"/>
                <a:cs typeface="Times New Roman" pitchFamily="18" charset="0"/>
              </a:rPr>
              <a:t>Fines de los programas</a:t>
            </a:r>
          </a:p>
          <a:p>
            <a:pPr algn="ctr">
              <a:lnSpc>
                <a:spcPct val="150000"/>
              </a:lnSpc>
            </a:pPr>
            <a:r>
              <a:rPr lang="es-AR" sz="1400" dirty="0" smtClean="0">
                <a:solidFill>
                  <a:srgbClr val="333333"/>
                </a:solidFill>
                <a:latin typeface="+mj-lt"/>
                <a:cs typeface="Times New Roman" pitchFamily="18" charset="0"/>
              </a:rPr>
              <a:t>Límite monetario y/o cuantitativo</a:t>
            </a:r>
          </a:p>
          <a:p>
            <a:pPr algn="ctr">
              <a:lnSpc>
                <a:spcPct val="150000"/>
              </a:lnSpc>
            </a:pPr>
            <a:r>
              <a:rPr lang="es-AR" sz="1400" dirty="0" smtClean="0">
                <a:solidFill>
                  <a:srgbClr val="333333"/>
                </a:solidFill>
                <a:latin typeface="+mj-lt"/>
                <a:cs typeface="Times New Roman" pitchFamily="18" charset="0"/>
              </a:rPr>
              <a:t>Salvaguardias</a:t>
            </a:r>
          </a:p>
          <a:p>
            <a:pPr algn="ctr">
              <a:lnSpc>
                <a:spcPct val="150000"/>
              </a:lnSpc>
            </a:pPr>
            <a:endParaRPr lang="es-AR" sz="1400" b="1" dirty="0" smtClean="0">
              <a:solidFill>
                <a:srgbClr val="333333"/>
              </a:solidFill>
              <a:latin typeface="Times New Roman" pitchFamily="18" charset="0"/>
              <a:cs typeface="Times New Roman" pitchFamily="18" charset="0"/>
            </a:endParaRPr>
          </a:p>
        </p:txBody>
      </p:sp>
    </p:spTree>
    <p:extLst>
      <p:ext uri="{BB962C8B-B14F-4D97-AF65-F5344CB8AC3E}">
        <p14:creationId xmlns:p14="http://schemas.microsoft.com/office/powerpoint/2010/main" val="35837331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2"/>
          <a:stretch>
            <a:fillRect/>
          </a:stretch>
        </p:blipFill>
        <p:spPr>
          <a:xfrm>
            <a:off x="0" y="0"/>
            <a:ext cx="9144000" cy="5143500"/>
          </a:xfrm>
          <a:prstGeom prst="rect">
            <a:avLst/>
          </a:prstGeom>
        </p:spPr>
      </p:pic>
      <p:sp>
        <p:nvSpPr>
          <p:cNvPr id="13" name="12 CuadroTexto"/>
          <p:cNvSpPr txBox="1"/>
          <p:nvPr/>
        </p:nvSpPr>
        <p:spPr>
          <a:xfrm>
            <a:off x="683568" y="1851670"/>
            <a:ext cx="7597352" cy="2585323"/>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endParaRPr lang="es-AR" sz="1400" b="1" dirty="0" smtClean="0">
              <a:solidFill>
                <a:srgbClr val="333333"/>
              </a:solidFill>
              <a:latin typeface="Times New Roman" pitchFamily="18" charset="0"/>
              <a:cs typeface="Times New Roman" pitchFamily="18" charset="0"/>
            </a:endParaRPr>
          </a:p>
          <a:p>
            <a:pPr algn="ctr">
              <a:lnSpc>
                <a:spcPct val="150000"/>
              </a:lnSpc>
            </a:pPr>
            <a:r>
              <a:rPr lang="es-AR" sz="1600" dirty="0" smtClean="0">
                <a:solidFill>
                  <a:srgbClr val="333333"/>
                </a:solidFill>
                <a:latin typeface="+mj-lt"/>
                <a:cs typeface="Times New Roman" pitchFamily="18" charset="0"/>
              </a:rPr>
              <a:t>Sobrecapacidad</a:t>
            </a:r>
          </a:p>
          <a:p>
            <a:pPr algn="ctr">
              <a:lnSpc>
                <a:spcPct val="150000"/>
              </a:lnSpc>
            </a:pPr>
            <a:endParaRPr lang="es-AR" sz="1600" dirty="0" smtClean="0">
              <a:solidFill>
                <a:srgbClr val="333333"/>
              </a:solidFill>
              <a:latin typeface="+mj-lt"/>
              <a:cs typeface="Times New Roman" pitchFamily="18" charset="0"/>
            </a:endParaRPr>
          </a:p>
          <a:p>
            <a:pPr algn="ctr">
              <a:lnSpc>
                <a:spcPct val="150000"/>
              </a:lnSpc>
            </a:pPr>
            <a:r>
              <a:rPr lang="es-AR" sz="1600" dirty="0" smtClean="0">
                <a:solidFill>
                  <a:srgbClr val="333333"/>
                </a:solidFill>
                <a:latin typeface="+mj-lt"/>
                <a:cs typeface="Times New Roman" pitchFamily="18" charset="0"/>
              </a:rPr>
              <a:t>Sobrepesca</a:t>
            </a:r>
          </a:p>
          <a:p>
            <a:pPr algn="ctr">
              <a:lnSpc>
                <a:spcPct val="150000"/>
              </a:lnSpc>
            </a:pPr>
            <a:endParaRPr lang="es-AR" sz="1600" dirty="0" smtClean="0">
              <a:solidFill>
                <a:srgbClr val="333333"/>
              </a:solidFill>
              <a:latin typeface="+mj-lt"/>
              <a:cs typeface="Times New Roman" pitchFamily="18" charset="0"/>
            </a:endParaRPr>
          </a:p>
          <a:p>
            <a:pPr algn="ctr">
              <a:lnSpc>
                <a:spcPct val="150000"/>
              </a:lnSpc>
            </a:pPr>
            <a:r>
              <a:rPr lang="es-AR" sz="1600" dirty="0" smtClean="0">
                <a:solidFill>
                  <a:srgbClr val="333333"/>
                </a:solidFill>
                <a:latin typeface="+mj-lt"/>
                <a:cs typeface="Times New Roman" pitchFamily="18" charset="0"/>
              </a:rPr>
              <a:t>Pesca Ilegal, No Declarada, No Reglamentada</a:t>
            </a:r>
          </a:p>
          <a:p>
            <a:pPr algn="ctr">
              <a:lnSpc>
                <a:spcPct val="150000"/>
              </a:lnSpc>
            </a:pPr>
            <a:endParaRPr lang="es-AR" sz="1400" b="1" dirty="0" smtClean="0">
              <a:solidFill>
                <a:srgbClr val="333333"/>
              </a:solidFill>
              <a:latin typeface="Times New Roman" pitchFamily="18" charset="0"/>
              <a:cs typeface="Times New Roman" pitchFamily="18" charset="0"/>
            </a:endParaRPr>
          </a:p>
        </p:txBody>
      </p:sp>
      <p:sp>
        <p:nvSpPr>
          <p:cNvPr id="28" name="27 CuadroTexto"/>
          <p:cNvSpPr txBox="1"/>
          <p:nvPr/>
        </p:nvSpPr>
        <p:spPr>
          <a:xfrm>
            <a:off x="683568" y="1203598"/>
            <a:ext cx="3672408" cy="423449"/>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600" b="1" dirty="0" smtClean="0">
                <a:solidFill>
                  <a:srgbClr val="333333"/>
                </a:solidFill>
                <a:latin typeface="+mj-lt"/>
                <a:cs typeface="Times New Roman" pitchFamily="18" charset="0"/>
              </a:rPr>
              <a:t>MULTILATERAL</a:t>
            </a:r>
            <a:endParaRPr lang="es-AR" sz="1600" b="1" dirty="0">
              <a:solidFill>
                <a:srgbClr val="333333"/>
              </a:solidFill>
              <a:latin typeface="+mj-lt"/>
              <a:cs typeface="Times New Roman" pitchFamily="18" charset="0"/>
            </a:endParaRPr>
          </a:p>
        </p:txBody>
      </p:sp>
      <p:sp>
        <p:nvSpPr>
          <p:cNvPr id="17" name="16 CuadroTexto"/>
          <p:cNvSpPr txBox="1"/>
          <p:nvPr/>
        </p:nvSpPr>
        <p:spPr>
          <a:xfrm>
            <a:off x="2195736" y="195486"/>
            <a:ext cx="5954910" cy="584775"/>
          </a:xfrm>
          <a:prstGeom prst="rect">
            <a:avLst/>
          </a:prstGeom>
          <a:noFill/>
        </p:spPr>
        <p:txBody>
          <a:bodyPr wrap="square" rtlCol="0">
            <a:spAutoFit/>
          </a:bodyPr>
          <a:lstStyle/>
          <a:p>
            <a:pPr algn="ctr"/>
            <a:r>
              <a:rPr lang="es-AR" sz="3200" dirty="0" smtClean="0">
                <a:solidFill>
                  <a:srgbClr val="FF0000"/>
                </a:solidFill>
              </a:rPr>
              <a:t>PESCA</a:t>
            </a:r>
            <a:endParaRPr lang="es-AR" sz="3200" dirty="0">
              <a:solidFill>
                <a:srgbClr val="FF0000"/>
              </a:solidFill>
            </a:endParaRPr>
          </a:p>
        </p:txBody>
      </p:sp>
      <p:sp>
        <p:nvSpPr>
          <p:cNvPr id="18" name="17 CuadroTexto"/>
          <p:cNvSpPr txBox="1"/>
          <p:nvPr/>
        </p:nvSpPr>
        <p:spPr>
          <a:xfrm>
            <a:off x="4608512" y="1206310"/>
            <a:ext cx="3672408" cy="423449"/>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50000"/>
              </a:lnSpc>
            </a:pPr>
            <a:r>
              <a:rPr lang="es-AR" sz="1600" b="1" dirty="0" smtClean="0">
                <a:solidFill>
                  <a:srgbClr val="333333"/>
                </a:solidFill>
                <a:latin typeface="+mj-lt"/>
                <a:cs typeface="Times New Roman" pitchFamily="18" charset="0"/>
              </a:rPr>
              <a:t>PLURILATERAL</a:t>
            </a:r>
            <a:endParaRPr lang="es-AR" sz="1600" b="1" dirty="0">
              <a:solidFill>
                <a:srgbClr val="333333"/>
              </a:solidFill>
              <a:latin typeface="+mj-lt"/>
              <a:cs typeface="Times New Roman" pitchFamily="18" charset="0"/>
            </a:endParaRPr>
          </a:p>
        </p:txBody>
      </p:sp>
    </p:spTree>
    <p:extLst>
      <p:ext uri="{BB962C8B-B14F-4D97-AF65-F5344CB8AC3E}">
        <p14:creationId xmlns:p14="http://schemas.microsoft.com/office/powerpoint/2010/main" val="1806170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1469</TotalTime>
  <Words>850</Words>
  <Application>Microsoft Office PowerPoint</Application>
  <PresentationFormat>Presentación en pantalla (16:9)</PresentationFormat>
  <Paragraphs>144</Paragraphs>
  <Slides>14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Arial</vt:lpstr>
      <vt:lpstr>Calibri</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Nelson Illescas</cp:lastModifiedBy>
  <cp:revision>88</cp:revision>
  <dcterms:created xsi:type="dcterms:W3CDTF">2016-09-06T15:23:32Z</dcterms:created>
  <dcterms:modified xsi:type="dcterms:W3CDTF">2017-09-26T16:19:27Z</dcterms:modified>
</cp:coreProperties>
</file>