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4" r:id="rId3"/>
    <p:sldId id="273" r:id="rId4"/>
    <p:sldId id="270" r:id="rId5"/>
    <p:sldId id="269" r:id="rId6"/>
    <p:sldId id="272" r:id="rId7"/>
    <p:sldId id="268" r:id="rId8"/>
    <p:sldId id="274" r:id="rId9"/>
    <p:sldId id="266" r:id="rId10"/>
    <p:sldId id="279" r:id="rId11"/>
    <p:sldId id="280" r:id="rId12"/>
    <p:sldId id="278" r:id="rId13"/>
    <p:sldId id="277" r:id="rId14"/>
    <p:sldId id="281" r:id="rId15"/>
    <p:sldId id="275" r:id="rId16"/>
    <p:sldId id="265" r:id="rId17"/>
    <p:sldId id="259" r:id="rId18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9C9E9F"/>
    <a:srgbClr val="2B9E81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04" autoAdjust="0"/>
  </p:normalViewPr>
  <p:slideViewPr>
    <p:cSldViewPr>
      <p:cViewPr varScale="1">
        <p:scale>
          <a:sx n="62" d="100"/>
          <a:sy n="62" d="100"/>
        </p:scale>
        <p:origin x="60" y="4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dlaborde\Dropbox%20(IFPRI)\Ongoing_Papers\ICTSD\ICTSD_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dlaborde\Dropbox%20(IFPRI)\Ongoing_Papers\ICTSD\ICTSD_Fig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LABORDE\Dropbox%20(IFPRI)\GAMS_projects\MIRAGRODEP_BuenosAires\MC11_Sept2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LABORDE\Dropbox%20(IFPRI)\GAMS_projects\MIRAGRODEP_BuenosAires\MC11_Sept2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LABORDE\Dropbox%20(IFPRI)\GAMS_projects\MIRAGRODEP_BuenosAires\MC11_Sept27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LABORDE\Dropbox%20(IFPRI)\GAMS_projects\MIRAGRODEP_BuenosAires\MC11_Sept27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LABORDE\Dropbox%20(IFPRI)\GAMS_projects\MIRAGRODEP_BuenosAires\MC11_Sept2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/>
              <a:t>Porcentaje</a:t>
            </a:r>
            <a:r>
              <a:rPr lang="en-US" sz="1800" b="1" dirty="0"/>
              <a:t> </a:t>
            </a:r>
            <a:r>
              <a:rPr lang="en-US" sz="1800" b="1" dirty="0" err="1"/>
              <a:t>sobre</a:t>
            </a:r>
            <a:r>
              <a:rPr lang="en-US" sz="1800" b="1" dirty="0"/>
              <a:t> total</a:t>
            </a:r>
            <a:r>
              <a:rPr lang="en-US" sz="1800" b="1" baseline="0" dirty="0"/>
              <a:t> de </a:t>
            </a:r>
            <a:r>
              <a:rPr lang="en-US" sz="1800" b="1" baseline="0" dirty="0" err="1"/>
              <a:t>Exportaciones</a:t>
            </a:r>
            <a:endParaRPr lang="en-US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6"/>
          <c:order val="0"/>
          <c:tx>
            <c:strRef>
              <c:f>Table2!$A$31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Table2!$B$24:$C$24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Table2!$B$31:$C$31</c:f>
              <c:numCache>
                <c:formatCode>0.0%</c:formatCode>
                <c:ptCount val="2"/>
                <c:pt idx="0">
                  <c:v>0.51018915144982324</c:v>
                </c:pt>
                <c:pt idx="1">
                  <c:v>0.52494839932776727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E2-472C-AEAD-B70D79C99934}"/>
            </c:ext>
          </c:extLst>
        </c:ser>
        <c:ser>
          <c:idx val="5"/>
          <c:order val="1"/>
          <c:tx>
            <c:strRef>
              <c:f>Table2!$A$30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Table2!$B$24:$C$24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Table2!$B$30:$C$30</c:f>
              <c:numCache>
                <c:formatCode>0.0%</c:formatCode>
                <c:ptCount val="2"/>
                <c:pt idx="0">
                  <c:v>0.18845238906219394</c:v>
                </c:pt>
                <c:pt idx="1">
                  <c:v>0.15764826710186636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1E2-472C-AEAD-B70D79C99934}"/>
            </c:ext>
          </c:extLst>
        </c:ser>
        <c:ser>
          <c:idx val="2"/>
          <c:order val="2"/>
          <c:tx>
            <c:strRef>
              <c:f>Table2!$A$27</c:f>
              <c:strCache>
                <c:ptCount val="1"/>
                <c:pt idx="0">
                  <c:v>EU28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Table2!$B$24:$C$24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Table2!$B$27:$C$27</c:f>
              <c:numCache>
                <c:formatCode>0.0%</c:formatCode>
                <c:ptCount val="2"/>
                <c:pt idx="0">
                  <c:v>0.16270159868390288</c:v>
                </c:pt>
                <c:pt idx="1">
                  <c:v>0.15114799093272344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1E2-472C-AEAD-B70D79C99934}"/>
            </c:ext>
          </c:extLst>
        </c:ser>
        <c:ser>
          <c:idx val="0"/>
          <c:order val="3"/>
          <c:tx>
            <c:strRef>
              <c:f>Table2!$A$25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Table2!$B$24:$C$24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Table2!$B$25:$C$25</c:f>
              <c:numCache>
                <c:formatCode>0.0%</c:formatCode>
                <c:ptCount val="2"/>
                <c:pt idx="0">
                  <c:v>6.8772166788661243E-2</c:v>
                </c:pt>
                <c:pt idx="1">
                  <c:v>8.9594695833198026E-2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1E2-472C-AEAD-B70D79C99934}"/>
            </c:ext>
          </c:extLst>
        </c:ser>
        <c:ser>
          <c:idx val="1"/>
          <c:order val="4"/>
          <c:tx>
            <c:strRef>
              <c:f>Table2!$A$26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Table2!$B$24:$C$24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Table2!$B$26:$C$26</c:f>
              <c:numCache>
                <c:formatCode>0.0%</c:formatCode>
                <c:ptCount val="2"/>
                <c:pt idx="0">
                  <c:v>4.7842227308769796E-2</c:v>
                </c:pt>
                <c:pt idx="1">
                  <c:v>4.2935470390810283E-2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1E2-472C-AEAD-B70D79C99934}"/>
            </c:ext>
          </c:extLst>
        </c:ser>
        <c:ser>
          <c:idx val="3"/>
          <c:order val="5"/>
          <c:tx>
            <c:strRef>
              <c:f>Table2!$A$28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Table2!$B$24:$C$24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Table2!$B$28:$C$28</c:f>
              <c:numCache>
                <c:formatCode>0.0%</c:formatCode>
                <c:ptCount val="2"/>
                <c:pt idx="0">
                  <c:v>1.6673061560307418E-2</c:v>
                </c:pt>
                <c:pt idx="1">
                  <c:v>2.9402958971546156E-2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1E2-472C-AEAD-B70D79C99934}"/>
            </c:ext>
          </c:extLst>
        </c:ser>
        <c:ser>
          <c:idx val="4"/>
          <c:order val="6"/>
          <c:tx>
            <c:strRef>
              <c:f>Table2!$A$29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Table2!$B$24:$C$24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Table2!$B$29:$C$29</c:f>
              <c:numCache>
                <c:formatCode>0.0%</c:formatCode>
                <c:ptCount val="2"/>
                <c:pt idx="0">
                  <c:v>5.36940514634147E-3</c:v>
                </c:pt>
                <c:pt idx="1">
                  <c:v>4.3222174420885764E-3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1E2-472C-AEAD-B70D79C999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706000088"/>
        <c:axId val="706002832"/>
      </c:barChart>
      <c:catAx>
        <c:axId val="706000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002832"/>
        <c:crosses val="autoZero"/>
        <c:auto val="1"/>
        <c:lblAlgn val="ctr"/>
        <c:lblOffset val="100"/>
        <c:noMultiLvlLbl val="0"/>
      </c:catAx>
      <c:valAx>
        <c:axId val="706002832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Cumulated</a:t>
                </a:r>
                <a:r>
                  <a:rPr lang="en-US" baseline="0"/>
                  <a:t> Share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000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/>
              <a:t>Porcentaje</a:t>
            </a:r>
            <a:r>
              <a:rPr lang="en-US" sz="1800" b="1" dirty="0"/>
              <a:t> </a:t>
            </a:r>
            <a:r>
              <a:rPr lang="en-US" sz="1800" b="1" dirty="0" err="1"/>
              <a:t>sobre</a:t>
            </a:r>
            <a:r>
              <a:rPr lang="en-US" sz="1800" b="1" dirty="0"/>
              <a:t> total de </a:t>
            </a:r>
            <a:r>
              <a:rPr lang="en-US" sz="1800" b="1" dirty="0" err="1"/>
              <a:t>Importaciones</a:t>
            </a:r>
            <a:endParaRPr lang="en-US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4"/>
          <c:order val="0"/>
          <c:tx>
            <c:strRef>
              <c:f>Table2!$A$40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Table2!$B$33:$C$33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Table2!$B$40:$C$40</c:f>
              <c:numCache>
                <c:formatCode>0.0%</c:formatCode>
                <c:ptCount val="2"/>
                <c:pt idx="0">
                  <c:v>0.42008616061376292</c:v>
                </c:pt>
                <c:pt idx="1">
                  <c:v>0.500686888621659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03-40C7-A8CD-BA1ADC434BE6}"/>
            </c:ext>
          </c:extLst>
        </c:ser>
        <c:ser>
          <c:idx val="0"/>
          <c:order val="1"/>
          <c:tx>
            <c:strRef>
              <c:f>Table2!$A$36</c:f>
              <c:strCache>
                <c:ptCount val="1"/>
                <c:pt idx="0">
                  <c:v>EU28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Table2!$B$33:$C$33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Table2!$B$36:$C$36</c:f>
              <c:numCache>
                <c:formatCode>0.0%</c:formatCode>
                <c:ptCount val="2"/>
                <c:pt idx="0">
                  <c:v>0.22301379981061362</c:v>
                </c:pt>
                <c:pt idx="1">
                  <c:v>0.16108301713409343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03-40C7-A8CD-BA1ADC434BE6}"/>
            </c:ext>
          </c:extLst>
        </c:ser>
        <c:ser>
          <c:idx val="3"/>
          <c:order val="2"/>
          <c:tx>
            <c:strRef>
              <c:f>Table2!$A$39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Table2!$B$33:$C$33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Table2!$B$39:$C$39</c:f>
              <c:numCache>
                <c:formatCode>0.0%</c:formatCode>
                <c:ptCount val="2"/>
                <c:pt idx="0">
                  <c:v>0.16761620605393268</c:v>
                </c:pt>
                <c:pt idx="1">
                  <c:v>0.12319056841250921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103-40C7-A8CD-BA1ADC434BE6}"/>
            </c:ext>
          </c:extLst>
        </c:ser>
        <c:ser>
          <c:idx val="5"/>
          <c:order val="3"/>
          <c:tx>
            <c:strRef>
              <c:f>Table2!$A$35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Table2!$B$33:$C$33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Table2!$B$35:$C$35</c:f>
              <c:numCache>
                <c:formatCode>0.0%</c:formatCode>
                <c:ptCount val="2"/>
                <c:pt idx="0">
                  <c:v>5.3337246976989362E-2</c:v>
                </c:pt>
                <c:pt idx="1">
                  <c:v>0.11146103518635329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103-40C7-A8CD-BA1ADC434BE6}"/>
            </c:ext>
          </c:extLst>
        </c:ser>
        <c:ser>
          <c:idx val="2"/>
          <c:order val="4"/>
          <c:tx>
            <c:strRef>
              <c:f>Table2!$A$38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Table2!$B$33:$C$33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Table2!$B$38:$C$38</c:f>
              <c:numCache>
                <c:formatCode>0.0%</c:formatCode>
                <c:ptCount val="2"/>
                <c:pt idx="0">
                  <c:v>0.11555901564564668</c:v>
                </c:pt>
                <c:pt idx="1">
                  <c:v>7.1477318749753979E-2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103-40C7-A8CD-BA1ADC434BE6}"/>
            </c:ext>
          </c:extLst>
        </c:ser>
        <c:ser>
          <c:idx val="1"/>
          <c:order val="5"/>
          <c:tx>
            <c:strRef>
              <c:f>Table2!$A$37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Table2!$B$33:$C$33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Table2!$B$37:$C$37</c:f>
              <c:numCache>
                <c:formatCode>0.0%</c:formatCode>
                <c:ptCount val="2"/>
                <c:pt idx="0">
                  <c:v>1.0076100739040389E-2</c:v>
                </c:pt>
                <c:pt idx="1">
                  <c:v>2.0101971831550523E-2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103-40C7-A8CD-BA1ADC434BE6}"/>
            </c:ext>
          </c:extLst>
        </c:ser>
        <c:ser>
          <c:idx val="6"/>
          <c:order val="6"/>
          <c:tx>
            <c:strRef>
              <c:f>Table2!$A$34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Table2!$B$33:$C$33</c:f>
              <c:strCache>
                <c:ptCount val="2"/>
                <c:pt idx="0">
                  <c:v>2002-2004</c:v>
                </c:pt>
                <c:pt idx="1">
                  <c:v>2011-2013</c:v>
                </c:pt>
              </c:strCache>
            </c:strRef>
          </c:cat>
          <c:val>
            <c:numRef>
              <c:f>Table2!$B$34:$C$34</c:f>
              <c:numCache>
                <c:formatCode>0.0%</c:formatCode>
                <c:ptCount val="2"/>
                <c:pt idx="0">
                  <c:v>1.0311470160014411E-2</c:v>
                </c:pt>
                <c:pt idx="1">
                  <c:v>1.1999200064080524E-2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103-40C7-A8CD-BA1ADC434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706002440"/>
        <c:axId val="705996168"/>
      </c:barChart>
      <c:catAx>
        <c:axId val="70600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5996168"/>
        <c:crosses val="autoZero"/>
        <c:auto val="1"/>
        <c:lblAlgn val="ctr"/>
        <c:lblOffset val="100"/>
        <c:noMultiLvlLbl val="0"/>
      </c:catAx>
      <c:valAx>
        <c:axId val="705996168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Cumulated</a:t>
                </a:r>
                <a:r>
                  <a:rPr lang="en-US" baseline="0"/>
                  <a:t> Share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002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ODTS and Bound AMS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Figure3!$T$6</c:f>
              <c:strCache>
                <c:ptCount val="1"/>
                <c:pt idx="0">
                  <c:v>S1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Figure3!$S$7:$S$10</c:f>
              <c:strCache>
                <c:ptCount val="4"/>
                <c:pt idx="0">
                  <c:v>Developed Countries</c:v>
                </c:pt>
                <c:pt idx="1">
                  <c:v>Other Developing Countries</c:v>
                </c:pt>
                <c:pt idx="2">
                  <c:v>Latin American Countries</c:v>
                </c:pt>
                <c:pt idx="3">
                  <c:v>Russia-India-China</c:v>
                </c:pt>
              </c:strCache>
            </c:strRef>
          </c:cat>
          <c:val>
            <c:numRef>
              <c:f>Figure3!$T$7:$T$10</c:f>
              <c:numCache>
                <c:formatCode>General</c:formatCode>
                <c:ptCount val="4"/>
                <c:pt idx="0">
                  <c:v>136499.48511011369</c:v>
                </c:pt>
                <c:pt idx="1">
                  <c:v>292835.55717234587</c:v>
                </c:pt>
                <c:pt idx="2">
                  <c:v>78738.361124429153</c:v>
                </c:pt>
                <c:pt idx="3">
                  <c:v>410991.5972047876</c:v>
                </c:pt>
              </c:numCache>
            </c:numRef>
          </c:val>
        </c:ser>
        <c:ser>
          <c:idx val="1"/>
          <c:order val="1"/>
          <c:tx>
            <c:strRef>
              <c:f>Figure3!$U$6</c:f>
              <c:strCache>
                <c:ptCount val="1"/>
                <c:pt idx="0">
                  <c:v>S2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Figure3!$S$7:$S$10</c:f>
              <c:strCache>
                <c:ptCount val="4"/>
                <c:pt idx="0">
                  <c:v>Developed Countries</c:v>
                </c:pt>
                <c:pt idx="1">
                  <c:v>Other Developing Countries</c:v>
                </c:pt>
                <c:pt idx="2">
                  <c:v>Latin American Countries</c:v>
                </c:pt>
                <c:pt idx="3">
                  <c:v>Russia-India-China</c:v>
                </c:pt>
              </c:strCache>
            </c:strRef>
          </c:cat>
          <c:val>
            <c:numRef>
              <c:f>Figure3!$U$7:$U$10</c:f>
              <c:numCache>
                <c:formatCode>General</c:formatCode>
                <c:ptCount val="4"/>
                <c:pt idx="0">
                  <c:v>119713.95921026499</c:v>
                </c:pt>
                <c:pt idx="1">
                  <c:v>192887.72585185248</c:v>
                </c:pt>
                <c:pt idx="2">
                  <c:v>62776.497007367114</c:v>
                </c:pt>
                <c:pt idx="3">
                  <c:v>242620.76560137427</c:v>
                </c:pt>
              </c:numCache>
            </c:numRef>
          </c:val>
        </c:ser>
        <c:ser>
          <c:idx val="2"/>
          <c:order val="2"/>
          <c:tx>
            <c:strRef>
              <c:f>Figure3!$V$6</c:f>
              <c:strCache>
                <c:ptCount val="1"/>
                <c:pt idx="0">
                  <c:v>S3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Figure3!$S$7:$S$10</c:f>
              <c:strCache>
                <c:ptCount val="4"/>
                <c:pt idx="0">
                  <c:v>Developed Countries</c:v>
                </c:pt>
                <c:pt idx="1">
                  <c:v>Other Developing Countries</c:v>
                </c:pt>
                <c:pt idx="2">
                  <c:v>Latin American Countries</c:v>
                </c:pt>
                <c:pt idx="3">
                  <c:v>Russia-India-China</c:v>
                </c:pt>
              </c:strCache>
            </c:strRef>
          </c:cat>
          <c:val>
            <c:numRef>
              <c:f>Figure3!$V$7:$V$10</c:f>
              <c:numCache>
                <c:formatCode>General</c:formatCode>
                <c:ptCount val="4"/>
                <c:pt idx="0">
                  <c:v>136274.83075527666</c:v>
                </c:pt>
                <c:pt idx="1">
                  <c:v>293002.75353260414</c:v>
                </c:pt>
                <c:pt idx="2">
                  <c:v>78831.854850656862</c:v>
                </c:pt>
                <c:pt idx="3">
                  <c:v>411178.14773996541</c:v>
                </c:pt>
              </c:numCache>
            </c:numRef>
          </c:val>
        </c:ser>
        <c:ser>
          <c:idx val="3"/>
          <c:order val="3"/>
          <c:tx>
            <c:strRef>
              <c:f>Figure3!$W$6</c:f>
              <c:strCache>
                <c:ptCount val="1"/>
                <c:pt idx="0">
                  <c:v>S4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Figure3!$S$7:$S$10</c:f>
              <c:strCache>
                <c:ptCount val="4"/>
                <c:pt idx="0">
                  <c:v>Developed Countries</c:v>
                </c:pt>
                <c:pt idx="1">
                  <c:v>Other Developing Countries</c:v>
                </c:pt>
                <c:pt idx="2">
                  <c:v>Latin American Countries</c:v>
                </c:pt>
                <c:pt idx="3">
                  <c:v>Russia-India-China</c:v>
                </c:pt>
              </c:strCache>
            </c:strRef>
          </c:cat>
          <c:val>
            <c:numRef>
              <c:f>Figure3!$W$7:$W$10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4"/>
          <c:order val="4"/>
          <c:tx>
            <c:strRef>
              <c:f>Figure3!$X$6</c:f>
              <c:strCache>
                <c:ptCount val="1"/>
                <c:pt idx="0">
                  <c:v>Bound AMS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Figure3!$S$7:$S$10</c:f>
              <c:strCache>
                <c:ptCount val="4"/>
                <c:pt idx="0">
                  <c:v>Developed Countries</c:v>
                </c:pt>
                <c:pt idx="1">
                  <c:v>Other Developing Countries</c:v>
                </c:pt>
                <c:pt idx="2">
                  <c:v>Latin American Countries</c:v>
                </c:pt>
                <c:pt idx="3">
                  <c:v>Russia-India-China</c:v>
                </c:pt>
              </c:strCache>
            </c:strRef>
          </c:cat>
          <c:val>
            <c:numRef>
              <c:f>Figure3!$X$7:$X$10</c:f>
              <c:numCache>
                <c:formatCode>General</c:formatCode>
                <c:ptCount val="4"/>
                <c:pt idx="0">
                  <c:v>177111.2863608539</c:v>
                </c:pt>
                <c:pt idx="1">
                  <c:v>1388.5639597180229</c:v>
                </c:pt>
                <c:pt idx="2">
                  <c:v>15569.636529957465</c:v>
                </c:pt>
                <c:pt idx="3">
                  <c:v>9000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706022824"/>
        <c:axId val="705997344"/>
      </c:barChart>
      <c:catAx>
        <c:axId val="706022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5997344"/>
        <c:crosses val="autoZero"/>
        <c:auto val="1"/>
        <c:lblAlgn val="ctr"/>
        <c:lblOffset val="100"/>
        <c:noMultiLvlLbl val="0"/>
      </c:catAx>
      <c:valAx>
        <c:axId val="705997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Millions USD (constant 2011)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;\-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022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OTDS payments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Figure3!$O$20</c:f>
              <c:strCache>
                <c:ptCount val="1"/>
                <c:pt idx="0">
                  <c:v>Crops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Figure3!$N$21:$N$24</c:f>
              <c:strCache>
                <c:ptCount val="4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</c:strCache>
            </c:strRef>
          </c:cat>
          <c:val>
            <c:numRef>
              <c:f>Figure3!$O$21:$O$24</c:f>
              <c:numCache>
                <c:formatCode>#,##0</c:formatCode>
                <c:ptCount val="4"/>
                <c:pt idx="0">
                  <c:v>62379.069291497675</c:v>
                </c:pt>
                <c:pt idx="1">
                  <c:v>62692.710769454563</c:v>
                </c:pt>
                <c:pt idx="2">
                  <c:v>59964.024631093816</c:v>
                </c:pt>
                <c:pt idx="3">
                  <c:v>87098.573164241592</c:v>
                </c:pt>
              </c:numCache>
            </c:numRef>
          </c:val>
        </c:ser>
        <c:ser>
          <c:idx val="1"/>
          <c:order val="1"/>
          <c:tx>
            <c:strRef>
              <c:f>Figure3!$P$20</c:f>
              <c:strCache>
                <c:ptCount val="1"/>
                <c:pt idx="0">
                  <c:v>Livestock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Figure3!$N$21:$N$24</c:f>
              <c:strCache>
                <c:ptCount val="4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</c:strCache>
            </c:strRef>
          </c:cat>
          <c:val>
            <c:numRef>
              <c:f>Figure3!$P$21:$P$24</c:f>
              <c:numCache>
                <c:formatCode>#,##0</c:formatCode>
                <c:ptCount val="4"/>
                <c:pt idx="0">
                  <c:v>40123.438435492317</c:v>
                </c:pt>
                <c:pt idx="1">
                  <c:v>41061.863008787746</c:v>
                </c:pt>
                <c:pt idx="2">
                  <c:v>35059.769731519555</c:v>
                </c:pt>
                <c:pt idx="3">
                  <c:v>42654.70010235798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1739624"/>
        <c:axId val="471740408"/>
      </c:barChart>
      <c:catAx>
        <c:axId val="471739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740408"/>
        <c:crosses val="autoZero"/>
        <c:auto val="1"/>
        <c:lblAlgn val="ctr"/>
        <c:lblOffset val="100"/>
        <c:noMultiLvlLbl val="0"/>
      </c:catAx>
      <c:valAx>
        <c:axId val="471740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739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[MC11_Sept27.xlsx]Figure4!PivotTable6</c:name>
    <c:fmtId val="7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International Trade (volume)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Figure4!$AK$4:$AK$5</c:f>
              <c:strCache>
                <c:ptCount val="1"/>
                <c:pt idx="0">
                  <c:v>S1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Figure4!$AJ$6:$AJ$23</c:f>
              <c:strCache>
                <c:ptCount val="17"/>
                <c:pt idx="0">
                  <c:v>Agro-food</c:v>
                </c:pt>
                <c:pt idx="1">
                  <c:v>Primary Farm products</c:v>
                </c:pt>
                <c:pt idx="2">
                  <c:v>Crops</c:v>
                </c:pt>
                <c:pt idx="3">
                  <c:v>Livestock</c:v>
                </c:pt>
                <c:pt idx="4">
                  <c:v>Dairy products</c:v>
                </c:pt>
                <c:pt idx="5">
                  <c:v>Red meat</c:v>
                </c:pt>
                <c:pt idx="6">
                  <c:v>White meat</c:v>
                </c:pt>
                <c:pt idx="7">
                  <c:v>Corn and other grains</c:v>
                </c:pt>
                <c:pt idx="8">
                  <c:v>Rice</c:v>
                </c:pt>
                <c:pt idx="9">
                  <c:v>Wheat</c:v>
                </c:pt>
                <c:pt idx="10">
                  <c:v>Oilseeds</c:v>
                </c:pt>
                <c:pt idx="11">
                  <c:v>Plant fibers</c:v>
                </c:pt>
                <c:pt idx="12">
                  <c:v>Sugar</c:v>
                </c:pt>
                <c:pt idx="13">
                  <c:v>Fruits and Vegetables</c:v>
                </c:pt>
                <c:pt idx="14">
                  <c:v>Vegetable Oil</c:v>
                </c:pt>
                <c:pt idx="15">
                  <c:v>Wool</c:v>
                </c:pt>
                <c:pt idx="16">
                  <c:v>Processed Food</c:v>
                </c:pt>
              </c:strCache>
            </c:strRef>
          </c:cat>
          <c:val>
            <c:numRef>
              <c:f>Figure4!$AK$6:$AK$23</c:f>
              <c:numCache>
                <c:formatCode>0.00</c:formatCode>
                <c:ptCount val="17"/>
                <c:pt idx="0">
                  <c:v>0.11596147804233681</c:v>
                </c:pt>
                <c:pt idx="1">
                  <c:v>6.8872030635591663E-2</c:v>
                </c:pt>
                <c:pt idx="2">
                  <c:v>7.5689042225324243E-2</c:v>
                </c:pt>
                <c:pt idx="3">
                  <c:v>0.38290769655671131</c:v>
                </c:pt>
                <c:pt idx="4">
                  <c:v>3.7800036592727793E-2</c:v>
                </c:pt>
                <c:pt idx="5">
                  <c:v>0.19951198498404654</c:v>
                </c:pt>
                <c:pt idx="6">
                  <c:v>0.80347845297386034</c:v>
                </c:pt>
                <c:pt idx="7">
                  <c:v>-8.953837633526307E-2</c:v>
                </c:pt>
                <c:pt idx="8">
                  <c:v>0.15577458979716408</c:v>
                </c:pt>
                <c:pt idx="9">
                  <c:v>0.12315728401821602</c:v>
                </c:pt>
                <c:pt idx="10">
                  <c:v>0.15929985748235342</c:v>
                </c:pt>
                <c:pt idx="11">
                  <c:v>0.13771097791948073</c:v>
                </c:pt>
                <c:pt idx="12">
                  <c:v>6.8484411053870708E-2</c:v>
                </c:pt>
                <c:pt idx="13">
                  <c:v>0.10086339946961953</c:v>
                </c:pt>
                <c:pt idx="14">
                  <c:v>1.0102816175638907E-2</c:v>
                </c:pt>
                <c:pt idx="15">
                  <c:v>-2.3475428706465351E-2</c:v>
                </c:pt>
                <c:pt idx="16">
                  <c:v>9.7718227033971594E-2</c:v>
                </c:pt>
              </c:numCache>
            </c:numRef>
          </c:val>
        </c:ser>
        <c:ser>
          <c:idx val="1"/>
          <c:order val="1"/>
          <c:tx>
            <c:strRef>
              <c:f>Figure4!$AL$4:$AL$5</c:f>
              <c:strCache>
                <c:ptCount val="1"/>
                <c:pt idx="0">
                  <c:v>S2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Figure4!$AJ$6:$AJ$23</c:f>
              <c:strCache>
                <c:ptCount val="17"/>
                <c:pt idx="0">
                  <c:v>Agro-food</c:v>
                </c:pt>
                <c:pt idx="1">
                  <c:v>Primary Farm products</c:v>
                </c:pt>
                <c:pt idx="2">
                  <c:v>Crops</c:v>
                </c:pt>
                <c:pt idx="3">
                  <c:v>Livestock</c:v>
                </c:pt>
                <c:pt idx="4">
                  <c:v>Dairy products</c:v>
                </c:pt>
                <c:pt idx="5">
                  <c:v>Red meat</c:v>
                </c:pt>
                <c:pt idx="6">
                  <c:v>White meat</c:v>
                </c:pt>
                <c:pt idx="7">
                  <c:v>Corn and other grains</c:v>
                </c:pt>
                <c:pt idx="8">
                  <c:v>Rice</c:v>
                </c:pt>
                <c:pt idx="9">
                  <c:v>Wheat</c:v>
                </c:pt>
                <c:pt idx="10">
                  <c:v>Oilseeds</c:v>
                </c:pt>
                <c:pt idx="11">
                  <c:v>Plant fibers</c:v>
                </c:pt>
                <c:pt idx="12">
                  <c:v>Sugar</c:v>
                </c:pt>
                <c:pt idx="13">
                  <c:v>Fruits and Vegetables</c:v>
                </c:pt>
                <c:pt idx="14">
                  <c:v>Vegetable Oil</c:v>
                </c:pt>
                <c:pt idx="15">
                  <c:v>Wool</c:v>
                </c:pt>
                <c:pt idx="16">
                  <c:v>Processed Food</c:v>
                </c:pt>
              </c:strCache>
            </c:strRef>
          </c:cat>
          <c:val>
            <c:numRef>
              <c:f>Figure4!$AL$6:$AL$23</c:f>
              <c:numCache>
                <c:formatCode>0.00</c:formatCode>
                <c:ptCount val="17"/>
                <c:pt idx="0">
                  <c:v>0.10238254416956583</c:v>
                </c:pt>
                <c:pt idx="1">
                  <c:v>6.9579310521317161E-2</c:v>
                </c:pt>
                <c:pt idx="2">
                  <c:v>7.3995632457535265E-2</c:v>
                </c:pt>
                <c:pt idx="3">
                  <c:v>0.29425032133034712</c:v>
                </c:pt>
                <c:pt idx="4">
                  <c:v>3.2112802720729583E-2</c:v>
                </c:pt>
                <c:pt idx="5">
                  <c:v>0.16448151298977809</c:v>
                </c:pt>
                <c:pt idx="6">
                  <c:v>0.59008478721178648</c:v>
                </c:pt>
                <c:pt idx="7">
                  <c:v>-7.8958558629582676E-2</c:v>
                </c:pt>
                <c:pt idx="8">
                  <c:v>0.14550354755515915</c:v>
                </c:pt>
                <c:pt idx="9">
                  <c:v>0.12126736179189912</c:v>
                </c:pt>
                <c:pt idx="10">
                  <c:v>0.16717785118838258</c:v>
                </c:pt>
                <c:pt idx="11">
                  <c:v>0.13785406038697712</c:v>
                </c:pt>
                <c:pt idx="12">
                  <c:v>6.4578377121193853E-2</c:v>
                </c:pt>
                <c:pt idx="13">
                  <c:v>8.6274861265400737E-2</c:v>
                </c:pt>
                <c:pt idx="14">
                  <c:v>2.1922315145062043E-2</c:v>
                </c:pt>
                <c:pt idx="15">
                  <c:v>-2.5765452184633997E-2</c:v>
                </c:pt>
                <c:pt idx="16">
                  <c:v>8.8352032231364674E-2</c:v>
                </c:pt>
              </c:numCache>
            </c:numRef>
          </c:val>
        </c:ser>
        <c:ser>
          <c:idx val="2"/>
          <c:order val="2"/>
          <c:tx>
            <c:strRef>
              <c:f>Figure4!$AM$4:$AM$5</c:f>
              <c:strCache>
                <c:ptCount val="1"/>
                <c:pt idx="0">
                  <c:v>S3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Figure4!$AJ$6:$AJ$23</c:f>
              <c:strCache>
                <c:ptCount val="17"/>
                <c:pt idx="0">
                  <c:v>Agro-food</c:v>
                </c:pt>
                <c:pt idx="1">
                  <c:v>Primary Farm products</c:v>
                </c:pt>
                <c:pt idx="2">
                  <c:v>Crops</c:v>
                </c:pt>
                <c:pt idx="3">
                  <c:v>Livestock</c:v>
                </c:pt>
                <c:pt idx="4">
                  <c:v>Dairy products</c:v>
                </c:pt>
                <c:pt idx="5">
                  <c:v>Red meat</c:v>
                </c:pt>
                <c:pt idx="6">
                  <c:v>White meat</c:v>
                </c:pt>
                <c:pt idx="7">
                  <c:v>Corn and other grains</c:v>
                </c:pt>
                <c:pt idx="8">
                  <c:v>Rice</c:v>
                </c:pt>
                <c:pt idx="9">
                  <c:v>Wheat</c:v>
                </c:pt>
                <c:pt idx="10">
                  <c:v>Oilseeds</c:v>
                </c:pt>
                <c:pt idx="11">
                  <c:v>Plant fibers</c:v>
                </c:pt>
                <c:pt idx="12">
                  <c:v>Sugar</c:v>
                </c:pt>
                <c:pt idx="13">
                  <c:v>Fruits and Vegetables</c:v>
                </c:pt>
                <c:pt idx="14">
                  <c:v>Vegetable Oil</c:v>
                </c:pt>
                <c:pt idx="15">
                  <c:v>Wool</c:v>
                </c:pt>
                <c:pt idx="16">
                  <c:v>Processed Food</c:v>
                </c:pt>
              </c:strCache>
            </c:strRef>
          </c:cat>
          <c:val>
            <c:numRef>
              <c:f>Figure4!$AM$6:$AM$23</c:f>
              <c:numCache>
                <c:formatCode>0.00</c:formatCode>
                <c:ptCount val="17"/>
                <c:pt idx="0">
                  <c:v>0.17050098515896117</c:v>
                </c:pt>
                <c:pt idx="1">
                  <c:v>-0.13573635123528272</c:v>
                </c:pt>
                <c:pt idx="2">
                  <c:v>-0.12120525399580417</c:v>
                </c:pt>
                <c:pt idx="3">
                  <c:v>1.0076623973424903</c:v>
                </c:pt>
                <c:pt idx="4">
                  <c:v>5.2494154758409017E-2</c:v>
                </c:pt>
                <c:pt idx="5">
                  <c:v>0.36082259182690368</c:v>
                </c:pt>
                <c:pt idx="6">
                  <c:v>2.4358957824869076</c:v>
                </c:pt>
                <c:pt idx="7">
                  <c:v>-0.12644101947748565</c:v>
                </c:pt>
                <c:pt idx="8">
                  <c:v>0.18994076212037747</c:v>
                </c:pt>
                <c:pt idx="9">
                  <c:v>-0.34773527066311871</c:v>
                </c:pt>
                <c:pt idx="10">
                  <c:v>0.1572757449213702</c:v>
                </c:pt>
                <c:pt idx="11">
                  <c:v>-1.9351057143961348</c:v>
                </c:pt>
                <c:pt idx="12">
                  <c:v>1.962909725572981</c:v>
                </c:pt>
                <c:pt idx="13">
                  <c:v>0.18694673748238522</c:v>
                </c:pt>
                <c:pt idx="14">
                  <c:v>-9.5298390680964573E-2</c:v>
                </c:pt>
                <c:pt idx="15">
                  <c:v>-4.2393656766759324E-2</c:v>
                </c:pt>
                <c:pt idx="16">
                  <c:v>8.8964545406322593E-2</c:v>
                </c:pt>
              </c:numCache>
            </c:numRef>
          </c:val>
        </c:ser>
        <c:ser>
          <c:idx val="3"/>
          <c:order val="3"/>
          <c:tx>
            <c:strRef>
              <c:f>Figure4!$AN$4:$AN$5</c:f>
              <c:strCache>
                <c:ptCount val="1"/>
                <c:pt idx="0">
                  <c:v>S4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Figure4!$AJ$6:$AJ$23</c:f>
              <c:strCache>
                <c:ptCount val="17"/>
                <c:pt idx="0">
                  <c:v>Agro-food</c:v>
                </c:pt>
                <c:pt idx="1">
                  <c:v>Primary Farm products</c:v>
                </c:pt>
                <c:pt idx="2">
                  <c:v>Crops</c:v>
                </c:pt>
                <c:pt idx="3">
                  <c:v>Livestock</c:v>
                </c:pt>
                <c:pt idx="4">
                  <c:v>Dairy products</c:v>
                </c:pt>
                <c:pt idx="5">
                  <c:v>Red meat</c:v>
                </c:pt>
                <c:pt idx="6">
                  <c:v>White meat</c:v>
                </c:pt>
                <c:pt idx="7">
                  <c:v>Corn and other grains</c:v>
                </c:pt>
                <c:pt idx="8">
                  <c:v>Rice</c:v>
                </c:pt>
                <c:pt idx="9">
                  <c:v>Wheat</c:v>
                </c:pt>
                <c:pt idx="10">
                  <c:v>Oilseeds</c:v>
                </c:pt>
                <c:pt idx="11">
                  <c:v>Plant fibers</c:v>
                </c:pt>
                <c:pt idx="12">
                  <c:v>Sugar</c:v>
                </c:pt>
                <c:pt idx="13">
                  <c:v>Fruits and Vegetables</c:v>
                </c:pt>
                <c:pt idx="14">
                  <c:v>Vegetable Oil</c:v>
                </c:pt>
                <c:pt idx="15">
                  <c:v>Wool</c:v>
                </c:pt>
                <c:pt idx="16">
                  <c:v>Processed Food</c:v>
                </c:pt>
              </c:strCache>
            </c:strRef>
          </c:cat>
          <c:val>
            <c:numRef>
              <c:f>Figure4!$AN$6:$AN$23</c:f>
              <c:numCache>
                <c:formatCode>0.00</c:formatCode>
                <c:ptCount val="17"/>
                <c:pt idx="0">
                  <c:v>4.462798350659547E-2</c:v>
                </c:pt>
                <c:pt idx="1">
                  <c:v>-0.3799700717336818</c:v>
                </c:pt>
                <c:pt idx="2">
                  <c:v>-0.37134069815989434</c:v>
                </c:pt>
                <c:pt idx="3">
                  <c:v>0.75370924427842212</c:v>
                </c:pt>
                <c:pt idx="4">
                  <c:v>6.0748127324261603E-2</c:v>
                </c:pt>
                <c:pt idx="5">
                  <c:v>6.5473858512254957E-2</c:v>
                </c:pt>
                <c:pt idx="6">
                  <c:v>2.1611558030661282</c:v>
                </c:pt>
                <c:pt idx="7">
                  <c:v>-0.16482046992567501</c:v>
                </c:pt>
                <c:pt idx="8">
                  <c:v>-1.5803429451954898E-3</c:v>
                </c:pt>
                <c:pt idx="9">
                  <c:v>-0.92005881970024239</c:v>
                </c:pt>
                <c:pt idx="10">
                  <c:v>0.14765628694186628</c:v>
                </c:pt>
                <c:pt idx="11">
                  <c:v>-3.9142281935709344</c:v>
                </c:pt>
                <c:pt idx="12">
                  <c:v>1.7644847584268319</c:v>
                </c:pt>
                <c:pt idx="13">
                  <c:v>0.23257388914046384</c:v>
                </c:pt>
                <c:pt idx="14">
                  <c:v>-0.1157559868356195</c:v>
                </c:pt>
                <c:pt idx="15">
                  <c:v>-0.22290139573635237</c:v>
                </c:pt>
                <c:pt idx="16">
                  <c:v>7.1999570567249371E-2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71746288"/>
        <c:axId val="471749424"/>
      </c:barChart>
      <c:catAx>
        <c:axId val="47174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749424"/>
        <c:crosses val="autoZero"/>
        <c:auto val="1"/>
        <c:lblAlgn val="ctr"/>
        <c:lblOffset val="100"/>
        <c:noMultiLvlLbl val="0"/>
      </c:catAx>
      <c:valAx>
        <c:axId val="47174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Percentage Change in 2025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74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[MC11_Sept27.xlsx]Table2!PivotTable2</c:name>
    <c:fmtId val="12"/>
  </c:pivotSource>
  <c:chart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Table2!$U$5:$U$6</c:f>
              <c:strCache>
                <c:ptCount val="1"/>
                <c:pt idx="0">
                  <c:v>S1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Table2!$T$7:$T$26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Table2!$U$7:$U$26</c:f>
              <c:numCache>
                <c:formatCode>0.00</c:formatCode>
                <c:ptCount val="19"/>
                <c:pt idx="0">
                  <c:v>0.11596147804233681</c:v>
                </c:pt>
                <c:pt idx="1">
                  <c:v>0.12929697643520033</c:v>
                </c:pt>
                <c:pt idx="2">
                  <c:v>0.1170347438676389</c:v>
                </c:pt>
                <c:pt idx="3">
                  <c:v>0.15485726094881525</c:v>
                </c:pt>
                <c:pt idx="4">
                  <c:v>6.4620452134489526E-2</c:v>
                </c:pt>
                <c:pt idx="5">
                  <c:v>-6.8917971260851196E-3</c:v>
                </c:pt>
                <c:pt idx="6">
                  <c:v>2.7589087957236025E-2</c:v>
                </c:pt>
                <c:pt idx="7">
                  <c:v>9.9289004967983985E-2</c:v>
                </c:pt>
                <c:pt idx="8">
                  <c:v>5.7540044894466291E-2</c:v>
                </c:pt>
                <c:pt idx="9">
                  <c:v>4.2629197448063039E-2</c:v>
                </c:pt>
                <c:pt idx="10">
                  <c:v>0.14065870393378255</c:v>
                </c:pt>
                <c:pt idx="11">
                  <c:v>0.1730789049903203</c:v>
                </c:pt>
                <c:pt idx="12">
                  <c:v>6.8812367135162589E-2</c:v>
                </c:pt>
                <c:pt idx="13">
                  <c:v>0.11959559318228674</c:v>
                </c:pt>
                <c:pt idx="14">
                  <c:v>0.33219757282842988</c:v>
                </c:pt>
                <c:pt idx="15">
                  <c:v>8.1563706357878907E-2</c:v>
                </c:pt>
                <c:pt idx="16">
                  <c:v>-1.5290151755972592</c:v>
                </c:pt>
                <c:pt idx="17">
                  <c:v>0.10122919849697709</c:v>
                </c:pt>
                <c:pt idx="18">
                  <c:v>0.15691585432600075</c:v>
                </c:pt>
              </c:numCache>
            </c:numRef>
          </c:val>
        </c:ser>
        <c:ser>
          <c:idx val="1"/>
          <c:order val="1"/>
          <c:tx>
            <c:strRef>
              <c:f>Table2!$V$5:$V$6</c:f>
              <c:strCache>
                <c:ptCount val="1"/>
                <c:pt idx="0">
                  <c:v>S2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Table2!$T$7:$T$26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Table2!$V$7:$V$26</c:f>
              <c:numCache>
                <c:formatCode>0.00</c:formatCode>
                <c:ptCount val="19"/>
                <c:pt idx="0">
                  <c:v>0.10238254416956583</c:v>
                </c:pt>
                <c:pt idx="1">
                  <c:v>0.11330038296031297</c:v>
                </c:pt>
                <c:pt idx="2">
                  <c:v>0.10740985239028333</c:v>
                </c:pt>
                <c:pt idx="3">
                  <c:v>0.13106361868062688</c:v>
                </c:pt>
                <c:pt idx="4">
                  <c:v>5.6070857741996605E-2</c:v>
                </c:pt>
                <c:pt idx="5">
                  <c:v>-9.3267027089005694E-3</c:v>
                </c:pt>
                <c:pt idx="6">
                  <c:v>1.7886830744928695E-2</c:v>
                </c:pt>
                <c:pt idx="7">
                  <c:v>9.2958256194108912E-2</c:v>
                </c:pt>
                <c:pt idx="8">
                  <c:v>5.3842418197524999E-2</c:v>
                </c:pt>
                <c:pt idx="9">
                  <c:v>3.815980903392191E-2</c:v>
                </c:pt>
                <c:pt idx="10">
                  <c:v>0.12223954635059986</c:v>
                </c:pt>
                <c:pt idx="11">
                  <c:v>0.15663820481750523</c:v>
                </c:pt>
                <c:pt idx="12">
                  <c:v>6.2690677976329212E-2</c:v>
                </c:pt>
                <c:pt idx="13">
                  <c:v>0.1125764086590042</c:v>
                </c:pt>
                <c:pt idx="14">
                  <c:v>0.28171014017339679</c:v>
                </c:pt>
                <c:pt idx="15">
                  <c:v>8.6486200505220268E-2</c:v>
                </c:pt>
                <c:pt idx="16">
                  <c:v>-1.3532028952885189</c:v>
                </c:pt>
                <c:pt idx="17">
                  <c:v>9.3670468420370412E-2</c:v>
                </c:pt>
                <c:pt idx="18">
                  <c:v>0.13954852460034139</c:v>
                </c:pt>
              </c:numCache>
            </c:numRef>
          </c:val>
        </c:ser>
        <c:ser>
          <c:idx val="2"/>
          <c:order val="2"/>
          <c:tx>
            <c:strRef>
              <c:f>Table2!$W$5:$W$6</c:f>
              <c:strCache>
                <c:ptCount val="1"/>
                <c:pt idx="0">
                  <c:v>S3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Table2!$T$7:$T$26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Table2!$W$7:$W$26</c:f>
              <c:numCache>
                <c:formatCode>0.00</c:formatCode>
                <c:ptCount val="19"/>
                <c:pt idx="0">
                  <c:v>0.17050098515896117</c:v>
                </c:pt>
                <c:pt idx="1">
                  <c:v>-3.2872161474151174E-2</c:v>
                </c:pt>
                <c:pt idx="2">
                  <c:v>0.24319670920938119</c:v>
                </c:pt>
                <c:pt idx="3">
                  <c:v>0.38177669580417017</c:v>
                </c:pt>
                <c:pt idx="4">
                  <c:v>0.37843722799479895</c:v>
                </c:pt>
                <c:pt idx="5">
                  <c:v>3.7516634741430188E-2</c:v>
                </c:pt>
                <c:pt idx="6">
                  <c:v>0.16814063874504015</c:v>
                </c:pt>
                <c:pt idx="7">
                  <c:v>0.48437106450358591</c:v>
                </c:pt>
                <c:pt idx="8">
                  <c:v>0.66714736673034736</c:v>
                </c:pt>
                <c:pt idx="9">
                  <c:v>0.47937925456784658</c:v>
                </c:pt>
                <c:pt idx="10">
                  <c:v>0.25622989345137626</c:v>
                </c:pt>
                <c:pt idx="11">
                  <c:v>1.4790886365831923</c:v>
                </c:pt>
                <c:pt idx="12">
                  <c:v>0.10922018693571012</c:v>
                </c:pt>
                <c:pt idx="13">
                  <c:v>0.27059181277981903</c:v>
                </c:pt>
                <c:pt idx="14">
                  <c:v>0.58603923392948065</c:v>
                </c:pt>
                <c:pt idx="15">
                  <c:v>0.2439399891188021</c:v>
                </c:pt>
                <c:pt idx="16">
                  <c:v>-1.9802136962095762</c:v>
                </c:pt>
                <c:pt idx="17">
                  <c:v>0.27619458688967757</c:v>
                </c:pt>
                <c:pt idx="18">
                  <c:v>-0.50614815707160643</c:v>
                </c:pt>
              </c:numCache>
            </c:numRef>
          </c:val>
        </c:ser>
        <c:ser>
          <c:idx val="3"/>
          <c:order val="3"/>
          <c:tx>
            <c:strRef>
              <c:f>Table2!$X$5:$X$6</c:f>
              <c:strCache>
                <c:ptCount val="1"/>
                <c:pt idx="0">
                  <c:v>S4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Table2!$T$7:$T$26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Table2!$X$7:$X$26</c:f>
              <c:numCache>
                <c:formatCode>0.00</c:formatCode>
                <c:ptCount val="19"/>
                <c:pt idx="0">
                  <c:v>4.462798350659547E-2</c:v>
                </c:pt>
                <c:pt idx="1">
                  <c:v>-0.10697792956148033</c:v>
                </c:pt>
                <c:pt idx="2">
                  <c:v>0.35084083258016818</c:v>
                </c:pt>
                <c:pt idx="3">
                  <c:v>-0.70907968619430273</c:v>
                </c:pt>
                <c:pt idx="4">
                  <c:v>0.33876196448678897</c:v>
                </c:pt>
                <c:pt idx="5">
                  <c:v>9.7422159403492969E-2</c:v>
                </c:pt>
                <c:pt idx="6">
                  <c:v>7.6099103101712195E-2</c:v>
                </c:pt>
                <c:pt idx="7">
                  <c:v>0.49359012828147364</c:v>
                </c:pt>
                <c:pt idx="8">
                  <c:v>0.67894081847421628</c:v>
                </c:pt>
                <c:pt idx="9">
                  <c:v>0.5117883265994827</c:v>
                </c:pt>
                <c:pt idx="10">
                  <c:v>0.24866760863331283</c:v>
                </c:pt>
                <c:pt idx="11">
                  <c:v>1.2292973951470554</c:v>
                </c:pt>
                <c:pt idx="12">
                  <c:v>0.1547643721239389</c:v>
                </c:pt>
                <c:pt idx="13">
                  <c:v>0.31388522021007503</c:v>
                </c:pt>
                <c:pt idx="14">
                  <c:v>0.67861515858333998</c:v>
                </c:pt>
                <c:pt idx="15">
                  <c:v>-2.6359755543003405</c:v>
                </c:pt>
                <c:pt idx="16">
                  <c:v>-1.7325884009786297</c:v>
                </c:pt>
                <c:pt idx="17">
                  <c:v>0.53954087682466234</c:v>
                </c:pt>
                <c:pt idx="18">
                  <c:v>-0.88141560963320709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70125560"/>
        <c:axId val="470127912"/>
      </c:barChart>
      <c:catAx>
        <c:axId val="470125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127912"/>
        <c:crosses val="autoZero"/>
        <c:auto val="1"/>
        <c:lblAlgn val="ctr"/>
        <c:lblOffset val="100"/>
        <c:noMultiLvlLbl val="0"/>
      </c:catAx>
      <c:valAx>
        <c:axId val="470127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Percentage change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125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[MC11_Sept27.xlsx]Table2!PivotTable3</c:name>
    <c:fmtId val="6"/>
  </c:pivotSource>
  <c:chart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Table2!$AD$5:$AD$6</c:f>
              <c:strCache>
                <c:ptCount val="1"/>
                <c:pt idx="0">
                  <c:v>S1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Table2!$AC$7:$AC$26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Table2!$AD$7:$AD$26</c:f>
              <c:numCache>
                <c:formatCode>0.00</c:formatCode>
                <c:ptCount val="19"/>
                <c:pt idx="0">
                  <c:v>-2.1623071504150992E-2</c:v>
                </c:pt>
                <c:pt idx="1">
                  <c:v>-0.72552230958549124</c:v>
                </c:pt>
                <c:pt idx="2">
                  <c:v>0.10229312138778646</c:v>
                </c:pt>
                <c:pt idx="3">
                  <c:v>0.18572854481306855</c:v>
                </c:pt>
                <c:pt idx="4">
                  <c:v>0.10585186870872842</c:v>
                </c:pt>
                <c:pt idx="5">
                  <c:v>1.5641159435064722E-2</c:v>
                </c:pt>
                <c:pt idx="6">
                  <c:v>4.1177528089986204E-2</c:v>
                </c:pt>
                <c:pt idx="7">
                  <c:v>3.3668253079466304E-2</c:v>
                </c:pt>
                <c:pt idx="8">
                  <c:v>0.62671504167468584</c:v>
                </c:pt>
                <c:pt idx="9">
                  <c:v>5.6000708795900245E-2</c:v>
                </c:pt>
                <c:pt idx="10">
                  <c:v>0.12491947212025512</c:v>
                </c:pt>
                <c:pt idx="11">
                  <c:v>0.1212706620701054</c:v>
                </c:pt>
                <c:pt idx="12">
                  <c:v>6.6815717298984723E-2</c:v>
                </c:pt>
                <c:pt idx="13">
                  <c:v>5.1239728199425905E-2</c:v>
                </c:pt>
                <c:pt idx="14">
                  <c:v>3.7211546983506594E-2</c:v>
                </c:pt>
                <c:pt idx="15">
                  <c:v>0.1939468188668636</c:v>
                </c:pt>
                <c:pt idx="16">
                  <c:v>-20.09673166964744</c:v>
                </c:pt>
                <c:pt idx="17">
                  <c:v>6.4065496891485552E-2</c:v>
                </c:pt>
                <c:pt idx="18">
                  <c:v>5.7250469751157773E-2</c:v>
                </c:pt>
              </c:numCache>
            </c:numRef>
          </c:val>
        </c:ser>
        <c:ser>
          <c:idx val="1"/>
          <c:order val="1"/>
          <c:tx>
            <c:strRef>
              <c:f>Table2!$AE$5:$AE$6</c:f>
              <c:strCache>
                <c:ptCount val="1"/>
                <c:pt idx="0">
                  <c:v>S2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Table2!$AC$7:$AC$26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Table2!$AE$7:$AE$26</c:f>
              <c:numCache>
                <c:formatCode>0.00</c:formatCode>
                <c:ptCount val="19"/>
                <c:pt idx="0">
                  <c:v>4.7507894348042257E-3</c:v>
                </c:pt>
                <c:pt idx="1">
                  <c:v>-0.58427582950415502</c:v>
                </c:pt>
                <c:pt idx="2">
                  <c:v>0.10022930549786757</c:v>
                </c:pt>
                <c:pt idx="3">
                  <c:v>0.18437181709622941</c:v>
                </c:pt>
                <c:pt idx="4">
                  <c:v>0.10237448159233775</c:v>
                </c:pt>
                <c:pt idx="5">
                  <c:v>1.3702889984701372E-2</c:v>
                </c:pt>
                <c:pt idx="6">
                  <c:v>3.7347291279266059E-2</c:v>
                </c:pt>
                <c:pt idx="7">
                  <c:v>3.0865439491734037E-2</c:v>
                </c:pt>
                <c:pt idx="8">
                  <c:v>0.6245792009192952</c:v>
                </c:pt>
                <c:pt idx="9">
                  <c:v>5.4943818072872297E-2</c:v>
                </c:pt>
                <c:pt idx="10">
                  <c:v>0.10978507272318971</c:v>
                </c:pt>
                <c:pt idx="11">
                  <c:v>0.11663007909186174</c:v>
                </c:pt>
                <c:pt idx="12">
                  <c:v>6.1326394657812422E-2</c:v>
                </c:pt>
                <c:pt idx="13">
                  <c:v>4.9177493032370734E-2</c:v>
                </c:pt>
                <c:pt idx="14">
                  <c:v>3.2055139952036349E-2</c:v>
                </c:pt>
                <c:pt idx="15">
                  <c:v>0.19417850276322035</c:v>
                </c:pt>
                <c:pt idx="16">
                  <c:v>-18.353485645427657</c:v>
                </c:pt>
                <c:pt idx="17">
                  <c:v>6.3469652611303218E-2</c:v>
                </c:pt>
                <c:pt idx="18">
                  <c:v>5.2833921906292325E-2</c:v>
                </c:pt>
              </c:numCache>
            </c:numRef>
          </c:val>
        </c:ser>
        <c:ser>
          <c:idx val="2"/>
          <c:order val="2"/>
          <c:tx>
            <c:strRef>
              <c:f>Table2!$AF$5:$AF$6</c:f>
              <c:strCache>
                <c:ptCount val="1"/>
                <c:pt idx="0">
                  <c:v>S3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Table2!$AC$7:$AC$26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Table2!$AF$7:$AF$26</c:f>
              <c:numCache>
                <c:formatCode>0.00</c:formatCode>
                <c:ptCount val="19"/>
                <c:pt idx="0">
                  <c:v>-0.15273174484500274</c:v>
                </c:pt>
                <c:pt idx="1">
                  <c:v>-1.5263555766037551</c:v>
                </c:pt>
                <c:pt idx="2">
                  <c:v>0.13723962952072455</c:v>
                </c:pt>
                <c:pt idx="3">
                  <c:v>0.21330339551783872</c:v>
                </c:pt>
                <c:pt idx="4">
                  <c:v>0.16785390667359845</c:v>
                </c:pt>
                <c:pt idx="5">
                  <c:v>3.6257957829421983E-2</c:v>
                </c:pt>
                <c:pt idx="6">
                  <c:v>0.14666102702325379</c:v>
                </c:pt>
                <c:pt idx="7">
                  <c:v>0.25540530814833762</c:v>
                </c:pt>
                <c:pt idx="8">
                  <c:v>0.52573147433350176</c:v>
                </c:pt>
                <c:pt idx="9">
                  <c:v>-0.1360841241441979</c:v>
                </c:pt>
                <c:pt idx="10">
                  <c:v>0.27325395976851574</c:v>
                </c:pt>
                <c:pt idx="11">
                  <c:v>0.28464088702757628</c:v>
                </c:pt>
                <c:pt idx="12">
                  <c:v>0.10551759354950896</c:v>
                </c:pt>
                <c:pt idx="13">
                  <c:v>9.9768886421625069E-2</c:v>
                </c:pt>
                <c:pt idx="14">
                  <c:v>5.4995262516110976E-2</c:v>
                </c:pt>
                <c:pt idx="15">
                  <c:v>0.22804708430916865</c:v>
                </c:pt>
                <c:pt idx="16">
                  <c:v>-25.684826912410141</c:v>
                </c:pt>
                <c:pt idx="17">
                  <c:v>9.4220865187466529E-2</c:v>
                </c:pt>
                <c:pt idx="18">
                  <c:v>-0.73762856402390664</c:v>
                </c:pt>
              </c:numCache>
            </c:numRef>
          </c:val>
        </c:ser>
        <c:ser>
          <c:idx val="3"/>
          <c:order val="3"/>
          <c:tx>
            <c:strRef>
              <c:f>Table2!$AG$5:$AG$6</c:f>
              <c:strCache>
                <c:ptCount val="1"/>
                <c:pt idx="0">
                  <c:v>S4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Table2!$AC$7:$AC$26</c:f>
              <c:strCache>
                <c:ptCount val="19"/>
                <c:pt idx="0">
                  <c:v>WORLD</c:v>
                </c:pt>
                <c:pt idx="1">
                  <c:v>Developed Countries</c:v>
                </c:pt>
                <c:pt idx="2">
                  <c:v>Other Developing Countries</c:v>
                </c:pt>
                <c:pt idx="3">
                  <c:v>Russia-India-China</c:v>
                </c:pt>
                <c:pt idx="4">
                  <c:v>Latin America</c:v>
                </c:pt>
                <c:pt idx="5">
                  <c:v>Argentina</c:v>
                </c:pt>
                <c:pt idx="6">
                  <c:v>Brazil</c:v>
                </c:pt>
                <c:pt idx="7">
                  <c:v>CARICOM</c:v>
                </c:pt>
                <c:pt idx="8">
                  <c:v>Central America</c:v>
                </c:pt>
                <c:pt idx="9">
                  <c:v>Colombia</c:v>
                </c:pt>
                <c:pt idx="10">
                  <c:v>Chile</c:v>
                </c:pt>
                <c:pt idx="11">
                  <c:v>Mexico</c:v>
                </c:pt>
                <c:pt idx="12">
                  <c:v>Uruguay</c:v>
                </c:pt>
                <c:pt idx="13">
                  <c:v>Rest of South America</c:v>
                </c:pt>
                <c:pt idx="14">
                  <c:v>EU28</c:v>
                </c:pt>
                <c:pt idx="15">
                  <c:v>India</c:v>
                </c:pt>
                <c:pt idx="16">
                  <c:v>G10-Europe</c:v>
                </c:pt>
                <c:pt idx="17">
                  <c:v>Africa, South of Sahara</c:v>
                </c:pt>
                <c:pt idx="18">
                  <c:v>USA</c:v>
                </c:pt>
              </c:strCache>
            </c:strRef>
          </c:cat>
          <c:val>
            <c:numRef>
              <c:f>Table2!$AG$7:$AG$26</c:f>
              <c:numCache>
                <c:formatCode>0.00</c:formatCode>
                <c:ptCount val="19"/>
                <c:pt idx="0">
                  <c:v>-0.46583886392514984</c:v>
                </c:pt>
                <c:pt idx="1">
                  <c:v>-1.5845551065062913</c:v>
                </c:pt>
                <c:pt idx="2">
                  <c:v>0.18597069724572979</c:v>
                </c:pt>
                <c:pt idx="3">
                  <c:v>-0.44220625367098476</c:v>
                </c:pt>
                <c:pt idx="4">
                  <c:v>2.0890264606809872E-2</c:v>
                </c:pt>
                <c:pt idx="5">
                  <c:v>0.11260088718902939</c:v>
                </c:pt>
                <c:pt idx="6">
                  <c:v>-5.4945355050539657E-2</c:v>
                </c:pt>
                <c:pt idx="7">
                  <c:v>0.28129073298241991</c:v>
                </c:pt>
                <c:pt idx="8">
                  <c:v>0.44399757903144099</c:v>
                </c:pt>
                <c:pt idx="9">
                  <c:v>-9.7976546626443728E-2</c:v>
                </c:pt>
                <c:pt idx="10">
                  <c:v>0.29455313716553189</c:v>
                </c:pt>
                <c:pt idx="11">
                  <c:v>-0.30332303330863342</c:v>
                </c:pt>
                <c:pt idx="12">
                  <c:v>0.17316353333416412</c:v>
                </c:pt>
                <c:pt idx="13">
                  <c:v>0.14778261872159248</c:v>
                </c:pt>
                <c:pt idx="14">
                  <c:v>0.1054055087169159</c:v>
                </c:pt>
                <c:pt idx="15">
                  <c:v>-2.434673095091644</c:v>
                </c:pt>
                <c:pt idx="16">
                  <c:v>-24.769079582240039</c:v>
                </c:pt>
                <c:pt idx="17">
                  <c:v>0.15960191236836785</c:v>
                </c:pt>
                <c:pt idx="18">
                  <c:v>-0.9834425939657554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67574656"/>
        <c:axId val="467575048"/>
      </c:barChart>
      <c:catAx>
        <c:axId val="46757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575048"/>
        <c:crosses val="autoZero"/>
        <c:auto val="1"/>
        <c:lblAlgn val="ctr"/>
        <c:lblOffset val="100"/>
        <c:noMultiLvlLbl val="0"/>
      </c:catAx>
      <c:valAx>
        <c:axId val="467575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Percentage changes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57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919C1E-AF6B-4326-A4D6-BF389A63DA66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3A05BB4-0115-4757-8402-1C937921D628}">
      <dgm:prSet phldrT="[Text]" custT="1"/>
      <dgm:spPr/>
      <dgm:t>
        <a:bodyPr/>
        <a:lstStyle/>
        <a:p>
          <a:r>
            <a:rPr lang="en-US" sz="1400" dirty="0" smtClean="0"/>
            <a:t>Defining Scenarios</a:t>
          </a:r>
          <a:endParaRPr lang="en-US" sz="1400" dirty="0"/>
        </a:p>
      </dgm:t>
    </dgm:pt>
    <dgm:pt modelId="{68E9B9B4-6409-47DA-9F21-8CED369C8A17}" type="parTrans" cxnId="{20F8018D-2D0B-43C7-9D11-3F198990649C}">
      <dgm:prSet/>
      <dgm:spPr/>
      <dgm:t>
        <a:bodyPr/>
        <a:lstStyle/>
        <a:p>
          <a:endParaRPr lang="en-US" sz="4400"/>
        </a:p>
      </dgm:t>
    </dgm:pt>
    <dgm:pt modelId="{64ED6831-D69B-4F9A-97EC-BA5FF26DAFBA}" type="sibTrans" cxnId="{20F8018D-2D0B-43C7-9D11-3F198990649C}">
      <dgm:prSet/>
      <dgm:spPr/>
      <dgm:t>
        <a:bodyPr/>
        <a:lstStyle/>
        <a:p>
          <a:endParaRPr lang="en-US" sz="4400"/>
        </a:p>
      </dgm:t>
    </dgm:pt>
    <dgm:pt modelId="{32D2E5EE-58B2-41F4-B437-F82C1B1D085C}">
      <dgm:prSet phldrT="[Text]" phldr="1" custT="1"/>
      <dgm:spPr/>
      <dgm:t>
        <a:bodyPr/>
        <a:lstStyle/>
        <a:p>
          <a:endParaRPr lang="en-US" sz="1100"/>
        </a:p>
      </dgm:t>
    </dgm:pt>
    <dgm:pt modelId="{A73E80B7-6350-421C-B0B2-7292C785444C}" type="parTrans" cxnId="{B7A313AC-8B91-4108-B7FF-CCDFFF292859}">
      <dgm:prSet/>
      <dgm:spPr/>
      <dgm:t>
        <a:bodyPr/>
        <a:lstStyle/>
        <a:p>
          <a:endParaRPr lang="en-US" sz="4400"/>
        </a:p>
      </dgm:t>
    </dgm:pt>
    <dgm:pt modelId="{D79C76C3-01C1-4230-A22A-992847D44FD3}" type="sibTrans" cxnId="{B7A313AC-8B91-4108-B7FF-CCDFFF292859}">
      <dgm:prSet/>
      <dgm:spPr/>
      <dgm:t>
        <a:bodyPr/>
        <a:lstStyle/>
        <a:p>
          <a:endParaRPr lang="en-US" sz="4400"/>
        </a:p>
      </dgm:t>
    </dgm:pt>
    <dgm:pt modelId="{73B14DAA-0FCA-4943-860E-4E4BD2EA1A14}">
      <dgm:prSet phldrT="[Text]" custT="1"/>
      <dgm:spPr/>
      <dgm:t>
        <a:bodyPr/>
        <a:lstStyle/>
        <a:p>
          <a:r>
            <a:rPr lang="en-US" sz="1400" dirty="0" smtClean="0"/>
            <a:t>Good data</a:t>
          </a:r>
          <a:endParaRPr lang="en-US" sz="1400" dirty="0"/>
        </a:p>
      </dgm:t>
    </dgm:pt>
    <dgm:pt modelId="{D1943EE4-0AFB-474D-AC4F-EB2CFB66F102}" type="parTrans" cxnId="{16F07E4E-CC1D-4C40-8C5A-A2C5E8E90A20}">
      <dgm:prSet/>
      <dgm:spPr/>
      <dgm:t>
        <a:bodyPr/>
        <a:lstStyle/>
        <a:p>
          <a:endParaRPr lang="en-US" sz="4400"/>
        </a:p>
      </dgm:t>
    </dgm:pt>
    <dgm:pt modelId="{6C547299-DCEA-4107-9559-A18B484256B2}" type="sibTrans" cxnId="{16F07E4E-CC1D-4C40-8C5A-A2C5E8E90A20}">
      <dgm:prSet/>
      <dgm:spPr/>
      <dgm:t>
        <a:bodyPr/>
        <a:lstStyle/>
        <a:p>
          <a:endParaRPr lang="en-US" sz="4400"/>
        </a:p>
      </dgm:t>
    </dgm:pt>
    <dgm:pt modelId="{EE51636C-C8D8-4318-AA08-B59DD27F359C}">
      <dgm:prSet phldrT="[Text]" phldr="1" custT="1"/>
      <dgm:spPr/>
      <dgm:t>
        <a:bodyPr/>
        <a:lstStyle/>
        <a:p>
          <a:endParaRPr lang="en-US" sz="1100"/>
        </a:p>
      </dgm:t>
    </dgm:pt>
    <dgm:pt modelId="{C6E4A262-569A-4204-BF25-1A0E2E062654}" type="parTrans" cxnId="{B11C0519-F321-4706-9793-F92CB0E990E9}">
      <dgm:prSet/>
      <dgm:spPr/>
      <dgm:t>
        <a:bodyPr/>
        <a:lstStyle/>
        <a:p>
          <a:endParaRPr lang="en-US" sz="4400"/>
        </a:p>
      </dgm:t>
    </dgm:pt>
    <dgm:pt modelId="{0BEC07F7-F80B-4E22-9F75-4074C736601E}" type="sibTrans" cxnId="{B11C0519-F321-4706-9793-F92CB0E990E9}">
      <dgm:prSet/>
      <dgm:spPr/>
      <dgm:t>
        <a:bodyPr/>
        <a:lstStyle/>
        <a:p>
          <a:endParaRPr lang="en-US" sz="4400"/>
        </a:p>
      </dgm:t>
    </dgm:pt>
    <dgm:pt modelId="{C5062B8D-5E61-490C-A924-E5A10D9AC93A}">
      <dgm:prSet phldrT="[Text]" custT="1"/>
      <dgm:spPr/>
      <dgm:t>
        <a:bodyPr/>
        <a:lstStyle/>
        <a:p>
          <a:r>
            <a:rPr lang="en-US" sz="1400" dirty="0" smtClean="0"/>
            <a:t>Economic Model</a:t>
          </a:r>
          <a:endParaRPr lang="en-US" sz="1400" dirty="0"/>
        </a:p>
      </dgm:t>
    </dgm:pt>
    <dgm:pt modelId="{7B476CBB-36DA-4D36-B2C3-4789FE1633AF}" type="parTrans" cxnId="{85DDD174-530C-469C-AA60-1C244AE11982}">
      <dgm:prSet/>
      <dgm:spPr/>
      <dgm:t>
        <a:bodyPr/>
        <a:lstStyle/>
        <a:p>
          <a:endParaRPr lang="en-US" sz="4400"/>
        </a:p>
      </dgm:t>
    </dgm:pt>
    <dgm:pt modelId="{7B819B6A-A89E-4085-96CD-DC5D99E8A10E}" type="sibTrans" cxnId="{85DDD174-530C-469C-AA60-1C244AE11982}">
      <dgm:prSet/>
      <dgm:spPr/>
      <dgm:t>
        <a:bodyPr/>
        <a:lstStyle/>
        <a:p>
          <a:endParaRPr lang="en-US" sz="4400"/>
        </a:p>
      </dgm:t>
    </dgm:pt>
    <dgm:pt modelId="{86D53F0D-8515-4A0C-BFF8-16CD7D923B39}">
      <dgm:prSet phldrT="[Text]" phldr="1" custT="1"/>
      <dgm:spPr/>
      <dgm:t>
        <a:bodyPr/>
        <a:lstStyle/>
        <a:p>
          <a:endParaRPr lang="en-US" sz="1100"/>
        </a:p>
      </dgm:t>
    </dgm:pt>
    <dgm:pt modelId="{8FE0626B-1FDA-4BA5-8B45-99C71D78BD14}" type="parTrans" cxnId="{6531E1B4-D276-44EB-9749-89BFA200CDCF}">
      <dgm:prSet/>
      <dgm:spPr/>
      <dgm:t>
        <a:bodyPr/>
        <a:lstStyle/>
        <a:p>
          <a:endParaRPr lang="en-US" sz="4400"/>
        </a:p>
      </dgm:t>
    </dgm:pt>
    <dgm:pt modelId="{4A20E8AF-F949-4621-9A9E-41F803AC60EA}" type="sibTrans" cxnId="{6531E1B4-D276-44EB-9749-89BFA200CDCF}">
      <dgm:prSet/>
      <dgm:spPr/>
      <dgm:t>
        <a:bodyPr/>
        <a:lstStyle/>
        <a:p>
          <a:endParaRPr lang="en-US" sz="4400"/>
        </a:p>
      </dgm:t>
    </dgm:pt>
    <dgm:pt modelId="{051540F7-DE2A-4E69-A36B-268160C0BF74}" type="pres">
      <dgm:prSet presAssocID="{C7919C1E-AF6B-4326-A4D6-BF389A63DA66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DBD22180-D6A9-458C-9AAD-4237E972E37A}" type="pres">
      <dgm:prSet presAssocID="{83A05BB4-0115-4757-8402-1C937921D628}" presName="Accent1" presStyleCnt="0"/>
      <dgm:spPr/>
    </dgm:pt>
    <dgm:pt modelId="{62B975C4-2588-4805-B884-9A031B5F91A9}" type="pres">
      <dgm:prSet presAssocID="{83A05BB4-0115-4757-8402-1C937921D628}" presName="Accent" presStyleLbl="node1" presStyleIdx="0" presStyleCnt="3"/>
      <dgm:spPr/>
    </dgm:pt>
    <dgm:pt modelId="{D077AF5E-21D5-485F-BA23-43CEB2B56FA3}" type="pres">
      <dgm:prSet presAssocID="{83A05BB4-0115-4757-8402-1C937921D628}" presName="Child1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EBCA04C2-CF1B-41F2-9C91-0B38AB6D9529}" type="pres">
      <dgm:prSet presAssocID="{83A05BB4-0115-4757-8402-1C937921D628}" presName="Parent1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10F1F98E-AA45-46B2-AEDA-277F27966945}" type="pres">
      <dgm:prSet presAssocID="{73B14DAA-0FCA-4943-860E-4E4BD2EA1A14}" presName="Accent2" presStyleCnt="0"/>
      <dgm:spPr/>
    </dgm:pt>
    <dgm:pt modelId="{8FBFAAF3-E5D0-48BC-8A5C-7C8140224E15}" type="pres">
      <dgm:prSet presAssocID="{73B14DAA-0FCA-4943-860E-4E4BD2EA1A14}" presName="Accent" presStyleLbl="node1" presStyleIdx="1" presStyleCnt="3"/>
      <dgm:spPr/>
    </dgm:pt>
    <dgm:pt modelId="{20DF1051-8E2C-4C3E-B0A4-905D6EA7AED5}" type="pres">
      <dgm:prSet presAssocID="{73B14DAA-0FCA-4943-860E-4E4BD2EA1A14}" presName="Child2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27A8E7E9-8F23-4E1D-91F5-56DE4F134377}" type="pres">
      <dgm:prSet presAssocID="{73B14DAA-0FCA-4943-860E-4E4BD2EA1A14}" presName="Parent2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B5E79C-6336-473C-ACE0-CFEB5CC6FC45}" type="pres">
      <dgm:prSet presAssocID="{C5062B8D-5E61-490C-A924-E5A10D9AC93A}" presName="Accent3" presStyleCnt="0"/>
      <dgm:spPr/>
    </dgm:pt>
    <dgm:pt modelId="{6EF2D3F8-529B-47AC-BE9A-9F48F4FCF664}" type="pres">
      <dgm:prSet presAssocID="{C5062B8D-5E61-490C-A924-E5A10D9AC93A}" presName="Accent" presStyleLbl="node1" presStyleIdx="2" presStyleCnt="3"/>
      <dgm:spPr/>
    </dgm:pt>
    <dgm:pt modelId="{FBEA9BBC-17D0-42C7-B147-CF0A36B08BDE}" type="pres">
      <dgm:prSet presAssocID="{C5062B8D-5E61-490C-A924-E5A10D9AC93A}" presName="Child3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447E6404-1A0F-48F1-8D03-11B6B7ADBC3B}" type="pres">
      <dgm:prSet presAssocID="{C5062B8D-5E61-490C-A924-E5A10D9AC93A}" presName="Parent3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F07E4E-CC1D-4C40-8C5A-A2C5E8E90A20}" srcId="{C7919C1E-AF6B-4326-A4D6-BF389A63DA66}" destId="{73B14DAA-0FCA-4943-860E-4E4BD2EA1A14}" srcOrd="1" destOrd="0" parTransId="{D1943EE4-0AFB-474D-AC4F-EB2CFB66F102}" sibTransId="{6C547299-DCEA-4107-9559-A18B484256B2}"/>
    <dgm:cxn modelId="{9B2A0105-3E63-4500-9F6C-DA237B6B4656}" type="presOf" srcId="{73B14DAA-0FCA-4943-860E-4E4BD2EA1A14}" destId="{27A8E7E9-8F23-4E1D-91F5-56DE4F134377}" srcOrd="0" destOrd="0" presId="urn:microsoft.com/office/officeart/2009/layout/CircleArrowProcess"/>
    <dgm:cxn modelId="{B11C0519-F321-4706-9793-F92CB0E990E9}" srcId="{73B14DAA-0FCA-4943-860E-4E4BD2EA1A14}" destId="{EE51636C-C8D8-4318-AA08-B59DD27F359C}" srcOrd="0" destOrd="0" parTransId="{C6E4A262-569A-4204-BF25-1A0E2E062654}" sibTransId="{0BEC07F7-F80B-4E22-9F75-4074C736601E}"/>
    <dgm:cxn modelId="{85DDD174-530C-469C-AA60-1C244AE11982}" srcId="{C7919C1E-AF6B-4326-A4D6-BF389A63DA66}" destId="{C5062B8D-5E61-490C-A924-E5A10D9AC93A}" srcOrd="2" destOrd="0" parTransId="{7B476CBB-36DA-4D36-B2C3-4789FE1633AF}" sibTransId="{7B819B6A-A89E-4085-96CD-DC5D99E8A10E}"/>
    <dgm:cxn modelId="{AE544777-2B22-4D6A-B5FF-33B645555AA7}" type="presOf" srcId="{EE51636C-C8D8-4318-AA08-B59DD27F359C}" destId="{20DF1051-8E2C-4C3E-B0A4-905D6EA7AED5}" srcOrd="0" destOrd="0" presId="urn:microsoft.com/office/officeart/2009/layout/CircleArrowProcess"/>
    <dgm:cxn modelId="{6531E1B4-D276-44EB-9749-89BFA200CDCF}" srcId="{C5062B8D-5E61-490C-A924-E5A10D9AC93A}" destId="{86D53F0D-8515-4A0C-BFF8-16CD7D923B39}" srcOrd="0" destOrd="0" parTransId="{8FE0626B-1FDA-4BA5-8B45-99C71D78BD14}" sibTransId="{4A20E8AF-F949-4621-9A9E-41F803AC60EA}"/>
    <dgm:cxn modelId="{B7A313AC-8B91-4108-B7FF-CCDFFF292859}" srcId="{83A05BB4-0115-4757-8402-1C937921D628}" destId="{32D2E5EE-58B2-41F4-B437-F82C1B1D085C}" srcOrd="0" destOrd="0" parTransId="{A73E80B7-6350-421C-B0B2-7292C785444C}" sibTransId="{D79C76C3-01C1-4230-A22A-992847D44FD3}"/>
    <dgm:cxn modelId="{3575058C-9B93-4650-8E28-DD6FCB997043}" type="presOf" srcId="{83A05BB4-0115-4757-8402-1C937921D628}" destId="{EBCA04C2-CF1B-41F2-9C91-0B38AB6D9529}" srcOrd="0" destOrd="0" presId="urn:microsoft.com/office/officeart/2009/layout/CircleArrowProcess"/>
    <dgm:cxn modelId="{CF84C0E7-32D2-49CC-BF6B-16C116DE16EA}" type="presOf" srcId="{C5062B8D-5E61-490C-A924-E5A10D9AC93A}" destId="{447E6404-1A0F-48F1-8D03-11B6B7ADBC3B}" srcOrd="0" destOrd="0" presId="urn:microsoft.com/office/officeart/2009/layout/CircleArrowProcess"/>
    <dgm:cxn modelId="{20F8018D-2D0B-43C7-9D11-3F198990649C}" srcId="{C7919C1E-AF6B-4326-A4D6-BF389A63DA66}" destId="{83A05BB4-0115-4757-8402-1C937921D628}" srcOrd="0" destOrd="0" parTransId="{68E9B9B4-6409-47DA-9F21-8CED369C8A17}" sibTransId="{64ED6831-D69B-4F9A-97EC-BA5FF26DAFBA}"/>
    <dgm:cxn modelId="{E6005D05-27B0-4E3A-BB48-48231EFFF13F}" type="presOf" srcId="{86D53F0D-8515-4A0C-BFF8-16CD7D923B39}" destId="{FBEA9BBC-17D0-42C7-B147-CF0A36B08BDE}" srcOrd="0" destOrd="0" presId="urn:microsoft.com/office/officeart/2009/layout/CircleArrowProcess"/>
    <dgm:cxn modelId="{0D2C6BB9-AA93-4175-8FF0-A72C0B419168}" type="presOf" srcId="{32D2E5EE-58B2-41F4-B437-F82C1B1D085C}" destId="{D077AF5E-21D5-485F-BA23-43CEB2B56FA3}" srcOrd="0" destOrd="0" presId="urn:microsoft.com/office/officeart/2009/layout/CircleArrowProcess"/>
    <dgm:cxn modelId="{BB4ABE19-AA67-4444-822B-DB496E1F6547}" type="presOf" srcId="{C7919C1E-AF6B-4326-A4D6-BF389A63DA66}" destId="{051540F7-DE2A-4E69-A36B-268160C0BF74}" srcOrd="0" destOrd="0" presId="urn:microsoft.com/office/officeart/2009/layout/CircleArrowProcess"/>
    <dgm:cxn modelId="{EECE8F0F-B283-450F-88CC-6FA050B6CAFD}" type="presParOf" srcId="{051540F7-DE2A-4E69-A36B-268160C0BF74}" destId="{DBD22180-D6A9-458C-9AAD-4237E972E37A}" srcOrd="0" destOrd="0" presId="urn:microsoft.com/office/officeart/2009/layout/CircleArrowProcess"/>
    <dgm:cxn modelId="{09521883-FBC6-48B7-9777-12D59E686199}" type="presParOf" srcId="{DBD22180-D6A9-458C-9AAD-4237E972E37A}" destId="{62B975C4-2588-4805-B884-9A031B5F91A9}" srcOrd="0" destOrd="0" presId="urn:microsoft.com/office/officeart/2009/layout/CircleArrowProcess"/>
    <dgm:cxn modelId="{1F6A5A31-8534-4CD2-BD8C-51A2175E836D}" type="presParOf" srcId="{051540F7-DE2A-4E69-A36B-268160C0BF74}" destId="{D077AF5E-21D5-485F-BA23-43CEB2B56FA3}" srcOrd="1" destOrd="0" presId="urn:microsoft.com/office/officeart/2009/layout/CircleArrowProcess"/>
    <dgm:cxn modelId="{0436C85C-1CD6-4031-8CC6-5FD9585C8041}" type="presParOf" srcId="{051540F7-DE2A-4E69-A36B-268160C0BF74}" destId="{EBCA04C2-CF1B-41F2-9C91-0B38AB6D9529}" srcOrd="2" destOrd="0" presId="urn:microsoft.com/office/officeart/2009/layout/CircleArrowProcess"/>
    <dgm:cxn modelId="{9F500E7E-6C19-4A7C-BF06-83438BDB809E}" type="presParOf" srcId="{051540F7-DE2A-4E69-A36B-268160C0BF74}" destId="{10F1F98E-AA45-46B2-AEDA-277F27966945}" srcOrd="3" destOrd="0" presId="urn:microsoft.com/office/officeart/2009/layout/CircleArrowProcess"/>
    <dgm:cxn modelId="{B3650194-D71A-409D-A991-15B4A4EE4B89}" type="presParOf" srcId="{10F1F98E-AA45-46B2-AEDA-277F27966945}" destId="{8FBFAAF3-E5D0-48BC-8A5C-7C8140224E15}" srcOrd="0" destOrd="0" presId="urn:microsoft.com/office/officeart/2009/layout/CircleArrowProcess"/>
    <dgm:cxn modelId="{F3791737-3691-45CC-8711-2E30EB677721}" type="presParOf" srcId="{051540F7-DE2A-4E69-A36B-268160C0BF74}" destId="{20DF1051-8E2C-4C3E-B0A4-905D6EA7AED5}" srcOrd="4" destOrd="0" presId="urn:microsoft.com/office/officeart/2009/layout/CircleArrowProcess"/>
    <dgm:cxn modelId="{3BB4C43E-9421-4821-9B6A-BE7772C81DC7}" type="presParOf" srcId="{051540F7-DE2A-4E69-A36B-268160C0BF74}" destId="{27A8E7E9-8F23-4E1D-91F5-56DE4F134377}" srcOrd="5" destOrd="0" presId="urn:microsoft.com/office/officeart/2009/layout/CircleArrowProcess"/>
    <dgm:cxn modelId="{6FD3DDD9-2139-44F3-BB05-A4B9041771F6}" type="presParOf" srcId="{051540F7-DE2A-4E69-A36B-268160C0BF74}" destId="{3AB5E79C-6336-473C-ACE0-CFEB5CC6FC45}" srcOrd="6" destOrd="0" presId="urn:microsoft.com/office/officeart/2009/layout/CircleArrowProcess"/>
    <dgm:cxn modelId="{CF08A302-BE7D-40E6-A1A1-7B63761B59CE}" type="presParOf" srcId="{3AB5E79C-6336-473C-ACE0-CFEB5CC6FC45}" destId="{6EF2D3F8-529B-47AC-BE9A-9F48F4FCF664}" srcOrd="0" destOrd="0" presId="urn:microsoft.com/office/officeart/2009/layout/CircleArrowProcess"/>
    <dgm:cxn modelId="{32F53A64-0FD4-4155-8410-0EB1C414589D}" type="presParOf" srcId="{051540F7-DE2A-4E69-A36B-268160C0BF74}" destId="{FBEA9BBC-17D0-42C7-B147-CF0A36B08BDE}" srcOrd="7" destOrd="0" presId="urn:microsoft.com/office/officeart/2009/layout/CircleArrowProcess"/>
    <dgm:cxn modelId="{5742399D-F4CB-49CC-9AE2-F163D2A0BFAC}" type="presParOf" srcId="{051540F7-DE2A-4E69-A36B-268160C0BF74}" destId="{447E6404-1A0F-48F1-8D03-11B6B7ADBC3B}" srcOrd="8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975C4-2588-4805-B884-9A031B5F91A9}">
      <dsp:nvSpPr>
        <dsp:cNvPr id="0" name=""/>
        <dsp:cNvSpPr/>
      </dsp:nvSpPr>
      <dsp:spPr>
        <a:xfrm>
          <a:off x="777639" y="0"/>
          <a:ext cx="1732968" cy="173323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7AF5E-21D5-485F-BA23-43CEB2B56FA3}">
      <dsp:nvSpPr>
        <dsp:cNvPr id="0" name=""/>
        <dsp:cNvSpPr/>
      </dsp:nvSpPr>
      <dsp:spPr>
        <a:xfrm>
          <a:off x="2510933" y="516657"/>
          <a:ext cx="1039781" cy="693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/>
        </a:p>
      </dsp:txBody>
      <dsp:txXfrm>
        <a:off x="2510933" y="516657"/>
        <a:ext cx="1039781" cy="693437"/>
      </dsp:txXfrm>
    </dsp:sp>
    <dsp:sp modelId="{EBCA04C2-CF1B-41F2-9C91-0B38AB6D9529}">
      <dsp:nvSpPr>
        <dsp:cNvPr id="0" name=""/>
        <dsp:cNvSpPr/>
      </dsp:nvSpPr>
      <dsp:spPr>
        <a:xfrm>
          <a:off x="1160682" y="625749"/>
          <a:ext cx="962977" cy="481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Defining Scenarios</a:t>
          </a:r>
          <a:endParaRPr lang="en-US" sz="1400" kern="1200" dirty="0"/>
        </a:p>
      </dsp:txBody>
      <dsp:txXfrm>
        <a:off x="1160682" y="625749"/>
        <a:ext cx="962977" cy="481373"/>
      </dsp:txXfrm>
    </dsp:sp>
    <dsp:sp modelId="{8FBFAAF3-E5D0-48BC-8A5C-7C8140224E15}">
      <dsp:nvSpPr>
        <dsp:cNvPr id="0" name=""/>
        <dsp:cNvSpPr/>
      </dsp:nvSpPr>
      <dsp:spPr>
        <a:xfrm>
          <a:off x="296313" y="995870"/>
          <a:ext cx="1732968" cy="173323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F1051-8E2C-4C3E-B0A4-905D6EA7AED5}">
      <dsp:nvSpPr>
        <dsp:cNvPr id="0" name=""/>
        <dsp:cNvSpPr/>
      </dsp:nvSpPr>
      <dsp:spPr>
        <a:xfrm>
          <a:off x="2029282" y="1518288"/>
          <a:ext cx="1039781" cy="693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/>
        </a:p>
      </dsp:txBody>
      <dsp:txXfrm>
        <a:off x="2029282" y="1518288"/>
        <a:ext cx="1039781" cy="693437"/>
      </dsp:txXfrm>
    </dsp:sp>
    <dsp:sp modelId="{27A8E7E9-8F23-4E1D-91F5-56DE4F134377}">
      <dsp:nvSpPr>
        <dsp:cNvPr id="0" name=""/>
        <dsp:cNvSpPr/>
      </dsp:nvSpPr>
      <dsp:spPr>
        <a:xfrm>
          <a:off x="681309" y="1627380"/>
          <a:ext cx="962977" cy="481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Good data</a:t>
          </a:r>
          <a:endParaRPr lang="en-US" sz="1400" kern="1200" dirty="0"/>
        </a:p>
      </dsp:txBody>
      <dsp:txXfrm>
        <a:off x="681309" y="1627380"/>
        <a:ext cx="962977" cy="481373"/>
      </dsp:txXfrm>
    </dsp:sp>
    <dsp:sp modelId="{6EF2D3F8-529B-47AC-BE9A-9F48F4FCF664}">
      <dsp:nvSpPr>
        <dsp:cNvPr id="0" name=""/>
        <dsp:cNvSpPr/>
      </dsp:nvSpPr>
      <dsp:spPr>
        <a:xfrm>
          <a:off x="900981" y="2110914"/>
          <a:ext cx="1488888" cy="148948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EA9BBC-17D0-42C7-B147-CF0A36B08BDE}">
      <dsp:nvSpPr>
        <dsp:cNvPr id="0" name=""/>
        <dsp:cNvSpPr/>
      </dsp:nvSpPr>
      <dsp:spPr>
        <a:xfrm>
          <a:off x="2510933" y="2519559"/>
          <a:ext cx="1039781" cy="693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/>
        </a:p>
      </dsp:txBody>
      <dsp:txXfrm>
        <a:off x="2510933" y="2519559"/>
        <a:ext cx="1039781" cy="693437"/>
      </dsp:txXfrm>
    </dsp:sp>
    <dsp:sp modelId="{447E6404-1A0F-48F1-8D03-11B6B7ADBC3B}">
      <dsp:nvSpPr>
        <dsp:cNvPr id="0" name=""/>
        <dsp:cNvSpPr/>
      </dsp:nvSpPr>
      <dsp:spPr>
        <a:xfrm>
          <a:off x="1162960" y="2630452"/>
          <a:ext cx="962977" cy="481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Economic Model</a:t>
          </a:r>
          <a:endParaRPr lang="en-US" sz="1400" kern="1200" dirty="0"/>
        </a:p>
      </dsp:txBody>
      <dsp:txXfrm>
        <a:off x="1162960" y="2630452"/>
        <a:ext cx="962977" cy="481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84928-2F1C-446C-9508-282F1B27757D}" type="datetimeFigureOut">
              <a:rPr lang="en-US" smtClean="0"/>
              <a:t>9/27/2017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AF210-70CE-4DC3-A0B4-9BC4B756B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683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Inherited from the UR</a:t>
            </a:r>
          </a:p>
          <a:p>
            <a:r>
              <a:rPr lang="en-US" dirty="0" smtClean="0"/>
              <a:t>Imbalances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AF210-70CE-4DC3-A0B4-9BC4B756BA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9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Inherited from the UR</a:t>
            </a:r>
          </a:p>
          <a:p>
            <a:r>
              <a:rPr lang="en-US" dirty="0" smtClean="0"/>
              <a:t>Imbalances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AF210-70CE-4DC3-A0B4-9BC4B756BA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70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Impact on developing countries in the baseline!</a:t>
            </a:r>
          </a:p>
          <a:p>
            <a:r>
              <a:rPr lang="en-US" dirty="0" smtClean="0"/>
              <a:t>Replaced</a:t>
            </a:r>
            <a:r>
              <a:rPr lang="en-US" baseline="0" dirty="0" smtClean="0"/>
              <a:t> by impact on developed economies in the first scenario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AF210-70CE-4DC3-A0B4-9BC4B756BA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14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fpri.org/blog/ifpri-book-launch-how-trade-policies-can-foster-food-security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hyperlink" Target="http://www.ifpri.org/publication/modeling-international-relationships-applied-general-equilibrium-mirage-model" TargetMode="External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inai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928940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i="1" dirty="0" smtClean="0">
                <a:solidFill>
                  <a:schemeClr val="bg1"/>
                </a:solidFill>
              </a:rPr>
              <a:t>Negociaciones </a:t>
            </a:r>
            <a:r>
              <a:rPr lang="es-AR" sz="2400" i="1" dirty="0">
                <a:solidFill>
                  <a:schemeClr val="bg1"/>
                </a:solidFill>
              </a:rPr>
              <a:t>agrícolas en la OMC: ¿qué está en juego en la Conferencia Ministerial de Buenos Aires</a:t>
            </a:r>
            <a:r>
              <a:rPr lang="es-AR" sz="2400" i="1" dirty="0" smtClean="0">
                <a:solidFill>
                  <a:schemeClr val="bg1"/>
                </a:solidFill>
              </a:rPr>
              <a:t>?</a:t>
            </a:r>
            <a:endParaRPr lang="es-A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Impact on policy space</a:t>
            </a:r>
            <a:endParaRPr lang="en-US" sz="4400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8214" y="2387084"/>
            <a:ext cx="1667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Scenario Design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5856" y="4443958"/>
            <a:ext cx="347082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419" sz="1350" kern="0" dirty="0">
                <a:solidFill>
                  <a:sysClr val="windowText" lastClr="000000"/>
                </a:solidFill>
              </a:rPr>
              <a:t>Fuente: 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MIRAGRODEP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model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simulations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2017</a:t>
            </a:r>
            <a:endParaRPr lang="es-419" sz="135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0452835"/>
              </p:ext>
            </p:extLst>
          </p:nvPr>
        </p:nvGraphicFramePr>
        <p:xfrm>
          <a:off x="1619672" y="1056134"/>
          <a:ext cx="5598368" cy="338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922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Impact on applied policies</a:t>
            </a:r>
            <a:endParaRPr lang="en-US" sz="4400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8214" y="2387084"/>
            <a:ext cx="1667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Scenario Design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5856" y="4443958"/>
            <a:ext cx="347082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419" sz="1350" kern="0" dirty="0">
                <a:solidFill>
                  <a:sysClr val="windowText" lastClr="000000"/>
                </a:solidFill>
              </a:rPr>
              <a:t>Fuente: 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MIRAGRODEP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model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simulations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2017</a:t>
            </a:r>
            <a:endParaRPr lang="es-419" sz="135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858576"/>
              </p:ext>
            </p:extLst>
          </p:nvPr>
        </p:nvGraphicFramePr>
        <p:xfrm>
          <a:off x="1763688" y="987574"/>
          <a:ext cx="576064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092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Impact on world markets</a:t>
            </a:r>
            <a:endParaRPr lang="en-US" sz="4400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8214" y="2387084"/>
            <a:ext cx="1667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Scenario Design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5856" y="4443958"/>
            <a:ext cx="347082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419" sz="1350" kern="0" dirty="0">
                <a:solidFill>
                  <a:sysClr val="windowText" lastClr="000000"/>
                </a:solidFill>
              </a:rPr>
              <a:t>Fuente: 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MIRAGRODEP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model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simulations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2017</a:t>
            </a:r>
            <a:endParaRPr lang="es-419" sz="135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30352"/>
              </p:ext>
            </p:extLst>
          </p:nvPr>
        </p:nvGraphicFramePr>
        <p:xfrm>
          <a:off x="1331640" y="958850"/>
          <a:ext cx="6624736" cy="3485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88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Impact on exports (volume)</a:t>
            </a:r>
            <a:endParaRPr lang="en-US" sz="4400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8214" y="2387084"/>
            <a:ext cx="1667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Scenario Design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5856" y="4443958"/>
            <a:ext cx="347082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419" sz="1350" kern="0" dirty="0">
                <a:solidFill>
                  <a:sysClr val="windowText" lastClr="000000"/>
                </a:solidFill>
              </a:rPr>
              <a:t>Fuente: 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MIRAGRODEP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model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simulations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2017</a:t>
            </a:r>
            <a:endParaRPr lang="es-419" sz="135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4933741"/>
              </p:ext>
            </p:extLst>
          </p:nvPr>
        </p:nvGraphicFramePr>
        <p:xfrm>
          <a:off x="1043608" y="1059582"/>
          <a:ext cx="7632848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077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9712" y="58472"/>
            <a:ext cx="7164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Impact on real farmer income</a:t>
            </a:r>
            <a:endParaRPr lang="en-US" sz="4400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8214" y="2387084"/>
            <a:ext cx="1667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Scenario Design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5856" y="4443958"/>
            <a:ext cx="347082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419" sz="1350" kern="0" dirty="0">
                <a:solidFill>
                  <a:sysClr val="windowText" lastClr="000000"/>
                </a:solidFill>
              </a:rPr>
              <a:t>Fuente: 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MIRAGRODEP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model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</a:t>
            </a:r>
            <a:r>
              <a:rPr lang="es-419" sz="1350" kern="0" dirty="0" err="1" smtClean="0">
                <a:solidFill>
                  <a:sysClr val="windowText" lastClr="000000"/>
                </a:solidFill>
              </a:rPr>
              <a:t>simulations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 2017</a:t>
            </a:r>
            <a:endParaRPr lang="es-419" sz="135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068854"/>
              </p:ext>
            </p:extLst>
          </p:nvPr>
        </p:nvGraphicFramePr>
        <p:xfrm>
          <a:off x="1115616" y="987574"/>
          <a:ext cx="734481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2378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51520" y="886385"/>
            <a:ext cx="85689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Reforming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Uruguay Round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domestic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framework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needed</a:t>
            </a:r>
            <a:endParaRPr lang="es-AR" sz="2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doing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increasingly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costly</a:t>
            </a:r>
            <a:endParaRPr lang="es-AR" sz="2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Discipling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space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developing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developed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: role of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emerging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countries</a:t>
            </a:r>
            <a:endParaRPr lang="es-AR" sz="2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Basic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reform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limited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impacts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next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years</a:t>
            </a:r>
            <a:endParaRPr lang="es-AR" sz="2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ambitious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reforms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adequate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limit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could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deliver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significant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gains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commodities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properly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define “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limit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s-AR" sz="20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Concluding remarks</a:t>
            </a:r>
            <a:endParaRPr lang="en-US" sz="4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66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699792" y="2229348"/>
            <a:ext cx="4648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AR" sz="2800" dirty="0" smtClean="0">
                <a:solidFill>
                  <a:srgbClr val="333333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¡Muchas Gracias!</a:t>
            </a:r>
            <a:endParaRPr lang="es-AR" sz="2800" dirty="0">
              <a:solidFill>
                <a:srgbClr val="333333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3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inai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8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inai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928940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MC11: A new opportunity to reduce distortions in the agricultural global trade system</a:t>
            </a:r>
            <a:endParaRPr lang="es-AR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s-AR" sz="2400" i="1" u="sng" dirty="0" smtClean="0">
                <a:solidFill>
                  <a:schemeClr val="bg1"/>
                </a:solidFill>
              </a:rPr>
              <a:t>David Laborde</a:t>
            </a:r>
            <a:r>
              <a:rPr lang="es-AR" sz="2400" i="1" dirty="0" smtClean="0">
                <a:solidFill>
                  <a:schemeClr val="bg1"/>
                </a:solidFill>
              </a:rPr>
              <a:t>, </a:t>
            </a:r>
            <a:r>
              <a:rPr lang="es-AR" sz="2400" i="1" dirty="0" smtClean="0">
                <a:solidFill>
                  <a:schemeClr val="bg1"/>
                </a:solidFill>
              </a:rPr>
              <a:t>Valeria Piñeiro, </a:t>
            </a:r>
            <a:r>
              <a:rPr lang="es-AR" sz="2400" i="1" dirty="0" err="1" smtClean="0">
                <a:solidFill>
                  <a:schemeClr val="bg1"/>
                </a:solidFill>
              </a:rPr>
              <a:t>Joe</a:t>
            </a:r>
            <a:r>
              <a:rPr lang="es-AR" sz="2400" i="1" dirty="0" smtClean="0">
                <a:solidFill>
                  <a:schemeClr val="bg1"/>
                </a:solidFill>
              </a:rPr>
              <a:t> </a:t>
            </a:r>
            <a:r>
              <a:rPr lang="es-AR" sz="2400" i="1" dirty="0" err="1" smtClean="0">
                <a:solidFill>
                  <a:schemeClr val="bg1"/>
                </a:solidFill>
              </a:rPr>
              <a:t>Glauber</a:t>
            </a:r>
            <a:endParaRPr lang="es-AR" sz="2400" i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408" y="2410829"/>
            <a:ext cx="753616" cy="1036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8288" y="3594249"/>
            <a:ext cx="1510184" cy="66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pantalla-bolsa-ina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Content Placeholder 5"/>
          <p:cNvSpPr>
            <a:spLocks noGrp="1"/>
          </p:cNvSpPr>
          <p:nvPr>
            <p:ph idx="4294967295"/>
          </p:nvPr>
        </p:nvSpPr>
        <p:spPr>
          <a:xfrm>
            <a:off x="-108520" y="1131590"/>
            <a:ext cx="8928992" cy="3096344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What </a:t>
            </a:r>
            <a:r>
              <a:rPr lang="en-US" sz="3200" b="1" u="sng" dirty="0" smtClean="0"/>
              <a:t>should</a:t>
            </a:r>
            <a:r>
              <a:rPr lang="en-US" sz="3200" b="1" dirty="0" smtClean="0"/>
              <a:t> be done to reduce distortions in agricultural world markets?</a:t>
            </a:r>
          </a:p>
          <a:p>
            <a:r>
              <a:rPr lang="en-US" b="1" dirty="0" smtClean="0"/>
              <a:t>What </a:t>
            </a:r>
            <a:r>
              <a:rPr lang="en-US" b="1" u="sng" dirty="0" smtClean="0"/>
              <a:t>can</a:t>
            </a:r>
            <a:r>
              <a:rPr lang="en-US" b="1" dirty="0" smtClean="0"/>
              <a:t> be done to reduce distortions in agricultural world markets?</a:t>
            </a:r>
          </a:p>
          <a:p>
            <a:r>
              <a:rPr lang="en-US" b="1" dirty="0" smtClean="0"/>
              <a:t>Quantifying options</a:t>
            </a:r>
            <a:endParaRPr lang="es-E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Overview </a:t>
            </a:r>
            <a:endParaRPr lang="en-US" sz="4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4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pantalla-bolsa-ina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714876" y="1428742"/>
            <a:ext cx="3929090" cy="2643206"/>
          </a:xfrm>
          <a:prstGeom prst="rect">
            <a:avLst/>
          </a:prstGeom>
          <a:solidFill>
            <a:srgbClr val="2B9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Content Placeholder 5"/>
          <p:cNvSpPr>
            <a:spLocks noGrp="1"/>
          </p:cNvSpPr>
          <p:nvPr>
            <p:ph idx="4294967295"/>
          </p:nvPr>
        </p:nvSpPr>
        <p:spPr>
          <a:xfrm>
            <a:off x="-108520" y="1131590"/>
            <a:ext cx="4823369" cy="3384376"/>
          </a:xfrm>
        </p:spPr>
        <p:txBody>
          <a:bodyPr>
            <a:normAutofit fontScale="62500" lnSpcReduction="20000"/>
          </a:bodyPr>
          <a:lstStyle/>
          <a:p>
            <a:r>
              <a:rPr lang="es-ES" sz="3200" b="1" dirty="0"/>
              <a:t>Anexo 2 del Acuerdo sobre la Agricultura</a:t>
            </a:r>
          </a:p>
          <a:p>
            <a:pPr lvl="1"/>
            <a:r>
              <a:rPr lang="es-ES" sz="3200" dirty="0"/>
              <a:t>Anexo 2- Compartimento verde</a:t>
            </a:r>
            <a:endParaRPr lang="es-419" sz="3200" dirty="0"/>
          </a:p>
          <a:p>
            <a:r>
              <a:rPr lang="es-ES" sz="3200" b="1" dirty="0"/>
              <a:t>Artículo 6 del Acuerdo sobre la Agricultura</a:t>
            </a:r>
          </a:p>
          <a:p>
            <a:pPr lvl="1">
              <a:lnSpc>
                <a:spcPct val="100000"/>
              </a:lnSpc>
            </a:pPr>
            <a:r>
              <a:rPr lang="es-ES" sz="3200" dirty="0"/>
              <a:t>Párrafo 2- Programas de desarrollo</a:t>
            </a:r>
          </a:p>
          <a:p>
            <a:pPr lvl="1">
              <a:lnSpc>
                <a:spcPct val="100000"/>
              </a:lnSpc>
            </a:pPr>
            <a:r>
              <a:rPr lang="es-ES" sz="3200" dirty="0"/>
              <a:t>Párrafo 5- Programas que limitan la producción (compartimiento azul)</a:t>
            </a:r>
          </a:p>
          <a:p>
            <a:pPr lvl="1">
              <a:lnSpc>
                <a:spcPct val="100000"/>
              </a:lnSpc>
            </a:pPr>
            <a:r>
              <a:rPr lang="es-ES" sz="3200" dirty="0"/>
              <a:t>Párrafo 4- </a:t>
            </a:r>
            <a:r>
              <a:rPr lang="es-ES" sz="3200" i="1" dirty="0"/>
              <a:t>De </a:t>
            </a:r>
            <a:r>
              <a:rPr lang="es-ES" sz="3200" i="1" dirty="0" err="1"/>
              <a:t>minimis</a:t>
            </a:r>
            <a:endParaRPr lang="es-ES" sz="3200" i="1" dirty="0"/>
          </a:p>
          <a:p>
            <a:pPr lvl="1">
              <a:lnSpc>
                <a:spcPct val="100000"/>
              </a:lnSpc>
            </a:pPr>
            <a:r>
              <a:rPr lang="es-ES" sz="3200" dirty="0"/>
              <a:t>Párrafo 3- MGA total </a:t>
            </a:r>
            <a:r>
              <a:rPr lang="es-ES" sz="3200" dirty="0" smtClean="0"/>
              <a:t>corriente</a:t>
            </a:r>
          </a:p>
          <a:p>
            <a:r>
              <a:rPr lang="es-ES" sz="3600" dirty="0" err="1" smtClean="0"/>
              <a:t>Playing</a:t>
            </a:r>
            <a:r>
              <a:rPr lang="es-ES" sz="3600" dirty="0" smtClean="0"/>
              <a:t> </a:t>
            </a:r>
            <a:r>
              <a:rPr lang="es-ES" sz="3600" dirty="0" err="1" smtClean="0"/>
              <a:t>with</a:t>
            </a:r>
            <a:r>
              <a:rPr lang="es-ES" sz="3600" dirty="0" smtClean="0"/>
              <a:t> </a:t>
            </a:r>
            <a:r>
              <a:rPr lang="es-ES" sz="3600" b="1" dirty="0" smtClean="0"/>
              <a:t>Boxes: Green, Blue and </a:t>
            </a:r>
            <a:r>
              <a:rPr lang="es-ES" sz="3600" b="1" dirty="0" err="1" smtClean="0"/>
              <a:t>Amber</a:t>
            </a:r>
            <a:endParaRPr lang="es-E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Existing WTO framework</a:t>
            </a:r>
            <a:endParaRPr lang="en-US" sz="4400" i="1" dirty="0">
              <a:solidFill>
                <a:schemeClr val="bg1"/>
              </a:solidFill>
            </a:endParaRPr>
          </a:p>
        </p:txBody>
      </p:sp>
      <p:pic>
        <p:nvPicPr>
          <p:cNvPr id="11" name="Picture 2" descr="Image resu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" r="69712"/>
          <a:stretch/>
        </p:blipFill>
        <p:spPr bwMode="auto">
          <a:xfrm>
            <a:off x="5545493" y="1514593"/>
            <a:ext cx="2232327" cy="24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09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Changing Markets</a:t>
            </a:r>
            <a:endParaRPr lang="en-US" sz="4400" i="1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4294205"/>
              </p:ext>
            </p:extLst>
          </p:nvPr>
        </p:nvGraphicFramePr>
        <p:xfrm>
          <a:off x="539552" y="1089055"/>
          <a:ext cx="4608512" cy="349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4322260"/>
              </p:ext>
            </p:extLst>
          </p:nvPr>
        </p:nvGraphicFramePr>
        <p:xfrm>
          <a:off x="5064624" y="1203598"/>
          <a:ext cx="410445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/>
          <p:cNvSpPr/>
          <p:nvPr/>
        </p:nvSpPr>
        <p:spPr>
          <a:xfrm>
            <a:off x="3884552" y="4371950"/>
            <a:ext cx="1731564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419" sz="1350" kern="0" dirty="0">
                <a:solidFill>
                  <a:sysClr val="windowText" lastClr="000000"/>
                </a:solidFill>
              </a:rPr>
              <a:t>Fuente: </a:t>
            </a:r>
            <a:r>
              <a:rPr lang="es-419" sz="1350" kern="0" dirty="0" smtClean="0">
                <a:solidFill>
                  <a:sysClr val="windowText" lastClr="000000"/>
                </a:solidFill>
              </a:rPr>
              <a:t>Laborde 2014</a:t>
            </a:r>
            <a:endParaRPr lang="es-419" sz="135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Changing Policies</a:t>
            </a:r>
            <a:endParaRPr lang="en-US" sz="4400" i="1" dirty="0">
              <a:solidFill>
                <a:schemeClr val="bg1"/>
              </a:solidFill>
            </a:endParaRPr>
          </a:p>
        </p:txBody>
      </p:sp>
      <p:pic>
        <p:nvPicPr>
          <p:cNvPr id="8" name="Content Placeholder 1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249" y="1050131"/>
            <a:ext cx="7317343" cy="358259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03093" y="4227934"/>
            <a:ext cx="156164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419" sz="1350" kern="0" dirty="0">
                <a:solidFill>
                  <a:sysClr val="windowText" lastClr="000000"/>
                </a:solidFill>
              </a:rPr>
              <a:t>Fuente: ICTSD 2017</a:t>
            </a:r>
          </a:p>
        </p:txBody>
      </p:sp>
    </p:spTree>
    <p:extLst>
      <p:ext uri="{BB962C8B-B14F-4D97-AF65-F5344CB8AC3E}">
        <p14:creationId xmlns:p14="http://schemas.microsoft.com/office/powerpoint/2010/main" val="200746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107505" y="1923679"/>
            <a:ext cx="5832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Understanding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Doha Round has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failed</a:t>
            </a:r>
            <a:endParaRPr lang="es-AR" sz="2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b="1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s-AR" sz="20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b="1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es-AR" sz="20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s-AR" sz="20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s-AR" sz="2000" b="1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ailure</a:t>
            </a:r>
            <a:endParaRPr lang="es-AR" sz="2000" b="1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Potential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Solutions</a:t>
            </a:r>
            <a:endParaRPr lang="es-AR" sz="2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es-AR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space</a:t>
            </a:r>
            <a:r>
              <a:rPr lang="es-AR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risk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es-AR" sz="20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Beyond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domestic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0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es-AR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AR" sz="2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More on the last 20 years</a:t>
            </a:r>
            <a:endParaRPr lang="en-US" sz="4400" i="1" dirty="0">
              <a:solidFill>
                <a:schemeClr val="bg1"/>
              </a:solidFill>
            </a:endParaRP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627" y="1000547"/>
            <a:ext cx="2361845" cy="35836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505" y="1000547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/>
              <a:t>A new book</a:t>
            </a:r>
            <a:endParaRPr lang="en-US" sz="4400" i="1" dirty="0"/>
          </a:p>
        </p:txBody>
      </p:sp>
      <p:sp>
        <p:nvSpPr>
          <p:cNvPr id="2" name="Rectangle 1"/>
          <p:cNvSpPr/>
          <p:nvPr/>
        </p:nvSpPr>
        <p:spPr>
          <a:xfrm>
            <a:off x="3419872" y="3723878"/>
            <a:ext cx="32701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https://www.ifpri.org/blog/ifpri-book-launch-how-trade-policies-can-foster-food-security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2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714876" y="1428742"/>
            <a:ext cx="3929090" cy="26432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Picture 2" descr="http://www.ifpri.org/sites/default/files/styles/captioned_sidebar_image/public/Publication/webgraphic_miragrodep_r2.png?itok=hI94qQ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472" y="1568009"/>
            <a:ext cx="3130921" cy="236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208512" y="4112538"/>
            <a:ext cx="31855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hlinkClick r:id="rId4"/>
              </a:rPr>
              <a:t>http://</a:t>
            </a:r>
            <a:r>
              <a:rPr lang="en-US" sz="1050" dirty="0" smtClean="0">
                <a:hlinkClick r:id="rId4"/>
              </a:rPr>
              <a:t>www.ifpri.org/publication/modeling-international-relationships-applied-general-equilibrium-mirage-model</a:t>
            </a:r>
            <a:endParaRPr lang="en-US" sz="1050" dirty="0" smtClean="0"/>
          </a:p>
          <a:p>
            <a:endParaRPr lang="en-US" sz="1050" dirty="0"/>
          </a:p>
        </p:txBody>
      </p:sp>
      <p:sp>
        <p:nvSpPr>
          <p:cNvPr id="11" name="TextBox 10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Analytical Framework</a:t>
            </a:r>
            <a:endParaRPr lang="en-US" sz="4400" i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28501151"/>
              </p:ext>
            </p:extLst>
          </p:nvPr>
        </p:nvGraphicFramePr>
        <p:xfrm>
          <a:off x="611559" y="1059582"/>
          <a:ext cx="3847029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1530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310321" y="1534713"/>
            <a:ext cx="28167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But Details matter!</a:t>
            </a:r>
            <a:endParaRPr lang="en-US" sz="2800" dirty="0"/>
          </a:p>
        </p:txBody>
      </p:sp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584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Scenario Design</a:t>
            </a:r>
            <a:endParaRPr lang="en-US" sz="4400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8214" y="2387084"/>
            <a:ext cx="1667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Scenario Design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4992" y="968410"/>
            <a:ext cx="8267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Key Concept: Overall </a:t>
            </a:r>
            <a:r>
              <a:rPr lang="en-US" sz="2800" dirty="0"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Trade Distorting Support or OTDS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3239300" y="1559171"/>
            <a:ext cx="34451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But details matter!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130714"/>
              </p:ext>
            </p:extLst>
          </p:nvPr>
        </p:nvGraphicFramePr>
        <p:xfrm>
          <a:off x="873186" y="1448615"/>
          <a:ext cx="7943639" cy="3084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3"/>
                <a:gridCol w="1080120"/>
                <a:gridCol w="1440160"/>
                <a:gridCol w="1224136"/>
                <a:gridCol w="1390910"/>
              </a:tblGrid>
              <a:tr h="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Scenario #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53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Label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OTDS with variable </a:t>
                      </a:r>
                      <a:r>
                        <a:rPr lang="en-US" sz="1400" dirty="0" err="1">
                          <a:effectLst/>
                        </a:rPr>
                        <a:t>VoP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OTDS with fixed </a:t>
                      </a:r>
                      <a:r>
                        <a:rPr lang="en-US" sz="1400" dirty="0" err="1">
                          <a:effectLst/>
                        </a:rPr>
                        <a:t>VoP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OTDS with product cap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High Ambition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OTDS limit for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73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Developed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73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China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73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Developing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9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OTDS expressed as % of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Current VoP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Fixed Reference VoP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Current VoP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Fixed Reference </a:t>
                      </a:r>
                      <a:r>
                        <a:rPr lang="en-US" sz="1400" dirty="0" err="1">
                          <a:effectLst/>
                        </a:rPr>
                        <a:t>VoP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Article 6.2 included in OTDS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Product Limit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Yes**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Yes**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9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OTDS allowed rate reduced over time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Yes*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899592" y="3204177"/>
            <a:ext cx="5355160" cy="432048"/>
          </a:xfrm>
          <a:prstGeom prst="round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88683" y="3862765"/>
            <a:ext cx="7587408" cy="247382"/>
          </a:xfrm>
          <a:prstGeom prst="round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3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9" grpId="0" animBg="1"/>
      <p:bldP spid="1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501</Words>
  <Application>Microsoft Office PowerPoint</Application>
  <PresentationFormat>On-screen Show (16:9)</PresentationFormat>
  <Paragraphs>130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Garamond</vt:lpstr>
      <vt:lpstr>MV Boli</vt:lpstr>
      <vt:lpstr>Times New Roman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Laborde, David (IFPRI)</cp:lastModifiedBy>
  <cp:revision>27</cp:revision>
  <dcterms:created xsi:type="dcterms:W3CDTF">2016-09-06T15:23:32Z</dcterms:created>
  <dcterms:modified xsi:type="dcterms:W3CDTF">2017-09-27T16:52:31Z</dcterms:modified>
</cp:coreProperties>
</file>