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299" r:id="rId3"/>
    <p:sldId id="302" r:id="rId4"/>
    <p:sldId id="308" r:id="rId5"/>
    <p:sldId id="270" r:id="rId6"/>
    <p:sldId id="306" r:id="rId7"/>
    <p:sldId id="309" r:id="rId8"/>
    <p:sldId id="305" r:id="rId9"/>
    <p:sldId id="295" r:id="rId10"/>
    <p:sldId id="296" r:id="rId11"/>
    <p:sldId id="298" r:id="rId12"/>
    <p:sldId id="272" r:id="rId13"/>
    <p:sldId id="280" r:id="rId14"/>
    <p:sldId id="288" r:id="rId15"/>
    <p:sldId id="259" r:id="rId16"/>
  </p:sldIdLst>
  <p:sldSz cx="9144000" cy="5143500" type="screen16x9"/>
  <p:notesSz cx="7053263" cy="93091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791"/>
    <a:srgbClr val="6F8E30"/>
    <a:srgbClr val="264D5C"/>
    <a:srgbClr val="007929"/>
    <a:srgbClr val="284E5B"/>
    <a:srgbClr val="00CC99"/>
    <a:srgbClr val="069080"/>
    <a:srgbClr val="274C5C"/>
    <a:srgbClr val="333333"/>
    <a:srgbClr val="9C9E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46" autoAdjust="0"/>
    <p:restoredTop sz="56581" autoAdjust="0"/>
  </p:normalViewPr>
  <p:slideViewPr>
    <p:cSldViewPr>
      <p:cViewPr varScale="1">
        <p:scale>
          <a:sx n="80" d="100"/>
          <a:sy n="80" d="100"/>
        </p:scale>
        <p:origin x="120" y="9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dPt>
            <c:idx val="0"/>
            <c:bubble3D val="0"/>
            <c:spPr>
              <a:solidFill>
                <a:schemeClr val="accent2">
                  <a:shade val="76000"/>
                </a:schemeClr>
              </a:solidFill>
              <a:ln w="19050">
                <a:solidFill>
                  <a:schemeClr val="lt1"/>
                </a:solidFill>
              </a:ln>
              <a:effectLst/>
            </c:spPr>
          </c:dPt>
          <c:dPt>
            <c:idx val="1"/>
            <c:bubble3D val="0"/>
            <c:spPr>
              <a:solidFill>
                <a:schemeClr val="accent2">
                  <a:tint val="77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0.48</c:v>
                </c:pt>
                <c:pt idx="1">
                  <c:v>0.52</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dPt>
            <c:idx val="0"/>
            <c:bubble3D val="0"/>
            <c:spPr>
              <a:solidFill>
                <a:schemeClr val="accent6">
                  <a:shade val="76000"/>
                </a:schemeClr>
              </a:solidFill>
              <a:ln w="19050">
                <a:solidFill>
                  <a:schemeClr val="lt1"/>
                </a:solidFill>
              </a:ln>
              <a:effectLst/>
            </c:spPr>
          </c:dPt>
          <c:dPt>
            <c:idx val="1"/>
            <c:bubble3D val="0"/>
            <c:spPr>
              <a:solidFill>
                <a:schemeClr val="accent6">
                  <a:tint val="77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0.06</c:v>
                </c:pt>
                <c:pt idx="1">
                  <c:v>0.94</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spPr>
            <a:solidFill>
              <a:schemeClr val="accent6">
                <a:lumMod val="50000"/>
              </a:schemeClr>
            </a:solidFill>
          </c:spPr>
          <c:dPt>
            <c:idx val="0"/>
            <c:bubble3D val="0"/>
            <c:spPr>
              <a:solidFill>
                <a:schemeClr val="accent6">
                  <a:lumMod val="50000"/>
                </a:schemeClr>
              </a:solidFill>
              <a:ln w="19050">
                <a:solidFill>
                  <a:schemeClr val="lt1"/>
                </a:solidFill>
              </a:ln>
              <a:effectLst/>
            </c:spPr>
          </c:dPt>
          <c:dPt>
            <c:idx val="1"/>
            <c:bubble3D val="0"/>
            <c:spPr>
              <a:solidFill>
                <a:schemeClr val="tx1">
                  <a:lumMod val="25000"/>
                  <a:lumOff val="75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0.04</c:v>
                </c:pt>
                <c:pt idx="1">
                  <c:v>0.96</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dPt>
            <c:idx val="0"/>
            <c:bubble3D val="0"/>
            <c:spPr>
              <a:solidFill>
                <a:schemeClr val="dk1">
                  <a:tint val="88500"/>
                </a:schemeClr>
              </a:solidFill>
              <a:ln w="19050">
                <a:solidFill>
                  <a:schemeClr val="lt1"/>
                </a:solidFill>
              </a:ln>
              <a:effectLst/>
            </c:spPr>
          </c:dPt>
          <c:dPt>
            <c:idx val="1"/>
            <c:bubble3D val="0"/>
            <c:spPr>
              <a:solidFill>
                <a:schemeClr val="dk1">
                  <a:tint val="55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7.0000000000000007E-2</c:v>
                </c:pt>
                <c:pt idx="1">
                  <c:v>0.92999999999999994</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dPt>
            <c:idx val="0"/>
            <c:bubble3D val="0"/>
            <c:spPr>
              <a:solidFill>
                <a:schemeClr val="accent3">
                  <a:shade val="76000"/>
                </a:schemeClr>
              </a:solidFill>
              <a:ln w="19050">
                <a:solidFill>
                  <a:schemeClr val="lt1"/>
                </a:solidFill>
              </a:ln>
              <a:effectLst/>
            </c:spPr>
          </c:dPt>
          <c:dPt>
            <c:idx val="1"/>
            <c:bubble3D val="0"/>
            <c:spPr>
              <a:solidFill>
                <a:schemeClr val="accent3">
                  <a:tint val="77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0.05</c:v>
                </c:pt>
                <c:pt idx="1">
                  <c:v>0.95</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Hoja1!$B$1</c:f>
              <c:strCache>
                <c:ptCount val="1"/>
                <c:pt idx="0">
                  <c:v>Ventas</c:v>
                </c:pt>
              </c:strCache>
            </c:strRef>
          </c:tx>
          <c:dPt>
            <c:idx val="0"/>
            <c:bubble3D val="0"/>
            <c:spPr>
              <a:solidFill>
                <a:schemeClr val="accent1">
                  <a:shade val="76000"/>
                </a:schemeClr>
              </a:solidFill>
              <a:ln w="19050">
                <a:solidFill>
                  <a:schemeClr val="lt1"/>
                </a:solidFill>
              </a:ln>
              <a:effectLst/>
            </c:spPr>
          </c:dPt>
          <c:dPt>
            <c:idx val="1"/>
            <c:bubble3D val="0"/>
            <c:spPr>
              <a:solidFill>
                <a:schemeClr val="accent1">
                  <a:tint val="77000"/>
                </a:schemeClr>
              </a:solidFill>
              <a:ln w="19050">
                <a:solidFill>
                  <a:schemeClr val="lt1"/>
                </a:solidFill>
              </a:ln>
              <a:effectLst/>
            </c:spPr>
          </c:dPt>
          <c:cat>
            <c:strRef>
              <c:f>Hoja1!$A$2:$A$3</c:f>
              <c:strCache>
                <c:ptCount val="2"/>
                <c:pt idx="0">
                  <c:v>1er trim.</c:v>
                </c:pt>
                <c:pt idx="1">
                  <c:v>2º trim.</c:v>
                </c:pt>
              </c:strCache>
            </c:strRef>
          </c:cat>
          <c:val>
            <c:numRef>
              <c:f>Hoja1!$B$2:$B$3</c:f>
              <c:numCache>
                <c:formatCode>0%</c:formatCode>
                <c:ptCount val="2"/>
                <c:pt idx="0">
                  <c:v>0.18</c:v>
                </c:pt>
                <c:pt idx="1">
                  <c:v>0.82000000000000006</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s-AR"/>
    </a:p>
  </c:txPr>
  <c:externalData r:id="rId4">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s-AR"/>
          </a:p>
        </p:txBody>
      </p:sp>
      <p:sp>
        <p:nvSpPr>
          <p:cNvPr id="3" name="Marcador de fecha 2"/>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52F1C8A6-EB3A-48E2-A99C-7C6750697B38}" type="datetimeFigureOut">
              <a:rPr lang="es-AR" smtClean="0"/>
              <a:t>27/9/2017</a:t>
            </a:fld>
            <a:endParaRPr lang="es-AR"/>
          </a:p>
        </p:txBody>
      </p:sp>
      <p:sp>
        <p:nvSpPr>
          <p:cNvPr id="4" name="Marcador de pie de página 3"/>
          <p:cNvSpPr>
            <a:spLocks noGrp="1"/>
          </p:cNvSpPr>
          <p:nvPr>
            <p:ph type="ftr" sz="quarter" idx="2"/>
          </p:nvPr>
        </p:nvSpPr>
        <p:spPr>
          <a:xfrm>
            <a:off x="0" y="8842030"/>
            <a:ext cx="3056414" cy="467072"/>
          </a:xfrm>
          <a:prstGeom prst="rect">
            <a:avLst/>
          </a:prstGeom>
        </p:spPr>
        <p:txBody>
          <a:bodyPr vert="horz" lIns="93497" tIns="46749" rIns="93497" bIns="46749" rtlCol="0" anchor="b"/>
          <a:lstStyle>
            <a:lvl1pPr algn="l">
              <a:defRPr sz="1200"/>
            </a:lvl1pPr>
          </a:lstStyle>
          <a:p>
            <a:endParaRPr lang="es-AR"/>
          </a:p>
        </p:txBody>
      </p:sp>
      <p:sp>
        <p:nvSpPr>
          <p:cNvPr id="5" name="Marcador de número de diapositiva 4"/>
          <p:cNvSpPr>
            <a:spLocks noGrp="1"/>
          </p:cNvSpPr>
          <p:nvPr>
            <p:ph type="sldNum" sz="quarter" idx="3"/>
          </p:nvPr>
        </p:nvSpPr>
        <p:spPr>
          <a:xfrm>
            <a:off x="3995217" y="8842030"/>
            <a:ext cx="3056414" cy="467072"/>
          </a:xfrm>
          <a:prstGeom prst="rect">
            <a:avLst/>
          </a:prstGeom>
        </p:spPr>
        <p:txBody>
          <a:bodyPr vert="horz" lIns="93497" tIns="46749" rIns="93497" bIns="46749" rtlCol="0" anchor="b"/>
          <a:lstStyle>
            <a:lvl1pPr algn="r">
              <a:defRPr sz="1200"/>
            </a:lvl1pPr>
          </a:lstStyle>
          <a:p>
            <a:fld id="{3D01F4EA-FFEF-43BE-9F7D-06553E5C8765}" type="slidenum">
              <a:rPr lang="es-AR" smtClean="0"/>
              <a:t>‹Nº›</a:t>
            </a:fld>
            <a:endParaRPr lang="es-AR"/>
          </a:p>
        </p:txBody>
      </p:sp>
    </p:spTree>
    <p:extLst>
      <p:ext uri="{BB962C8B-B14F-4D97-AF65-F5344CB8AC3E}">
        <p14:creationId xmlns:p14="http://schemas.microsoft.com/office/powerpoint/2010/main" val="817433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s-AR"/>
          </a:p>
        </p:txBody>
      </p:sp>
      <p:sp>
        <p:nvSpPr>
          <p:cNvPr id="3" name="Marcador de fecha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4034BCAD-5B77-4069-BEF7-27EE1011BF14}" type="datetimeFigureOut">
              <a:rPr lang="es-AR" smtClean="0"/>
              <a:t>27/9/2017</a:t>
            </a:fld>
            <a:endParaRPr lang="es-AR"/>
          </a:p>
        </p:txBody>
      </p:sp>
      <p:sp>
        <p:nvSpPr>
          <p:cNvPr id="4" name="Marcador de imagen de diapositiva 3"/>
          <p:cNvSpPr>
            <a:spLocks noGrp="1" noRot="1" noChangeAspect="1"/>
          </p:cNvSpPr>
          <p:nvPr>
            <p:ph type="sldImg" idx="2"/>
          </p:nvPr>
        </p:nvSpPr>
        <p:spPr>
          <a:xfrm>
            <a:off x="735013" y="1163638"/>
            <a:ext cx="5583237" cy="3141662"/>
          </a:xfrm>
          <a:prstGeom prst="rect">
            <a:avLst/>
          </a:prstGeom>
          <a:noFill/>
          <a:ln w="12700">
            <a:solidFill>
              <a:prstClr val="black"/>
            </a:solidFill>
          </a:ln>
        </p:spPr>
        <p:txBody>
          <a:bodyPr vert="horz" lIns="93497" tIns="46749" rIns="93497" bIns="46749" rtlCol="0" anchor="ctr"/>
          <a:lstStyle/>
          <a:p>
            <a:endParaRPr lang="es-AR"/>
          </a:p>
        </p:txBody>
      </p:sp>
      <p:sp>
        <p:nvSpPr>
          <p:cNvPr id="5" name="Marcador de notas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Marcador de pie de página 5"/>
          <p:cNvSpPr>
            <a:spLocks noGrp="1"/>
          </p:cNvSpPr>
          <p:nvPr>
            <p:ph type="ftr" sz="quarter" idx="4"/>
          </p:nvPr>
        </p:nvSpPr>
        <p:spPr>
          <a:xfrm>
            <a:off x="0" y="8842030"/>
            <a:ext cx="3056414" cy="467072"/>
          </a:xfrm>
          <a:prstGeom prst="rect">
            <a:avLst/>
          </a:prstGeom>
        </p:spPr>
        <p:txBody>
          <a:bodyPr vert="horz" lIns="93497" tIns="46749" rIns="93497" bIns="46749"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995217" y="8842030"/>
            <a:ext cx="3056414" cy="467072"/>
          </a:xfrm>
          <a:prstGeom prst="rect">
            <a:avLst/>
          </a:prstGeom>
        </p:spPr>
        <p:txBody>
          <a:bodyPr vert="horz" lIns="93497" tIns="46749" rIns="93497" bIns="46749" rtlCol="0" anchor="b"/>
          <a:lstStyle>
            <a:lvl1pPr algn="r">
              <a:defRPr sz="1200"/>
            </a:lvl1pPr>
          </a:lstStyle>
          <a:p>
            <a:fld id="{ADB109DC-0213-4482-85E8-CB852708BD14}" type="slidenum">
              <a:rPr lang="es-AR" smtClean="0"/>
              <a:t>‹Nº›</a:t>
            </a:fld>
            <a:endParaRPr lang="es-AR"/>
          </a:p>
        </p:txBody>
      </p:sp>
    </p:spTree>
    <p:extLst>
      <p:ext uri="{BB962C8B-B14F-4D97-AF65-F5344CB8AC3E}">
        <p14:creationId xmlns:p14="http://schemas.microsoft.com/office/powerpoint/2010/main" val="350199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wto.org/spanish/tratop_s/dda_s/dda_s.htm#development"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wto.org/spanish/tratop_s/dda_s/dda_s.htm#implementation" TargetMode="External"/><Relationship Id="rId4" Type="http://schemas.openxmlformats.org/officeDocument/2006/relationships/hyperlink" Target="https://www.wto.org/spanish/tratop_s/dda_s/dda_s.htm#declaratio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inai.org.ar/notas.asp?id=22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a:t>
            </a:fld>
            <a:endParaRPr lang="es-AR"/>
          </a:p>
        </p:txBody>
      </p:sp>
    </p:spTree>
    <p:extLst>
      <p:ext uri="{BB962C8B-B14F-4D97-AF65-F5344CB8AC3E}">
        <p14:creationId xmlns:p14="http://schemas.microsoft.com/office/powerpoint/2010/main" val="3298835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10</a:t>
            </a:fld>
            <a:endParaRPr lang="es-AR"/>
          </a:p>
        </p:txBody>
      </p:sp>
    </p:spTree>
    <p:extLst>
      <p:ext uri="{BB962C8B-B14F-4D97-AF65-F5344CB8AC3E}">
        <p14:creationId xmlns:p14="http://schemas.microsoft.com/office/powerpoint/2010/main" val="1422142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11</a:t>
            </a:fld>
            <a:endParaRPr lang="es-AR"/>
          </a:p>
        </p:txBody>
      </p:sp>
    </p:spTree>
    <p:extLst>
      <p:ext uri="{BB962C8B-B14F-4D97-AF65-F5344CB8AC3E}">
        <p14:creationId xmlns:p14="http://schemas.microsoft.com/office/powerpoint/2010/main" val="3721565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12</a:t>
            </a:fld>
            <a:endParaRPr lang="es-AR"/>
          </a:p>
        </p:txBody>
      </p:sp>
    </p:spTree>
    <p:extLst>
      <p:ext uri="{BB962C8B-B14F-4D97-AF65-F5344CB8AC3E}">
        <p14:creationId xmlns:p14="http://schemas.microsoft.com/office/powerpoint/2010/main" val="2355132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92179" indent="-292179" algn="just">
              <a:lnSpc>
                <a:spcPct val="150000"/>
              </a:lnSpc>
              <a:buFont typeface="Wingdings" panose="05000000000000000000" pitchFamily="2" charset="2"/>
              <a:buChar char="§"/>
            </a:pP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La </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ayuda interna es importante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en el escenario internacional actual.</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 </a:t>
            </a:r>
          </a:p>
          <a:p>
            <a:pPr marL="292179" indent="-292179" algn="just">
              <a:lnSpc>
                <a:spcPct val="150000"/>
              </a:lnSpc>
              <a:buFont typeface="Wingdings" panose="05000000000000000000" pitchFamily="2" charset="2"/>
              <a:buChar char="§"/>
            </a:pP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Existe amplio consenso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entre los miembros de la OMC </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en avanzar en el pilar de ayuda interna y lograr resultados en la XICM</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 </a:t>
            </a:r>
          </a:p>
          <a:p>
            <a:pPr marL="292179" indent="-292179" algn="just">
              <a:lnSpc>
                <a:spcPct val="150000"/>
              </a:lnSpc>
              <a:buFont typeface="Wingdings" panose="05000000000000000000" pitchFamily="2" charset="2"/>
              <a:buChar char="§"/>
            </a:pP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Acceso a mercados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-hay propuestas- y </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Competencia de las exportaciones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en menor medida.</a:t>
            </a:r>
          </a:p>
          <a:p>
            <a:pPr marL="292179" indent="-292179" algn="just">
              <a:lnSpc>
                <a:spcPct val="150000"/>
              </a:lnSpc>
              <a:buFont typeface="Wingdings" panose="05000000000000000000" pitchFamily="2" charset="2"/>
              <a:buChar char="§"/>
            </a:pP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Necesidad de avanzar para </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definir propuestas concretas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que permitan garantizar resultados deseados en la XICM. </a:t>
            </a:r>
          </a:p>
          <a:p>
            <a:pPr marL="292179" indent="-292179" algn="just">
              <a:lnSpc>
                <a:spcPct val="150000"/>
              </a:lnSpc>
              <a:buFont typeface="Wingdings" panose="05000000000000000000" pitchFamily="2" charset="2"/>
              <a:buChar char="§"/>
            </a:pPr>
            <a:r>
              <a:rPr lang="es-AR" b="1" dirty="0" err="1">
                <a:solidFill>
                  <a:srgbClr val="212121"/>
                </a:solidFill>
                <a:latin typeface="Ebrima" panose="02000000000000000000" pitchFamily="2" charset="0"/>
                <a:ea typeface="Calibri" panose="020F0502020204030204" pitchFamily="34" charset="0"/>
                <a:cs typeface="Arial" panose="020B0604020202020204" pitchFamily="34" charset="0"/>
              </a:rPr>
              <a:t>Enforcement</a:t>
            </a:r>
            <a:r>
              <a:rPr lang="es-AR" b="1" dirty="0">
                <a:solidFill>
                  <a:srgbClr val="212121"/>
                </a:solidFill>
                <a:latin typeface="Ebrima" panose="02000000000000000000" pitchFamily="2" charset="0"/>
                <a:ea typeface="Calibri" panose="020F0502020204030204" pitchFamily="34" charset="0"/>
                <a:cs typeface="Arial" panose="020B0604020202020204" pitchFamily="34" charset="0"/>
              </a:rPr>
              <a:t>/Transparencia</a:t>
            </a:r>
            <a:r>
              <a:rPr lang="es-AR" dirty="0">
                <a:solidFill>
                  <a:srgbClr val="212121"/>
                </a:solidFill>
                <a:latin typeface="Ebrima" panose="02000000000000000000" pitchFamily="2" charset="0"/>
                <a:ea typeface="Calibri" panose="020F0502020204030204" pitchFamily="34" charset="0"/>
                <a:cs typeface="Arial" panose="020B0604020202020204" pitchFamily="34" charset="0"/>
              </a:rPr>
              <a:t>: cuestión transversal, se resalta la necesidad de contar con Notificaciones actualizadas. </a:t>
            </a:r>
          </a:p>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13</a:t>
            </a:fld>
            <a:endParaRPr lang="es-AR"/>
          </a:p>
        </p:txBody>
      </p:sp>
    </p:spTree>
    <p:extLst>
      <p:ext uri="{BB962C8B-B14F-4D97-AF65-F5344CB8AC3E}">
        <p14:creationId xmlns:p14="http://schemas.microsoft.com/office/powerpoint/2010/main" val="1814346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5308" indent="-175308">
              <a:buFontTx/>
              <a:buChar char="-"/>
            </a:pPr>
            <a:r>
              <a:rPr lang="es-AR" dirty="0" smtClean="0"/>
              <a:t>Siembra</a:t>
            </a:r>
          </a:p>
          <a:p>
            <a:pPr marL="175308" indent="-175308">
              <a:buFontTx/>
              <a:buChar char="-"/>
            </a:pPr>
            <a:r>
              <a:rPr lang="es-AR" baseline="0" dirty="0" smtClean="0"/>
              <a:t>Cosecha</a:t>
            </a:r>
          </a:p>
          <a:p>
            <a:pPr marL="175308" indent="-175308">
              <a:buFontTx/>
              <a:buChar char="-"/>
            </a:pPr>
            <a:r>
              <a:rPr lang="es-AR" dirty="0" smtClean="0"/>
              <a:t>Cobertura o puente verde (</a:t>
            </a:r>
            <a:r>
              <a:rPr lang="es-AR" dirty="0" err="1" smtClean="0"/>
              <a:t>stakeholding</a:t>
            </a:r>
            <a:r>
              <a:rPr lang="es-AR" dirty="0" smtClean="0"/>
              <a:t>)</a:t>
            </a:r>
          </a:p>
          <a:p>
            <a:pPr marL="175308" indent="-175308">
              <a:buFontTx/>
              <a:buChar char="-"/>
            </a:pPr>
            <a:endParaRPr lang="es-AR" dirty="0" smtClean="0"/>
          </a:p>
          <a:p>
            <a:pPr marL="292179" indent="-292179" algn="just">
              <a:lnSpc>
                <a:spcPct val="150000"/>
              </a:lnSpc>
              <a:buFont typeface="Wingdings" panose="05000000000000000000" pitchFamily="2" charset="2"/>
              <a:buChar char="§"/>
            </a:pP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El estancamiento de los procesos </a:t>
            </a:r>
            <a:r>
              <a:rPr lang="es-AR" dirty="0" err="1" smtClean="0">
                <a:solidFill>
                  <a:srgbClr val="212121"/>
                </a:solidFill>
                <a:latin typeface="Ebrima" panose="02000000000000000000" pitchFamily="2" charset="0"/>
                <a:ea typeface="Ebrima" panose="02000000000000000000" pitchFamily="2" charset="0"/>
                <a:cs typeface="Ebrima" panose="02000000000000000000" pitchFamily="2" charset="0"/>
              </a:rPr>
              <a:t>megaregionales</a:t>
            </a: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 de negociación (TTP, TTIP, RCEP)</a:t>
            </a:r>
          </a:p>
          <a:p>
            <a:pPr marL="292179" indent="-292179" algn="just">
              <a:lnSpc>
                <a:spcPct val="150000"/>
              </a:lnSpc>
              <a:buFont typeface="Wingdings" panose="05000000000000000000" pitchFamily="2" charset="2"/>
              <a:buChar char="§"/>
            </a:pP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Los resultados obtenidos en Bali (IXCM 2013) y Nairobi (XCM 2015)</a:t>
            </a:r>
          </a:p>
          <a:p>
            <a:pPr marL="292179" indent="-292179" algn="just">
              <a:lnSpc>
                <a:spcPct val="150000"/>
              </a:lnSpc>
              <a:buFont typeface="Wingdings" panose="05000000000000000000" pitchFamily="2" charset="2"/>
              <a:buChar char="§"/>
            </a:pP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El compromiso de los principales países en obtener resultados</a:t>
            </a:r>
          </a:p>
          <a:p>
            <a:pPr marL="292179" indent="-292179" algn="just">
              <a:lnSpc>
                <a:spcPct val="150000"/>
              </a:lnSpc>
              <a:buFont typeface="Wingdings" panose="05000000000000000000" pitchFamily="2" charset="2"/>
              <a:buChar char="§"/>
            </a:pP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Coloca a Argentina en un lugar de privilegio </a:t>
            </a:r>
          </a:p>
          <a:p>
            <a:pPr marL="175308" indent="-175308">
              <a:buFontTx/>
              <a:buChar char="-"/>
            </a:pPr>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14</a:t>
            </a:fld>
            <a:endParaRPr lang="es-AR"/>
          </a:p>
        </p:txBody>
      </p:sp>
    </p:spTree>
    <p:extLst>
      <p:ext uri="{BB962C8B-B14F-4D97-AF65-F5344CB8AC3E}">
        <p14:creationId xmlns:p14="http://schemas.microsoft.com/office/powerpoint/2010/main" val="476594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ADB109DC-0213-4482-85E8-CB852708BD14}" type="slidenum">
              <a:rPr lang="es-AR" smtClean="0"/>
              <a:t>15</a:t>
            </a:fld>
            <a:endParaRPr lang="es-AR"/>
          </a:p>
        </p:txBody>
      </p:sp>
    </p:spTree>
    <p:extLst>
      <p:ext uri="{BB962C8B-B14F-4D97-AF65-F5344CB8AC3E}">
        <p14:creationId xmlns:p14="http://schemas.microsoft.com/office/powerpoint/2010/main" val="64332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La OMC nació como consecuencia de unas negociaciones, y todo lo que hace resulta de negociaciones. El grueso del trabajo actual de la OMC proviene de las negociaciones mantenidas en el período 1986-1994, la llamada Ronda Uruguay, y de anteriores negociaciones en el marco del Acuerdo General sobre Aranceles Aduaneros y Comercio (GATT). La OMC es actualmente el foro de nuevas negociaciones en el marco del “Programa de Doha para el Desarrollo”, iniciado en 2001.</a:t>
            </a:r>
            <a:endParaRPr lang="es-AR" baseline="0" dirty="0" smtClean="0"/>
          </a:p>
          <a:p>
            <a:endParaRPr lang="es-AR" baseline="0" dirty="0" smtClean="0"/>
          </a:p>
          <a:p>
            <a:r>
              <a:rPr lang="es-AR" dirty="0"/>
              <a:t>Tiene por objeto lograr una importante reforma del sistema de comercio internacional mediante el establecimiento de medidas encaminadas a reducir los obstáculos al comercio y de normas comerciales revisadas. El programa de trabajo abarca unas 20 esferas del comercio. La Ronda se denomina también semioficialmente el </a:t>
            </a:r>
            <a:r>
              <a:rPr lang="es-AR" u="sng" dirty="0">
                <a:hlinkClick r:id="rId3"/>
              </a:rPr>
              <a:t>Programa de Doha para el Desarrollo</a:t>
            </a:r>
            <a:r>
              <a:rPr lang="es-AR" dirty="0"/>
              <a:t>, ya que uno de sus objetivos fundamentales es mejorar las perspectivas comerciales de los países en desarrollo.</a:t>
            </a:r>
          </a:p>
          <a:p>
            <a:r>
              <a:rPr lang="es-AR" dirty="0"/>
              <a:t>La Ronda se inició oficialmente en la Cuarta Conferencia Ministerial de la OMC, celebrada en Doha (Qatar) en noviembre de 2001. La </a:t>
            </a:r>
            <a:r>
              <a:rPr lang="es-AR" u="sng" dirty="0">
                <a:hlinkClick r:id="rId4"/>
              </a:rPr>
              <a:t>Declaración Ministerial de Doha</a:t>
            </a:r>
            <a:r>
              <a:rPr lang="es-AR" dirty="0"/>
              <a:t> establecía el mandato para las negociaciones, entre ellas las relativas a la agricultura, los servicios y un tema de propiedad intelectual, que habían comenzado antes.</a:t>
            </a:r>
          </a:p>
          <a:p>
            <a:r>
              <a:rPr lang="es-AR" dirty="0"/>
              <a:t>En Doha, los Ministros aprobaron también una decisión sobre el modo de abordar los problemas con que tropiezan los países en desarrollo para </a:t>
            </a:r>
            <a:r>
              <a:rPr lang="es-AR" u="sng" dirty="0">
                <a:hlinkClick r:id="rId5"/>
              </a:rPr>
              <a:t>aplicar</a:t>
            </a:r>
            <a:r>
              <a:rPr lang="es-AR" dirty="0"/>
              <a:t> los actuales Acuerdos de la OMC</a:t>
            </a:r>
            <a:r>
              <a:rPr lang="es-AR" dirty="0" smtClean="0"/>
              <a:t>.</a:t>
            </a:r>
            <a:endParaRPr lang="es-AR" dirty="0"/>
          </a:p>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2</a:t>
            </a:fld>
            <a:endParaRPr lang="es-AR"/>
          </a:p>
        </p:txBody>
      </p:sp>
    </p:spTree>
    <p:extLst>
      <p:ext uri="{BB962C8B-B14F-4D97-AF65-F5344CB8AC3E}">
        <p14:creationId xmlns:p14="http://schemas.microsoft.com/office/powerpoint/2010/main" val="2837424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350615"/>
            <a:r>
              <a:rPr lang="es-AR" dirty="0"/>
              <a:t>Con el estancamiento de la </a:t>
            </a:r>
            <a:r>
              <a:rPr lang="es-AR" b="1" dirty="0"/>
              <a:t>Ronda de Doha</a:t>
            </a:r>
            <a:r>
              <a:rPr lang="es-AR" dirty="0"/>
              <a:t>, la OMC ha iniciado un proceso conocido como "cosecha temprana". Los primeros frutos se lograron hace cuatro años en Bali, se continuó en Nairobi y ahora se espera alcanzar algunos resultados en Buenos Aires, durante la </a:t>
            </a:r>
            <a:r>
              <a:rPr lang="es-AR" b="1" dirty="0"/>
              <a:t>XI Conferencia Ministerial de la OMC</a:t>
            </a:r>
            <a:r>
              <a:rPr lang="es-AR" dirty="0"/>
              <a:t>. En este contexto, la pregunta entonces es qué esperar en Buenos Aires, especialmente para agricultura. </a:t>
            </a:r>
          </a:p>
          <a:p>
            <a:pPr algn="just" defTabSz="350615"/>
            <a:endParaRPr lang="es-AR"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algn="just" defTabSz="350615"/>
            <a:r>
              <a:rPr lang="es-AR" b="1" dirty="0" smtClean="0">
                <a:solidFill>
                  <a:prstClr val="black"/>
                </a:solidFill>
                <a:latin typeface="Ebrima" panose="02000000000000000000" pitchFamily="2" charset="0"/>
                <a:ea typeface="Ebrima" panose="02000000000000000000" pitchFamily="2" charset="0"/>
                <a:cs typeface="Ebrima" panose="02000000000000000000" pitchFamily="2" charset="0"/>
              </a:rPr>
              <a:t>Proceso de reconstrucción de confianza tras el fracaso de diciembre de 2008 en cerrar Doha.</a:t>
            </a:r>
          </a:p>
          <a:p>
            <a:pPr algn="just" defTabSz="350615"/>
            <a:endParaRPr lang="es-AR"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algn="just" defTabSz="350615"/>
            <a:r>
              <a:rPr lang="es-AR" b="1" dirty="0" smtClean="0">
                <a:solidFill>
                  <a:prstClr val="black"/>
                </a:solidFill>
                <a:latin typeface="Ebrima" panose="02000000000000000000" pitchFamily="2" charset="0"/>
                <a:ea typeface="Ebrima" panose="02000000000000000000" pitchFamily="2" charset="0"/>
                <a:cs typeface="Ebrima" panose="02000000000000000000" pitchFamily="2" charset="0"/>
              </a:rPr>
              <a:t>“Paquete de Bali” </a:t>
            </a:r>
            <a:r>
              <a:rPr lang="es-AR" dirty="0" smtClean="0">
                <a:solidFill>
                  <a:prstClr val="black"/>
                </a:solidFill>
                <a:latin typeface="Ebrima" panose="02000000000000000000" pitchFamily="2" charset="0"/>
                <a:ea typeface="Ebrima" panose="02000000000000000000" pitchFamily="2" charset="0"/>
                <a:cs typeface="Ebrima" panose="02000000000000000000" pitchFamily="2" charset="0"/>
              </a:rPr>
              <a:t>decisiones para agilizar el comercio, dar a los PED más opciones para garantizar la seguridad alimentaria, impulsar el comercio de los países menos adelantados y contribuir al desarrollo de manera más general. </a:t>
            </a:r>
          </a:p>
          <a:p>
            <a:pPr algn="just" defTabSz="350615"/>
            <a:r>
              <a:rPr lang="es-AR" dirty="0" smtClean="0">
                <a:solidFill>
                  <a:prstClr val="black"/>
                </a:solidFill>
                <a:latin typeface="Ebrima" panose="02000000000000000000" pitchFamily="2" charset="0"/>
                <a:ea typeface="Ebrima" panose="02000000000000000000" pitchFamily="2" charset="0"/>
                <a:cs typeface="Ebrima" panose="02000000000000000000" pitchFamily="2" charset="0"/>
              </a:rPr>
              <a:t>Punto saliente: Acuerdo sobre Facilitación del Comercio</a:t>
            </a:r>
          </a:p>
          <a:p>
            <a:endParaRPr lang="es-AR" dirty="0" smtClean="0"/>
          </a:p>
          <a:p>
            <a:pPr algn="just" defTabSz="350615"/>
            <a:r>
              <a:rPr lang="es-AR" b="1" dirty="0" smtClean="0">
                <a:solidFill>
                  <a:prstClr val="black"/>
                </a:solidFill>
                <a:latin typeface="Ebrima" panose="02000000000000000000" pitchFamily="2" charset="0"/>
                <a:ea typeface="Ebrima" panose="02000000000000000000" pitchFamily="2" charset="0"/>
                <a:cs typeface="Ebrima" panose="02000000000000000000" pitchFamily="2" charset="0"/>
              </a:rPr>
              <a:t> "Paquete de Nairobi“ </a:t>
            </a:r>
            <a:r>
              <a:rPr lang="es-AR" dirty="0" smtClean="0">
                <a:solidFill>
                  <a:prstClr val="black"/>
                </a:solidFill>
                <a:latin typeface="Ebrima" panose="02000000000000000000" pitchFamily="2" charset="0"/>
                <a:ea typeface="Ebrima" panose="02000000000000000000" pitchFamily="2" charset="0"/>
                <a:cs typeface="Ebrima" panose="02000000000000000000" pitchFamily="2" charset="0"/>
              </a:rPr>
              <a:t>conjunto de seis Decisiones Ministeriales sobre la agricultura, el algodón y cuestiones relacionadas con los países menos adelantados (PMA). </a:t>
            </a:r>
          </a:p>
          <a:p>
            <a:r>
              <a:rPr lang="es-AR" dirty="0" smtClean="0">
                <a:solidFill>
                  <a:prstClr val="black"/>
                </a:solidFill>
                <a:latin typeface="Ebrima" panose="02000000000000000000" pitchFamily="2" charset="0"/>
                <a:ea typeface="Ebrima" panose="02000000000000000000" pitchFamily="2" charset="0"/>
                <a:cs typeface="Ebrima" panose="02000000000000000000" pitchFamily="2" charset="0"/>
              </a:rPr>
              <a:t>Punto saliente: Eliminación de subvenciones a las exportaciones</a:t>
            </a:r>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3</a:t>
            </a:fld>
            <a:endParaRPr lang="es-AR"/>
          </a:p>
        </p:txBody>
      </p:sp>
    </p:spTree>
    <p:extLst>
      <p:ext uri="{BB962C8B-B14F-4D97-AF65-F5344CB8AC3E}">
        <p14:creationId xmlns:p14="http://schemas.microsoft.com/office/powerpoint/2010/main" val="375252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34974"/>
            <a:r>
              <a:rPr lang="es-AR" dirty="0"/>
              <a:t>El </a:t>
            </a:r>
            <a:r>
              <a:rPr lang="es-AR" b="1" dirty="0"/>
              <a:t>Acuerdo sobre la Agricultura </a:t>
            </a:r>
            <a:r>
              <a:rPr lang="es-AR" dirty="0"/>
              <a:t>de la OMC establece normas para tres pilares: </a:t>
            </a:r>
            <a:r>
              <a:rPr lang="es-AR" b="1" dirty="0"/>
              <a:t>Acceso a Mercados</a:t>
            </a:r>
            <a:r>
              <a:rPr lang="es-AR" dirty="0"/>
              <a:t> (uso de restricciones al comercio, como los aranceles a las importaciones), </a:t>
            </a:r>
            <a:r>
              <a:rPr lang="es-AR" b="1" dirty="0"/>
              <a:t>Competencia de las Exportaciones</a:t>
            </a:r>
            <a:r>
              <a:rPr lang="es-AR" dirty="0"/>
              <a:t> (uso de subsidios a la exportación y otros programas de apoyo gubernamentales que subvencionan las exportaciones) y </a:t>
            </a:r>
            <a:r>
              <a:rPr lang="es-AR" b="1" dirty="0"/>
              <a:t>Ayuda Interna</a:t>
            </a:r>
            <a:r>
              <a:rPr lang="es-AR" dirty="0"/>
              <a:t> (uso de subsidios y otros programas de apoyo que estimulan directamente la producción y distorsionan el comercio). </a:t>
            </a:r>
          </a:p>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4</a:t>
            </a:fld>
            <a:endParaRPr lang="es-AR"/>
          </a:p>
        </p:txBody>
      </p:sp>
    </p:spTree>
    <p:extLst>
      <p:ext uri="{BB962C8B-B14F-4D97-AF65-F5344CB8AC3E}">
        <p14:creationId xmlns:p14="http://schemas.microsoft.com/office/powerpoint/2010/main" val="3179068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En el marco en el que se desarrollan las negociaciones, y para entender la importancia de las ayudas internas, cabe mencionar algunas de las características del contexto actual. Por un lado, precios de commodities relativamente bajos en relación a años anteriores, y cuya volatilidad es un tema de preocupación para nuestros productores y comercializadores. Por otro lado, la existencia de una Agenda 2030 para el Desarrollo Sostenible que apunta a acabar con el hambre y la pobreza, garantizando la seguridad alimentaria mundial. </a:t>
            </a:r>
          </a:p>
          <a:p>
            <a:pPr defTabSz="934974"/>
            <a:r>
              <a:rPr lang="es-AR" dirty="0"/>
              <a:t>Asimismo, en los últimos años se han introducido cambios en las políticas agrícolas aplicadas tanto por los países desarrollados como por los países en desarrollo, con un notorio aumento del apoyo a los productores otorgado por economías emergentes como China, India, Indonesia, Turquía y Tailandia. </a:t>
            </a:r>
          </a:p>
          <a:p>
            <a:endParaRPr lang="es-AR" dirty="0" smtClean="0"/>
          </a:p>
          <a:p>
            <a:r>
              <a:rPr lang="es-AR" dirty="0"/>
              <a:t>Para ilustrar la importancia de la ayuda interna en la agricultura, se tomaron dos indicadores de la OCDE como referencia: el Estimado de Apoyo Total (TSE, por sus siglas en inglés) y el Estimado de Apoyo al Productor (PSE, por sus siglas en inglés). El primero (TSE) consiste en el valor total de las transferencias: a los productores agrícolas (PSE), a los consumidores y a los servicios generales en el sector agrícola. El Porcentaje de TSE representa el total de las transferencias expresadas como proporción del PBI. </a:t>
            </a:r>
          </a:p>
          <a:p>
            <a:r>
              <a:rPr lang="es-AR" dirty="0"/>
              <a:t>Por otro lado, el PSE, que es el indicador que utilizamos para nuestro análisis, mide el valor monetario anual de las transferencias brutas de consumidores y contribuyentes para apoyar a los productores agrícolas, medidas a nivel de explotación y derivadas de medidas de políticas gubernamentales, independientemente de su naturaleza, objetivos o impactos sobre la producción o los ingresos. Incluye estimaciones del valor de las transferencias proporcionadas por las medidas de acceso a mercados, como los contingentes arancelarios y aranceles, las subvenciones a los insumos, los pagos directos acoplados y desacoplados a los precios o la producción.</a:t>
            </a:r>
          </a:p>
          <a:p>
            <a:r>
              <a:rPr lang="es-AR" dirty="0"/>
              <a:t> </a:t>
            </a:r>
          </a:p>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5</a:t>
            </a:fld>
            <a:endParaRPr lang="es-AR"/>
          </a:p>
        </p:txBody>
      </p:sp>
    </p:spTree>
    <p:extLst>
      <p:ext uri="{BB962C8B-B14F-4D97-AF65-F5344CB8AC3E}">
        <p14:creationId xmlns:p14="http://schemas.microsoft.com/office/powerpoint/2010/main" val="311286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rtl="0" eaLnBrk="1" fontAlgn="ctr" latinLnBrk="0" hangingPunct="1"/>
            <a:r>
              <a:rPr lang="es-AR" b="1" dirty="0"/>
              <a:t>País	2003-05 	2013-15 	% s/ total 	∆ 10 años</a:t>
            </a:r>
            <a:endParaRPr lang="es-AR" dirty="0"/>
          </a:p>
          <a:p>
            <a:pPr rtl="0" eaLnBrk="1" fontAlgn="ctr" latinLnBrk="0" hangingPunct="1"/>
            <a:r>
              <a:rPr lang="es-AR" dirty="0"/>
              <a:t>China 	29.213 	282.273 	48% 	866%</a:t>
            </a:r>
          </a:p>
          <a:p>
            <a:pPr rtl="0" eaLnBrk="1" fontAlgn="ctr" latinLnBrk="0" hangingPunct="1"/>
            <a:r>
              <a:rPr lang="es-AR" dirty="0"/>
              <a:t>UE28 	124.469 	106.342 	18% 	-15%</a:t>
            </a:r>
          </a:p>
          <a:p>
            <a:pPr rtl="0" eaLnBrk="1" fontAlgn="ctr" latinLnBrk="0" hangingPunct="1"/>
            <a:r>
              <a:rPr lang="es-AR" dirty="0"/>
              <a:t>Japón 	46.472 	42.406 	7% 	-9%</a:t>
            </a:r>
          </a:p>
          <a:p>
            <a:pPr rtl="0" eaLnBrk="1" fontAlgn="ctr" latinLnBrk="0" hangingPunct="1"/>
            <a:r>
              <a:rPr lang="es-AR" dirty="0"/>
              <a:t>EE.UU. 	39.320 	37.126 	6% 	-6%</a:t>
            </a:r>
          </a:p>
          <a:p>
            <a:pPr rtl="0" eaLnBrk="1" fontAlgn="ctr" latinLnBrk="0" hangingPunct="1"/>
            <a:r>
              <a:rPr lang="es-AR" dirty="0"/>
              <a:t>Indonesia	3.037 	31.665 	5% 	942%</a:t>
            </a:r>
          </a:p>
          <a:p>
            <a:pPr rtl="0" eaLnBrk="1" fontAlgn="ctr" latinLnBrk="0" hangingPunct="1"/>
            <a:r>
              <a:rPr lang="es-AR" dirty="0"/>
              <a:t>Corea 	19.348 	21.125	4% 	9%</a:t>
            </a:r>
          </a:p>
          <a:p>
            <a:pPr rtl="0" eaLnBrk="1" fontAlgn="ctr" latinLnBrk="0" hangingPunct="1"/>
            <a:r>
              <a:rPr lang="es-AR" b="1" dirty="0"/>
              <a:t>PED-PSE 	65.836 	360.463 	62% 	448%</a:t>
            </a:r>
            <a:endParaRPr lang="es-AR" dirty="0"/>
          </a:p>
          <a:p>
            <a:pPr rtl="0" eaLnBrk="1" fontAlgn="ctr" latinLnBrk="0" hangingPunct="1"/>
            <a:r>
              <a:rPr lang="es-AR" b="1" dirty="0"/>
              <a:t>PD-PSE 	246.644 	224.619 	38% 	-9%</a:t>
            </a:r>
            <a:endParaRPr lang="es-AR" dirty="0"/>
          </a:p>
          <a:p>
            <a:pPr rtl="0" eaLnBrk="1" fontAlgn="ctr" latinLnBrk="0" hangingPunct="1"/>
            <a:r>
              <a:rPr lang="es-AR" b="1" dirty="0"/>
              <a:t>Total 	312.480 	585.082 	100% 	87%</a:t>
            </a:r>
            <a:endParaRPr lang="es-AR" dirty="0"/>
          </a:p>
          <a:p>
            <a:endParaRPr lang="es-AR" dirty="0" smtClean="0"/>
          </a:p>
          <a:p>
            <a:r>
              <a:rPr lang="es-AR" dirty="0"/>
              <a:t>En este punto, cabe señalar que no hay datos disponibles de PSE para la India, uno de los países en desarrollo que mayor proporción de subsidios otorga actualmente. Por lo tanto, es posible que si estos datos existieran, el porcentaje de participación de los PED sobre los PD fuera aún mayor.</a:t>
            </a:r>
            <a:r>
              <a:rPr lang="es-AR" dirty="0" smtClean="0">
                <a:effectLst/>
              </a:rPr>
              <a:t> </a:t>
            </a:r>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6</a:t>
            </a:fld>
            <a:endParaRPr lang="es-AR"/>
          </a:p>
        </p:txBody>
      </p:sp>
    </p:spTree>
    <p:extLst>
      <p:ext uri="{BB962C8B-B14F-4D97-AF65-F5344CB8AC3E}">
        <p14:creationId xmlns:p14="http://schemas.microsoft.com/office/powerpoint/2010/main" val="2924879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7</a:t>
            </a:fld>
            <a:endParaRPr lang="es-AR"/>
          </a:p>
        </p:txBody>
      </p:sp>
    </p:spTree>
    <p:extLst>
      <p:ext uri="{BB962C8B-B14F-4D97-AF65-F5344CB8AC3E}">
        <p14:creationId xmlns:p14="http://schemas.microsoft.com/office/powerpoint/2010/main" val="1249040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a:p>
        </p:txBody>
      </p:sp>
      <p:sp>
        <p:nvSpPr>
          <p:cNvPr id="4" name="Marcador de número de diapositiva 3"/>
          <p:cNvSpPr>
            <a:spLocks noGrp="1"/>
          </p:cNvSpPr>
          <p:nvPr>
            <p:ph type="sldNum" sz="quarter" idx="10"/>
          </p:nvPr>
        </p:nvSpPr>
        <p:spPr/>
        <p:txBody>
          <a:bodyPr/>
          <a:lstStyle/>
          <a:p>
            <a:fld id="{ADB109DC-0213-4482-85E8-CB852708BD14}" type="slidenum">
              <a:rPr lang="es-AR" smtClean="0"/>
              <a:t>8</a:t>
            </a:fld>
            <a:endParaRPr lang="es-AR"/>
          </a:p>
        </p:txBody>
      </p:sp>
    </p:spTree>
    <p:extLst>
      <p:ext uri="{BB962C8B-B14F-4D97-AF65-F5344CB8AC3E}">
        <p14:creationId xmlns:p14="http://schemas.microsoft.com/office/powerpoint/2010/main" val="6590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AR" dirty="0"/>
              <a:t>El </a:t>
            </a:r>
            <a:r>
              <a:rPr lang="es-AR" b="1" dirty="0"/>
              <a:t>primer escenario</a:t>
            </a:r>
            <a:r>
              <a:rPr lang="es-AR" dirty="0"/>
              <a:t> propuesto está basado en el </a:t>
            </a:r>
            <a:r>
              <a:rPr lang="es-AR" b="1" u="sng" dirty="0">
                <a:hlinkClick r:id="rId3"/>
              </a:rPr>
              <a:t>ERAMA 2025</a:t>
            </a:r>
            <a:r>
              <a:rPr lang="es-AR" dirty="0"/>
              <a:t> de la Fundación INAI, que consiste en una perspectiva de largo plazo de los niveles de comercio internacional, producción y consumo de los principales productos agropecuarios, construido mediante el Modelo de simulación </a:t>
            </a:r>
            <a:r>
              <a:rPr lang="es-AR" dirty="0" err="1"/>
              <a:t>PEATSim</a:t>
            </a:r>
            <a:r>
              <a:rPr lang="es-AR" dirty="0"/>
              <a:t>-Ar de la Fundación INAI y la validación de expertos. </a:t>
            </a:r>
          </a:p>
          <a:p>
            <a:r>
              <a:rPr lang="es-AR" dirty="0"/>
              <a:t>En el </a:t>
            </a:r>
            <a:r>
              <a:rPr lang="es-AR" b="1" dirty="0"/>
              <a:t>segundo escenario</a:t>
            </a:r>
            <a:r>
              <a:rPr lang="es-AR" dirty="0"/>
              <a:t>, denominado "</a:t>
            </a:r>
            <a:r>
              <a:rPr lang="es-AR" b="1" dirty="0"/>
              <a:t>Precios Bajos</a:t>
            </a:r>
            <a:r>
              <a:rPr lang="es-AR" dirty="0"/>
              <a:t>", se simuló una caída del 10% de la demanda mundial de alimentos. Esto implica una caída en los precios internacionales, de manera que algunos de los programas de subsidios que permanecían latentes en el escenario de base (ERAMA) se activan. </a:t>
            </a:r>
          </a:p>
          <a:p>
            <a:r>
              <a:rPr lang="es-AR" dirty="0"/>
              <a:t>Resultados del análisis sobre el comercio mundial. En la línea de base, se espera que las importaciones mundiales de cereales y oleaginosas alcancen los 154 mil millones de dólares en el año 2025. En el caso de eliminación de la ayuda interna, ese valor de importaciones aumenta a 179 mil millones de dólares, un incremento del 16,4%.</a:t>
            </a:r>
          </a:p>
          <a:p>
            <a:r>
              <a:rPr lang="es-AR" dirty="0"/>
              <a:t>Por otro lado, bajo el escenario de precios bajos, las importaciones muestran una caída del 21,8% a 120 mil millones de dólares. En este caso, la eliminación de la ayuda interna permitiría llegar a 142 mil millones de dólares de importaciones, lo que representa un incremento del 17,6%. </a:t>
            </a:r>
          </a:p>
          <a:p>
            <a:r>
              <a:rPr lang="es-AR" dirty="0"/>
              <a:t>Por lo tanto, </a:t>
            </a:r>
            <a:r>
              <a:rPr lang="es-AR" b="1" dirty="0"/>
              <a:t>la eliminación de la ayuda interna es una cuestión importante para los países exportadores </a:t>
            </a:r>
            <a:r>
              <a:rPr lang="es-AR" dirty="0"/>
              <a:t>bajo un escenario de referencia, y aún más en un contexto de precios bajos. </a:t>
            </a:r>
          </a:p>
          <a:p>
            <a:endParaRPr lang="es-AR" dirty="0"/>
          </a:p>
        </p:txBody>
      </p:sp>
      <p:sp>
        <p:nvSpPr>
          <p:cNvPr id="4" name="Marcador de número de diapositiva 3"/>
          <p:cNvSpPr>
            <a:spLocks noGrp="1"/>
          </p:cNvSpPr>
          <p:nvPr>
            <p:ph type="sldNum" sz="quarter" idx="10"/>
          </p:nvPr>
        </p:nvSpPr>
        <p:spPr/>
        <p:txBody>
          <a:bodyPr/>
          <a:lstStyle/>
          <a:p>
            <a:fld id="{ADB109DC-0213-4482-85E8-CB852708BD14}" type="slidenum">
              <a:rPr lang="es-AR" smtClean="0"/>
              <a:t>9</a:t>
            </a:fld>
            <a:endParaRPr lang="es-AR"/>
          </a:p>
        </p:txBody>
      </p:sp>
    </p:spTree>
    <p:extLst>
      <p:ext uri="{BB962C8B-B14F-4D97-AF65-F5344CB8AC3E}">
        <p14:creationId xmlns:p14="http://schemas.microsoft.com/office/powerpoint/2010/main" val="3426015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597819"/>
            <a:ext cx="7772400" cy="1102519"/>
          </a:xfrm>
        </p:spPr>
        <p:txBody>
          <a:bodyPr/>
          <a:lstStyle/>
          <a:p>
            <a:r>
              <a:rPr lang="es-ES" smtClean="0"/>
              <a:t>Haga clic para modificar el estilo de título del patrón</a:t>
            </a:r>
            <a:endParaRPr lang="es-AR"/>
          </a:p>
        </p:txBody>
      </p:sp>
      <p:sp>
        <p:nvSpPr>
          <p:cNvPr id="3" name="2 Subtítulo"/>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07841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45258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154781"/>
            <a:ext cx="2057400" cy="3290888"/>
          </a:xfrm>
        </p:spPr>
        <p:txBody>
          <a:bodyPr vert="eaVert"/>
          <a:lstStyle/>
          <a:p>
            <a:r>
              <a:rPr lang="es-ES" smtClean="0"/>
              <a:t>Haga clic para modificar el estilo de título del patrón</a:t>
            </a:r>
            <a:endParaRPr lang="es-AR"/>
          </a:p>
        </p:txBody>
      </p:sp>
      <p:sp>
        <p:nvSpPr>
          <p:cNvPr id="3" name="2 Marcador de texto vertical"/>
          <p:cNvSpPr>
            <a:spLocks noGrp="1"/>
          </p:cNvSpPr>
          <p:nvPr>
            <p:ph type="body" orient="vert" idx="1"/>
          </p:nvPr>
        </p:nvSpPr>
        <p:spPr>
          <a:xfrm>
            <a:off x="457200" y="154781"/>
            <a:ext cx="6019800" cy="329088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5052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2880387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3305176"/>
            <a:ext cx="7772400" cy="1021556"/>
          </a:xfrm>
        </p:spPr>
        <p:txBody>
          <a:bodyPr anchor="t"/>
          <a:lstStyle>
            <a:lvl1pPr algn="l">
              <a:defRPr sz="4000" b="1" cap="all"/>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83145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contenido"/>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contenido"/>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1782391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5979"/>
            <a:ext cx="8229600" cy="857250"/>
          </a:xfrm>
        </p:spPr>
        <p:txBody>
          <a:bodyPr/>
          <a:lstStyle>
            <a:lvl1pPr>
              <a:defRPr/>
            </a:lvl1p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5" name="4 Marcador de texto"/>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7" name="6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39358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2062065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3048613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04787"/>
            <a:ext cx="3008313" cy="871538"/>
          </a:xfrm>
        </p:spPr>
        <p:txBody>
          <a:bodyPr anchor="b"/>
          <a:lstStyle>
            <a:lvl1pPr algn="l">
              <a:defRPr sz="2000" b="1"/>
            </a:lvl1pPr>
          </a:lstStyle>
          <a:p>
            <a:r>
              <a:rPr lang="es-ES" smtClean="0"/>
              <a:t>Haga clic para modificar el estilo de título del patrón</a:t>
            </a:r>
            <a:endParaRPr lang="es-AR"/>
          </a:p>
        </p:txBody>
      </p:sp>
      <p:sp>
        <p:nvSpPr>
          <p:cNvPr id="3" name="2 Marcador de contenido"/>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texto"/>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181083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3600450"/>
            <a:ext cx="5486400" cy="425054"/>
          </a:xfrm>
        </p:spPr>
        <p:txBody>
          <a:bodyPr anchor="b"/>
          <a:lstStyle>
            <a:lvl1pPr algn="l">
              <a:defRPr sz="2000" b="1"/>
            </a:lvl1pPr>
          </a:lstStyle>
          <a:p>
            <a:r>
              <a:rPr lang="es-ES" smtClean="0"/>
              <a:t>Haga clic para modificar el estilo de título del patrón</a:t>
            </a:r>
            <a:endParaRPr lang="es-AR"/>
          </a:p>
        </p:txBody>
      </p:sp>
      <p:sp>
        <p:nvSpPr>
          <p:cNvPr id="3" name="2 Marcador de posición de imagen"/>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3 Marcador de texto"/>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B3A561-27D8-44BE-8FFC-791FE1EBCE00}" type="datetimeFigureOut">
              <a:rPr lang="es-AR" smtClean="0"/>
              <a:pPr/>
              <a:t>27/9/2017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B10A3E23-400A-44F3-970A-0C2792412F15}" type="slidenum">
              <a:rPr lang="es-AR" smtClean="0"/>
              <a:pPr/>
              <a:t>‹Nº›</a:t>
            </a:fld>
            <a:endParaRPr lang="es-AR"/>
          </a:p>
        </p:txBody>
      </p:sp>
    </p:spTree>
    <p:extLst>
      <p:ext uri="{BB962C8B-B14F-4D97-AF65-F5344CB8AC3E}">
        <p14:creationId xmlns:p14="http://schemas.microsoft.com/office/powerpoint/2010/main" val="83144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 smtClean="0"/>
              <a:t>Haga clic para modificar el estilo de título del patrón</a:t>
            </a:r>
            <a:endParaRPr lang="es-AR"/>
          </a:p>
        </p:txBody>
      </p:sp>
      <p:sp>
        <p:nvSpPr>
          <p:cNvPr id="3" name="2 Marcador de texto"/>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4" name="3 Marcador de fecha"/>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3CB3A561-27D8-44BE-8FFC-791FE1EBCE00}" type="datetimeFigureOut">
              <a:rPr lang="es-AR" smtClean="0"/>
              <a:pPr/>
              <a:t>27/9/2017</a:t>
            </a:fld>
            <a:endParaRPr lang="es-AR"/>
          </a:p>
        </p:txBody>
      </p:sp>
      <p:sp>
        <p:nvSpPr>
          <p:cNvPr id="5" name="4 Marcador de pie de página"/>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5 Marcador de número de diapositiva"/>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0A3E23-400A-44F3-970A-0C2792412F15}" type="slidenum">
              <a:rPr lang="es-AR" smtClean="0"/>
              <a:pPr/>
              <a:t>‹Nº›</a:t>
            </a:fld>
            <a:endParaRPr lang="es-AR"/>
          </a:p>
        </p:txBody>
      </p:sp>
    </p:spTree>
    <p:extLst>
      <p:ext uri="{BB962C8B-B14F-4D97-AF65-F5344CB8AC3E}">
        <p14:creationId xmlns:p14="http://schemas.microsoft.com/office/powerpoint/2010/main" val="174278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2.jpeg"/><Relationship Id="rId7"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 Id="rId9" Type="http://schemas.openxmlformats.org/officeDocument/2006/relationships/chart" Target="../charts/chart6.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e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pantalla-bolsa-inai-1.jpg"/>
          <p:cNvPicPr>
            <a:picLocks noChangeAspect="1"/>
          </p:cNvPicPr>
          <p:nvPr/>
        </p:nvPicPr>
        <p:blipFill>
          <a:blip r:embed="rId3"/>
          <a:stretch>
            <a:fillRect/>
          </a:stretch>
        </p:blipFill>
        <p:spPr>
          <a:xfrm>
            <a:off x="0" y="0"/>
            <a:ext cx="9144000" cy="5143500"/>
          </a:xfrm>
          <a:prstGeom prst="rect">
            <a:avLst/>
          </a:prstGeom>
        </p:spPr>
      </p:pic>
      <p:sp>
        <p:nvSpPr>
          <p:cNvPr id="6" name="5 CuadroTexto"/>
          <p:cNvSpPr txBox="1"/>
          <p:nvPr/>
        </p:nvSpPr>
        <p:spPr>
          <a:xfrm>
            <a:off x="1079612" y="2928940"/>
            <a:ext cx="6984776" cy="830997"/>
          </a:xfrm>
          <a:prstGeom prst="rect">
            <a:avLst/>
          </a:prstGeom>
          <a:noFill/>
        </p:spPr>
        <p:txBody>
          <a:bodyPr wrap="square" rtlCol="0">
            <a:spAutoFit/>
          </a:bodyPr>
          <a:lstStyle/>
          <a:p>
            <a:pPr algn="ctr"/>
            <a:r>
              <a:rPr lang="es-AR" sz="2400" i="1" dirty="0" smtClean="0">
                <a:solidFill>
                  <a:schemeClr val="bg1"/>
                </a:solidFill>
              </a:rPr>
              <a:t>Negociaciones </a:t>
            </a:r>
            <a:r>
              <a:rPr lang="es-AR" sz="2400" i="1" dirty="0">
                <a:solidFill>
                  <a:schemeClr val="bg1"/>
                </a:solidFill>
              </a:rPr>
              <a:t>agrícolas en la OMC: ¿qué está en juego en la Conferencia Ministerial de Buenos Aires</a:t>
            </a:r>
            <a:r>
              <a:rPr lang="es-AR" sz="2400" i="1" dirty="0" smtClean="0">
                <a:solidFill>
                  <a:schemeClr val="bg1"/>
                </a:solidFill>
              </a:rPr>
              <a:t>?</a:t>
            </a:r>
            <a:endParaRPr lang="es-AR" sz="2400" dirty="0">
              <a:solidFill>
                <a:schemeClr val="bg1"/>
              </a:solidFill>
            </a:endParaRPr>
          </a:p>
        </p:txBody>
      </p:sp>
    </p:spTree>
    <p:extLst>
      <p:ext uri="{BB962C8B-B14F-4D97-AF65-F5344CB8AC3E}">
        <p14:creationId xmlns:p14="http://schemas.microsoft.com/office/powerpoint/2010/main" val="4220927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2" name="Title 1"/>
          <p:cNvSpPr>
            <a:spLocks noGrp="1"/>
          </p:cNvSpPr>
          <p:nvPr>
            <p:ph type="title"/>
          </p:nvPr>
        </p:nvSpPr>
        <p:spPr>
          <a:xfrm>
            <a:off x="2339752" y="62524"/>
            <a:ext cx="6480000" cy="723330"/>
          </a:xfrm>
        </p:spPr>
        <p:txBody>
          <a:bodyPr>
            <a:noAutofit/>
          </a:bodyPr>
          <a:lstStyle/>
          <a:p>
            <a:r>
              <a:rPr lang="es-AR" sz="3600" b="1" dirty="0">
                <a:solidFill>
                  <a:schemeClr val="bg1"/>
                </a:solidFill>
                <a:latin typeface="Ebrima" panose="02000000000000000000" pitchFamily="2" charset="0"/>
                <a:ea typeface="Ebrima" panose="02000000000000000000" pitchFamily="2" charset="0"/>
                <a:cs typeface="Ebrima" panose="02000000000000000000" pitchFamily="2" charset="0"/>
              </a:rPr>
              <a:t>Resultados </a:t>
            </a:r>
            <a:r>
              <a:rPr lang="es-AR"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análisis</a:t>
            </a:r>
            <a:endParaRPr lang="es-ES" sz="3600" b="1"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pic>
        <p:nvPicPr>
          <p:cNvPr id="21" name="Imagen 20"/>
          <p:cNvPicPr>
            <a:picLocks noChangeAspect="1"/>
          </p:cNvPicPr>
          <p:nvPr/>
        </p:nvPicPr>
        <p:blipFill>
          <a:blip r:embed="rId4"/>
          <a:stretch>
            <a:fillRect/>
          </a:stretch>
        </p:blipFill>
        <p:spPr>
          <a:xfrm>
            <a:off x="3352298" y="1126363"/>
            <a:ext cx="5791702" cy="3548180"/>
          </a:xfrm>
          <a:prstGeom prst="rect">
            <a:avLst/>
          </a:prstGeom>
        </p:spPr>
      </p:pic>
      <p:sp>
        <p:nvSpPr>
          <p:cNvPr id="23" name="Título 1"/>
          <p:cNvSpPr txBox="1">
            <a:spLocks/>
          </p:cNvSpPr>
          <p:nvPr/>
        </p:nvSpPr>
        <p:spPr>
          <a:xfrm>
            <a:off x="503708" y="1528853"/>
            <a:ext cx="2252921" cy="2743200"/>
          </a:xfrm>
          <a:prstGeom prst="rect">
            <a:avLst/>
          </a:prstGeom>
        </p:spPr>
        <p:txBody>
          <a:bodyPr vert="horz" lIns="68580" tIns="34290" rIns="68580" bIns="34290" rtlCol="0" anchor="ctr">
            <a:noAutofit/>
          </a:bodyPr>
          <a:lstStyle>
            <a:lvl1pPr defTabSz="914400">
              <a:lnSpc>
                <a:spcPct val="90000"/>
              </a:lnSpc>
              <a:spcBef>
                <a:spcPct val="0"/>
              </a:spcBef>
              <a:buNone/>
              <a:defRPr sz="3600">
                <a:latin typeface="Ebrima" panose="02000000000000000000" pitchFamily="2" charset="0"/>
                <a:ea typeface="Ebrima" panose="02000000000000000000" pitchFamily="2" charset="0"/>
                <a:cs typeface="Ebrima" panose="02000000000000000000" pitchFamily="2" charset="0"/>
              </a:defRPr>
            </a:lvl1pPr>
          </a:lstStyle>
          <a:p>
            <a:r>
              <a:rPr lang="es-AR" sz="2700" dirty="0">
                <a:solidFill>
                  <a:srgbClr val="212121"/>
                </a:solidFill>
              </a:rPr>
              <a:t/>
            </a:r>
            <a:br>
              <a:rPr lang="es-AR" sz="2700" dirty="0">
                <a:solidFill>
                  <a:srgbClr val="212121"/>
                </a:solidFill>
              </a:rPr>
            </a:br>
            <a:r>
              <a:rPr lang="es-AR" sz="2700" dirty="0">
                <a:solidFill>
                  <a:srgbClr val="212121"/>
                </a:solidFill>
              </a:rPr>
              <a:t>Variación de Exportaciones Netas ABPU*</a:t>
            </a:r>
          </a:p>
          <a:p>
            <a:r>
              <a:rPr lang="es-AR" sz="2100" dirty="0">
                <a:solidFill>
                  <a:srgbClr val="212121"/>
                </a:solidFill>
              </a:rPr>
              <a:t>(Volumen en toneladas)</a:t>
            </a:r>
          </a:p>
        </p:txBody>
      </p:sp>
      <p:sp>
        <p:nvSpPr>
          <p:cNvPr id="24" name="Rectángulo 23"/>
          <p:cNvSpPr/>
          <p:nvPr/>
        </p:nvSpPr>
        <p:spPr>
          <a:xfrm>
            <a:off x="-19882" y="4843418"/>
            <a:ext cx="3164649" cy="300082"/>
          </a:xfrm>
          <a:prstGeom prst="rect">
            <a:avLst/>
          </a:prstGeom>
        </p:spPr>
        <p:txBody>
          <a:bodyPr wrap="none">
            <a:spAutoFit/>
          </a:bodyPr>
          <a:lstStyle/>
          <a:p>
            <a:pPr algn="ctr" defTabSz="342900"/>
            <a:r>
              <a:rPr lang="es-AR" sz="1350" dirty="0">
                <a:solidFill>
                  <a:schemeClr val="bg1"/>
                </a:solidFill>
                <a:latin typeface="Ebrima" panose="02000000000000000000" pitchFamily="2" charset="0"/>
                <a:ea typeface="Ebrima" panose="02000000000000000000" pitchFamily="2" charset="0"/>
                <a:cs typeface="Ebrima" panose="02000000000000000000" pitchFamily="2" charset="0"/>
              </a:rPr>
              <a:t>* Argentina, Brasil, Uruguay y Paraguay</a:t>
            </a:r>
            <a:endParaRPr lang="es-AR" sz="2100"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671475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2" name="Title 1"/>
          <p:cNvSpPr>
            <a:spLocks noGrp="1"/>
          </p:cNvSpPr>
          <p:nvPr>
            <p:ph type="title"/>
          </p:nvPr>
        </p:nvSpPr>
        <p:spPr>
          <a:xfrm>
            <a:off x="2339752" y="62524"/>
            <a:ext cx="6480000" cy="723330"/>
          </a:xfrm>
        </p:spPr>
        <p:txBody>
          <a:bodyPr>
            <a:noAutofit/>
          </a:bodyPr>
          <a:lstStyle/>
          <a:p>
            <a:r>
              <a:rPr lang="es-AR" sz="3600" b="1" dirty="0">
                <a:solidFill>
                  <a:schemeClr val="bg1"/>
                </a:solidFill>
                <a:latin typeface="Ebrima" panose="02000000000000000000" pitchFamily="2" charset="0"/>
                <a:ea typeface="Ebrima" panose="02000000000000000000" pitchFamily="2" charset="0"/>
                <a:cs typeface="Ebrima" panose="02000000000000000000" pitchFamily="2" charset="0"/>
              </a:rPr>
              <a:t>Resultados </a:t>
            </a:r>
            <a:r>
              <a:rPr lang="es-AR"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análisis</a:t>
            </a:r>
            <a:endParaRPr lang="es-ES" sz="3600" b="1"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pic>
        <p:nvPicPr>
          <p:cNvPr id="2" name="Imagen 1"/>
          <p:cNvPicPr>
            <a:picLocks noChangeAspect="1"/>
          </p:cNvPicPr>
          <p:nvPr/>
        </p:nvPicPr>
        <p:blipFill>
          <a:blip r:embed="rId4"/>
          <a:stretch>
            <a:fillRect/>
          </a:stretch>
        </p:blipFill>
        <p:spPr>
          <a:xfrm>
            <a:off x="3597440" y="848378"/>
            <a:ext cx="5546560" cy="3958492"/>
          </a:xfrm>
          <a:prstGeom prst="rect">
            <a:avLst/>
          </a:prstGeom>
        </p:spPr>
      </p:pic>
      <p:sp>
        <p:nvSpPr>
          <p:cNvPr id="5" name="Título 1"/>
          <p:cNvSpPr txBox="1">
            <a:spLocks/>
          </p:cNvSpPr>
          <p:nvPr/>
        </p:nvSpPr>
        <p:spPr>
          <a:xfrm>
            <a:off x="672260" y="1200150"/>
            <a:ext cx="2252921" cy="2743200"/>
          </a:xfrm>
          <a:prstGeom prst="rect">
            <a:avLst/>
          </a:prstGeom>
        </p:spPr>
        <p:txBody>
          <a:bodyPr vert="horz" lIns="68580" tIns="34290" rIns="68580" bIns="34290" rtlCol="0" anchor="ctr">
            <a:noAutofit/>
          </a:bodyPr>
          <a:lstStyle>
            <a:lvl1pPr defTabSz="914400">
              <a:lnSpc>
                <a:spcPct val="90000"/>
              </a:lnSpc>
              <a:spcBef>
                <a:spcPct val="0"/>
              </a:spcBef>
              <a:buNone/>
              <a:defRPr sz="3600">
                <a:latin typeface="Ebrima" panose="02000000000000000000" pitchFamily="2" charset="0"/>
                <a:ea typeface="Ebrima" panose="02000000000000000000" pitchFamily="2" charset="0"/>
                <a:cs typeface="Ebrima" panose="02000000000000000000" pitchFamily="2" charset="0"/>
              </a:defRPr>
            </a:lvl1pPr>
          </a:lstStyle>
          <a:p>
            <a:r>
              <a:rPr lang="es-AR" sz="2700" dirty="0">
                <a:solidFill>
                  <a:srgbClr val="212121"/>
                </a:solidFill>
              </a:rPr>
              <a:t/>
            </a:r>
            <a:br>
              <a:rPr lang="es-AR" sz="2700" dirty="0">
                <a:solidFill>
                  <a:srgbClr val="212121"/>
                </a:solidFill>
              </a:rPr>
            </a:br>
            <a:r>
              <a:rPr lang="es-AR" sz="2700" dirty="0">
                <a:solidFill>
                  <a:srgbClr val="212121"/>
                </a:solidFill>
              </a:rPr>
              <a:t>Variación de Exportaciones Netas ABPU</a:t>
            </a:r>
          </a:p>
          <a:p>
            <a:r>
              <a:rPr lang="es-AR" sz="2100" dirty="0">
                <a:solidFill>
                  <a:srgbClr val="212121"/>
                </a:solidFill>
              </a:rPr>
              <a:t>(Volumen en toneladas)</a:t>
            </a:r>
          </a:p>
        </p:txBody>
      </p:sp>
    </p:spTree>
    <p:extLst>
      <p:ext uri="{BB962C8B-B14F-4D97-AF65-F5344CB8AC3E}">
        <p14:creationId xmlns:p14="http://schemas.microsoft.com/office/powerpoint/2010/main" val="3738335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pantalla-bolsa-inai-3.jpg"/>
          <p:cNvPicPr>
            <a:picLocks noChangeAspect="1"/>
          </p:cNvPicPr>
          <p:nvPr/>
        </p:nvPicPr>
        <p:blipFill>
          <a:blip r:embed="rId3"/>
          <a:stretch>
            <a:fillRect/>
          </a:stretch>
        </p:blipFill>
        <p:spPr>
          <a:xfrm>
            <a:off x="0" y="0"/>
            <a:ext cx="9144000" cy="5143500"/>
          </a:xfrm>
          <a:prstGeom prst="rect">
            <a:avLst/>
          </a:prstGeom>
        </p:spPr>
      </p:pic>
      <p:pic>
        <p:nvPicPr>
          <p:cNvPr id="7" name="Picture 2">
            <a:extLst>
              <a:ext uri="{FF2B5EF4-FFF2-40B4-BE49-F238E27FC236}">
                <a16:creationId xmlns="" xmlns:a16="http://schemas.microsoft.com/office/drawing/2014/main" id="{34A537DE-C9F6-4CB9-8C46-B3B912160272}"/>
              </a:ext>
            </a:extLst>
          </p:cNvPr>
          <p:cNvPicPr>
            <a:picLocks noChangeAspect="1"/>
          </p:cNvPicPr>
          <p:nvPr/>
        </p:nvPicPr>
        <p:blipFill>
          <a:blip r:embed="rId4"/>
          <a:stretch>
            <a:fillRect/>
          </a:stretch>
        </p:blipFill>
        <p:spPr>
          <a:xfrm>
            <a:off x="4914900" y="267494"/>
            <a:ext cx="4229100" cy="1247775"/>
          </a:xfrm>
          <a:prstGeom prst="rect">
            <a:avLst/>
          </a:prstGeom>
        </p:spPr>
      </p:pic>
      <p:sp>
        <p:nvSpPr>
          <p:cNvPr id="9" name="9 CuadroTexto"/>
          <p:cNvSpPr txBox="1"/>
          <p:nvPr/>
        </p:nvSpPr>
        <p:spPr>
          <a:xfrm>
            <a:off x="107504" y="1347614"/>
            <a:ext cx="8506689" cy="3785652"/>
          </a:xfrm>
          <a:prstGeom prst="rect">
            <a:avLst/>
          </a:prstGeom>
          <a:noFill/>
        </p:spPr>
        <p:txBody>
          <a:bodyPr wrap="square" rtlCol="0">
            <a:spAutoFit/>
          </a:bodyPr>
          <a:lstStyle/>
          <a:p>
            <a:pPr>
              <a:lnSpc>
                <a:spcPct val="150000"/>
              </a:lnSpc>
            </a:pPr>
            <a:r>
              <a:rPr lang="es-AR" b="1" dirty="0" smtClean="0">
                <a:latin typeface="Ebrima" panose="02000000000000000000" pitchFamily="2" charset="0"/>
                <a:ea typeface="Ebrima" panose="02000000000000000000" pitchFamily="2" charset="0"/>
                <a:cs typeface="Ebrima" panose="02000000000000000000" pitchFamily="2" charset="0"/>
              </a:rPr>
              <a:t>Es </a:t>
            </a:r>
            <a:r>
              <a:rPr lang="es-AR" b="1" dirty="0">
                <a:latin typeface="Ebrima" panose="02000000000000000000" pitchFamily="2" charset="0"/>
                <a:ea typeface="Ebrima" panose="02000000000000000000" pitchFamily="2" charset="0"/>
                <a:cs typeface="Ebrima" panose="02000000000000000000" pitchFamily="2" charset="0"/>
              </a:rPr>
              <a:t>factible lograr </a:t>
            </a:r>
            <a:r>
              <a:rPr lang="es-AR" b="1" dirty="0" smtClean="0">
                <a:latin typeface="Ebrima" panose="02000000000000000000" pitchFamily="2" charset="0"/>
                <a:ea typeface="Ebrima" panose="02000000000000000000" pitchFamily="2" charset="0"/>
                <a:cs typeface="Ebrima" panose="02000000000000000000" pitchFamily="2" charset="0"/>
              </a:rPr>
              <a:t>resultados, pero debe tenerse presente</a:t>
            </a:r>
          </a:p>
          <a:p>
            <a:pPr>
              <a:lnSpc>
                <a:spcPct val="150000"/>
              </a:lnSpc>
            </a:pPr>
            <a:endParaRPr lang="es-AR" sz="200" b="1" dirty="0">
              <a:latin typeface="Ebrima" panose="02000000000000000000" pitchFamily="2" charset="0"/>
              <a:ea typeface="Ebrima" panose="02000000000000000000" pitchFamily="2" charset="0"/>
              <a:cs typeface="Ebrima" panose="02000000000000000000" pitchFamily="2" charset="0"/>
            </a:endParaRPr>
          </a:p>
          <a:p>
            <a:pPr marL="285750" lvl="0" indent="-285750">
              <a:lnSpc>
                <a:spcPct val="150000"/>
              </a:lnSpc>
              <a:buFont typeface="Arial" panose="020B0604020202020204" pitchFamily="34" charset="0"/>
              <a:buChar char="•"/>
            </a:pPr>
            <a:r>
              <a:rPr lang="es-AR" b="1" dirty="0">
                <a:latin typeface="Ebrima" panose="02000000000000000000" pitchFamily="2" charset="0"/>
                <a:ea typeface="Ebrima" panose="02000000000000000000" pitchFamily="2" charset="0"/>
                <a:cs typeface="Ebrima" panose="02000000000000000000" pitchFamily="2" charset="0"/>
              </a:rPr>
              <a:t>Nuevos subsidiadores</a:t>
            </a:r>
          </a:p>
          <a:p>
            <a:pPr marL="285750" lvl="0" indent="-285750">
              <a:lnSpc>
                <a:spcPct val="150000"/>
              </a:lnSpc>
              <a:buFont typeface="Arial" panose="020B0604020202020204" pitchFamily="34" charset="0"/>
              <a:buChar char="•"/>
            </a:pPr>
            <a:r>
              <a:rPr lang="es-AR" b="1" dirty="0" smtClean="0">
                <a:latin typeface="Ebrima" panose="02000000000000000000" pitchFamily="2" charset="0"/>
                <a:ea typeface="Ebrima" panose="02000000000000000000" pitchFamily="2" charset="0"/>
                <a:cs typeface="Ebrima" panose="02000000000000000000" pitchFamily="2" charset="0"/>
              </a:rPr>
              <a:t>Nuevos tipos de ayudas</a:t>
            </a:r>
            <a:r>
              <a:rPr lang="es-AR" dirty="0" smtClean="0">
                <a:latin typeface="Ebrima" panose="02000000000000000000" pitchFamily="2" charset="0"/>
                <a:ea typeface="Ebrima" panose="02000000000000000000" pitchFamily="2" charset="0"/>
                <a:cs typeface="Ebrima" panose="02000000000000000000" pitchFamily="2" charset="0"/>
              </a:rPr>
              <a:t>: </a:t>
            </a:r>
            <a:r>
              <a:rPr lang="es-AR" dirty="0">
                <a:latin typeface="Ebrima" panose="02000000000000000000" pitchFamily="2" charset="0"/>
                <a:ea typeface="Ebrima" panose="02000000000000000000" pitchFamily="2" charset="0"/>
                <a:cs typeface="Ebrima" panose="02000000000000000000" pitchFamily="2" charset="0"/>
              </a:rPr>
              <a:t>Programas del 6.2, Caja verde (Programas de seguros) y </a:t>
            </a:r>
            <a:r>
              <a:rPr lang="es-AR" i="1" dirty="0">
                <a:latin typeface="Ebrima" panose="02000000000000000000" pitchFamily="2" charset="0"/>
                <a:ea typeface="Ebrima" panose="02000000000000000000" pitchFamily="2" charset="0"/>
                <a:cs typeface="Ebrima" panose="02000000000000000000" pitchFamily="2" charset="0"/>
              </a:rPr>
              <a:t>de minimis</a:t>
            </a:r>
            <a:endParaRPr lang="es-AR" dirty="0">
              <a:latin typeface="Ebrima" panose="02000000000000000000" pitchFamily="2" charset="0"/>
              <a:ea typeface="Ebrima" panose="02000000000000000000" pitchFamily="2" charset="0"/>
              <a:cs typeface="Ebrima" panose="02000000000000000000" pitchFamily="2" charset="0"/>
            </a:endParaRPr>
          </a:p>
          <a:p>
            <a:pPr marL="285750" indent="-285750" defTabSz="342900">
              <a:lnSpc>
                <a:spcPct val="150000"/>
              </a:lnSpc>
              <a:buFont typeface="Arial" panose="020B0604020202020204" pitchFamily="34" charset="0"/>
              <a:buChar char="•"/>
            </a:pP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Ayuda causante de distorsión del comercio: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cómo establecer </a:t>
            </a:r>
            <a:r>
              <a:rPr lang="es-ES" u="sng" dirty="0">
                <a:solidFill>
                  <a:srgbClr val="212121"/>
                </a:solidFill>
                <a:latin typeface="Ebrima" panose="02000000000000000000" pitchFamily="2" charset="0"/>
                <a:ea typeface="Ebrima" panose="02000000000000000000" pitchFamily="2" charset="0"/>
                <a:cs typeface="Ebrima" panose="02000000000000000000" pitchFamily="2" charset="0"/>
              </a:rPr>
              <a:t>un límite global,</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cuál será su </a:t>
            </a:r>
            <a:r>
              <a:rPr lang="es-ES" u="sng" dirty="0">
                <a:solidFill>
                  <a:srgbClr val="212121"/>
                </a:solidFill>
                <a:latin typeface="Ebrima" panose="02000000000000000000" pitchFamily="2" charset="0"/>
                <a:ea typeface="Ebrima" panose="02000000000000000000" pitchFamily="2" charset="0"/>
                <a:cs typeface="Ebrima" panose="02000000000000000000" pitchFamily="2" charset="0"/>
              </a:rPr>
              <a:t>naturaleza</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(fijo o flotante), a qué deberá aplicarse. </a:t>
            </a:r>
          </a:p>
          <a:p>
            <a:pPr marL="285750" indent="-285750" defTabSz="342900">
              <a:lnSpc>
                <a:spcPct val="150000"/>
              </a:lnSpc>
              <a:buFont typeface="Arial" panose="020B0604020202020204" pitchFamily="34" charset="0"/>
              <a:buChar char="•"/>
            </a:pPr>
            <a:r>
              <a:rPr lang="es-ES" b="1" dirty="0" smtClean="0">
                <a:solidFill>
                  <a:srgbClr val="212121"/>
                </a:solidFill>
                <a:latin typeface="Ebrima" panose="02000000000000000000" pitchFamily="2" charset="0"/>
                <a:ea typeface="Ebrima" panose="02000000000000000000" pitchFamily="2" charset="0"/>
                <a:cs typeface="Ebrima" panose="02000000000000000000" pitchFamily="2" charset="0"/>
              </a:rPr>
              <a:t>Disciplinas </a:t>
            </a:r>
            <a:r>
              <a:rPr lang="es-ES" b="1" dirty="0">
                <a:solidFill>
                  <a:srgbClr val="212121"/>
                </a:solidFill>
                <a:latin typeface="Ebrima" panose="02000000000000000000" pitchFamily="2" charset="0"/>
                <a:ea typeface="Ebrima" panose="02000000000000000000" pitchFamily="2" charset="0"/>
                <a:cs typeface="Ebrima" panose="02000000000000000000" pitchFamily="2" charset="0"/>
              </a:rPr>
              <a:t>anti-concentración </a:t>
            </a:r>
            <a:r>
              <a:rPr lang="es-ES" dirty="0">
                <a:solidFill>
                  <a:srgbClr val="212121"/>
                </a:solidFill>
                <a:latin typeface="Ebrima" panose="02000000000000000000" pitchFamily="2" charset="0"/>
                <a:ea typeface="Ebrima" panose="02000000000000000000" pitchFamily="2" charset="0"/>
                <a:cs typeface="Ebrima" panose="02000000000000000000" pitchFamily="2" charset="0"/>
              </a:rPr>
              <a:t>de subsidios. </a:t>
            </a:r>
          </a:p>
          <a:p>
            <a:pPr marL="285750" lvl="0" indent="-285750">
              <a:lnSpc>
                <a:spcPct val="150000"/>
              </a:lnSpc>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Constitución </a:t>
            </a:r>
            <a:r>
              <a:rPr lang="es-AR" dirty="0">
                <a:latin typeface="Ebrima" panose="02000000000000000000" pitchFamily="2" charset="0"/>
                <a:ea typeface="Ebrima" panose="02000000000000000000" pitchFamily="2" charset="0"/>
                <a:cs typeface="Ebrima" panose="02000000000000000000" pitchFamily="2" charset="0"/>
              </a:rPr>
              <a:t>de existencias públicas con fines de seguridad alimentaria</a:t>
            </a:r>
            <a:r>
              <a:rPr lang="es-AR" dirty="0" smtClean="0">
                <a:latin typeface="Ebrima" panose="02000000000000000000" pitchFamily="2" charset="0"/>
                <a:ea typeface="Ebrima" panose="02000000000000000000" pitchFamily="2" charset="0"/>
                <a:cs typeface="Ebrima" panose="02000000000000000000" pitchFamily="2" charset="0"/>
              </a:rPr>
              <a:t>.</a:t>
            </a:r>
          </a:p>
          <a:p>
            <a:pPr marL="171450" lvl="0" indent="-171450">
              <a:buFont typeface="Arial" panose="020B0604020202020204" pitchFamily="34" charset="0"/>
              <a:buChar char="•"/>
            </a:pPr>
            <a:endParaRPr lang="es-AR" dirty="0">
              <a:latin typeface="Ebrima" panose="02000000000000000000" pitchFamily="2" charset="0"/>
              <a:ea typeface="Ebrima" panose="02000000000000000000" pitchFamily="2" charset="0"/>
              <a:cs typeface="Ebrima" panose="02000000000000000000" pitchFamily="2" charset="0"/>
            </a:endParaRPr>
          </a:p>
        </p:txBody>
      </p:sp>
      <p:sp>
        <p:nvSpPr>
          <p:cNvPr id="2" name="Rectángulo 1"/>
          <p:cNvSpPr/>
          <p:nvPr/>
        </p:nvSpPr>
        <p:spPr>
          <a:xfrm>
            <a:off x="2123728" y="195486"/>
            <a:ext cx="2674130" cy="523220"/>
          </a:xfrm>
          <a:prstGeom prst="rect">
            <a:avLst/>
          </a:prstGeom>
        </p:spPr>
        <p:txBody>
          <a:bodyPr wrap="none">
            <a:spAutoFit/>
          </a:bodyPr>
          <a:lstStyle/>
          <a:p>
            <a:r>
              <a:rPr lang="es-AR" sz="2800" b="1" dirty="0">
                <a:solidFill>
                  <a:schemeClr val="bg1"/>
                </a:solidFill>
                <a:latin typeface="Ebrima" panose="02000000000000000000" pitchFamily="2" charset="0"/>
                <a:ea typeface="Ebrima" panose="02000000000000000000" pitchFamily="2" charset="0"/>
                <a:cs typeface="Ebrima" panose="02000000000000000000" pitchFamily="2" charset="0"/>
              </a:rPr>
              <a:t>Ayuda interna </a:t>
            </a:r>
          </a:p>
        </p:txBody>
      </p:sp>
    </p:spTree>
    <p:extLst>
      <p:ext uri="{BB962C8B-B14F-4D97-AF65-F5344CB8AC3E}">
        <p14:creationId xmlns:p14="http://schemas.microsoft.com/office/powerpoint/2010/main" val="179845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 calcmode="lin" valueType="num">
                                      <p:cBhvr additive="base">
                                        <p:cTn id="13"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 calcmode="lin" valueType="num">
                                      <p:cBhvr additive="base">
                                        <p:cTn id="3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10" name="9 CuadroTexto"/>
          <p:cNvSpPr txBox="1"/>
          <p:nvPr/>
        </p:nvSpPr>
        <p:spPr>
          <a:xfrm>
            <a:off x="179512" y="1059582"/>
            <a:ext cx="4000528" cy="3801041"/>
          </a:xfrm>
          <a:prstGeom prst="rect">
            <a:avLst/>
          </a:prstGeom>
          <a:noFill/>
        </p:spPr>
        <p:txBody>
          <a:bodyPr wrap="square" rtlCol="0">
            <a:spAutoFit/>
          </a:bodyPr>
          <a:lstStyle/>
          <a:p>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Hay diversas propuestas sobre </a:t>
            </a:r>
            <a:r>
              <a:rPr lang="es-AR" b="1" dirty="0" smtClean="0">
                <a:solidFill>
                  <a:srgbClr val="333333"/>
                </a:solidFill>
                <a:latin typeface="Ebrima" panose="02000000000000000000" pitchFamily="2" charset="0"/>
                <a:ea typeface="Ebrima" panose="02000000000000000000" pitchFamily="2" charset="0"/>
                <a:cs typeface="Ebrima" panose="02000000000000000000" pitchFamily="2" charset="0"/>
              </a:rPr>
              <a:t>ayuda interna</a:t>
            </a:r>
          </a:p>
          <a:p>
            <a:endParaRPr lang="es-AR" sz="1100" dirty="0">
              <a:latin typeface="Ebrima" panose="02000000000000000000" pitchFamily="2" charset="0"/>
              <a:ea typeface="Ebrima" panose="02000000000000000000" pitchFamily="2" charset="0"/>
              <a:cs typeface="Ebrima" panose="02000000000000000000" pitchFamily="2" charset="0"/>
            </a:endParaRPr>
          </a:p>
          <a:p>
            <a:pPr marL="285750" indent="-285750">
              <a:buBlip>
                <a:blip r:embed="rId4"/>
              </a:buBlip>
            </a:pP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Grupo de Cairns</a:t>
            </a:r>
          </a:p>
          <a:p>
            <a:pPr marL="285750" indent="-285750">
              <a:buBlip>
                <a:blip r:embed="rId4"/>
              </a:buBlip>
            </a:pP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Brasil </a:t>
            </a:r>
            <a:r>
              <a:rPr lang="es-AR" dirty="0">
                <a:solidFill>
                  <a:srgbClr val="333333"/>
                </a:solidFill>
                <a:latin typeface="Ebrima" panose="02000000000000000000" pitchFamily="2" charset="0"/>
                <a:ea typeface="Ebrima" panose="02000000000000000000" pitchFamily="2" charset="0"/>
                <a:cs typeface="Ebrima" panose="02000000000000000000" pitchFamily="2" charset="0"/>
              </a:rPr>
              <a:t>y </a:t>
            </a: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UE</a:t>
            </a:r>
            <a:endParaRPr lang="es-AR" dirty="0">
              <a:solidFill>
                <a:srgbClr val="333333"/>
              </a:solidFill>
              <a:latin typeface="Ebrima" panose="02000000000000000000" pitchFamily="2" charset="0"/>
              <a:ea typeface="Ebrima" panose="02000000000000000000" pitchFamily="2" charset="0"/>
              <a:cs typeface="Ebrima" panose="02000000000000000000" pitchFamily="2" charset="0"/>
            </a:endParaRPr>
          </a:p>
          <a:p>
            <a:pPr marL="285750" indent="-285750">
              <a:buBlip>
                <a:blip r:embed="rId4"/>
              </a:buBlip>
            </a:pP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China e India</a:t>
            </a:r>
          </a:p>
          <a:p>
            <a:pPr marL="285750" indent="-285750">
              <a:buBlip>
                <a:blip r:embed="rId4"/>
              </a:buBlip>
            </a:pP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Japón</a:t>
            </a:r>
          </a:p>
          <a:p>
            <a:pPr marL="285750" indent="-285750">
              <a:buBlip>
                <a:blip r:embed="rId4"/>
              </a:buBlip>
            </a:pPr>
            <a:r>
              <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rPr>
              <a:t>Nueva Zelandia, Australia, Canadá y Paraguay</a:t>
            </a:r>
          </a:p>
          <a:p>
            <a:endParaRPr lang="es-AR" dirty="0" smtClean="0">
              <a:solidFill>
                <a:srgbClr val="333333"/>
              </a:solidFill>
              <a:latin typeface="Ebrima" panose="02000000000000000000" pitchFamily="2" charset="0"/>
              <a:ea typeface="Ebrima" panose="02000000000000000000" pitchFamily="2" charset="0"/>
              <a:cs typeface="Ebrima" panose="02000000000000000000" pitchFamily="2" charset="0"/>
            </a:endParaRPr>
          </a:p>
          <a:p>
            <a:r>
              <a:rPr lang="es-ES" b="1" dirty="0" smtClean="0">
                <a:latin typeface="Ebrima" panose="02000000000000000000" pitchFamily="2" charset="0"/>
                <a:ea typeface="Ebrima" panose="02000000000000000000" pitchFamily="2" charset="0"/>
                <a:cs typeface="Ebrima" panose="02000000000000000000" pitchFamily="2" charset="0"/>
              </a:rPr>
              <a:t>Constitución </a:t>
            </a:r>
            <a:r>
              <a:rPr lang="es-ES" b="1" dirty="0">
                <a:latin typeface="Ebrima" panose="02000000000000000000" pitchFamily="2" charset="0"/>
                <a:ea typeface="Ebrima" panose="02000000000000000000" pitchFamily="2" charset="0"/>
                <a:cs typeface="Ebrima" panose="02000000000000000000" pitchFamily="2" charset="0"/>
              </a:rPr>
              <a:t>de existencias públicas con fines de seguridad alimentaria</a:t>
            </a:r>
            <a:endParaRPr lang="es-AR" b="1" dirty="0" smtClean="0">
              <a:solidFill>
                <a:srgbClr val="333333"/>
              </a:solidFill>
              <a:latin typeface="Ebrima" panose="02000000000000000000" pitchFamily="2" charset="0"/>
              <a:ea typeface="Ebrima" panose="02000000000000000000" pitchFamily="2" charset="0"/>
              <a:cs typeface="Ebrima" panose="02000000000000000000" pitchFamily="2" charset="0"/>
            </a:endParaRPr>
          </a:p>
          <a:p>
            <a:endParaRPr lang="es-AR" sz="1400" dirty="0">
              <a:solidFill>
                <a:srgbClr val="333333"/>
              </a:solidFill>
              <a:latin typeface="Ebrima" panose="02000000000000000000" pitchFamily="2" charset="0"/>
              <a:ea typeface="Ebrima" panose="02000000000000000000" pitchFamily="2" charset="0"/>
              <a:cs typeface="Ebrima" panose="02000000000000000000" pitchFamily="2" charset="0"/>
            </a:endParaRPr>
          </a:p>
        </p:txBody>
      </p:sp>
      <p:pic>
        <p:nvPicPr>
          <p:cNvPr id="7" name="Picture 2">
            <a:extLst>
              <a:ext uri="{FF2B5EF4-FFF2-40B4-BE49-F238E27FC236}">
                <a16:creationId xmlns="" xmlns:a16="http://schemas.microsoft.com/office/drawing/2014/main" id="{34A537DE-C9F6-4CB9-8C46-B3B912160272}"/>
              </a:ext>
            </a:extLst>
          </p:cNvPr>
          <p:cNvPicPr>
            <a:picLocks noChangeAspect="1"/>
          </p:cNvPicPr>
          <p:nvPr/>
        </p:nvPicPr>
        <p:blipFill>
          <a:blip r:embed="rId5"/>
          <a:stretch>
            <a:fillRect/>
          </a:stretch>
        </p:blipFill>
        <p:spPr>
          <a:xfrm>
            <a:off x="4914900" y="123478"/>
            <a:ext cx="4229100" cy="1247775"/>
          </a:xfrm>
          <a:prstGeom prst="rect">
            <a:avLst/>
          </a:prstGeom>
        </p:spPr>
      </p:pic>
      <p:sp>
        <p:nvSpPr>
          <p:cNvPr id="9" name="9 CuadroTexto"/>
          <p:cNvSpPr txBox="1"/>
          <p:nvPr/>
        </p:nvSpPr>
        <p:spPr>
          <a:xfrm>
            <a:off x="4914116" y="1540698"/>
            <a:ext cx="4000528" cy="2754600"/>
          </a:xfrm>
          <a:prstGeom prst="rect">
            <a:avLst/>
          </a:prstGeom>
          <a:noFill/>
        </p:spPr>
        <p:txBody>
          <a:bodyPr wrap="square" rtlCol="0">
            <a:spAutoFit/>
          </a:bodyPr>
          <a:lstStyle/>
          <a:p>
            <a:r>
              <a:rPr lang="es-AR" dirty="0" smtClean="0">
                <a:latin typeface="Ebrima" panose="02000000000000000000" pitchFamily="2" charset="0"/>
                <a:ea typeface="Ebrima" panose="02000000000000000000" pitchFamily="2" charset="0"/>
                <a:cs typeface="Ebrima" panose="02000000000000000000" pitchFamily="2" charset="0"/>
              </a:rPr>
              <a:t>Otros temas:</a:t>
            </a:r>
          </a:p>
          <a:p>
            <a:endParaRPr lang="es-AR" sz="1100" dirty="0" smtClean="0">
              <a:latin typeface="Ebrima" panose="02000000000000000000" pitchFamily="2" charset="0"/>
              <a:ea typeface="Ebrima" panose="02000000000000000000" pitchFamily="2" charset="0"/>
              <a:cs typeface="Ebrima" panose="02000000000000000000" pitchFamily="2" charset="0"/>
            </a:endParaRPr>
          </a:p>
          <a:p>
            <a:pPr marL="285750" indent="-285750">
              <a:buBlip>
                <a:blip r:embed="rId4"/>
              </a:buBlip>
            </a:pPr>
            <a:r>
              <a:rPr lang="es-AR" b="1" dirty="0" smtClean="0">
                <a:latin typeface="Ebrima" panose="02000000000000000000" pitchFamily="2" charset="0"/>
                <a:ea typeface="Ebrima" panose="02000000000000000000" pitchFamily="2" charset="0"/>
                <a:cs typeface="Ebrima" panose="02000000000000000000" pitchFamily="2" charset="0"/>
              </a:rPr>
              <a:t>Acceso a mercados </a:t>
            </a:r>
            <a:r>
              <a:rPr lang="es-AR" dirty="0" smtClean="0">
                <a:latin typeface="Ebrima" panose="02000000000000000000" pitchFamily="2" charset="0"/>
                <a:ea typeface="Ebrima" panose="02000000000000000000" pitchFamily="2" charset="0"/>
                <a:cs typeface="Ebrima" panose="02000000000000000000" pitchFamily="2" charset="0"/>
              </a:rPr>
              <a:t>(</a:t>
            </a:r>
            <a:r>
              <a:rPr lang="es-ES" dirty="0">
                <a:latin typeface="Ebrima" panose="02000000000000000000" pitchFamily="2" charset="0"/>
                <a:ea typeface="Ebrima" panose="02000000000000000000" pitchFamily="2" charset="0"/>
                <a:cs typeface="Ebrima" panose="02000000000000000000" pitchFamily="2" charset="0"/>
              </a:rPr>
              <a:t>Paraguay y </a:t>
            </a:r>
            <a:r>
              <a:rPr lang="es-ES" dirty="0" smtClean="0">
                <a:latin typeface="Ebrima" panose="02000000000000000000" pitchFamily="2" charset="0"/>
                <a:ea typeface="Ebrima" panose="02000000000000000000" pitchFamily="2" charset="0"/>
                <a:cs typeface="Ebrima" panose="02000000000000000000" pitchFamily="2" charset="0"/>
              </a:rPr>
              <a:t>Perú)</a:t>
            </a:r>
            <a:endParaRPr lang="es-AR" dirty="0" smtClean="0">
              <a:latin typeface="Ebrima" panose="02000000000000000000" pitchFamily="2" charset="0"/>
              <a:ea typeface="Ebrima" panose="02000000000000000000" pitchFamily="2" charset="0"/>
              <a:cs typeface="Ebrima" panose="02000000000000000000" pitchFamily="2" charset="0"/>
            </a:endParaRPr>
          </a:p>
          <a:p>
            <a:pPr marL="285750" indent="-285750" algn="just" defTabSz="342900">
              <a:lnSpc>
                <a:spcPct val="150000"/>
              </a:lnSpc>
              <a:buBlip>
                <a:blip r:embed="rId4"/>
              </a:buBlip>
            </a:pPr>
            <a:r>
              <a:rPr lang="es-AR" b="1" dirty="0">
                <a:solidFill>
                  <a:srgbClr val="212121"/>
                </a:solidFill>
                <a:latin typeface="Ebrima" panose="02000000000000000000" pitchFamily="2" charset="0"/>
                <a:ea typeface="Ebrima" panose="02000000000000000000" pitchFamily="2" charset="0"/>
                <a:cs typeface="Ebrima" panose="02000000000000000000" pitchFamily="2" charset="0"/>
              </a:rPr>
              <a:t>Mecanismo de Salvaguardia Especial </a:t>
            </a:r>
            <a:r>
              <a:rPr lang="es-AR" dirty="0" smtClean="0">
                <a:solidFill>
                  <a:srgbClr val="212121"/>
                </a:solidFill>
                <a:latin typeface="Ebrima" panose="02000000000000000000" pitchFamily="2" charset="0"/>
                <a:ea typeface="Ebrima" panose="02000000000000000000" pitchFamily="2" charset="0"/>
                <a:cs typeface="Ebrima" panose="02000000000000000000" pitchFamily="2" charset="0"/>
              </a:rPr>
              <a:t>[MSE] (G-33)</a:t>
            </a:r>
          </a:p>
          <a:p>
            <a:pPr marL="285750" indent="-285750" algn="just" defTabSz="342900">
              <a:lnSpc>
                <a:spcPct val="150000"/>
              </a:lnSpc>
              <a:buBlip>
                <a:blip r:embed="rId4"/>
              </a:buBlip>
            </a:pPr>
            <a:r>
              <a:rPr lang="es-AR" b="1" dirty="0" smtClean="0">
                <a:latin typeface="Ebrima" panose="02000000000000000000" pitchFamily="2" charset="0"/>
                <a:ea typeface="Ebrima" panose="02000000000000000000" pitchFamily="2" charset="0"/>
                <a:cs typeface="Ebrima" panose="02000000000000000000" pitchFamily="2" charset="0"/>
              </a:rPr>
              <a:t>Salvaguardia </a:t>
            </a:r>
            <a:r>
              <a:rPr lang="es-AR" b="1" dirty="0">
                <a:latin typeface="Ebrima" panose="02000000000000000000" pitchFamily="2" charset="0"/>
                <a:ea typeface="Ebrima" panose="02000000000000000000" pitchFamily="2" charset="0"/>
                <a:cs typeface="Ebrima" panose="02000000000000000000" pitchFamily="2" charset="0"/>
              </a:rPr>
              <a:t>especial para la agricultura </a:t>
            </a:r>
            <a:r>
              <a:rPr lang="es-AR" dirty="0" smtClean="0">
                <a:latin typeface="Ebrima" panose="02000000000000000000" pitchFamily="2" charset="0"/>
                <a:ea typeface="Ebrima" panose="02000000000000000000" pitchFamily="2" charset="0"/>
                <a:cs typeface="Ebrima" panose="02000000000000000000" pitchFamily="2" charset="0"/>
              </a:rPr>
              <a:t>[</a:t>
            </a:r>
            <a:r>
              <a:rPr lang="es-ES" dirty="0" smtClean="0">
                <a:latin typeface="Ebrima" panose="02000000000000000000" pitchFamily="2" charset="0"/>
                <a:ea typeface="Ebrima" panose="02000000000000000000" pitchFamily="2" charset="0"/>
                <a:cs typeface="Ebrima" panose="02000000000000000000" pitchFamily="2" charset="0"/>
              </a:rPr>
              <a:t>SGE] (Rusia)</a:t>
            </a:r>
            <a:endParaRPr lang="es-AR" dirty="0">
              <a:solidFill>
                <a:srgbClr val="212121"/>
              </a:solidFill>
              <a:latin typeface="Ebrima" panose="02000000000000000000" pitchFamily="2" charset="0"/>
              <a:ea typeface="Ebrima" panose="02000000000000000000" pitchFamily="2" charset="0"/>
              <a:cs typeface="Ebrima" panose="02000000000000000000" pitchFamily="2" charset="0"/>
            </a:endParaRPr>
          </a:p>
        </p:txBody>
      </p:sp>
      <p:sp>
        <p:nvSpPr>
          <p:cNvPr id="6" name="Rectángulo 5"/>
          <p:cNvSpPr/>
          <p:nvPr/>
        </p:nvSpPr>
        <p:spPr>
          <a:xfrm>
            <a:off x="2411760" y="224145"/>
            <a:ext cx="2053767" cy="523220"/>
          </a:xfrm>
          <a:prstGeom prst="rect">
            <a:avLst/>
          </a:prstGeom>
        </p:spPr>
        <p:txBody>
          <a:bodyPr wrap="none">
            <a:spAutoFit/>
          </a:bodyPr>
          <a:lstStyle/>
          <a:p>
            <a:r>
              <a:rPr lang="es-AR" sz="2800" b="1" dirty="0" smtClean="0">
                <a:solidFill>
                  <a:schemeClr val="bg1"/>
                </a:solidFill>
                <a:latin typeface="Ebrima" panose="02000000000000000000" pitchFamily="2" charset="0"/>
                <a:ea typeface="Ebrima" panose="02000000000000000000" pitchFamily="2" charset="0"/>
                <a:cs typeface="Ebrima" panose="02000000000000000000" pitchFamily="2" charset="0"/>
              </a:rPr>
              <a:t>Propuestas</a:t>
            </a:r>
            <a:endParaRPr lang="es-AR" sz="2800" b="1"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78738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anim calcmode="lin" valueType="num">
                                      <p:cBhvr additive="base">
                                        <p:cTn id="21"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anim calcmode="lin" valueType="num">
                                      <p:cBhvr additive="base">
                                        <p:cTn id="25"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anim calcmode="lin" valueType="num">
                                      <p:cBhvr additive="base">
                                        <p:cTn id="29"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xEl>
                                              <p:pRg st="8" end="8"/>
                                            </p:txEl>
                                          </p:spTgt>
                                        </p:tgtEl>
                                        <p:attrNameLst>
                                          <p:attrName>style.visibility</p:attrName>
                                        </p:attrNameLst>
                                      </p:cBhvr>
                                      <p:to>
                                        <p:strVal val="visible"/>
                                      </p:to>
                                    </p:set>
                                    <p:anim calcmode="lin" valueType="num">
                                      <p:cBhvr additive="base">
                                        <p:cTn id="35"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 calcmode="lin" valueType="num">
                                      <p:cBhvr additive="base">
                                        <p:cTn id="4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xEl>
                                              <p:pRg st="2" end="2"/>
                                            </p:txEl>
                                          </p:spTgt>
                                        </p:tgtEl>
                                        <p:attrNameLst>
                                          <p:attrName>style.visibility</p:attrName>
                                        </p:attrNameLst>
                                      </p:cBhvr>
                                      <p:to>
                                        <p:strVal val="visible"/>
                                      </p:to>
                                    </p:set>
                                    <p:anim calcmode="lin" valueType="num">
                                      <p:cBhvr additive="base">
                                        <p:cTn id="4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9">
                                            <p:txEl>
                                              <p:pRg st="3" end="3"/>
                                            </p:txEl>
                                          </p:spTgt>
                                        </p:tgtEl>
                                        <p:attrNameLst>
                                          <p:attrName>style.visibility</p:attrName>
                                        </p:attrNameLst>
                                      </p:cBhvr>
                                      <p:to>
                                        <p:strVal val="visible"/>
                                      </p:to>
                                    </p:set>
                                    <p:anim calcmode="lin" valueType="num">
                                      <p:cBhvr additive="base">
                                        <p:cTn id="5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9">
                                            <p:txEl>
                                              <p:pRg st="4" end="4"/>
                                            </p:txEl>
                                          </p:spTgt>
                                        </p:tgtEl>
                                        <p:attrNameLst>
                                          <p:attrName>style.visibility</p:attrName>
                                        </p:attrNameLst>
                                      </p:cBhvr>
                                      <p:to>
                                        <p:strVal val="visible"/>
                                      </p:to>
                                    </p:set>
                                    <p:anim calcmode="lin" valueType="num">
                                      <p:cBhvr additive="base">
                                        <p:cTn id="5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5" name="Rectángulo 4"/>
          <p:cNvSpPr/>
          <p:nvPr/>
        </p:nvSpPr>
        <p:spPr>
          <a:xfrm>
            <a:off x="323528" y="1275606"/>
            <a:ext cx="8496944" cy="375359"/>
          </a:xfrm>
          <a:prstGeom prst="rect">
            <a:avLst/>
          </a:prstGeom>
        </p:spPr>
        <p:txBody>
          <a:bodyPr wrap="square">
            <a:spAutoFit/>
          </a:bodyPr>
          <a:lstStyle/>
          <a:p>
            <a:pPr marL="285750" indent="-285750" algn="just">
              <a:lnSpc>
                <a:spcPct val="150000"/>
              </a:lnSpc>
              <a:buFont typeface="Wingdings" panose="05000000000000000000" pitchFamily="2" charset="2"/>
              <a:buChar char="§"/>
            </a:pPr>
            <a:endParaRPr lang="es-AR" sz="1400" dirty="0">
              <a:solidFill>
                <a:srgbClr val="212121"/>
              </a:solidFill>
              <a:latin typeface="Ebrima" panose="02000000000000000000" pitchFamily="2" charset="0"/>
              <a:ea typeface="Calibri" panose="020F0502020204030204" pitchFamily="34" charset="0"/>
              <a:cs typeface="Arial" panose="020B0604020202020204" pitchFamily="34" charset="0"/>
            </a:endParaRPr>
          </a:p>
        </p:txBody>
      </p:sp>
      <p:sp>
        <p:nvSpPr>
          <p:cNvPr id="6" name="Título 1"/>
          <p:cNvSpPr>
            <a:spLocks noGrp="1"/>
          </p:cNvSpPr>
          <p:nvPr>
            <p:ph type="title"/>
          </p:nvPr>
        </p:nvSpPr>
        <p:spPr>
          <a:xfrm>
            <a:off x="1944000" y="1"/>
            <a:ext cx="7200000" cy="915566"/>
          </a:xfrm>
        </p:spPr>
        <p:txBody>
          <a:bodyPr vert="horz" lIns="91440" tIns="45720" rIns="91440" bIns="45720" rtlCol="0" anchor="ctr">
            <a:normAutofit/>
          </a:bodyPr>
          <a:lstStyle/>
          <a:p>
            <a:r>
              <a:rPr lang="es-AR" sz="4000" b="1" dirty="0">
                <a:solidFill>
                  <a:schemeClr val="bg1"/>
                </a:solidFill>
                <a:latin typeface="Ebrima" panose="02000000000000000000" pitchFamily="2" charset="0"/>
                <a:ea typeface="Ebrima" panose="02000000000000000000" pitchFamily="2" charset="0"/>
                <a:cs typeface="Ebrima" panose="02000000000000000000" pitchFamily="2" charset="0"/>
              </a:rPr>
              <a:t>Consideraciones </a:t>
            </a:r>
            <a:r>
              <a:rPr lang="es-AR" sz="4000" b="1" dirty="0" smtClean="0">
                <a:solidFill>
                  <a:schemeClr val="bg1"/>
                </a:solidFill>
                <a:latin typeface="Ebrima" panose="02000000000000000000" pitchFamily="2" charset="0"/>
                <a:ea typeface="Ebrima" panose="02000000000000000000" pitchFamily="2" charset="0"/>
                <a:cs typeface="Ebrima" panose="02000000000000000000" pitchFamily="2" charset="0"/>
              </a:rPr>
              <a:t>Finales</a:t>
            </a:r>
            <a:endParaRPr lang="es-AR" sz="4000" b="1"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pic>
        <p:nvPicPr>
          <p:cNvPr id="2" name="Imagen 1"/>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282236" y="1059682"/>
            <a:ext cx="2700000" cy="1800000"/>
          </a:xfrm>
          <a:prstGeom prst="rect">
            <a:avLst/>
          </a:prstGeom>
          <a:ln>
            <a:noFill/>
          </a:ln>
          <a:effectLst/>
          <a:scene3d>
            <a:camera prst="orthographicFront">
              <a:rot lat="0" lon="0" rev="0"/>
            </a:camera>
            <a:lightRig rig="contrasting" dir="t">
              <a:rot lat="0" lon="0" rev="7800000"/>
            </a:lightRig>
          </a:scene3d>
          <a:sp3d>
            <a:bevelT w="139700" h="139700"/>
          </a:sp3d>
        </p:spPr>
      </p:pic>
      <p:pic>
        <p:nvPicPr>
          <p:cNvPr id="3" name="Imagen 2"/>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275856" y="1040633"/>
            <a:ext cx="2346369" cy="1800000"/>
          </a:xfrm>
          <a:prstGeom prst="rect">
            <a:avLst/>
          </a:prstGeom>
          <a:ln>
            <a:noFill/>
          </a:ln>
          <a:effectLst/>
          <a:scene3d>
            <a:camera prst="orthographicFront">
              <a:rot lat="0" lon="0" rev="0"/>
            </a:camera>
            <a:lightRig rig="contrasting" dir="t">
              <a:rot lat="0" lon="0" rev="7800000"/>
            </a:lightRig>
          </a:scene3d>
          <a:sp3d>
            <a:bevelT w="139700" h="139700"/>
          </a:sp3d>
        </p:spPr>
      </p:pic>
      <p:pic>
        <p:nvPicPr>
          <p:cNvPr id="4" name="Imagen 3"/>
          <p:cNvPicPr>
            <a:picLocks noChangeAspect="1"/>
          </p:cNvPicPr>
          <p:nvPr/>
        </p:nvPicPr>
        <p:blipFill>
          <a:blip r:embed="rId6"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93924" y="1040633"/>
            <a:ext cx="2150171" cy="1800000"/>
          </a:xfrm>
          <a:prstGeom prst="rect">
            <a:avLst/>
          </a:prstGeom>
          <a:ln>
            <a:noFill/>
          </a:ln>
          <a:effectLst/>
          <a:scene3d>
            <a:camera prst="orthographicFront">
              <a:rot lat="0" lon="0" rev="0"/>
            </a:camera>
            <a:lightRig rig="contrasting" dir="t">
              <a:rot lat="0" lon="0" rev="7800000"/>
            </a:lightRig>
          </a:scene3d>
          <a:sp3d>
            <a:bevelT w="139700" h="139700"/>
          </a:sp3d>
        </p:spPr>
      </p:pic>
      <p:sp>
        <p:nvSpPr>
          <p:cNvPr id="7" name="CuadroTexto 6"/>
          <p:cNvSpPr txBox="1"/>
          <p:nvPr/>
        </p:nvSpPr>
        <p:spPr>
          <a:xfrm>
            <a:off x="287816" y="3029585"/>
            <a:ext cx="1980000" cy="1477328"/>
          </a:xfrm>
          <a:prstGeom prst="rect">
            <a:avLst/>
          </a:prstGeom>
          <a:noFill/>
        </p:spPr>
        <p:txBody>
          <a:bodyPr wrap="square" rtlCol="0">
            <a:spAutoFit/>
          </a:bodyPr>
          <a:lstStyle/>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Nuevos temas</a:t>
            </a:r>
          </a:p>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Planes de trabajo en Agricultura</a:t>
            </a:r>
            <a:endParaRPr lang="es-AR" dirty="0">
              <a:latin typeface="Ebrima" panose="02000000000000000000" pitchFamily="2" charset="0"/>
              <a:ea typeface="Ebrima" panose="02000000000000000000" pitchFamily="2" charset="0"/>
              <a:cs typeface="Ebrima" panose="02000000000000000000" pitchFamily="2" charset="0"/>
            </a:endParaRPr>
          </a:p>
        </p:txBody>
      </p:sp>
      <p:sp>
        <p:nvSpPr>
          <p:cNvPr id="9" name="CuadroTexto 8"/>
          <p:cNvSpPr txBox="1"/>
          <p:nvPr/>
        </p:nvSpPr>
        <p:spPr>
          <a:xfrm>
            <a:off x="3185908" y="3029585"/>
            <a:ext cx="2520000" cy="1754326"/>
          </a:xfrm>
          <a:prstGeom prst="rect">
            <a:avLst/>
          </a:prstGeom>
          <a:noFill/>
        </p:spPr>
        <p:txBody>
          <a:bodyPr wrap="square" rtlCol="0">
            <a:spAutoFit/>
          </a:bodyPr>
          <a:lstStyle/>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Agricultura: Ayuda Interna</a:t>
            </a:r>
          </a:p>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Subsidios a la pesca</a:t>
            </a:r>
          </a:p>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E-Commerce</a:t>
            </a:r>
          </a:p>
          <a:p>
            <a:pPr marL="285750" indent="-285750">
              <a:buFont typeface="Arial" panose="020B0604020202020204" pitchFamily="34" charset="0"/>
              <a:buChar char="•"/>
            </a:pPr>
            <a:r>
              <a:rPr lang="es-AR" dirty="0" smtClean="0">
                <a:latin typeface="Ebrima" panose="02000000000000000000" pitchFamily="2" charset="0"/>
                <a:ea typeface="Ebrima" panose="02000000000000000000" pitchFamily="2" charset="0"/>
                <a:cs typeface="Ebrima" panose="02000000000000000000" pitchFamily="2" charset="0"/>
              </a:rPr>
              <a:t>PyMEs</a:t>
            </a:r>
          </a:p>
        </p:txBody>
      </p:sp>
      <p:sp>
        <p:nvSpPr>
          <p:cNvPr id="10" name="CuadroTexto 9"/>
          <p:cNvSpPr txBox="1"/>
          <p:nvPr/>
        </p:nvSpPr>
        <p:spPr>
          <a:xfrm>
            <a:off x="6444208" y="3003798"/>
            <a:ext cx="2376264" cy="1477328"/>
          </a:xfrm>
          <a:prstGeom prst="rect">
            <a:avLst/>
          </a:prstGeom>
          <a:noFill/>
        </p:spPr>
        <p:txBody>
          <a:bodyPr wrap="square" rtlCol="0">
            <a:spAutoFit/>
          </a:bodyPr>
          <a:lstStyle>
            <a:defPPr>
              <a:defRPr lang="es-AR"/>
            </a:defPPr>
            <a:lvl1pPr marL="285750" indent="-285750">
              <a:buFont typeface="Arial" panose="020B0604020202020204" pitchFamily="34" charset="0"/>
              <a:buChar char="•"/>
              <a:defRPr>
                <a:latin typeface="Ebrima" panose="02000000000000000000" pitchFamily="2" charset="0"/>
                <a:ea typeface="Ebrima" panose="02000000000000000000" pitchFamily="2" charset="0"/>
                <a:cs typeface="Ebrima" panose="02000000000000000000" pitchFamily="2" charset="0"/>
              </a:defRPr>
            </a:lvl1pPr>
          </a:lstStyle>
          <a:p>
            <a:r>
              <a:rPr lang="es-AR" dirty="0"/>
              <a:t>Fortalecimiento de un sistema multilateral de comercio basado en reglas</a:t>
            </a:r>
          </a:p>
        </p:txBody>
      </p:sp>
    </p:spTree>
    <p:extLst>
      <p:ext uri="{BB962C8B-B14F-4D97-AF65-F5344CB8AC3E}">
        <p14:creationId xmlns:p14="http://schemas.microsoft.com/office/powerpoint/2010/main" val="11421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pantalla-bolsa-inai-6.jpg"/>
          <p:cNvPicPr>
            <a:picLocks noChangeAspect="1"/>
          </p:cNvPicPr>
          <p:nvPr/>
        </p:nvPicPr>
        <p:blipFill>
          <a:blip r:embed="rId3"/>
          <a:stretch>
            <a:fillRect/>
          </a:stretch>
        </p:blipFill>
        <p:spPr>
          <a:xfrm>
            <a:off x="0" y="0"/>
            <a:ext cx="9144000" cy="5143500"/>
          </a:xfrm>
          <a:prstGeom prst="rect">
            <a:avLst/>
          </a:prstGeom>
        </p:spPr>
      </p:pic>
      <p:sp>
        <p:nvSpPr>
          <p:cNvPr id="2" name="Rectángulo 1"/>
          <p:cNvSpPr/>
          <p:nvPr/>
        </p:nvSpPr>
        <p:spPr>
          <a:xfrm>
            <a:off x="3373595" y="2110085"/>
            <a:ext cx="2396810" cy="461665"/>
          </a:xfrm>
          <a:prstGeom prst="rect">
            <a:avLst/>
          </a:prstGeom>
        </p:spPr>
        <p:txBody>
          <a:bodyPr wrap="none">
            <a:spAutoFit/>
          </a:bodyPr>
          <a:lstStyle/>
          <a:p>
            <a:r>
              <a:rPr lang="es-AR" sz="2400" b="1" dirty="0" smtClean="0">
                <a:latin typeface="Ebrima" panose="02000000000000000000" pitchFamily="2" charset="0"/>
                <a:ea typeface="Ebrima" panose="02000000000000000000" pitchFamily="2" charset="0"/>
                <a:cs typeface="Ebrima" panose="02000000000000000000" pitchFamily="2" charset="0"/>
              </a:rPr>
              <a:t>Muchas gracias</a:t>
            </a:r>
            <a:endParaRPr lang="es-AR" sz="2400" b="1" dirty="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215383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11" name="Título 3"/>
          <p:cNvSpPr>
            <a:spLocks noGrp="1"/>
          </p:cNvSpPr>
          <p:nvPr>
            <p:ph type="title"/>
          </p:nvPr>
        </p:nvSpPr>
        <p:spPr>
          <a:xfrm>
            <a:off x="1907704" y="146092"/>
            <a:ext cx="7236296" cy="678656"/>
          </a:xfrm>
        </p:spPr>
        <p:txBody>
          <a:bodyPr>
            <a:normAutofit/>
          </a:bodyPr>
          <a:lstStyle/>
          <a:p>
            <a:pPr algn="ctr"/>
            <a:r>
              <a:rPr lang="es-AR"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Dónde se negocia</a:t>
            </a:r>
            <a:endParaRPr lang="es-AR" sz="3600" dirty="0">
              <a:solidFill>
                <a:schemeClr val="bg1"/>
              </a:solidFill>
            </a:endParaRPr>
          </a:p>
        </p:txBody>
      </p:sp>
      <p:pic>
        <p:nvPicPr>
          <p:cNvPr id="12" name="Imagen 1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580112" y="954774"/>
            <a:ext cx="2920916" cy="3780000"/>
          </a:xfrm>
          <a:prstGeom prst="rect">
            <a:avLst/>
          </a:prstGeom>
        </p:spPr>
      </p:pic>
      <p:grpSp>
        <p:nvGrpSpPr>
          <p:cNvPr id="16" name="Grupo 15"/>
          <p:cNvGrpSpPr/>
          <p:nvPr/>
        </p:nvGrpSpPr>
        <p:grpSpPr>
          <a:xfrm>
            <a:off x="529958" y="1215021"/>
            <a:ext cx="3024000" cy="3519753"/>
            <a:chOff x="529958" y="1215021"/>
            <a:chExt cx="3024000" cy="3519753"/>
          </a:xfrm>
        </p:grpSpPr>
        <p:pic>
          <p:nvPicPr>
            <p:cNvPr id="13" name="Imagen 12"/>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9958" y="1215021"/>
              <a:ext cx="3024000" cy="3024000"/>
            </a:xfrm>
            <a:prstGeom prst="rect">
              <a:avLst/>
            </a:prstGeom>
          </p:spPr>
        </p:pic>
        <p:sp>
          <p:nvSpPr>
            <p:cNvPr id="14" name="CuadroTexto 13"/>
            <p:cNvSpPr txBox="1"/>
            <p:nvPr/>
          </p:nvSpPr>
          <p:spPr>
            <a:xfrm>
              <a:off x="1469525" y="4149999"/>
              <a:ext cx="1144865" cy="584775"/>
            </a:xfrm>
            <a:prstGeom prst="rect">
              <a:avLst/>
            </a:prstGeom>
            <a:noFill/>
          </p:spPr>
          <p:txBody>
            <a:bodyPr wrap="none" rtlCol="0">
              <a:spAutoFit/>
            </a:bodyPr>
            <a:lstStyle/>
            <a:p>
              <a:r>
                <a:rPr lang="es-AR" sz="3200" b="1" dirty="0" smtClean="0">
                  <a:latin typeface="Ebrima" panose="02000000000000000000" pitchFamily="2" charset="0"/>
                  <a:ea typeface="Ebrima" panose="02000000000000000000" pitchFamily="2" charset="0"/>
                  <a:cs typeface="Ebrima" panose="02000000000000000000" pitchFamily="2" charset="0"/>
                </a:rPr>
                <a:t>OMC</a:t>
              </a:r>
              <a:endParaRPr lang="es-AR" sz="3200" b="1" dirty="0">
                <a:latin typeface="Ebrima" panose="02000000000000000000" pitchFamily="2" charset="0"/>
                <a:ea typeface="Ebrima" panose="02000000000000000000" pitchFamily="2" charset="0"/>
                <a:cs typeface="Ebrima" panose="02000000000000000000" pitchFamily="2" charset="0"/>
              </a:endParaRPr>
            </a:p>
          </p:txBody>
        </p:sp>
      </p:grpSp>
      <p:sp>
        <p:nvSpPr>
          <p:cNvPr id="17" name="Flecha derecha 16"/>
          <p:cNvSpPr/>
          <p:nvPr/>
        </p:nvSpPr>
        <p:spPr>
          <a:xfrm>
            <a:off x="3923928" y="2139702"/>
            <a:ext cx="1434377" cy="1308935"/>
          </a:xfrm>
          <a:prstGeom prst="rightArrow">
            <a:avLst/>
          </a:prstGeom>
          <a:solidFill>
            <a:srgbClr val="264D5C"/>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63140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barn(inVertical)">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2" name="Rectángulo 1"/>
          <p:cNvSpPr/>
          <p:nvPr/>
        </p:nvSpPr>
        <p:spPr>
          <a:xfrm>
            <a:off x="3658929" y="2387084"/>
            <a:ext cx="1826141" cy="369332"/>
          </a:xfrm>
          <a:prstGeom prst="rect">
            <a:avLst/>
          </a:prstGeom>
        </p:spPr>
        <p:txBody>
          <a:bodyPr wrap="none">
            <a:spAutoFit/>
          </a:bodyPr>
          <a:lstStyle/>
          <a:p>
            <a:r>
              <a:rPr lang="es-ES" b="1" dirty="0">
                <a:solidFill>
                  <a:schemeClr val="bg1"/>
                </a:solidFill>
                <a:latin typeface="Ebrima" panose="02000000000000000000" pitchFamily="2" charset="0"/>
                <a:ea typeface="Ebrima" panose="02000000000000000000" pitchFamily="2" charset="0"/>
                <a:cs typeface="Ebrima" panose="02000000000000000000" pitchFamily="2" charset="0"/>
              </a:rPr>
              <a:t>Qué se negocia</a:t>
            </a:r>
            <a:endParaRPr lang="es-AR" dirty="0"/>
          </a:p>
        </p:txBody>
      </p:sp>
      <p:pic>
        <p:nvPicPr>
          <p:cNvPr id="5" name="Marcador de contenido 6"/>
          <p:cNvPicPr>
            <a:picLocks noGrp="1" noChangeAspect="1"/>
          </p:cNvPicPr>
          <p:nvPr>
            <p:ph sz="half" idx="1"/>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647" t="13437" r="17647" b="23039"/>
          <a:stretch/>
        </p:blipFill>
        <p:spPr>
          <a:xfrm>
            <a:off x="5654024" y="1016123"/>
            <a:ext cx="3165739" cy="2230407"/>
          </a:xfrm>
        </p:spPr>
      </p:pic>
      <p:pic>
        <p:nvPicPr>
          <p:cNvPr id="7" name="Marcador de contenido 7"/>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4951" t="6017" r="14951" b="24754"/>
          <a:stretch/>
        </p:blipFill>
        <p:spPr>
          <a:xfrm>
            <a:off x="502829" y="1016123"/>
            <a:ext cx="3529829" cy="2036440"/>
          </a:xfrm>
          <a:prstGeom prst="rect">
            <a:avLst/>
          </a:prstGeom>
        </p:spPr>
      </p:pic>
      <p:sp>
        <p:nvSpPr>
          <p:cNvPr id="11" name="Título 3"/>
          <p:cNvSpPr>
            <a:spLocks noGrp="1"/>
          </p:cNvSpPr>
          <p:nvPr>
            <p:ph type="title"/>
          </p:nvPr>
        </p:nvSpPr>
        <p:spPr>
          <a:xfrm>
            <a:off x="1907704" y="146092"/>
            <a:ext cx="7236296" cy="678656"/>
          </a:xfrm>
        </p:spPr>
        <p:txBody>
          <a:bodyPr>
            <a:normAutofit/>
          </a:bodyPr>
          <a:lstStyle/>
          <a:p>
            <a:pPr algn="ctr"/>
            <a:r>
              <a:rPr lang="es-AR"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Dónde se negocia</a:t>
            </a:r>
            <a:endParaRPr lang="es-AR" sz="3600" dirty="0">
              <a:solidFill>
                <a:schemeClr val="bg1"/>
              </a:solidFill>
            </a:endParaRPr>
          </a:p>
        </p:txBody>
      </p:sp>
      <p:pic>
        <p:nvPicPr>
          <p:cNvPr id="3" name="Imagen 2"/>
          <p:cNvPicPr>
            <a:picLocks noChangeAspect="1"/>
          </p:cNvPicPr>
          <p:nvPr/>
        </p:nvPicPr>
        <p:blipFill>
          <a:blip r:embed="rId6">
            <a:clrChange>
              <a:clrFrom>
                <a:srgbClr val="FFFFFF"/>
              </a:clrFrom>
              <a:clrTo>
                <a:srgbClr val="FFFFFF">
                  <a:alpha val="0"/>
                </a:srgbClr>
              </a:clrTo>
            </a:clrChange>
          </a:blip>
          <a:stretch>
            <a:fillRect/>
          </a:stretch>
        </p:blipFill>
        <p:spPr>
          <a:xfrm>
            <a:off x="2042836" y="3246531"/>
            <a:ext cx="5058326" cy="1485459"/>
          </a:xfrm>
          <a:prstGeom prst="rect">
            <a:avLst/>
          </a:prstGeom>
        </p:spPr>
      </p:pic>
    </p:spTree>
    <p:extLst>
      <p:ext uri="{BB962C8B-B14F-4D97-AF65-F5344CB8AC3E}">
        <p14:creationId xmlns:p14="http://schemas.microsoft.com/office/powerpoint/2010/main" val="1743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2" name="Title 1"/>
          <p:cNvSpPr>
            <a:spLocks noGrp="1"/>
          </p:cNvSpPr>
          <p:nvPr>
            <p:ph type="title"/>
          </p:nvPr>
        </p:nvSpPr>
        <p:spPr>
          <a:xfrm>
            <a:off x="2339752" y="62524"/>
            <a:ext cx="6480000" cy="723330"/>
          </a:xfrm>
        </p:spPr>
        <p:txBody>
          <a:bodyPr>
            <a:noAutofit/>
          </a:bodyPr>
          <a:lstStyle/>
          <a:p>
            <a:r>
              <a:rPr lang="es-ES"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Qué se negocia</a:t>
            </a:r>
            <a:endParaRPr lang="es-ES" sz="3600" b="1" dirty="0">
              <a:solidFill>
                <a:schemeClr val="bg1"/>
              </a:solidFill>
              <a:latin typeface="Ebrima" panose="02000000000000000000" pitchFamily="2" charset="0"/>
              <a:ea typeface="Ebrima" panose="02000000000000000000" pitchFamily="2" charset="0"/>
              <a:cs typeface="Ebrima" panose="02000000000000000000" pitchFamily="2" charset="0"/>
            </a:endParaRPr>
          </a:p>
        </p:txBody>
      </p:sp>
      <p:grpSp>
        <p:nvGrpSpPr>
          <p:cNvPr id="58" name="Grupo 57"/>
          <p:cNvGrpSpPr/>
          <p:nvPr/>
        </p:nvGrpSpPr>
        <p:grpSpPr>
          <a:xfrm>
            <a:off x="257277" y="1048729"/>
            <a:ext cx="2370722" cy="3669413"/>
            <a:chOff x="257277" y="1048729"/>
            <a:chExt cx="2370722" cy="3669413"/>
          </a:xfrm>
        </p:grpSpPr>
        <p:pic>
          <p:nvPicPr>
            <p:cNvPr id="2" name="Imagen 1"/>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7277" y="1048729"/>
              <a:ext cx="2370722" cy="3669413"/>
            </a:xfrm>
            <a:prstGeom prst="rect">
              <a:avLst/>
            </a:prstGeom>
          </p:spPr>
        </p:pic>
        <p:sp>
          <p:nvSpPr>
            <p:cNvPr id="8" name="Rectangle 12"/>
            <p:cNvSpPr/>
            <p:nvPr/>
          </p:nvSpPr>
          <p:spPr>
            <a:xfrm>
              <a:off x="617533" y="1136477"/>
              <a:ext cx="1650211" cy="769441"/>
            </a:xfrm>
            <a:prstGeom prst="rect">
              <a:avLst/>
            </a:prstGeom>
          </p:spPr>
          <p:txBody>
            <a:bodyPr wrap="square">
              <a:spAutoFit/>
            </a:bodyPr>
            <a:lstStyle/>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Acceso a mercados</a:t>
              </a:r>
            </a:p>
          </p:txBody>
        </p:sp>
        <p:sp>
          <p:nvSpPr>
            <p:cNvPr id="10" name="CuadroTexto 9"/>
            <p:cNvSpPr txBox="1"/>
            <p:nvPr/>
          </p:nvSpPr>
          <p:spPr>
            <a:xfrm rot="16200000">
              <a:off x="54748" y="2984739"/>
              <a:ext cx="1598515"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Aranceles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47" name="CuadroTexto 46"/>
            <p:cNvSpPr txBox="1"/>
            <p:nvPr/>
          </p:nvSpPr>
          <p:spPr>
            <a:xfrm rot="16200000">
              <a:off x="342818" y="2984739"/>
              <a:ext cx="2199641"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Salvaguardias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48" name="CuadroTexto 47"/>
            <p:cNvSpPr txBox="1"/>
            <p:nvPr/>
          </p:nvSpPr>
          <p:spPr>
            <a:xfrm rot="16200000">
              <a:off x="1431587" y="2984739"/>
              <a:ext cx="1199367"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Cuotas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grpSp>
      <p:grpSp>
        <p:nvGrpSpPr>
          <p:cNvPr id="59" name="Grupo 58"/>
          <p:cNvGrpSpPr/>
          <p:nvPr/>
        </p:nvGrpSpPr>
        <p:grpSpPr>
          <a:xfrm>
            <a:off x="3386639" y="1076281"/>
            <a:ext cx="2370722" cy="3669413"/>
            <a:chOff x="3386639" y="1076281"/>
            <a:chExt cx="2370722" cy="3669413"/>
          </a:xfrm>
        </p:grpSpPr>
        <p:pic>
          <p:nvPicPr>
            <p:cNvPr id="50" name="Imagen 49"/>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386639" y="1076281"/>
              <a:ext cx="2370722" cy="3669413"/>
            </a:xfrm>
            <a:prstGeom prst="rect">
              <a:avLst/>
            </a:prstGeom>
          </p:spPr>
        </p:pic>
        <p:sp>
          <p:nvSpPr>
            <p:cNvPr id="51" name="CuadroTexto 50"/>
            <p:cNvSpPr txBox="1"/>
            <p:nvPr/>
          </p:nvSpPr>
          <p:spPr>
            <a:xfrm rot="16200000">
              <a:off x="2898273" y="2991712"/>
              <a:ext cx="2117887"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Ámbar - Azul</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2" name="CuadroTexto 51"/>
            <p:cNvSpPr txBox="1"/>
            <p:nvPr/>
          </p:nvSpPr>
          <p:spPr>
            <a:xfrm rot="16200000">
              <a:off x="3624765" y="2991712"/>
              <a:ext cx="1842171"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De Minimis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3" name="CuadroTexto 52"/>
            <p:cNvSpPr txBox="1"/>
            <p:nvPr/>
          </p:nvSpPr>
          <p:spPr>
            <a:xfrm rot="16200000">
              <a:off x="3915240" y="2991712"/>
              <a:ext cx="2438488"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Verde – Art. 6.2</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20" name="Rectangle 13"/>
            <p:cNvSpPr/>
            <p:nvPr/>
          </p:nvSpPr>
          <p:spPr>
            <a:xfrm>
              <a:off x="3698752" y="1136477"/>
              <a:ext cx="1746496" cy="769441"/>
            </a:xfrm>
            <a:prstGeom prst="rect">
              <a:avLst/>
            </a:prstGeom>
          </p:spPr>
          <p:txBody>
            <a:bodyPr wrap="square">
              <a:spAutoFit/>
            </a:bodyPr>
            <a:lstStyle/>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Ayuda interna</a:t>
              </a:r>
            </a:p>
          </p:txBody>
        </p:sp>
      </p:grpSp>
      <p:grpSp>
        <p:nvGrpSpPr>
          <p:cNvPr id="60" name="Grupo 59"/>
          <p:cNvGrpSpPr/>
          <p:nvPr/>
        </p:nvGrpSpPr>
        <p:grpSpPr>
          <a:xfrm>
            <a:off x="6343753" y="1076281"/>
            <a:ext cx="2581275" cy="3669413"/>
            <a:chOff x="6343753" y="1076281"/>
            <a:chExt cx="2581275" cy="3669413"/>
          </a:xfrm>
        </p:grpSpPr>
        <p:pic>
          <p:nvPicPr>
            <p:cNvPr id="54" name="Imagen 53"/>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63703" y="1076281"/>
              <a:ext cx="2370722" cy="3669413"/>
            </a:xfrm>
            <a:prstGeom prst="rect">
              <a:avLst/>
            </a:prstGeom>
          </p:spPr>
        </p:pic>
        <p:sp>
          <p:nvSpPr>
            <p:cNvPr id="55" name="CuadroTexto 54"/>
            <p:cNvSpPr txBox="1"/>
            <p:nvPr/>
          </p:nvSpPr>
          <p:spPr>
            <a:xfrm rot="16200000">
              <a:off x="5841987" y="3012292"/>
              <a:ext cx="2436886" cy="492443"/>
            </a:xfrm>
            <a:prstGeom prst="rect">
              <a:avLst/>
            </a:prstGeom>
            <a:noFill/>
          </p:spPr>
          <p:txBody>
            <a:bodyPr wrap="none" rtlCol="0">
              <a:spAutoFit/>
            </a:bodyPr>
            <a:lstStyle/>
            <a:p>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Subv</a:t>
              </a:r>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 A la expo</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6" name="CuadroTexto 55"/>
            <p:cNvSpPr txBox="1"/>
            <p:nvPr/>
          </p:nvSpPr>
          <p:spPr>
            <a:xfrm rot="16200000">
              <a:off x="6445850" y="3012292"/>
              <a:ext cx="2406428" cy="492443"/>
            </a:xfrm>
            <a:prstGeom prst="rect">
              <a:avLst/>
            </a:prstGeom>
            <a:noFill/>
          </p:spPr>
          <p:txBody>
            <a:bodyPr wrap="none" rtlCol="0">
              <a:spAutoFit/>
            </a:bodyPr>
            <a:lstStyle/>
            <a:p>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Créd</a:t>
              </a:r>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 A la expo</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7" name="CuadroTexto 56"/>
            <p:cNvSpPr txBox="1"/>
            <p:nvPr/>
          </p:nvSpPr>
          <p:spPr>
            <a:xfrm rot="16200000">
              <a:off x="7084978" y="3012292"/>
              <a:ext cx="2305439"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Ayuda </a:t>
              </a:r>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Alimen</a:t>
              </a:r>
              <a:r>
                <a:rPr lang="es-AR" sz="2600" dirty="0">
                  <a:solidFill>
                    <a:srgbClr val="275791"/>
                  </a:solidFill>
                  <a:latin typeface="Ebrima" panose="02000000000000000000" pitchFamily="2" charset="0"/>
                  <a:ea typeface="Ebrima" panose="02000000000000000000" pitchFamily="2" charset="0"/>
                  <a:cs typeface="Ebrima" panose="02000000000000000000" pitchFamily="2" charset="0"/>
                </a:rPr>
                <a:t>.</a:t>
              </a:r>
            </a:p>
          </p:txBody>
        </p:sp>
        <p:sp>
          <p:nvSpPr>
            <p:cNvPr id="31" name="Rectangle 14"/>
            <p:cNvSpPr/>
            <p:nvPr/>
          </p:nvSpPr>
          <p:spPr>
            <a:xfrm>
              <a:off x="6343753" y="1116043"/>
              <a:ext cx="2581275" cy="769441"/>
            </a:xfrm>
            <a:prstGeom prst="rect">
              <a:avLst/>
            </a:prstGeom>
          </p:spPr>
          <p:txBody>
            <a:bodyPr wrap="square">
              <a:spAutoFit/>
            </a:bodyPr>
            <a:lstStyle/>
            <a:p>
              <a:pPr algn="ctr"/>
              <a:r>
                <a:rPr lang="es-ES" sz="2200" b="1" dirty="0" smtClean="0">
                  <a:solidFill>
                    <a:srgbClr val="275791"/>
                  </a:solidFill>
                  <a:latin typeface="Ebrima" panose="02000000000000000000" pitchFamily="2" charset="0"/>
                  <a:ea typeface="Ebrima" panose="02000000000000000000" pitchFamily="2" charset="0"/>
                  <a:cs typeface="Ebrima" panose="02000000000000000000" pitchFamily="2" charset="0"/>
                </a:rPr>
                <a:t>Comp. </a:t>
              </a: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de </a:t>
              </a:r>
            </a:p>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las </a:t>
              </a:r>
              <a:r>
                <a:rPr lang="es-ES" sz="2200" b="1" dirty="0" smtClean="0">
                  <a:solidFill>
                    <a:srgbClr val="275791"/>
                  </a:solidFill>
                  <a:latin typeface="Ebrima" panose="02000000000000000000" pitchFamily="2" charset="0"/>
                  <a:ea typeface="Ebrima" panose="02000000000000000000" pitchFamily="2" charset="0"/>
                  <a:cs typeface="Ebrima" panose="02000000000000000000" pitchFamily="2" charset="0"/>
                </a:rPr>
                <a:t>expo</a:t>
              </a:r>
              <a:endPar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grpSp>
    </p:spTree>
    <p:extLst>
      <p:ext uri="{BB962C8B-B14F-4D97-AF65-F5344CB8AC3E}">
        <p14:creationId xmlns:p14="http://schemas.microsoft.com/office/powerpoint/2010/main" val="1805220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anim calcmode="lin" valueType="num">
                                      <p:cBhvr additive="base">
                                        <p:cTn id="11" dur="500" fill="hold"/>
                                        <p:tgtEl>
                                          <p:spTgt spid="58"/>
                                        </p:tgtEl>
                                        <p:attrNameLst>
                                          <p:attrName>ppt_x</p:attrName>
                                        </p:attrNameLst>
                                      </p:cBhvr>
                                      <p:tavLst>
                                        <p:tav tm="0">
                                          <p:val>
                                            <p:strVal val="#ppt_x"/>
                                          </p:val>
                                        </p:tav>
                                        <p:tav tm="100000">
                                          <p:val>
                                            <p:strVal val="#ppt_x"/>
                                          </p:val>
                                        </p:tav>
                                      </p:tavLst>
                                    </p:anim>
                                    <p:anim calcmode="lin" valueType="num">
                                      <p:cBhvr additive="base">
                                        <p:cTn id="1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additive="base">
                                        <p:cTn id="17" dur="500" fill="hold"/>
                                        <p:tgtEl>
                                          <p:spTgt spid="59"/>
                                        </p:tgtEl>
                                        <p:attrNameLst>
                                          <p:attrName>ppt_x</p:attrName>
                                        </p:attrNameLst>
                                      </p:cBhvr>
                                      <p:tavLst>
                                        <p:tav tm="0">
                                          <p:val>
                                            <p:strVal val="#ppt_x"/>
                                          </p:val>
                                        </p:tav>
                                        <p:tav tm="100000">
                                          <p:val>
                                            <p:strVal val="#ppt_x"/>
                                          </p:val>
                                        </p:tav>
                                      </p:tavLst>
                                    </p:anim>
                                    <p:anim calcmode="lin" valueType="num">
                                      <p:cBhvr additive="base">
                                        <p:cTn id="1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additive="base">
                                        <p:cTn id="23" dur="500" fill="hold"/>
                                        <p:tgtEl>
                                          <p:spTgt spid="60"/>
                                        </p:tgtEl>
                                        <p:attrNameLst>
                                          <p:attrName>ppt_x</p:attrName>
                                        </p:attrNameLst>
                                      </p:cBhvr>
                                      <p:tavLst>
                                        <p:tav tm="0">
                                          <p:val>
                                            <p:strVal val="#ppt_x"/>
                                          </p:val>
                                        </p:tav>
                                        <p:tav tm="100000">
                                          <p:val>
                                            <p:strVal val="#ppt_x"/>
                                          </p:val>
                                        </p:tav>
                                      </p:tavLst>
                                    </p:anim>
                                    <p:anim calcmode="lin" valueType="num">
                                      <p:cBhvr additive="base">
                                        <p:cTn id="24"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2" name="Title 1"/>
          <p:cNvSpPr>
            <a:spLocks noGrp="1"/>
          </p:cNvSpPr>
          <p:nvPr>
            <p:ph type="title"/>
          </p:nvPr>
        </p:nvSpPr>
        <p:spPr>
          <a:xfrm>
            <a:off x="2339752" y="62524"/>
            <a:ext cx="6480000" cy="723330"/>
          </a:xfrm>
        </p:spPr>
        <p:txBody>
          <a:bodyPr>
            <a:noAutofit/>
          </a:bodyPr>
          <a:lstStyle/>
          <a:p>
            <a:r>
              <a:rPr lang="es-ES" sz="3600" b="1" dirty="0" smtClean="0">
                <a:solidFill>
                  <a:schemeClr val="bg1"/>
                </a:solidFill>
                <a:latin typeface="Ebrima" panose="02000000000000000000" pitchFamily="2" charset="0"/>
                <a:ea typeface="Ebrima" panose="02000000000000000000" pitchFamily="2" charset="0"/>
                <a:cs typeface="Ebrima" panose="02000000000000000000" pitchFamily="2" charset="0"/>
              </a:rPr>
              <a:t>Acuerdo </a:t>
            </a:r>
            <a:r>
              <a:rPr lang="es-ES" sz="3600" b="1" dirty="0">
                <a:solidFill>
                  <a:schemeClr val="bg1"/>
                </a:solidFill>
                <a:latin typeface="Ebrima" panose="02000000000000000000" pitchFamily="2" charset="0"/>
                <a:ea typeface="Ebrima" panose="02000000000000000000" pitchFamily="2" charset="0"/>
                <a:cs typeface="Ebrima" panose="02000000000000000000" pitchFamily="2" charset="0"/>
              </a:rPr>
              <a:t>sobre la Agricultura</a:t>
            </a:r>
          </a:p>
        </p:txBody>
      </p:sp>
      <p:pic>
        <p:nvPicPr>
          <p:cNvPr id="44" name="Imagen 4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0473" y="1419622"/>
            <a:ext cx="6224015" cy="2879200"/>
          </a:xfrm>
          <a:prstGeom prst="rect">
            <a:avLst/>
          </a:prstGeom>
        </p:spPr>
      </p:pic>
      <p:sp>
        <p:nvSpPr>
          <p:cNvPr id="45" name="Rectángulo 44"/>
          <p:cNvSpPr/>
          <p:nvPr/>
        </p:nvSpPr>
        <p:spPr>
          <a:xfrm>
            <a:off x="1997608" y="-8450"/>
            <a:ext cx="7164288" cy="1308050"/>
          </a:xfrm>
          <a:prstGeom prst="rect">
            <a:avLst/>
          </a:prstGeom>
        </p:spPr>
        <p:txBody>
          <a:bodyPr wrap="square">
            <a:spAutoFit/>
          </a:bodyPr>
          <a:lstStyle/>
          <a:p>
            <a:pPr algn="ctr"/>
            <a:r>
              <a:rPr lang="es-AR" sz="2400" b="1" dirty="0">
                <a:solidFill>
                  <a:schemeClr val="bg1"/>
                </a:solidFill>
                <a:latin typeface="Ebrima" panose="02000000000000000000" pitchFamily="2" charset="0"/>
                <a:ea typeface="Ebrima" panose="02000000000000000000" pitchFamily="2" charset="0"/>
                <a:cs typeface="Ebrima" panose="02000000000000000000" pitchFamily="2" charset="0"/>
              </a:rPr>
              <a:t>Medidas de Apoyo al Productor (PSE) y Apoyo Total (TSE). </a:t>
            </a:r>
            <a:endParaRPr lang="es-AR" sz="2400" b="1" dirty="0" smtClean="0">
              <a:solidFill>
                <a:schemeClr val="bg1"/>
              </a:solidFill>
              <a:latin typeface="Ebrima" panose="02000000000000000000" pitchFamily="2" charset="0"/>
              <a:ea typeface="Ebrima" panose="02000000000000000000" pitchFamily="2" charset="0"/>
              <a:cs typeface="Ebrima" panose="02000000000000000000" pitchFamily="2" charset="0"/>
            </a:endParaRPr>
          </a:p>
          <a:p>
            <a:endParaRPr lang="es-AR" sz="1100" b="1" dirty="0" smtClean="0">
              <a:solidFill>
                <a:schemeClr val="bg1"/>
              </a:solidFill>
              <a:latin typeface="Ebrima" panose="02000000000000000000" pitchFamily="2" charset="0"/>
              <a:ea typeface="Ebrima" panose="02000000000000000000" pitchFamily="2" charset="0"/>
              <a:cs typeface="Ebrima" panose="02000000000000000000" pitchFamily="2" charset="0"/>
            </a:endParaRPr>
          </a:p>
          <a:p>
            <a:pPr algn="r"/>
            <a:endParaRPr lang="es-AR" sz="400" i="1" dirty="0">
              <a:latin typeface="Ebrima" panose="02000000000000000000" pitchFamily="2" charset="0"/>
              <a:ea typeface="Ebrima" panose="02000000000000000000" pitchFamily="2" charset="0"/>
              <a:cs typeface="Ebrima" panose="02000000000000000000" pitchFamily="2" charset="0"/>
            </a:endParaRPr>
          </a:p>
          <a:p>
            <a:pPr algn="r"/>
            <a:r>
              <a:rPr lang="es-AR" sz="1600" i="1" dirty="0" smtClean="0">
                <a:latin typeface="Ebrima" panose="02000000000000000000" pitchFamily="2" charset="0"/>
                <a:ea typeface="Ebrima" panose="02000000000000000000" pitchFamily="2" charset="0"/>
                <a:cs typeface="Ebrima" panose="02000000000000000000" pitchFamily="2" charset="0"/>
              </a:rPr>
              <a:t>En </a:t>
            </a:r>
            <a:r>
              <a:rPr lang="es-AR" sz="1600" i="1" dirty="0">
                <a:latin typeface="Ebrima" panose="02000000000000000000" pitchFamily="2" charset="0"/>
                <a:ea typeface="Ebrima" panose="02000000000000000000" pitchFamily="2" charset="0"/>
                <a:cs typeface="Ebrima" panose="02000000000000000000" pitchFamily="2" charset="0"/>
              </a:rPr>
              <a:t>Millones de USD</a:t>
            </a:r>
          </a:p>
        </p:txBody>
      </p:sp>
      <p:grpSp>
        <p:nvGrpSpPr>
          <p:cNvPr id="46" name="Grupo 45"/>
          <p:cNvGrpSpPr/>
          <p:nvPr/>
        </p:nvGrpSpPr>
        <p:grpSpPr>
          <a:xfrm>
            <a:off x="257277" y="1048729"/>
            <a:ext cx="2370722" cy="3669413"/>
            <a:chOff x="257277" y="1048729"/>
            <a:chExt cx="2370722" cy="3669413"/>
          </a:xfrm>
        </p:grpSpPr>
        <p:pic>
          <p:nvPicPr>
            <p:cNvPr id="47" name="Imagen 46"/>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57277" y="1048729"/>
              <a:ext cx="2370722" cy="3669413"/>
            </a:xfrm>
            <a:prstGeom prst="rect">
              <a:avLst/>
            </a:prstGeom>
          </p:spPr>
        </p:pic>
        <p:sp>
          <p:nvSpPr>
            <p:cNvPr id="48" name="Rectangle 12"/>
            <p:cNvSpPr/>
            <p:nvPr/>
          </p:nvSpPr>
          <p:spPr>
            <a:xfrm>
              <a:off x="617533" y="1136477"/>
              <a:ext cx="1650211" cy="769441"/>
            </a:xfrm>
            <a:prstGeom prst="rect">
              <a:avLst/>
            </a:prstGeom>
          </p:spPr>
          <p:txBody>
            <a:bodyPr wrap="square">
              <a:spAutoFit/>
            </a:bodyPr>
            <a:lstStyle/>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Acceso a mercados</a:t>
              </a:r>
            </a:p>
          </p:txBody>
        </p:sp>
        <p:sp>
          <p:nvSpPr>
            <p:cNvPr id="49" name="CuadroTexto 48"/>
            <p:cNvSpPr txBox="1"/>
            <p:nvPr/>
          </p:nvSpPr>
          <p:spPr>
            <a:xfrm rot="16200000">
              <a:off x="54748" y="2984739"/>
              <a:ext cx="1598515"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Aranceles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0" name="CuadroTexto 49"/>
            <p:cNvSpPr txBox="1"/>
            <p:nvPr/>
          </p:nvSpPr>
          <p:spPr>
            <a:xfrm rot="16200000">
              <a:off x="342818" y="2984739"/>
              <a:ext cx="2199641"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Salvaguardias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1" name="CuadroTexto 50"/>
            <p:cNvSpPr txBox="1"/>
            <p:nvPr/>
          </p:nvSpPr>
          <p:spPr>
            <a:xfrm rot="16200000">
              <a:off x="1431587" y="2984739"/>
              <a:ext cx="1199367"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Cuotas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grpSp>
      <p:grpSp>
        <p:nvGrpSpPr>
          <p:cNvPr id="52" name="Grupo 51"/>
          <p:cNvGrpSpPr/>
          <p:nvPr/>
        </p:nvGrpSpPr>
        <p:grpSpPr>
          <a:xfrm>
            <a:off x="3386639" y="1076281"/>
            <a:ext cx="2370722" cy="3669413"/>
            <a:chOff x="3386639" y="1076281"/>
            <a:chExt cx="2370722" cy="3669413"/>
          </a:xfrm>
        </p:grpSpPr>
        <p:pic>
          <p:nvPicPr>
            <p:cNvPr id="53" name="Imagen 52"/>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386639" y="1076281"/>
              <a:ext cx="2370722" cy="3669413"/>
            </a:xfrm>
            <a:prstGeom prst="rect">
              <a:avLst/>
            </a:prstGeom>
          </p:spPr>
        </p:pic>
        <p:sp>
          <p:nvSpPr>
            <p:cNvPr id="54" name="CuadroTexto 53"/>
            <p:cNvSpPr txBox="1"/>
            <p:nvPr/>
          </p:nvSpPr>
          <p:spPr>
            <a:xfrm rot="16200000">
              <a:off x="2898273" y="2991712"/>
              <a:ext cx="2117887" cy="492443"/>
            </a:xfrm>
            <a:prstGeom prst="rect">
              <a:avLst/>
            </a:prstGeom>
            <a:noFill/>
          </p:spPr>
          <p:txBody>
            <a:bodyPr wrap="none" rtlCol="0">
              <a:spAutoFit/>
            </a:bodyPr>
            <a:lstStyle/>
            <a:p>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Ambar</a:t>
              </a:r>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 - Azul</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5" name="CuadroTexto 54"/>
            <p:cNvSpPr txBox="1"/>
            <p:nvPr/>
          </p:nvSpPr>
          <p:spPr>
            <a:xfrm rot="16200000">
              <a:off x="3624765" y="2991712"/>
              <a:ext cx="1842171"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De Minimis</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6" name="CuadroTexto 55"/>
            <p:cNvSpPr txBox="1"/>
            <p:nvPr/>
          </p:nvSpPr>
          <p:spPr>
            <a:xfrm rot="16200000">
              <a:off x="3915240" y="2991712"/>
              <a:ext cx="2438488"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Verde – Art. 6.2</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57" name="Rectangle 13"/>
            <p:cNvSpPr/>
            <p:nvPr/>
          </p:nvSpPr>
          <p:spPr>
            <a:xfrm>
              <a:off x="3698752" y="1136477"/>
              <a:ext cx="1746496" cy="769441"/>
            </a:xfrm>
            <a:prstGeom prst="rect">
              <a:avLst/>
            </a:prstGeom>
          </p:spPr>
          <p:txBody>
            <a:bodyPr wrap="square">
              <a:spAutoFit/>
            </a:bodyPr>
            <a:lstStyle/>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Ayuda interna</a:t>
              </a:r>
            </a:p>
          </p:txBody>
        </p:sp>
      </p:grpSp>
      <p:grpSp>
        <p:nvGrpSpPr>
          <p:cNvPr id="58" name="Grupo 57"/>
          <p:cNvGrpSpPr/>
          <p:nvPr/>
        </p:nvGrpSpPr>
        <p:grpSpPr>
          <a:xfrm>
            <a:off x="6343753" y="1076281"/>
            <a:ext cx="2581275" cy="3669413"/>
            <a:chOff x="6343753" y="1076281"/>
            <a:chExt cx="2581275" cy="3669413"/>
          </a:xfrm>
        </p:grpSpPr>
        <p:pic>
          <p:nvPicPr>
            <p:cNvPr id="59" name="Imagen 58"/>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63703" y="1076281"/>
              <a:ext cx="2370722" cy="3669413"/>
            </a:xfrm>
            <a:prstGeom prst="rect">
              <a:avLst/>
            </a:prstGeom>
          </p:spPr>
        </p:pic>
        <p:sp>
          <p:nvSpPr>
            <p:cNvPr id="60" name="CuadroTexto 59"/>
            <p:cNvSpPr txBox="1"/>
            <p:nvPr/>
          </p:nvSpPr>
          <p:spPr>
            <a:xfrm rot="16200000">
              <a:off x="5841987" y="3012292"/>
              <a:ext cx="2436886" cy="492443"/>
            </a:xfrm>
            <a:prstGeom prst="rect">
              <a:avLst/>
            </a:prstGeom>
            <a:noFill/>
          </p:spPr>
          <p:txBody>
            <a:bodyPr wrap="none" rtlCol="0">
              <a:spAutoFit/>
            </a:bodyPr>
            <a:lstStyle/>
            <a:p>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Subv</a:t>
              </a:r>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 A la expo</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61" name="CuadroTexto 60"/>
            <p:cNvSpPr txBox="1"/>
            <p:nvPr/>
          </p:nvSpPr>
          <p:spPr>
            <a:xfrm rot="16200000">
              <a:off x="6445850" y="3012292"/>
              <a:ext cx="2406428" cy="492443"/>
            </a:xfrm>
            <a:prstGeom prst="rect">
              <a:avLst/>
            </a:prstGeom>
            <a:noFill/>
          </p:spPr>
          <p:txBody>
            <a:bodyPr wrap="none" rtlCol="0">
              <a:spAutoFit/>
            </a:bodyPr>
            <a:lstStyle/>
            <a:p>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Créd</a:t>
              </a:r>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 A la expo</a:t>
              </a:r>
              <a:endParaRPr lang="es-AR" sz="2600"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sp>
          <p:nvSpPr>
            <p:cNvPr id="62" name="CuadroTexto 61"/>
            <p:cNvSpPr txBox="1"/>
            <p:nvPr/>
          </p:nvSpPr>
          <p:spPr>
            <a:xfrm rot="16200000">
              <a:off x="7084978" y="3012292"/>
              <a:ext cx="2305439" cy="492443"/>
            </a:xfrm>
            <a:prstGeom prst="rect">
              <a:avLst/>
            </a:prstGeom>
            <a:noFill/>
          </p:spPr>
          <p:txBody>
            <a:bodyPr wrap="none" rtlCol="0">
              <a:spAutoFit/>
            </a:bodyPr>
            <a:lstStyle/>
            <a:p>
              <a:r>
                <a:rPr lang="es-AR" sz="2600" dirty="0" smtClean="0">
                  <a:solidFill>
                    <a:srgbClr val="275791"/>
                  </a:solidFill>
                  <a:latin typeface="Ebrima" panose="02000000000000000000" pitchFamily="2" charset="0"/>
                  <a:ea typeface="Ebrima" panose="02000000000000000000" pitchFamily="2" charset="0"/>
                  <a:cs typeface="Ebrima" panose="02000000000000000000" pitchFamily="2" charset="0"/>
                </a:rPr>
                <a:t>Ayuda </a:t>
              </a:r>
              <a:r>
                <a:rPr lang="es-AR" sz="2600" dirty="0" err="1" smtClean="0">
                  <a:solidFill>
                    <a:srgbClr val="275791"/>
                  </a:solidFill>
                  <a:latin typeface="Ebrima" panose="02000000000000000000" pitchFamily="2" charset="0"/>
                  <a:ea typeface="Ebrima" panose="02000000000000000000" pitchFamily="2" charset="0"/>
                  <a:cs typeface="Ebrima" panose="02000000000000000000" pitchFamily="2" charset="0"/>
                </a:rPr>
                <a:t>Alimen</a:t>
              </a:r>
              <a:r>
                <a:rPr lang="es-AR" sz="2600" dirty="0">
                  <a:solidFill>
                    <a:srgbClr val="275791"/>
                  </a:solidFill>
                  <a:latin typeface="Ebrima" panose="02000000000000000000" pitchFamily="2" charset="0"/>
                  <a:ea typeface="Ebrima" panose="02000000000000000000" pitchFamily="2" charset="0"/>
                  <a:cs typeface="Ebrima" panose="02000000000000000000" pitchFamily="2" charset="0"/>
                </a:rPr>
                <a:t>.</a:t>
              </a:r>
            </a:p>
          </p:txBody>
        </p:sp>
        <p:sp>
          <p:nvSpPr>
            <p:cNvPr id="63" name="Rectangle 14"/>
            <p:cNvSpPr/>
            <p:nvPr/>
          </p:nvSpPr>
          <p:spPr>
            <a:xfrm>
              <a:off x="6343753" y="1116043"/>
              <a:ext cx="2581275" cy="769441"/>
            </a:xfrm>
            <a:prstGeom prst="rect">
              <a:avLst/>
            </a:prstGeom>
          </p:spPr>
          <p:txBody>
            <a:bodyPr wrap="square">
              <a:spAutoFit/>
            </a:bodyPr>
            <a:lstStyle/>
            <a:p>
              <a:pPr algn="ctr"/>
              <a:r>
                <a:rPr lang="es-ES" sz="2200" b="1" dirty="0" smtClean="0">
                  <a:solidFill>
                    <a:srgbClr val="275791"/>
                  </a:solidFill>
                  <a:latin typeface="Ebrima" panose="02000000000000000000" pitchFamily="2" charset="0"/>
                  <a:ea typeface="Ebrima" panose="02000000000000000000" pitchFamily="2" charset="0"/>
                  <a:cs typeface="Ebrima" panose="02000000000000000000" pitchFamily="2" charset="0"/>
                </a:rPr>
                <a:t>Comp. </a:t>
              </a: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de </a:t>
              </a:r>
            </a:p>
            <a:p>
              <a:pPr algn="ctr"/>
              <a:r>
                <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rPr>
                <a:t>las </a:t>
              </a:r>
              <a:r>
                <a:rPr lang="es-ES" sz="2200" b="1" dirty="0" smtClean="0">
                  <a:solidFill>
                    <a:srgbClr val="275791"/>
                  </a:solidFill>
                  <a:latin typeface="Ebrima" panose="02000000000000000000" pitchFamily="2" charset="0"/>
                  <a:ea typeface="Ebrima" panose="02000000000000000000" pitchFamily="2" charset="0"/>
                  <a:cs typeface="Ebrima" panose="02000000000000000000" pitchFamily="2" charset="0"/>
                </a:rPr>
                <a:t>expo</a:t>
              </a:r>
              <a:endParaRPr lang="es-ES" sz="2200" b="1" dirty="0">
                <a:solidFill>
                  <a:srgbClr val="275791"/>
                </a:solidFill>
                <a:latin typeface="Ebrima" panose="02000000000000000000" pitchFamily="2" charset="0"/>
                <a:ea typeface="Ebrima" panose="02000000000000000000" pitchFamily="2" charset="0"/>
                <a:cs typeface="Ebrima" panose="02000000000000000000" pitchFamily="2" charset="0"/>
              </a:endParaRPr>
            </a:p>
          </p:txBody>
        </p:sp>
      </p:grpSp>
    </p:spTree>
    <p:extLst>
      <p:ext uri="{BB962C8B-B14F-4D97-AF65-F5344CB8AC3E}">
        <p14:creationId xmlns:p14="http://schemas.microsoft.com/office/powerpoint/2010/main" val="403894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46"/>
                                        </p:tgtEl>
                                        <p:attrNameLst>
                                          <p:attrName>ppt_x</p:attrName>
                                        </p:attrNameLst>
                                      </p:cBhvr>
                                      <p:tavLst>
                                        <p:tav tm="0">
                                          <p:val>
                                            <p:strVal val="ppt_x"/>
                                          </p:val>
                                        </p:tav>
                                        <p:tav tm="100000">
                                          <p:val>
                                            <p:strVal val="ppt_x"/>
                                          </p:val>
                                        </p:tav>
                                      </p:tavLst>
                                    </p:anim>
                                    <p:anim calcmode="lin" valueType="num">
                                      <p:cBhvr additive="base">
                                        <p:cTn id="7" dur="500"/>
                                        <p:tgtEl>
                                          <p:spTgt spid="46"/>
                                        </p:tgtEl>
                                        <p:attrNameLst>
                                          <p:attrName>ppt_y</p:attrName>
                                        </p:attrNameLst>
                                      </p:cBhvr>
                                      <p:tavLst>
                                        <p:tav tm="0">
                                          <p:val>
                                            <p:strVal val="ppt_y"/>
                                          </p:val>
                                        </p:tav>
                                        <p:tav tm="100000">
                                          <p:val>
                                            <p:strVal val="1+ppt_h/2"/>
                                          </p:val>
                                        </p:tav>
                                      </p:tavLst>
                                    </p:anim>
                                    <p:set>
                                      <p:cBhvr>
                                        <p:cTn id="8" dur="1" fill="hold">
                                          <p:stCondLst>
                                            <p:cond delay="499"/>
                                          </p:stCondLst>
                                        </p:cTn>
                                        <p:tgtEl>
                                          <p:spTgt spid="4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58"/>
                                        </p:tgtEl>
                                        <p:attrNameLst>
                                          <p:attrName>ppt_x</p:attrName>
                                        </p:attrNameLst>
                                      </p:cBhvr>
                                      <p:tavLst>
                                        <p:tav tm="0">
                                          <p:val>
                                            <p:strVal val="ppt_x"/>
                                          </p:val>
                                        </p:tav>
                                        <p:tav tm="100000">
                                          <p:val>
                                            <p:strVal val="ppt_x"/>
                                          </p:val>
                                        </p:tav>
                                      </p:tavLst>
                                    </p:anim>
                                    <p:anim calcmode="lin" valueType="num">
                                      <p:cBhvr additive="base">
                                        <p:cTn id="13" dur="500"/>
                                        <p:tgtEl>
                                          <p:spTgt spid="58"/>
                                        </p:tgtEl>
                                        <p:attrNameLst>
                                          <p:attrName>ppt_y</p:attrName>
                                        </p:attrNameLst>
                                      </p:cBhvr>
                                      <p:tavLst>
                                        <p:tav tm="0">
                                          <p:val>
                                            <p:strVal val="ppt_y"/>
                                          </p:val>
                                        </p:tav>
                                        <p:tav tm="100000">
                                          <p:val>
                                            <p:strVal val="1+ppt_h/2"/>
                                          </p:val>
                                        </p:tav>
                                      </p:tavLst>
                                    </p:anim>
                                    <p:set>
                                      <p:cBhvr>
                                        <p:cTn id="14" dur="1" fill="hold">
                                          <p:stCondLst>
                                            <p:cond delay="499"/>
                                          </p:stCondLst>
                                        </p:cTn>
                                        <p:tgtEl>
                                          <p:spTgt spid="5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 -7.40741E-7 L -0.34774 -0.00988 " pathEditMode="relative" rAng="0" ptsTypes="AA">
                                      <p:cBhvr>
                                        <p:cTn id="18" dur="2000" fill="hold"/>
                                        <p:tgtEl>
                                          <p:spTgt spid="52"/>
                                        </p:tgtEl>
                                        <p:attrNameLst>
                                          <p:attrName>ppt_x</p:attrName>
                                          <p:attrName>ppt_y</p:attrName>
                                        </p:attrNameLst>
                                      </p:cBhvr>
                                      <p:rCtr x="-17396" y="-494"/>
                                    </p:animMotion>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0" nodeType="clickEffect">
                                  <p:stCondLst>
                                    <p:cond delay="0"/>
                                  </p:stCondLst>
                                  <p:childTnLst>
                                    <p:animEffect transition="out" filter="randombar(horizontal)">
                                      <p:cBhvr>
                                        <p:cTn id="22" dur="500"/>
                                        <p:tgtEl>
                                          <p:spTgt spid="42"/>
                                        </p:tgtEl>
                                      </p:cBhvr>
                                    </p:animEffect>
                                    <p:set>
                                      <p:cBhvr>
                                        <p:cTn id="23" dur="1" fill="hold">
                                          <p:stCondLst>
                                            <p:cond delay="499"/>
                                          </p:stCondLst>
                                        </p:cTn>
                                        <p:tgtEl>
                                          <p:spTgt spid="4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 name="CuadroTexto 3"/>
          <p:cNvSpPr txBox="1"/>
          <p:nvPr/>
        </p:nvSpPr>
        <p:spPr>
          <a:xfrm>
            <a:off x="1907704" y="1"/>
            <a:ext cx="7236296" cy="949240"/>
          </a:xfrm>
          <a:prstGeom prst="rect">
            <a:avLst/>
          </a:prstGeom>
        </p:spPr>
        <p:txBody>
          <a:bodyPr vert="horz" lIns="91440" tIns="45720" rIns="91440" bIns="45720" rtlCol="0" anchor="ctr">
            <a:normAutofit/>
          </a:bodyPr>
          <a:lstStyle>
            <a:lvl1pPr defTabSz="914400">
              <a:lnSpc>
                <a:spcPct val="90000"/>
              </a:lnSpc>
              <a:spcBef>
                <a:spcPct val="0"/>
              </a:spcBef>
              <a:buNone/>
              <a:defRPr sz="4000" b="1">
                <a:latin typeface="Ebrima" panose="02000000000000000000" pitchFamily="2" charset="0"/>
                <a:ea typeface="Ebrima" panose="02000000000000000000" pitchFamily="2" charset="0"/>
                <a:cs typeface="Ebrima" panose="02000000000000000000" pitchFamily="2" charset="0"/>
              </a:defRPr>
            </a:lvl1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s-ES"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Estimado de Apoyo al Productor (PSE)</a:t>
            </a:r>
            <a:endParaRPr kumimoji="0" lang="es-AR"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endParaRPr>
          </a:p>
        </p:txBody>
      </p:sp>
      <p:sp>
        <p:nvSpPr>
          <p:cNvPr id="5" name="Rectángulo 4"/>
          <p:cNvSpPr/>
          <p:nvPr/>
        </p:nvSpPr>
        <p:spPr>
          <a:xfrm>
            <a:off x="-69032" y="4699460"/>
            <a:ext cx="3602918" cy="461665"/>
          </a:xfrm>
          <a:prstGeom prst="rect">
            <a:avLst/>
          </a:prstGeom>
        </p:spPr>
        <p:txBody>
          <a:bodyPr wrap="square">
            <a:spAutoFit/>
          </a:bodyPr>
          <a:lstStyle/>
          <a:p>
            <a:pPr defTabSz="457200"/>
            <a:r>
              <a:rPr lang="es-ES" sz="1200" dirty="0">
                <a:solidFill>
                  <a:schemeClr val="bg1"/>
                </a:solidFill>
                <a:latin typeface="Ebrima" panose="02000000000000000000" pitchFamily="2" charset="0"/>
                <a:ea typeface="Times New Roman" panose="02020603050405020304" pitchFamily="18" charset="0"/>
              </a:rPr>
              <a:t>Fuente: Elaboración propia en base a datos de OCDE (2016)</a:t>
            </a:r>
            <a:endParaRPr lang="es-AR" sz="2400" dirty="0">
              <a:solidFill>
                <a:schemeClr val="bg1"/>
              </a:solidFill>
              <a:latin typeface="Times New Roman" panose="02020603050405020304" pitchFamily="18" charset="0"/>
              <a:ea typeface="Times New Roman" panose="02020603050405020304" pitchFamily="18" charset="0"/>
            </a:endParaRPr>
          </a:p>
        </p:txBody>
      </p:sp>
      <p:graphicFrame>
        <p:nvGraphicFramePr>
          <p:cNvPr id="7" name="Gráfico 6"/>
          <p:cNvGraphicFramePr/>
          <p:nvPr>
            <p:extLst/>
          </p:nvPr>
        </p:nvGraphicFramePr>
        <p:xfrm>
          <a:off x="445117" y="3935684"/>
          <a:ext cx="836690" cy="8816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Gráfico 8"/>
          <p:cNvGraphicFramePr/>
          <p:nvPr>
            <p:extLst/>
          </p:nvPr>
        </p:nvGraphicFramePr>
        <p:xfrm>
          <a:off x="4932121" y="3935684"/>
          <a:ext cx="836690" cy="881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ráfico 9"/>
          <p:cNvGraphicFramePr/>
          <p:nvPr>
            <p:extLst/>
          </p:nvPr>
        </p:nvGraphicFramePr>
        <p:xfrm>
          <a:off x="7923457" y="3915348"/>
          <a:ext cx="821354" cy="88876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Gráfico 11"/>
          <p:cNvGraphicFramePr/>
          <p:nvPr>
            <p:extLst/>
          </p:nvPr>
        </p:nvGraphicFramePr>
        <p:xfrm>
          <a:off x="3436453" y="3935684"/>
          <a:ext cx="836690" cy="88161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 name="Gráfico 12"/>
          <p:cNvGraphicFramePr/>
          <p:nvPr>
            <p:extLst/>
          </p:nvPr>
        </p:nvGraphicFramePr>
        <p:xfrm>
          <a:off x="6427789" y="3935684"/>
          <a:ext cx="836690" cy="88161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4" name="Gráfico 13"/>
          <p:cNvGraphicFramePr/>
          <p:nvPr>
            <p:extLst/>
          </p:nvPr>
        </p:nvGraphicFramePr>
        <p:xfrm>
          <a:off x="1940785" y="3935684"/>
          <a:ext cx="836690" cy="881618"/>
        </p:xfrm>
        <a:graphic>
          <a:graphicData uri="http://schemas.openxmlformats.org/drawingml/2006/chart">
            <c:chart xmlns:c="http://schemas.openxmlformats.org/drawingml/2006/chart" xmlns:r="http://schemas.openxmlformats.org/officeDocument/2006/relationships" r:id="rId9"/>
          </a:graphicData>
        </a:graphic>
      </p:graphicFrame>
      <p:grpSp>
        <p:nvGrpSpPr>
          <p:cNvPr id="15" name="Group 6"/>
          <p:cNvGrpSpPr/>
          <p:nvPr/>
        </p:nvGrpSpPr>
        <p:grpSpPr>
          <a:xfrm>
            <a:off x="1580916" y="4750214"/>
            <a:ext cx="1485000" cy="405000"/>
            <a:chOff x="-1" y="4705350"/>
            <a:chExt cx="2297167" cy="438150"/>
          </a:xfrm>
        </p:grpSpPr>
        <p:sp>
          <p:nvSpPr>
            <p:cNvPr id="16" name="Rectangle 42"/>
            <p:cNvSpPr/>
            <p:nvPr/>
          </p:nvSpPr>
          <p:spPr>
            <a:xfrm>
              <a:off x="-1" y="4705350"/>
              <a:ext cx="2297167" cy="438150"/>
            </a:xfrm>
            <a:prstGeom prst="rect">
              <a:avLst/>
            </a:prstGeom>
            <a:solidFill>
              <a:srgbClr val="267B6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17" name="TextBox 46"/>
            <p:cNvSpPr txBox="1"/>
            <p:nvPr/>
          </p:nvSpPr>
          <p:spPr>
            <a:xfrm>
              <a:off x="614599" y="4785925"/>
              <a:ext cx="1048410" cy="2996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Roboto" pitchFamily="2" charset="0"/>
                  <a:ea typeface="Roboto" pitchFamily="2" charset="0"/>
                </a:rPr>
                <a:t>UE-28</a:t>
              </a:r>
            </a:p>
          </p:txBody>
        </p:sp>
      </p:grpSp>
      <p:grpSp>
        <p:nvGrpSpPr>
          <p:cNvPr id="18" name="Group 1"/>
          <p:cNvGrpSpPr/>
          <p:nvPr/>
        </p:nvGrpSpPr>
        <p:grpSpPr>
          <a:xfrm>
            <a:off x="3079418" y="4750214"/>
            <a:ext cx="1485000" cy="405000"/>
            <a:chOff x="2297167" y="4705350"/>
            <a:chExt cx="2279974" cy="438150"/>
          </a:xfrm>
          <a:solidFill>
            <a:srgbClr val="585858"/>
          </a:solidFill>
        </p:grpSpPr>
        <p:sp>
          <p:nvSpPr>
            <p:cNvPr id="19" name="Rectangle 43"/>
            <p:cNvSpPr/>
            <p:nvPr/>
          </p:nvSpPr>
          <p:spPr>
            <a:xfrm>
              <a:off x="2297167" y="4705350"/>
              <a:ext cx="2279974" cy="43815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0" name="TextBox 47"/>
            <p:cNvSpPr txBox="1"/>
            <p:nvPr/>
          </p:nvSpPr>
          <p:spPr>
            <a:xfrm>
              <a:off x="2916079" y="4752186"/>
              <a:ext cx="1052381" cy="299672"/>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Roboto" pitchFamily="2" charset="0"/>
                  <a:ea typeface="Roboto" pitchFamily="2" charset="0"/>
                </a:rPr>
                <a:t>Japón</a:t>
              </a:r>
            </a:p>
          </p:txBody>
        </p:sp>
      </p:grpSp>
      <p:grpSp>
        <p:nvGrpSpPr>
          <p:cNvPr id="21" name="Group 2"/>
          <p:cNvGrpSpPr/>
          <p:nvPr/>
        </p:nvGrpSpPr>
        <p:grpSpPr>
          <a:xfrm>
            <a:off x="4577919" y="4750215"/>
            <a:ext cx="1485000" cy="405000"/>
            <a:chOff x="4584051" y="4705350"/>
            <a:chExt cx="2279974" cy="438150"/>
          </a:xfrm>
          <a:solidFill>
            <a:srgbClr val="276F87"/>
          </a:solidFill>
        </p:grpSpPr>
        <p:sp>
          <p:nvSpPr>
            <p:cNvPr id="22" name="Rectangle 44"/>
            <p:cNvSpPr/>
            <p:nvPr/>
          </p:nvSpPr>
          <p:spPr>
            <a:xfrm>
              <a:off x="4584051" y="4705350"/>
              <a:ext cx="2279974" cy="43815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3" name="TextBox 48"/>
            <p:cNvSpPr txBox="1"/>
            <p:nvPr/>
          </p:nvSpPr>
          <p:spPr>
            <a:xfrm>
              <a:off x="5137415" y="4763535"/>
              <a:ext cx="1173245" cy="299672"/>
            </a:xfrm>
            <a:prstGeom prst="rect">
              <a:avLst/>
            </a:prstGeom>
            <a:grpFill/>
          </p:spPr>
          <p:txBody>
            <a:bodyPr wrap="square" rtlCol="0">
              <a:spAutoFit/>
            </a:bodyPr>
            <a:lstStyle>
              <a:defPPr>
                <a:defRPr lang="es-AR"/>
              </a:defPPr>
              <a:lvl1pPr algn="ctr">
                <a:defRPr sz="1400" b="1">
                  <a:solidFill>
                    <a:schemeClr val="bg1"/>
                  </a:solidFill>
                  <a:latin typeface="Roboto" pitchFamily="2" charset="0"/>
                  <a:ea typeface="Roboto" pitchFamily="2" charset="0"/>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Roboto" pitchFamily="2" charset="0"/>
                </a:rPr>
                <a:t>EE.UU.</a:t>
              </a:r>
            </a:p>
          </p:txBody>
        </p:sp>
      </p:grpSp>
      <p:grpSp>
        <p:nvGrpSpPr>
          <p:cNvPr id="24" name="Group 7"/>
          <p:cNvGrpSpPr/>
          <p:nvPr/>
        </p:nvGrpSpPr>
        <p:grpSpPr>
          <a:xfrm>
            <a:off x="82415" y="4750214"/>
            <a:ext cx="1485000" cy="405000"/>
            <a:chOff x="6864026" y="4705350"/>
            <a:chExt cx="2279974" cy="438150"/>
          </a:xfrm>
          <a:solidFill>
            <a:srgbClr val="4B8123"/>
          </a:solidFill>
        </p:grpSpPr>
        <p:sp>
          <p:nvSpPr>
            <p:cNvPr id="25" name="Rectangle 45"/>
            <p:cNvSpPr/>
            <p:nvPr/>
          </p:nvSpPr>
          <p:spPr>
            <a:xfrm>
              <a:off x="6864026" y="4705350"/>
              <a:ext cx="2279974" cy="43815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26" name="TextBox 49"/>
            <p:cNvSpPr txBox="1"/>
            <p:nvPr/>
          </p:nvSpPr>
          <p:spPr>
            <a:xfrm>
              <a:off x="7225578" y="4777929"/>
              <a:ext cx="1231582" cy="299672"/>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Roboto" pitchFamily="2" charset="0"/>
                  <a:ea typeface="Roboto" pitchFamily="2" charset="0"/>
                </a:rPr>
                <a:t>China</a:t>
              </a:r>
            </a:p>
          </p:txBody>
        </p:sp>
      </p:grpSp>
      <p:sp>
        <p:nvSpPr>
          <p:cNvPr id="27" name="TextBox 749"/>
          <p:cNvSpPr txBox="1"/>
          <p:nvPr/>
        </p:nvSpPr>
        <p:spPr>
          <a:xfrm>
            <a:off x="669787" y="4247261"/>
            <a:ext cx="554558" cy="276999"/>
          </a:xfrm>
          <a:prstGeom prst="rect">
            <a:avLst/>
          </a:prstGeom>
          <a:noFill/>
        </p:spPr>
        <p:txBody>
          <a:bodyPr wrap="square" rtlCol="0">
            <a:spAutoFit/>
          </a:bodyPr>
          <a:lstStyle/>
          <a:p>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48%</a:t>
            </a:r>
          </a:p>
        </p:txBody>
      </p:sp>
      <p:grpSp>
        <p:nvGrpSpPr>
          <p:cNvPr id="28" name="Group 1"/>
          <p:cNvGrpSpPr/>
          <p:nvPr/>
        </p:nvGrpSpPr>
        <p:grpSpPr>
          <a:xfrm>
            <a:off x="6076421" y="4750214"/>
            <a:ext cx="1485000" cy="405000"/>
            <a:chOff x="2297167" y="4705350"/>
            <a:chExt cx="2279974" cy="438150"/>
          </a:xfrm>
          <a:solidFill>
            <a:srgbClr val="3594B4"/>
          </a:solidFill>
        </p:grpSpPr>
        <p:sp>
          <p:nvSpPr>
            <p:cNvPr id="29" name="Rectangle 43"/>
            <p:cNvSpPr/>
            <p:nvPr/>
          </p:nvSpPr>
          <p:spPr>
            <a:xfrm>
              <a:off x="2297167" y="4705350"/>
              <a:ext cx="2279974" cy="43815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30" name="TextBox 47"/>
            <p:cNvSpPr txBox="1"/>
            <p:nvPr/>
          </p:nvSpPr>
          <p:spPr>
            <a:xfrm>
              <a:off x="2725358" y="4763536"/>
              <a:ext cx="1423590" cy="299672"/>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prstClr val="white"/>
                  </a:solidFill>
                  <a:effectLst/>
                  <a:uLnTx/>
                  <a:uFillTx/>
                  <a:latin typeface="Roboto" pitchFamily="2" charset="0"/>
                  <a:ea typeface="Roboto" pitchFamily="2" charset="0"/>
                </a:rPr>
                <a:t>Indonesia</a:t>
              </a:r>
            </a:p>
          </p:txBody>
        </p:sp>
      </p:grpSp>
      <p:grpSp>
        <p:nvGrpSpPr>
          <p:cNvPr id="31" name="Group 1"/>
          <p:cNvGrpSpPr/>
          <p:nvPr/>
        </p:nvGrpSpPr>
        <p:grpSpPr>
          <a:xfrm>
            <a:off x="7574921" y="4750214"/>
            <a:ext cx="1485000" cy="405000"/>
            <a:chOff x="2297167" y="4705350"/>
            <a:chExt cx="2279974" cy="438150"/>
          </a:xfrm>
          <a:solidFill>
            <a:srgbClr val="276F87">
              <a:lumMod val="50000"/>
            </a:srgbClr>
          </a:solidFill>
        </p:grpSpPr>
        <p:sp>
          <p:nvSpPr>
            <p:cNvPr id="32" name="Rectangle 43"/>
            <p:cNvSpPr/>
            <p:nvPr/>
          </p:nvSpPr>
          <p:spPr>
            <a:xfrm>
              <a:off x="2297167" y="4705350"/>
              <a:ext cx="2279974" cy="438150"/>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33" name="TextBox 47"/>
            <p:cNvSpPr txBox="1"/>
            <p:nvPr/>
          </p:nvSpPr>
          <p:spPr>
            <a:xfrm>
              <a:off x="2544067" y="4763536"/>
              <a:ext cx="1786173" cy="299672"/>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err="1" smtClean="0">
                  <a:ln>
                    <a:noFill/>
                  </a:ln>
                  <a:solidFill>
                    <a:prstClr val="white"/>
                  </a:solidFill>
                  <a:effectLst/>
                  <a:uLnTx/>
                  <a:uFillTx/>
                  <a:latin typeface="Roboto" pitchFamily="2" charset="0"/>
                  <a:ea typeface="Roboto" pitchFamily="2" charset="0"/>
                </a:rPr>
                <a:t>Corea</a:t>
              </a:r>
              <a:r>
                <a:rPr kumimoji="0" lang="en-US" sz="1200" b="1" i="0" u="none" strike="noStrike" kern="0" cap="none" spc="0" normalizeH="0" baseline="0" noProof="0" dirty="0" smtClean="0">
                  <a:ln>
                    <a:noFill/>
                  </a:ln>
                  <a:solidFill>
                    <a:prstClr val="white"/>
                  </a:solidFill>
                  <a:effectLst/>
                  <a:uLnTx/>
                  <a:uFillTx/>
                  <a:latin typeface="Roboto" pitchFamily="2" charset="0"/>
                  <a:ea typeface="Roboto" pitchFamily="2" charset="0"/>
                </a:rPr>
                <a:t> de Sur</a:t>
              </a:r>
            </a:p>
          </p:txBody>
        </p:sp>
      </p:grpSp>
      <p:sp>
        <p:nvSpPr>
          <p:cNvPr id="220" name="TextBox 749"/>
          <p:cNvSpPr txBox="1"/>
          <p:nvPr/>
        </p:nvSpPr>
        <p:spPr>
          <a:xfrm>
            <a:off x="5156791" y="4247261"/>
            <a:ext cx="439928" cy="276999"/>
          </a:xfrm>
          <a:prstGeom prst="rect">
            <a:avLst/>
          </a:prstGeom>
          <a:noFill/>
        </p:spPr>
        <p:txBody>
          <a:bodyPr wrap="square" rtlCol="0">
            <a:spAutoFit/>
          </a:bodyPr>
          <a:lstStyle/>
          <a:p>
            <a:pPr algn="ctr"/>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6%</a:t>
            </a:r>
          </a:p>
        </p:txBody>
      </p:sp>
      <p:sp>
        <p:nvSpPr>
          <p:cNvPr id="221" name="TextBox 749"/>
          <p:cNvSpPr txBox="1"/>
          <p:nvPr/>
        </p:nvSpPr>
        <p:spPr>
          <a:xfrm>
            <a:off x="8148127" y="4232201"/>
            <a:ext cx="431864" cy="276999"/>
          </a:xfrm>
          <a:prstGeom prst="rect">
            <a:avLst/>
          </a:prstGeom>
          <a:noFill/>
        </p:spPr>
        <p:txBody>
          <a:bodyPr wrap="square" rtlCol="0">
            <a:spAutoFit/>
          </a:bodyPr>
          <a:lstStyle/>
          <a:p>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4%</a:t>
            </a:r>
          </a:p>
        </p:txBody>
      </p:sp>
      <p:sp>
        <p:nvSpPr>
          <p:cNvPr id="222" name="TextBox 749"/>
          <p:cNvSpPr txBox="1"/>
          <p:nvPr/>
        </p:nvSpPr>
        <p:spPr>
          <a:xfrm>
            <a:off x="3661123" y="4247261"/>
            <a:ext cx="439928" cy="276999"/>
          </a:xfrm>
          <a:prstGeom prst="rect">
            <a:avLst/>
          </a:prstGeom>
          <a:noFill/>
        </p:spPr>
        <p:txBody>
          <a:bodyPr wrap="square" rtlCol="0">
            <a:spAutoFit/>
          </a:bodyPr>
          <a:lstStyle/>
          <a:p>
            <a:pPr algn="ctr"/>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7%</a:t>
            </a:r>
          </a:p>
        </p:txBody>
      </p:sp>
      <p:sp>
        <p:nvSpPr>
          <p:cNvPr id="223" name="TextBox 749"/>
          <p:cNvSpPr txBox="1"/>
          <p:nvPr/>
        </p:nvSpPr>
        <p:spPr>
          <a:xfrm>
            <a:off x="6652459" y="4247261"/>
            <a:ext cx="439928" cy="276999"/>
          </a:xfrm>
          <a:prstGeom prst="rect">
            <a:avLst/>
          </a:prstGeom>
          <a:noFill/>
        </p:spPr>
        <p:txBody>
          <a:bodyPr wrap="square" rtlCol="0">
            <a:spAutoFit/>
          </a:bodyPr>
          <a:lstStyle/>
          <a:p>
            <a:pPr algn="ctr"/>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5%</a:t>
            </a:r>
          </a:p>
        </p:txBody>
      </p:sp>
      <p:sp>
        <p:nvSpPr>
          <p:cNvPr id="224" name="TextBox 749"/>
          <p:cNvSpPr txBox="1"/>
          <p:nvPr/>
        </p:nvSpPr>
        <p:spPr>
          <a:xfrm>
            <a:off x="2165455" y="4247261"/>
            <a:ext cx="477003" cy="461665"/>
          </a:xfrm>
          <a:prstGeom prst="rect">
            <a:avLst/>
          </a:prstGeom>
          <a:noFill/>
        </p:spPr>
        <p:txBody>
          <a:bodyPr wrap="square" rtlCol="0">
            <a:spAutoFit/>
          </a:bodyPr>
          <a:lstStyle/>
          <a:p>
            <a:r>
              <a:rPr lang="en-US" sz="12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18%</a:t>
            </a:r>
          </a:p>
        </p:txBody>
      </p:sp>
      <p:sp>
        <p:nvSpPr>
          <p:cNvPr id="232" name="CuadroTexto 231"/>
          <p:cNvSpPr txBox="1"/>
          <p:nvPr/>
        </p:nvSpPr>
        <p:spPr>
          <a:xfrm>
            <a:off x="-22600" y="934520"/>
            <a:ext cx="2440084" cy="400110"/>
          </a:xfrm>
          <a:prstGeom prst="rect">
            <a:avLst/>
          </a:prstGeom>
          <a:noFill/>
        </p:spPr>
        <p:txBody>
          <a:bodyPr wrap="square" rtlCol="0">
            <a:spAutoFit/>
          </a:bodyPr>
          <a:lstStyle/>
          <a:p>
            <a:pPr defTabSz="342900"/>
            <a:r>
              <a:rPr lang="es-AR" sz="2000" b="1" dirty="0">
                <a:solidFill>
                  <a:srgbClr val="212121"/>
                </a:solidFill>
                <a:latin typeface="Ebrima" panose="02000000000000000000" pitchFamily="2" charset="0"/>
                <a:ea typeface="Ebrima" panose="02000000000000000000" pitchFamily="2" charset="0"/>
                <a:cs typeface="Ebrima" panose="02000000000000000000" pitchFamily="2" charset="0"/>
              </a:rPr>
              <a:t>Principales Países</a:t>
            </a:r>
          </a:p>
        </p:txBody>
      </p:sp>
      <p:grpSp>
        <p:nvGrpSpPr>
          <p:cNvPr id="34" name="Grupo 33"/>
          <p:cNvGrpSpPr/>
          <p:nvPr/>
        </p:nvGrpSpPr>
        <p:grpSpPr>
          <a:xfrm>
            <a:off x="598153" y="1047661"/>
            <a:ext cx="7978616" cy="3324289"/>
            <a:chOff x="304905" y="1717516"/>
            <a:chExt cx="6766983" cy="3365500"/>
          </a:xfrm>
        </p:grpSpPr>
        <p:grpSp>
          <p:nvGrpSpPr>
            <p:cNvPr id="35" name="Group 11569"/>
            <p:cNvGrpSpPr/>
            <p:nvPr/>
          </p:nvGrpSpPr>
          <p:grpSpPr>
            <a:xfrm>
              <a:off x="304905" y="1717516"/>
              <a:ext cx="6766983" cy="3365500"/>
              <a:chOff x="182563" y="1546226"/>
              <a:chExt cx="5075237" cy="2524125"/>
            </a:xfrm>
            <a:solidFill>
              <a:sysClr val="window" lastClr="FFFFFF">
                <a:lumMod val="75000"/>
              </a:sysClr>
            </a:solidFill>
          </p:grpSpPr>
          <p:sp>
            <p:nvSpPr>
              <p:cNvPr id="42" name="Freeform 6"/>
              <p:cNvSpPr>
                <a:spLocks/>
              </p:cNvSpPr>
              <p:nvPr/>
            </p:nvSpPr>
            <p:spPr bwMode="auto">
              <a:xfrm>
                <a:off x="3170238" y="3349626"/>
                <a:ext cx="101600" cy="198438"/>
              </a:xfrm>
              <a:custGeom>
                <a:avLst/>
                <a:gdLst>
                  <a:gd name="T0" fmla="*/ 4 w 46"/>
                  <a:gd name="T1" fmla="*/ 59 h 90"/>
                  <a:gd name="T2" fmla="*/ 9 w 46"/>
                  <a:gd name="T3" fmla="*/ 48 h 90"/>
                  <a:gd name="T4" fmla="*/ 5 w 46"/>
                  <a:gd name="T5" fmla="*/ 37 h 90"/>
                  <a:gd name="T6" fmla="*/ 20 w 46"/>
                  <a:gd name="T7" fmla="*/ 22 h 90"/>
                  <a:gd name="T8" fmla="*/ 36 w 46"/>
                  <a:gd name="T9" fmla="*/ 7 h 90"/>
                  <a:gd name="T10" fmla="*/ 37 w 46"/>
                  <a:gd name="T11" fmla="*/ 0 h 90"/>
                  <a:gd name="T12" fmla="*/ 46 w 46"/>
                  <a:gd name="T13" fmla="*/ 22 h 90"/>
                  <a:gd name="T14" fmla="*/ 46 w 46"/>
                  <a:gd name="T15" fmla="*/ 25 h 90"/>
                  <a:gd name="T16" fmla="*/ 43 w 46"/>
                  <a:gd name="T17" fmla="*/ 24 h 90"/>
                  <a:gd name="T18" fmla="*/ 32 w 46"/>
                  <a:gd name="T19" fmla="*/ 65 h 90"/>
                  <a:gd name="T20" fmla="*/ 12 w 46"/>
                  <a:gd name="T21" fmla="*/ 90 h 90"/>
                  <a:gd name="T22" fmla="*/ 2 w 46"/>
                  <a:gd name="T23" fmla="*/ 78 h 90"/>
                  <a:gd name="T24" fmla="*/ 2 w 46"/>
                  <a:gd name="T25" fmla="*/ 72 h 90"/>
                  <a:gd name="T26" fmla="*/ 0 w 46"/>
                  <a:gd name="T27" fmla="*/ 63 h 90"/>
                  <a:gd name="T28" fmla="*/ 4 w 46"/>
                  <a:gd name="T29" fmla="*/ 5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90">
                    <a:moveTo>
                      <a:pt x="4" y="59"/>
                    </a:moveTo>
                    <a:cubicBezTo>
                      <a:pt x="4" y="59"/>
                      <a:pt x="9" y="49"/>
                      <a:pt x="9" y="48"/>
                    </a:cubicBezTo>
                    <a:cubicBezTo>
                      <a:pt x="9" y="46"/>
                      <a:pt x="5" y="40"/>
                      <a:pt x="5" y="37"/>
                    </a:cubicBezTo>
                    <a:cubicBezTo>
                      <a:pt x="5" y="26"/>
                      <a:pt x="13" y="26"/>
                      <a:pt x="20" y="22"/>
                    </a:cubicBezTo>
                    <a:cubicBezTo>
                      <a:pt x="25" y="19"/>
                      <a:pt x="32" y="11"/>
                      <a:pt x="36" y="7"/>
                    </a:cubicBezTo>
                    <a:cubicBezTo>
                      <a:pt x="37" y="6"/>
                      <a:pt x="36" y="2"/>
                      <a:pt x="37" y="0"/>
                    </a:cubicBezTo>
                    <a:cubicBezTo>
                      <a:pt x="45" y="1"/>
                      <a:pt x="44" y="16"/>
                      <a:pt x="46" y="22"/>
                    </a:cubicBezTo>
                    <a:cubicBezTo>
                      <a:pt x="46" y="25"/>
                      <a:pt x="46" y="25"/>
                      <a:pt x="46" y="25"/>
                    </a:cubicBezTo>
                    <a:cubicBezTo>
                      <a:pt x="45" y="25"/>
                      <a:pt x="43" y="24"/>
                      <a:pt x="43" y="24"/>
                    </a:cubicBezTo>
                    <a:cubicBezTo>
                      <a:pt x="43" y="41"/>
                      <a:pt x="37" y="52"/>
                      <a:pt x="32" y="65"/>
                    </a:cubicBezTo>
                    <a:cubicBezTo>
                      <a:pt x="28" y="75"/>
                      <a:pt x="26" y="90"/>
                      <a:pt x="12" y="90"/>
                    </a:cubicBezTo>
                    <a:cubicBezTo>
                      <a:pt x="7" y="90"/>
                      <a:pt x="2" y="84"/>
                      <a:pt x="2" y="78"/>
                    </a:cubicBezTo>
                    <a:cubicBezTo>
                      <a:pt x="2" y="75"/>
                      <a:pt x="2" y="74"/>
                      <a:pt x="2" y="72"/>
                    </a:cubicBezTo>
                    <a:cubicBezTo>
                      <a:pt x="0" y="70"/>
                      <a:pt x="0" y="67"/>
                      <a:pt x="0" y="63"/>
                    </a:cubicBezTo>
                    <a:cubicBezTo>
                      <a:pt x="0" y="62"/>
                      <a:pt x="4" y="59"/>
                      <a:pt x="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3" name="Freeform 7"/>
              <p:cNvSpPr>
                <a:spLocks/>
              </p:cNvSpPr>
              <p:nvPr/>
            </p:nvSpPr>
            <p:spPr bwMode="auto">
              <a:xfrm>
                <a:off x="2316163" y="2613026"/>
                <a:ext cx="968375" cy="1081088"/>
              </a:xfrm>
              <a:custGeom>
                <a:avLst/>
                <a:gdLst>
                  <a:gd name="T0" fmla="*/ 256 w 440"/>
                  <a:gd name="T1" fmla="*/ 34 h 492"/>
                  <a:gd name="T2" fmla="*/ 271 w 440"/>
                  <a:gd name="T3" fmla="*/ 42 h 492"/>
                  <a:gd name="T4" fmla="*/ 313 w 440"/>
                  <a:gd name="T5" fmla="*/ 45 h 492"/>
                  <a:gd name="T6" fmla="*/ 331 w 440"/>
                  <a:gd name="T7" fmla="*/ 46 h 492"/>
                  <a:gd name="T8" fmla="*/ 331 w 440"/>
                  <a:gd name="T9" fmla="*/ 70 h 492"/>
                  <a:gd name="T10" fmla="*/ 318 w 440"/>
                  <a:gd name="T11" fmla="*/ 59 h 492"/>
                  <a:gd name="T12" fmla="*/ 349 w 440"/>
                  <a:gd name="T13" fmla="*/ 115 h 492"/>
                  <a:gd name="T14" fmla="*/ 359 w 440"/>
                  <a:gd name="T15" fmla="*/ 137 h 492"/>
                  <a:gd name="T16" fmla="*/ 375 w 440"/>
                  <a:gd name="T17" fmla="*/ 160 h 492"/>
                  <a:gd name="T18" fmla="*/ 388 w 440"/>
                  <a:gd name="T19" fmla="*/ 179 h 492"/>
                  <a:gd name="T20" fmla="*/ 405 w 440"/>
                  <a:gd name="T21" fmla="*/ 185 h 492"/>
                  <a:gd name="T22" fmla="*/ 439 w 440"/>
                  <a:gd name="T23" fmla="*/ 178 h 492"/>
                  <a:gd name="T24" fmla="*/ 424 w 440"/>
                  <a:gd name="T25" fmla="*/ 219 h 492"/>
                  <a:gd name="T26" fmla="*/ 369 w 440"/>
                  <a:gd name="T27" fmla="*/ 278 h 492"/>
                  <a:gd name="T28" fmla="*/ 364 w 440"/>
                  <a:gd name="T29" fmla="*/ 309 h 492"/>
                  <a:gd name="T30" fmla="*/ 370 w 440"/>
                  <a:gd name="T31" fmla="*/ 328 h 492"/>
                  <a:gd name="T32" fmla="*/ 370 w 440"/>
                  <a:gd name="T33" fmla="*/ 348 h 492"/>
                  <a:gd name="T34" fmla="*/ 339 w 440"/>
                  <a:gd name="T35" fmla="*/ 383 h 492"/>
                  <a:gd name="T36" fmla="*/ 339 w 440"/>
                  <a:gd name="T37" fmla="*/ 405 h 492"/>
                  <a:gd name="T38" fmla="*/ 330 w 440"/>
                  <a:gd name="T39" fmla="*/ 420 h 492"/>
                  <a:gd name="T40" fmla="*/ 322 w 440"/>
                  <a:gd name="T41" fmla="*/ 435 h 492"/>
                  <a:gd name="T42" fmla="*/ 304 w 440"/>
                  <a:gd name="T43" fmla="*/ 464 h 492"/>
                  <a:gd name="T44" fmla="*/ 276 w 440"/>
                  <a:gd name="T45" fmla="*/ 486 h 492"/>
                  <a:gd name="T46" fmla="*/ 263 w 440"/>
                  <a:gd name="T47" fmla="*/ 485 h 492"/>
                  <a:gd name="T48" fmla="*/ 232 w 440"/>
                  <a:gd name="T49" fmla="*/ 488 h 492"/>
                  <a:gd name="T50" fmla="*/ 226 w 440"/>
                  <a:gd name="T51" fmla="*/ 478 h 492"/>
                  <a:gd name="T52" fmla="*/ 221 w 440"/>
                  <a:gd name="T53" fmla="*/ 459 h 492"/>
                  <a:gd name="T54" fmla="*/ 203 w 440"/>
                  <a:gd name="T55" fmla="*/ 406 h 492"/>
                  <a:gd name="T56" fmla="*/ 185 w 440"/>
                  <a:gd name="T57" fmla="*/ 364 h 492"/>
                  <a:gd name="T58" fmla="*/ 196 w 440"/>
                  <a:gd name="T59" fmla="*/ 320 h 492"/>
                  <a:gd name="T60" fmla="*/ 187 w 440"/>
                  <a:gd name="T61" fmla="*/ 287 h 492"/>
                  <a:gd name="T62" fmla="*/ 173 w 440"/>
                  <a:gd name="T63" fmla="*/ 252 h 492"/>
                  <a:gd name="T64" fmla="*/ 176 w 440"/>
                  <a:gd name="T65" fmla="*/ 237 h 492"/>
                  <a:gd name="T66" fmla="*/ 152 w 440"/>
                  <a:gd name="T67" fmla="*/ 228 h 492"/>
                  <a:gd name="T68" fmla="*/ 106 w 440"/>
                  <a:gd name="T69" fmla="*/ 222 h 492"/>
                  <a:gd name="T70" fmla="*/ 84 w 440"/>
                  <a:gd name="T71" fmla="*/ 223 h 492"/>
                  <a:gd name="T72" fmla="*/ 56 w 440"/>
                  <a:gd name="T73" fmla="*/ 226 h 492"/>
                  <a:gd name="T74" fmla="*/ 20 w 440"/>
                  <a:gd name="T75" fmla="*/ 190 h 492"/>
                  <a:gd name="T76" fmla="*/ 4 w 440"/>
                  <a:gd name="T77" fmla="*/ 174 h 492"/>
                  <a:gd name="T78" fmla="*/ 3 w 440"/>
                  <a:gd name="T79" fmla="*/ 166 h 492"/>
                  <a:gd name="T80" fmla="*/ 9 w 440"/>
                  <a:gd name="T81" fmla="*/ 139 h 492"/>
                  <a:gd name="T82" fmla="*/ 11 w 440"/>
                  <a:gd name="T83" fmla="*/ 102 h 492"/>
                  <a:gd name="T84" fmla="*/ 40 w 440"/>
                  <a:gd name="T85" fmla="*/ 68 h 492"/>
                  <a:gd name="T86" fmla="*/ 54 w 440"/>
                  <a:gd name="T87" fmla="*/ 40 h 492"/>
                  <a:gd name="T88" fmla="*/ 72 w 440"/>
                  <a:gd name="T89" fmla="*/ 18 h 492"/>
                  <a:gd name="T90" fmla="*/ 96 w 440"/>
                  <a:gd name="T91" fmla="*/ 18 h 492"/>
                  <a:gd name="T92" fmla="*/ 140 w 440"/>
                  <a:gd name="T93" fmla="*/ 3 h 492"/>
                  <a:gd name="T94" fmla="*/ 158 w 440"/>
                  <a:gd name="T95" fmla="*/ 2 h 492"/>
                  <a:gd name="T96" fmla="*/ 174 w 440"/>
                  <a:gd name="T97" fmla="*/ 0 h 492"/>
                  <a:gd name="T98" fmla="*/ 184 w 440"/>
                  <a:gd name="T99" fmla="*/ 3 h 492"/>
                  <a:gd name="T100" fmla="*/ 183 w 440"/>
                  <a:gd name="T101" fmla="*/ 14 h 492"/>
                  <a:gd name="T102" fmla="*/ 191 w 440"/>
                  <a:gd name="T103" fmla="*/ 33 h 492"/>
                  <a:gd name="T104" fmla="*/ 234 w 440"/>
                  <a:gd name="T105" fmla="*/ 51 h 492"/>
                  <a:gd name="T106" fmla="*/ 238 w 440"/>
                  <a:gd name="T107" fmla="*/ 43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0" h="492">
                    <a:moveTo>
                      <a:pt x="251" y="34"/>
                    </a:moveTo>
                    <a:cubicBezTo>
                      <a:pt x="256" y="34"/>
                      <a:pt x="256" y="34"/>
                      <a:pt x="256" y="34"/>
                    </a:cubicBezTo>
                    <a:cubicBezTo>
                      <a:pt x="256" y="38"/>
                      <a:pt x="259" y="38"/>
                      <a:pt x="260" y="40"/>
                    </a:cubicBezTo>
                    <a:cubicBezTo>
                      <a:pt x="262" y="42"/>
                      <a:pt x="267" y="40"/>
                      <a:pt x="271" y="42"/>
                    </a:cubicBezTo>
                    <a:cubicBezTo>
                      <a:pt x="278" y="45"/>
                      <a:pt x="288" y="48"/>
                      <a:pt x="296" y="48"/>
                    </a:cubicBezTo>
                    <a:cubicBezTo>
                      <a:pt x="303" y="48"/>
                      <a:pt x="306" y="45"/>
                      <a:pt x="313" y="45"/>
                    </a:cubicBezTo>
                    <a:cubicBezTo>
                      <a:pt x="317" y="45"/>
                      <a:pt x="320" y="47"/>
                      <a:pt x="324" y="47"/>
                    </a:cubicBezTo>
                    <a:cubicBezTo>
                      <a:pt x="328" y="47"/>
                      <a:pt x="328" y="46"/>
                      <a:pt x="331" y="46"/>
                    </a:cubicBezTo>
                    <a:cubicBezTo>
                      <a:pt x="332" y="50"/>
                      <a:pt x="335" y="53"/>
                      <a:pt x="335" y="57"/>
                    </a:cubicBezTo>
                    <a:cubicBezTo>
                      <a:pt x="335" y="59"/>
                      <a:pt x="332" y="67"/>
                      <a:pt x="331" y="70"/>
                    </a:cubicBezTo>
                    <a:cubicBezTo>
                      <a:pt x="326" y="69"/>
                      <a:pt x="322" y="59"/>
                      <a:pt x="318" y="55"/>
                    </a:cubicBezTo>
                    <a:cubicBezTo>
                      <a:pt x="318" y="59"/>
                      <a:pt x="318" y="59"/>
                      <a:pt x="318" y="59"/>
                    </a:cubicBezTo>
                    <a:cubicBezTo>
                      <a:pt x="340" y="97"/>
                      <a:pt x="340" y="97"/>
                      <a:pt x="340" y="97"/>
                    </a:cubicBezTo>
                    <a:cubicBezTo>
                      <a:pt x="339" y="102"/>
                      <a:pt x="346" y="112"/>
                      <a:pt x="349" y="115"/>
                    </a:cubicBezTo>
                    <a:cubicBezTo>
                      <a:pt x="349" y="127"/>
                      <a:pt x="349" y="127"/>
                      <a:pt x="349" y="127"/>
                    </a:cubicBezTo>
                    <a:cubicBezTo>
                      <a:pt x="351" y="133"/>
                      <a:pt x="356" y="133"/>
                      <a:pt x="359" y="137"/>
                    </a:cubicBezTo>
                    <a:cubicBezTo>
                      <a:pt x="363" y="143"/>
                      <a:pt x="361" y="149"/>
                      <a:pt x="365" y="153"/>
                    </a:cubicBezTo>
                    <a:cubicBezTo>
                      <a:pt x="368" y="157"/>
                      <a:pt x="371" y="157"/>
                      <a:pt x="375" y="160"/>
                    </a:cubicBezTo>
                    <a:cubicBezTo>
                      <a:pt x="379" y="162"/>
                      <a:pt x="381" y="172"/>
                      <a:pt x="388" y="172"/>
                    </a:cubicBezTo>
                    <a:cubicBezTo>
                      <a:pt x="388" y="176"/>
                      <a:pt x="390" y="176"/>
                      <a:pt x="388" y="179"/>
                    </a:cubicBezTo>
                    <a:cubicBezTo>
                      <a:pt x="391" y="181"/>
                      <a:pt x="394" y="188"/>
                      <a:pt x="398" y="188"/>
                    </a:cubicBezTo>
                    <a:cubicBezTo>
                      <a:pt x="401" y="188"/>
                      <a:pt x="402" y="186"/>
                      <a:pt x="405" y="185"/>
                    </a:cubicBezTo>
                    <a:cubicBezTo>
                      <a:pt x="408" y="183"/>
                      <a:pt x="410" y="185"/>
                      <a:pt x="414" y="185"/>
                    </a:cubicBezTo>
                    <a:cubicBezTo>
                      <a:pt x="422" y="183"/>
                      <a:pt x="430" y="180"/>
                      <a:pt x="439" y="178"/>
                    </a:cubicBezTo>
                    <a:cubicBezTo>
                      <a:pt x="439" y="179"/>
                      <a:pt x="440" y="180"/>
                      <a:pt x="440" y="181"/>
                    </a:cubicBezTo>
                    <a:cubicBezTo>
                      <a:pt x="440" y="194"/>
                      <a:pt x="430" y="211"/>
                      <a:pt x="424" y="219"/>
                    </a:cubicBezTo>
                    <a:cubicBezTo>
                      <a:pt x="417" y="228"/>
                      <a:pt x="414" y="236"/>
                      <a:pt x="406" y="242"/>
                    </a:cubicBezTo>
                    <a:cubicBezTo>
                      <a:pt x="391" y="254"/>
                      <a:pt x="375" y="258"/>
                      <a:pt x="369" y="278"/>
                    </a:cubicBezTo>
                    <a:cubicBezTo>
                      <a:pt x="368" y="284"/>
                      <a:pt x="362" y="285"/>
                      <a:pt x="362" y="292"/>
                    </a:cubicBezTo>
                    <a:cubicBezTo>
                      <a:pt x="362" y="299"/>
                      <a:pt x="364" y="302"/>
                      <a:pt x="364" y="309"/>
                    </a:cubicBezTo>
                    <a:cubicBezTo>
                      <a:pt x="364" y="316"/>
                      <a:pt x="372" y="320"/>
                      <a:pt x="372" y="324"/>
                    </a:cubicBezTo>
                    <a:cubicBezTo>
                      <a:pt x="372" y="326"/>
                      <a:pt x="371" y="327"/>
                      <a:pt x="370" y="328"/>
                    </a:cubicBezTo>
                    <a:cubicBezTo>
                      <a:pt x="370" y="334"/>
                      <a:pt x="370" y="334"/>
                      <a:pt x="370" y="334"/>
                    </a:cubicBezTo>
                    <a:cubicBezTo>
                      <a:pt x="370" y="337"/>
                      <a:pt x="370" y="341"/>
                      <a:pt x="370" y="348"/>
                    </a:cubicBezTo>
                    <a:cubicBezTo>
                      <a:pt x="371" y="349"/>
                      <a:pt x="372" y="351"/>
                      <a:pt x="372" y="352"/>
                    </a:cubicBezTo>
                    <a:cubicBezTo>
                      <a:pt x="372" y="370"/>
                      <a:pt x="342" y="368"/>
                      <a:pt x="339" y="383"/>
                    </a:cubicBezTo>
                    <a:cubicBezTo>
                      <a:pt x="336" y="383"/>
                      <a:pt x="332" y="387"/>
                      <a:pt x="332" y="390"/>
                    </a:cubicBezTo>
                    <a:cubicBezTo>
                      <a:pt x="332" y="395"/>
                      <a:pt x="339" y="398"/>
                      <a:pt x="339" y="405"/>
                    </a:cubicBezTo>
                    <a:cubicBezTo>
                      <a:pt x="339" y="409"/>
                      <a:pt x="338" y="416"/>
                      <a:pt x="337" y="418"/>
                    </a:cubicBezTo>
                    <a:cubicBezTo>
                      <a:pt x="336" y="420"/>
                      <a:pt x="332" y="419"/>
                      <a:pt x="330" y="420"/>
                    </a:cubicBezTo>
                    <a:cubicBezTo>
                      <a:pt x="325" y="422"/>
                      <a:pt x="322" y="425"/>
                      <a:pt x="319" y="430"/>
                    </a:cubicBezTo>
                    <a:cubicBezTo>
                      <a:pt x="321" y="431"/>
                      <a:pt x="322" y="433"/>
                      <a:pt x="322" y="435"/>
                    </a:cubicBezTo>
                    <a:cubicBezTo>
                      <a:pt x="322" y="441"/>
                      <a:pt x="316" y="446"/>
                      <a:pt x="313" y="449"/>
                    </a:cubicBezTo>
                    <a:cubicBezTo>
                      <a:pt x="308" y="454"/>
                      <a:pt x="308" y="459"/>
                      <a:pt x="304" y="464"/>
                    </a:cubicBezTo>
                    <a:cubicBezTo>
                      <a:pt x="298" y="471"/>
                      <a:pt x="296" y="478"/>
                      <a:pt x="287" y="482"/>
                    </a:cubicBezTo>
                    <a:cubicBezTo>
                      <a:pt x="283" y="484"/>
                      <a:pt x="277" y="482"/>
                      <a:pt x="276" y="486"/>
                    </a:cubicBezTo>
                    <a:cubicBezTo>
                      <a:pt x="273" y="486"/>
                      <a:pt x="272" y="488"/>
                      <a:pt x="270" y="488"/>
                    </a:cubicBezTo>
                    <a:cubicBezTo>
                      <a:pt x="267" y="488"/>
                      <a:pt x="266" y="485"/>
                      <a:pt x="263" y="485"/>
                    </a:cubicBezTo>
                    <a:cubicBezTo>
                      <a:pt x="254" y="485"/>
                      <a:pt x="248" y="492"/>
                      <a:pt x="239" y="492"/>
                    </a:cubicBezTo>
                    <a:cubicBezTo>
                      <a:pt x="236" y="492"/>
                      <a:pt x="234" y="490"/>
                      <a:pt x="232" y="488"/>
                    </a:cubicBezTo>
                    <a:cubicBezTo>
                      <a:pt x="231" y="488"/>
                      <a:pt x="230" y="489"/>
                      <a:pt x="230" y="489"/>
                    </a:cubicBezTo>
                    <a:cubicBezTo>
                      <a:pt x="230" y="484"/>
                      <a:pt x="228" y="479"/>
                      <a:pt x="226" y="478"/>
                    </a:cubicBezTo>
                    <a:cubicBezTo>
                      <a:pt x="228" y="476"/>
                      <a:pt x="229" y="474"/>
                      <a:pt x="229" y="471"/>
                    </a:cubicBezTo>
                    <a:cubicBezTo>
                      <a:pt x="229" y="468"/>
                      <a:pt x="222" y="461"/>
                      <a:pt x="221" y="459"/>
                    </a:cubicBezTo>
                    <a:cubicBezTo>
                      <a:pt x="213" y="445"/>
                      <a:pt x="203" y="432"/>
                      <a:pt x="203" y="412"/>
                    </a:cubicBezTo>
                    <a:cubicBezTo>
                      <a:pt x="203" y="408"/>
                      <a:pt x="203" y="407"/>
                      <a:pt x="203" y="406"/>
                    </a:cubicBezTo>
                    <a:cubicBezTo>
                      <a:pt x="203" y="402"/>
                      <a:pt x="200" y="401"/>
                      <a:pt x="198" y="398"/>
                    </a:cubicBezTo>
                    <a:cubicBezTo>
                      <a:pt x="192" y="388"/>
                      <a:pt x="185" y="379"/>
                      <a:pt x="185" y="364"/>
                    </a:cubicBezTo>
                    <a:cubicBezTo>
                      <a:pt x="185" y="348"/>
                      <a:pt x="199" y="344"/>
                      <a:pt x="199" y="332"/>
                    </a:cubicBezTo>
                    <a:cubicBezTo>
                      <a:pt x="199" y="327"/>
                      <a:pt x="197" y="324"/>
                      <a:pt x="196" y="320"/>
                    </a:cubicBezTo>
                    <a:cubicBezTo>
                      <a:pt x="195" y="310"/>
                      <a:pt x="193" y="306"/>
                      <a:pt x="191" y="301"/>
                    </a:cubicBezTo>
                    <a:cubicBezTo>
                      <a:pt x="189" y="296"/>
                      <a:pt x="190" y="291"/>
                      <a:pt x="187" y="287"/>
                    </a:cubicBezTo>
                    <a:cubicBezTo>
                      <a:pt x="181" y="280"/>
                      <a:pt x="168" y="272"/>
                      <a:pt x="168" y="261"/>
                    </a:cubicBezTo>
                    <a:cubicBezTo>
                      <a:pt x="168" y="259"/>
                      <a:pt x="172" y="253"/>
                      <a:pt x="173" y="252"/>
                    </a:cubicBezTo>
                    <a:cubicBezTo>
                      <a:pt x="172" y="250"/>
                      <a:pt x="173" y="249"/>
                      <a:pt x="173" y="249"/>
                    </a:cubicBezTo>
                    <a:cubicBezTo>
                      <a:pt x="173" y="246"/>
                      <a:pt x="173" y="239"/>
                      <a:pt x="176" y="237"/>
                    </a:cubicBezTo>
                    <a:cubicBezTo>
                      <a:pt x="173" y="232"/>
                      <a:pt x="169" y="228"/>
                      <a:pt x="161" y="228"/>
                    </a:cubicBezTo>
                    <a:cubicBezTo>
                      <a:pt x="157" y="228"/>
                      <a:pt x="154" y="228"/>
                      <a:pt x="152" y="228"/>
                    </a:cubicBezTo>
                    <a:cubicBezTo>
                      <a:pt x="145" y="228"/>
                      <a:pt x="143" y="215"/>
                      <a:pt x="134" y="215"/>
                    </a:cubicBezTo>
                    <a:cubicBezTo>
                      <a:pt x="123" y="215"/>
                      <a:pt x="114" y="220"/>
                      <a:pt x="106" y="222"/>
                    </a:cubicBezTo>
                    <a:cubicBezTo>
                      <a:pt x="102" y="224"/>
                      <a:pt x="101" y="227"/>
                      <a:pt x="98" y="227"/>
                    </a:cubicBezTo>
                    <a:cubicBezTo>
                      <a:pt x="94" y="227"/>
                      <a:pt x="89" y="223"/>
                      <a:pt x="84" y="223"/>
                    </a:cubicBezTo>
                    <a:cubicBezTo>
                      <a:pt x="75" y="223"/>
                      <a:pt x="71" y="228"/>
                      <a:pt x="63" y="228"/>
                    </a:cubicBezTo>
                    <a:cubicBezTo>
                      <a:pt x="60" y="228"/>
                      <a:pt x="57" y="227"/>
                      <a:pt x="56" y="226"/>
                    </a:cubicBezTo>
                    <a:cubicBezTo>
                      <a:pt x="50" y="221"/>
                      <a:pt x="36" y="213"/>
                      <a:pt x="32" y="206"/>
                    </a:cubicBezTo>
                    <a:cubicBezTo>
                      <a:pt x="27" y="200"/>
                      <a:pt x="26" y="194"/>
                      <a:pt x="20" y="190"/>
                    </a:cubicBezTo>
                    <a:cubicBezTo>
                      <a:pt x="19" y="188"/>
                      <a:pt x="7" y="178"/>
                      <a:pt x="7" y="177"/>
                    </a:cubicBezTo>
                    <a:cubicBezTo>
                      <a:pt x="6" y="176"/>
                      <a:pt x="5" y="175"/>
                      <a:pt x="4" y="174"/>
                    </a:cubicBezTo>
                    <a:cubicBezTo>
                      <a:pt x="4" y="174"/>
                      <a:pt x="4" y="174"/>
                      <a:pt x="4" y="174"/>
                    </a:cubicBezTo>
                    <a:cubicBezTo>
                      <a:pt x="4" y="170"/>
                      <a:pt x="3" y="169"/>
                      <a:pt x="3" y="166"/>
                    </a:cubicBezTo>
                    <a:cubicBezTo>
                      <a:pt x="3" y="163"/>
                      <a:pt x="1" y="162"/>
                      <a:pt x="0" y="159"/>
                    </a:cubicBezTo>
                    <a:cubicBezTo>
                      <a:pt x="5" y="157"/>
                      <a:pt x="9" y="144"/>
                      <a:pt x="9" y="139"/>
                    </a:cubicBezTo>
                    <a:cubicBezTo>
                      <a:pt x="9" y="129"/>
                      <a:pt x="5" y="122"/>
                      <a:pt x="5" y="113"/>
                    </a:cubicBezTo>
                    <a:cubicBezTo>
                      <a:pt x="5" y="109"/>
                      <a:pt x="10" y="106"/>
                      <a:pt x="11" y="102"/>
                    </a:cubicBezTo>
                    <a:cubicBezTo>
                      <a:pt x="14" y="93"/>
                      <a:pt x="21" y="81"/>
                      <a:pt x="26" y="74"/>
                    </a:cubicBezTo>
                    <a:cubicBezTo>
                      <a:pt x="30" y="70"/>
                      <a:pt x="35" y="70"/>
                      <a:pt x="40" y="68"/>
                    </a:cubicBezTo>
                    <a:cubicBezTo>
                      <a:pt x="43" y="66"/>
                      <a:pt x="49" y="61"/>
                      <a:pt x="50" y="58"/>
                    </a:cubicBezTo>
                    <a:cubicBezTo>
                      <a:pt x="52" y="49"/>
                      <a:pt x="49" y="46"/>
                      <a:pt x="54" y="40"/>
                    </a:cubicBezTo>
                    <a:cubicBezTo>
                      <a:pt x="59" y="33"/>
                      <a:pt x="67" y="25"/>
                      <a:pt x="73" y="18"/>
                    </a:cubicBezTo>
                    <a:cubicBezTo>
                      <a:pt x="72" y="18"/>
                      <a:pt x="72" y="18"/>
                      <a:pt x="72" y="18"/>
                    </a:cubicBezTo>
                    <a:cubicBezTo>
                      <a:pt x="74" y="16"/>
                      <a:pt x="75" y="14"/>
                      <a:pt x="77" y="12"/>
                    </a:cubicBezTo>
                    <a:cubicBezTo>
                      <a:pt x="83" y="16"/>
                      <a:pt x="89" y="18"/>
                      <a:pt x="96" y="18"/>
                    </a:cubicBezTo>
                    <a:cubicBezTo>
                      <a:pt x="101" y="18"/>
                      <a:pt x="102" y="15"/>
                      <a:pt x="105" y="14"/>
                    </a:cubicBezTo>
                    <a:cubicBezTo>
                      <a:pt x="113" y="10"/>
                      <a:pt x="130" y="3"/>
                      <a:pt x="140" y="3"/>
                    </a:cubicBezTo>
                    <a:cubicBezTo>
                      <a:pt x="144" y="3"/>
                      <a:pt x="147" y="6"/>
                      <a:pt x="148" y="6"/>
                    </a:cubicBezTo>
                    <a:cubicBezTo>
                      <a:pt x="151" y="6"/>
                      <a:pt x="154" y="2"/>
                      <a:pt x="158" y="2"/>
                    </a:cubicBezTo>
                    <a:cubicBezTo>
                      <a:pt x="161" y="2"/>
                      <a:pt x="162" y="4"/>
                      <a:pt x="165" y="4"/>
                    </a:cubicBezTo>
                    <a:cubicBezTo>
                      <a:pt x="169" y="4"/>
                      <a:pt x="169" y="0"/>
                      <a:pt x="174" y="0"/>
                    </a:cubicBezTo>
                    <a:cubicBezTo>
                      <a:pt x="178" y="0"/>
                      <a:pt x="177" y="4"/>
                      <a:pt x="181" y="4"/>
                    </a:cubicBezTo>
                    <a:cubicBezTo>
                      <a:pt x="182" y="4"/>
                      <a:pt x="183" y="3"/>
                      <a:pt x="184" y="3"/>
                    </a:cubicBezTo>
                    <a:cubicBezTo>
                      <a:pt x="184" y="6"/>
                      <a:pt x="181" y="6"/>
                      <a:pt x="181" y="9"/>
                    </a:cubicBezTo>
                    <a:cubicBezTo>
                      <a:pt x="181" y="11"/>
                      <a:pt x="183" y="12"/>
                      <a:pt x="183" y="14"/>
                    </a:cubicBezTo>
                    <a:cubicBezTo>
                      <a:pt x="183" y="17"/>
                      <a:pt x="181" y="19"/>
                      <a:pt x="181" y="23"/>
                    </a:cubicBezTo>
                    <a:cubicBezTo>
                      <a:pt x="181" y="28"/>
                      <a:pt x="186" y="33"/>
                      <a:pt x="191" y="33"/>
                    </a:cubicBezTo>
                    <a:cubicBezTo>
                      <a:pt x="193" y="33"/>
                      <a:pt x="195" y="33"/>
                      <a:pt x="197" y="33"/>
                    </a:cubicBezTo>
                    <a:cubicBezTo>
                      <a:pt x="212" y="33"/>
                      <a:pt x="217" y="51"/>
                      <a:pt x="234" y="51"/>
                    </a:cubicBezTo>
                    <a:cubicBezTo>
                      <a:pt x="236" y="51"/>
                      <a:pt x="238" y="49"/>
                      <a:pt x="238" y="48"/>
                    </a:cubicBezTo>
                    <a:cubicBezTo>
                      <a:pt x="238" y="46"/>
                      <a:pt x="238" y="45"/>
                      <a:pt x="238" y="43"/>
                    </a:cubicBezTo>
                    <a:cubicBezTo>
                      <a:pt x="238" y="36"/>
                      <a:pt x="244" y="36"/>
                      <a:pt x="251"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4" name="Freeform 8"/>
              <p:cNvSpPr>
                <a:spLocks/>
              </p:cNvSpPr>
              <p:nvPr/>
            </p:nvSpPr>
            <p:spPr bwMode="auto">
              <a:xfrm>
                <a:off x="2927350" y="2535238"/>
                <a:ext cx="528637" cy="460375"/>
              </a:xfrm>
              <a:custGeom>
                <a:avLst/>
                <a:gdLst>
                  <a:gd name="T0" fmla="*/ 52 w 240"/>
                  <a:gd name="T1" fmla="*/ 79 h 209"/>
                  <a:gd name="T2" fmla="*/ 58 w 240"/>
                  <a:gd name="T3" fmla="*/ 65 h 209"/>
                  <a:gd name="T4" fmla="*/ 63 w 240"/>
                  <a:gd name="T5" fmla="*/ 44 h 209"/>
                  <a:gd name="T6" fmla="*/ 64 w 240"/>
                  <a:gd name="T7" fmla="*/ 40 h 209"/>
                  <a:gd name="T8" fmla="*/ 55 w 240"/>
                  <a:gd name="T9" fmla="*/ 40 h 209"/>
                  <a:gd name="T10" fmla="*/ 33 w 240"/>
                  <a:gd name="T11" fmla="*/ 40 h 209"/>
                  <a:gd name="T12" fmla="*/ 14 w 240"/>
                  <a:gd name="T13" fmla="*/ 41 h 209"/>
                  <a:gd name="T14" fmla="*/ 13 w 240"/>
                  <a:gd name="T15" fmla="*/ 40 h 209"/>
                  <a:gd name="T16" fmla="*/ 0 w 240"/>
                  <a:gd name="T17" fmla="*/ 28 h 209"/>
                  <a:gd name="T18" fmla="*/ 5 w 240"/>
                  <a:gd name="T19" fmla="*/ 19 h 209"/>
                  <a:gd name="T20" fmla="*/ 21 w 240"/>
                  <a:gd name="T21" fmla="*/ 11 h 209"/>
                  <a:gd name="T22" fmla="*/ 25 w 240"/>
                  <a:gd name="T23" fmla="*/ 7 h 209"/>
                  <a:gd name="T24" fmla="*/ 41 w 240"/>
                  <a:gd name="T25" fmla="*/ 2 h 209"/>
                  <a:gd name="T26" fmla="*/ 65 w 240"/>
                  <a:gd name="T27" fmla="*/ 4 h 209"/>
                  <a:gd name="T28" fmla="*/ 90 w 240"/>
                  <a:gd name="T29" fmla="*/ 8 h 209"/>
                  <a:gd name="T30" fmla="*/ 114 w 240"/>
                  <a:gd name="T31" fmla="*/ 11 h 209"/>
                  <a:gd name="T32" fmla="*/ 131 w 240"/>
                  <a:gd name="T33" fmla="*/ 23 h 209"/>
                  <a:gd name="T34" fmla="*/ 143 w 240"/>
                  <a:gd name="T35" fmla="*/ 17 h 209"/>
                  <a:gd name="T36" fmla="*/ 144 w 240"/>
                  <a:gd name="T37" fmla="*/ 22 h 209"/>
                  <a:gd name="T38" fmla="*/ 148 w 240"/>
                  <a:gd name="T39" fmla="*/ 34 h 209"/>
                  <a:gd name="T40" fmla="*/ 159 w 240"/>
                  <a:gd name="T41" fmla="*/ 39 h 209"/>
                  <a:gd name="T42" fmla="*/ 180 w 240"/>
                  <a:gd name="T43" fmla="*/ 39 h 209"/>
                  <a:gd name="T44" fmla="*/ 185 w 240"/>
                  <a:gd name="T45" fmla="*/ 32 h 209"/>
                  <a:gd name="T46" fmla="*/ 199 w 240"/>
                  <a:gd name="T47" fmla="*/ 27 h 209"/>
                  <a:gd name="T48" fmla="*/ 226 w 240"/>
                  <a:gd name="T49" fmla="*/ 38 h 209"/>
                  <a:gd name="T50" fmla="*/ 229 w 240"/>
                  <a:gd name="T51" fmla="*/ 50 h 209"/>
                  <a:gd name="T52" fmla="*/ 223 w 240"/>
                  <a:gd name="T53" fmla="*/ 61 h 209"/>
                  <a:gd name="T54" fmla="*/ 224 w 240"/>
                  <a:gd name="T55" fmla="*/ 71 h 209"/>
                  <a:gd name="T56" fmla="*/ 231 w 240"/>
                  <a:gd name="T57" fmla="*/ 80 h 209"/>
                  <a:gd name="T58" fmla="*/ 229 w 240"/>
                  <a:gd name="T59" fmla="*/ 92 h 209"/>
                  <a:gd name="T60" fmla="*/ 230 w 240"/>
                  <a:gd name="T61" fmla="*/ 120 h 209"/>
                  <a:gd name="T62" fmla="*/ 230 w 240"/>
                  <a:gd name="T63" fmla="*/ 124 h 209"/>
                  <a:gd name="T64" fmla="*/ 202 w 240"/>
                  <a:gd name="T65" fmla="*/ 119 h 209"/>
                  <a:gd name="T66" fmla="*/ 190 w 240"/>
                  <a:gd name="T67" fmla="*/ 113 h 209"/>
                  <a:gd name="T68" fmla="*/ 171 w 240"/>
                  <a:gd name="T69" fmla="*/ 107 h 209"/>
                  <a:gd name="T70" fmla="*/ 161 w 240"/>
                  <a:gd name="T71" fmla="*/ 99 h 209"/>
                  <a:gd name="T72" fmla="*/ 143 w 240"/>
                  <a:gd name="T73" fmla="*/ 94 h 209"/>
                  <a:gd name="T74" fmla="*/ 156 w 240"/>
                  <a:gd name="T75" fmla="*/ 116 h 209"/>
                  <a:gd name="T76" fmla="*/ 162 w 240"/>
                  <a:gd name="T77" fmla="*/ 117 h 209"/>
                  <a:gd name="T78" fmla="*/ 161 w 240"/>
                  <a:gd name="T79" fmla="*/ 126 h 209"/>
                  <a:gd name="T80" fmla="*/ 195 w 240"/>
                  <a:gd name="T81" fmla="*/ 116 h 209"/>
                  <a:gd name="T82" fmla="*/ 209 w 240"/>
                  <a:gd name="T83" fmla="*/ 134 h 209"/>
                  <a:gd name="T84" fmla="*/ 213 w 240"/>
                  <a:gd name="T85" fmla="*/ 139 h 209"/>
                  <a:gd name="T86" fmla="*/ 211 w 240"/>
                  <a:gd name="T87" fmla="*/ 155 h 209"/>
                  <a:gd name="T88" fmla="*/ 201 w 240"/>
                  <a:gd name="T89" fmla="*/ 165 h 209"/>
                  <a:gd name="T90" fmla="*/ 188 w 240"/>
                  <a:gd name="T91" fmla="*/ 179 h 209"/>
                  <a:gd name="T92" fmla="*/ 169 w 240"/>
                  <a:gd name="T93" fmla="*/ 189 h 209"/>
                  <a:gd name="T94" fmla="*/ 136 w 240"/>
                  <a:gd name="T95" fmla="*/ 203 h 209"/>
                  <a:gd name="T96" fmla="*/ 120 w 240"/>
                  <a:gd name="T97" fmla="*/ 208 h 209"/>
                  <a:gd name="T98" fmla="*/ 112 w 240"/>
                  <a:gd name="T99" fmla="*/ 205 h 209"/>
                  <a:gd name="T100" fmla="*/ 107 w 240"/>
                  <a:gd name="T101" fmla="*/ 191 h 209"/>
                  <a:gd name="T102" fmla="*/ 102 w 240"/>
                  <a:gd name="T103" fmla="*/ 175 h 209"/>
                  <a:gd name="T104" fmla="*/ 83 w 240"/>
                  <a:gd name="T105" fmla="*/ 144 h 209"/>
                  <a:gd name="T106" fmla="*/ 79 w 240"/>
                  <a:gd name="T107" fmla="*/ 133 h 209"/>
                  <a:gd name="T108" fmla="*/ 72 w 240"/>
                  <a:gd name="T109" fmla="*/ 129 h 209"/>
                  <a:gd name="T110" fmla="*/ 67 w 240"/>
                  <a:gd name="T111" fmla="*/ 118 h 209"/>
                  <a:gd name="T112" fmla="*/ 56 w 240"/>
                  <a:gd name="T113" fmla="*/ 101 h 209"/>
                  <a:gd name="T114" fmla="*/ 57 w 240"/>
                  <a:gd name="T115" fmla="*/ 91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0" h="209">
                    <a:moveTo>
                      <a:pt x="57" y="91"/>
                    </a:moveTo>
                    <a:cubicBezTo>
                      <a:pt x="52" y="79"/>
                      <a:pt x="52" y="79"/>
                      <a:pt x="52" y="79"/>
                    </a:cubicBezTo>
                    <a:cubicBezTo>
                      <a:pt x="52" y="78"/>
                      <a:pt x="54" y="78"/>
                      <a:pt x="54" y="77"/>
                    </a:cubicBezTo>
                    <a:cubicBezTo>
                      <a:pt x="56" y="72"/>
                      <a:pt x="56" y="69"/>
                      <a:pt x="58" y="65"/>
                    </a:cubicBezTo>
                    <a:cubicBezTo>
                      <a:pt x="59" y="60"/>
                      <a:pt x="64" y="59"/>
                      <a:pt x="64" y="54"/>
                    </a:cubicBezTo>
                    <a:cubicBezTo>
                      <a:pt x="64" y="50"/>
                      <a:pt x="63" y="47"/>
                      <a:pt x="63" y="44"/>
                    </a:cubicBezTo>
                    <a:cubicBezTo>
                      <a:pt x="63" y="43"/>
                      <a:pt x="64" y="42"/>
                      <a:pt x="64" y="42"/>
                    </a:cubicBezTo>
                    <a:cubicBezTo>
                      <a:pt x="64" y="40"/>
                      <a:pt x="64" y="40"/>
                      <a:pt x="64" y="40"/>
                    </a:cubicBezTo>
                    <a:cubicBezTo>
                      <a:pt x="62" y="40"/>
                      <a:pt x="62" y="42"/>
                      <a:pt x="60" y="42"/>
                    </a:cubicBezTo>
                    <a:cubicBezTo>
                      <a:pt x="58" y="42"/>
                      <a:pt x="56" y="41"/>
                      <a:pt x="55" y="40"/>
                    </a:cubicBezTo>
                    <a:cubicBezTo>
                      <a:pt x="52" y="43"/>
                      <a:pt x="51" y="46"/>
                      <a:pt x="44" y="46"/>
                    </a:cubicBezTo>
                    <a:cubicBezTo>
                      <a:pt x="39" y="46"/>
                      <a:pt x="37" y="40"/>
                      <a:pt x="33" y="40"/>
                    </a:cubicBezTo>
                    <a:cubicBezTo>
                      <a:pt x="28" y="40"/>
                      <a:pt x="29" y="45"/>
                      <a:pt x="25" y="45"/>
                    </a:cubicBezTo>
                    <a:cubicBezTo>
                      <a:pt x="20" y="45"/>
                      <a:pt x="18" y="39"/>
                      <a:pt x="14" y="41"/>
                    </a:cubicBezTo>
                    <a:cubicBezTo>
                      <a:pt x="11" y="41"/>
                      <a:pt x="11" y="41"/>
                      <a:pt x="11" y="41"/>
                    </a:cubicBezTo>
                    <a:cubicBezTo>
                      <a:pt x="12" y="41"/>
                      <a:pt x="13" y="40"/>
                      <a:pt x="13" y="40"/>
                    </a:cubicBezTo>
                    <a:cubicBezTo>
                      <a:pt x="12" y="38"/>
                      <a:pt x="5" y="35"/>
                      <a:pt x="7" y="33"/>
                    </a:cubicBezTo>
                    <a:cubicBezTo>
                      <a:pt x="5" y="30"/>
                      <a:pt x="3" y="30"/>
                      <a:pt x="0" y="28"/>
                    </a:cubicBezTo>
                    <a:cubicBezTo>
                      <a:pt x="2" y="26"/>
                      <a:pt x="5" y="26"/>
                      <a:pt x="5" y="22"/>
                    </a:cubicBezTo>
                    <a:cubicBezTo>
                      <a:pt x="5" y="21"/>
                      <a:pt x="4" y="21"/>
                      <a:pt x="5" y="19"/>
                    </a:cubicBezTo>
                    <a:cubicBezTo>
                      <a:pt x="3" y="19"/>
                      <a:pt x="1" y="20"/>
                      <a:pt x="1" y="18"/>
                    </a:cubicBezTo>
                    <a:cubicBezTo>
                      <a:pt x="1" y="11"/>
                      <a:pt x="17" y="13"/>
                      <a:pt x="21" y="11"/>
                    </a:cubicBezTo>
                    <a:cubicBezTo>
                      <a:pt x="21" y="9"/>
                      <a:pt x="19" y="9"/>
                      <a:pt x="19" y="8"/>
                    </a:cubicBezTo>
                    <a:cubicBezTo>
                      <a:pt x="19" y="6"/>
                      <a:pt x="24" y="7"/>
                      <a:pt x="25" y="7"/>
                    </a:cubicBezTo>
                    <a:cubicBezTo>
                      <a:pt x="27" y="7"/>
                      <a:pt x="32" y="7"/>
                      <a:pt x="32" y="7"/>
                    </a:cubicBezTo>
                    <a:cubicBezTo>
                      <a:pt x="34" y="7"/>
                      <a:pt x="39" y="4"/>
                      <a:pt x="41" y="2"/>
                    </a:cubicBezTo>
                    <a:cubicBezTo>
                      <a:pt x="44" y="0"/>
                      <a:pt x="50" y="0"/>
                      <a:pt x="54" y="0"/>
                    </a:cubicBezTo>
                    <a:cubicBezTo>
                      <a:pt x="60" y="0"/>
                      <a:pt x="60" y="4"/>
                      <a:pt x="65" y="4"/>
                    </a:cubicBezTo>
                    <a:cubicBezTo>
                      <a:pt x="65" y="6"/>
                      <a:pt x="74" y="8"/>
                      <a:pt x="77" y="8"/>
                    </a:cubicBezTo>
                    <a:cubicBezTo>
                      <a:pt x="83" y="8"/>
                      <a:pt x="87" y="8"/>
                      <a:pt x="90" y="8"/>
                    </a:cubicBezTo>
                    <a:cubicBezTo>
                      <a:pt x="96" y="8"/>
                      <a:pt x="98" y="2"/>
                      <a:pt x="105" y="2"/>
                    </a:cubicBezTo>
                    <a:cubicBezTo>
                      <a:pt x="113" y="2"/>
                      <a:pt x="112" y="6"/>
                      <a:pt x="114" y="11"/>
                    </a:cubicBezTo>
                    <a:cubicBezTo>
                      <a:pt x="115" y="12"/>
                      <a:pt x="119" y="15"/>
                      <a:pt x="120" y="15"/>
                    </a:cubicBezTo>
                    <a:cubicBezTo>
                      <a:pt x="124" y="16"/>
                      <a:pt x="125" y="23"/>
                      <a:pt x="131" y="23"/>
                    </a:cubicBezTo>
                    <a:cubicBezTo>
                      <a:pt x="136" y="23"/>
                      <a:pt x="136" y="19"/>
                      <a:pt x="139" y="18"/>
                    </a:cubicBezTo>
                    <a:cubicBezTo>
                      <a:pt x="141" y="17"/>
                      <a:pt x="141" y="17"/>
                      <a:pt x="143" y="17"/>
                    </a:cubicBezTo>
                    <a:cubicBezTo>
                      <a:pt x="143" y="18"/>
                      <a:pt x="143" y="20"/>
                      <a:pt x="144" y="21"/>
                    </a:cubicBezTo>
                    <a:cubicBezTo>
                      <a:pt x="144" y="22"/>
                      <a:pt x="144" y="22"/>
                      <a:pt x="144" y="22"/>
                    </a:cubicBezTo>
                    <a:cubicBezTo>
                      <a:pt x="144" y="25"/>
                      <a:pt x="146" y="24"/>
                      <a:pt x="147" y="26"/>
                    </a:cubicBezTo>
                    <a:cubicBezTo>
                      <a:pt x="149" y="29"/>
                      <a:pt x="147" y="31"/>
                      <a:pt x="148" y="34"/>
                    </a:cubicBezTo>
                    <a:cubicBezTo>
                      <a:pt x="149" y="36"/>
                      <a:pt x="152" y="35"/>
                      <a:pt x="155" y="35"/>
                    </a:cubicBezTo>
                    <a:cubicBezTo>
                      <a:pt x="157" y="36"/>
                      <a:pt x="157" y="38"/>
                      <a:pt x="159" y="39"/>
                    </a:cubicBezTo>
                    <a:cubicBezTo>
                      <a:pt x="161" y="41"/>
                      <a:pt x="166" y="41"/>
                      <a:pt x="169" y="41"/>
                    </a:cubicBezTo>
                    <a:cubicBezTo>
                      <a:pt x="173" y="41"/>
                      <a:pt x="177" y="40"/>
                      <a:pt x="180" y="39"/>
                    </a:cubicBezTo>
                    <a:cubicBezTo>
                      <a:pt x="180" y="37"/>
                      <a:pt x="180" y="37"/>
                      <a:pt x="180" y="35"/>
                    </a:cubicBezTo>
                    <a:cubicBezTo>
                      <a:pt x="180" y="33"/>
                      <a:pt x="182" y="33"/>
                      <a:pt x="185" y="32"/>
                    </a:cubicBezTo>
                    <a:cubicBezTo>
                      <a:pt x="187" y="31"/>
                      <a:pt x="187" y="31"/>
                      <a:pt x="189" y="30"/>
                    </a:cubicBezTo>
                    <a:cubicBezTo>
                      <a:pt x="193" y="28"/>
                      <a:pt x="196" y="29"/>
                      <a:pt x="199" y="27"/>
                    </a:cubicBezTo>
                    <a:cubicBezTo>
                      <a:pt x="204" y="29"/>
                      <a:pt x="207" y="30"/>
                      <a:pt x="212" y="31"/>
                    </a:cubicBezTo>
                    <a:cubicBezTo>
                      <a:pt x="217" y="33"/>
                      <a:pt x="219" y="38"/>
                      <a:pt x="226" y="38"/>
                    </a:cubicBezTo>
                    <a:cubicBezTo>
                      <a:pt x="226" y="39"/>
                      <a:pt x="227" y="40"/>
                      <a:pt x="227" y="41"/>
                    </a:cubicBezTo>
                    <a:cubicBezTo>
                      <a:pt x="229" y="44"/>
                      <a:pt x="227" y="48"/>
                      <a:pt x="229" y="50"/>
                    </a:cubicBezTo>
                    <a:cubicBezTo>
                      <a:pt x="227" y="51"/>
                      <a:pt x="223" y="59"/>
                      <a:pt x="223" y="59"/>
                    </a:cubicBezTo>
                    <a:cubicBezTo>
                      <a:pt x="223" y="60"/>
                      <a:pt x="224" y="61"/>
                      <a:pt x="223" y="61"/>
                    </a:cubicBezTo>
                    <a:cubicBezTo>
                      <a:pt x="224" y="63"/>
                      <a:pt x="224" y="63"/>
                      <a:pt x="224" y="64"/>
                    </a:cubicBezTo>
                    <a:cubicBezTo>
                      <a:pt x="224" y="71"/>
                      <a:pt x="224" y="71"/>
                      <a:pt x="224" y="71"/>
                    </a:cubicBezTo>
                    <a:cubicBezTo>
                      <a:pt x="225" y="73"/>
                      <a:pt x="224" y="75"/>
                      <a:pt x="225" y="77"/>
                    </a:cubicBezTo>
                    <a:cubicBezTo>
                      <a:pt x="226" y="79"/>
                      <a:pt x="231" y="77"/>
                      <a:pt x="231" y="80"/>
                    </a:cubicBezTo>
                    <a:cubicBezTo>
                      <a:pt x="231" y="85"/>
                      <a:pt x="226" y="84"/>
                      <a:pt x="226" y="88"/>
                    </a:cubicBezTo>
                    <a:cubicBezTo>
                      <a:pt x="226" y="91"/>
                      <a:pt x="228" y="91"/>
                      <a:pt x="229" y="92"/>
                    </a:cubicBezTo>
                    <a:cubicBezTo>
                      <a:pt x="232" y="100"/>
                      <a:pt x="240" y="101"/>
                      <a:pt x="240" y="111"/>
                    </a:cubicBezTo>
                    <a:cubicBezTo>
                      <a:pt x="234" y="112"/>
                      <a:pt x="230" y="113"/>
                      <a:pt x="230" y="120"/>
                    </a:cubicBezTo>
                    <a:cubicBezTo>
                      <a:pt x="230" y="121"/>
                      <a:pt x="231" y="122"/>
                      <a:pt x="231" y="124"/>
                    </a:cubicBezTo>
                    <a:cubicBezTo>
                      <a:pt x="231" y="124"/>
                      <a:pt x="230" y="124"/>
                      <a:pt x="230" y="124"/>
                    </a:cubicBezTo>
                    <a:cubicBezTo>
                      <a:pt x="226" y="124"/>
                      <a:pt x="216" y="121"/>
                      <a:pt x="210" y="121"/>
                    </a:cubicBezTo>
                    <a:cubicBezTo>
                      <a:pt x="209" y="121"/>
                      <a:pt x="202" y="119"/>
                      <a:pt x="202" y="119"/>
                    </a:cubicBezTo>
                    <a:cubicBezTo>
                      <a:pt x="200" y="116"/>
                      <a:pt x="200" y="110"/>
                      <a:pt x="195" y="110"/>
                    </a:cubicBezTo>
                    <a:cubicBezTo>
                      <a:pt x="192" y="110"/>
                      <a:pt x="191" y="112"/>
                      <a:pt x="190" y="113"/>
                    </a:cubicBezTo>
                    <a:cubicBezTo>
                      <a:pt x="179" y="113"/>
                      <a:pt x="179" y="113"/>
                      <a:pt x="179" y="113"/>
                    </a:cubicBezTo>
                    <a:cubicBezTo>
                      <a:pt x="175" y="112"/>
                      <a:pt x="173" y="109"/>
                      <a:pt x="171" y="107"/>
                    </a:cubicBezTo>
                    <a:cubicBezTo>
                      <a:pt x="168" y="104"/>
                      <a:pt x="165" y="105"/>
                      <a:pt x="162" y="103"/>
                    </a:cubicBezTo>
                    <a:cubicBezTo>
                      <a:pt x="161" y="102"/>
                      <a:pt x="161" y="100"/>
                      <a:pt x="161" y="99"/>
                    </a:cubicBezTo>
                    <a:cubicBezTo>
                      <a:pt x="158" y="94"/>
                      <a:pt x="153" y="87"/>
                      <a:pt x="147" y="87"/>
                    </a:cubicBezTo>
                    <a:cubicBezTo>
                      <a:pt x="144" y="87"/>
                      <a:pt x="143" y="91"/>
                      <a:pt x="143" y="94"/>
                    </a:cubicBezTo>
                    <a:cubicBezTo>
                      <a:pt x="143" y="96"/>
                      <a:pt x="143" y="97"/>
                      <a:pt x="143" y="99"/>
                    </a:cubicBezTo>
                    <a:cubicBezTo>
                      <a:pt x="144" y="105"/>
                      <a:pt x="151" y="114"/>
                      <a:pt x="156" y="116"/>
                    </a:cubicBezTo>
                    <a:cubicBezTo>
                      <a:pt x="156" y="118"/>
                      <a:pt x="157" y="119"/>
                      <a:pt x="158" y="121"/>
                    </a:cubicBezTo>
                    <a:cubicBezTo>
                      <a:pt x="160" y="120"/>
                      <a:pt x="160" y="117"/>
                      <a:pt x="162" y="117"/>
                    </a:cubicBezTo>
                    <a:cubicBezTo>
                      <a:pt x="162" y="118"/>
                      <a:pt x="162" y="118"/>
                      <a:pt x="162" y="119"/>
                    </a:cubicBezTo>
                    <a:cubicBezTo>
                      <a:pt x="162" y="122"/>
                      <a:pt x="161" y="124"/>
                      <a:pt x="161" y="126"/>
                    </a:cubicBezTo>
                    <a:cubicBezTo>
                      <a:pt x="161" y="130"/>
                      <a:pt x="167" y="131"/>
                      <a:pt x="170" y="131"/>
                    </a:cubicBezTo>
                    <a:cubicBezTo>
                      <a:pt x="185" y="131"/>
                      <a:pt x="186" y="122"/>
                      <a:pt x="195" y="116"/>
                    </a:cubicBezTo>
                    <a:cubicBezTo>
                      <a:pt x="195" y="124"/>
                      <a:pt x="195" y="124"/>
                      <a:pt x="195" y="124"/>
                    </a:cubicBezTo>
                    <a:cubicBezTo>
                      <a:pt x="198" y="131"/>
                      <a:pt x="202" y="132"/>
                      <a:pt x="209" y="134"/>
                    </a:cubicBezTo>
                    <a:cubicBezTo>
                      <a:pt x="211" y="135"/>
                      <a:pt x="211" y="138"/>
                      <a:pt x="213" y="139"/>
                    </a:cubicBezTo>
                    <a:cubicBezTo>
                      <a:pt x="213" y="139"/>
                      <a:pt x="213" y="139"/>
                      <a:pt x="213" y="139"/>
                    </a:cubicBezTo>
                    <a:cubicBezTo>
                      <a:pt x="214" y="141"/>
                      <a:pt x="217" y="141"/>
                      <a:pt x="217" y="143"/>
                    </a:cubicBezTo>
                    <a:cubicBezTo>
                      <a:pt x="217" y="148"/>
                      <a:pt x="211" y="150"/>
                      <a:pt x="211" y="155"/>
                    </a:cubicBezTo>
                    <a:cubicBezTo>
                      <a:pt x="207" y="155"/>
                      <a:pt x="205" y="156"/>
                      <a:pt x="204" y="159"/>
                    </a:cubicBezTo>
                    <a:cubicBezTo>
                      <a:pt x="203" y="162"/>
                      <a:pt x="203" y="165"/>
                      <a:pt x="201" y="165"/>
                    </a:cubicBezTo>
                    <a:cubicBezTo>
                      <a:pt x="197" y="165"/>
                      <a:pt x="197" y="172"/>
                      <a:pt x="194" y="172"/>
                    </a:cubicBezTo>
                    <a:cubicBezTo>
                      <a:pt x="192" y="172"/>
                      <a:pt x="188" y="176"/>
                      <a:pt x="188" y="179"/>
                    </a:cubicBezTo>
                    <a:cubicBezTo>
                      <a:pt x="182" y="180"/>
                      <a:pt x="168" y="182"/>
                      <a:pt x="168" y="187"/>
                    </a:cubicBezTo>
                    <a:cubicBezTo>
                      <a:pt x="168" y="188"/>
                      <a:pt x="168" y="189"/>
                      <a:pt x="169" y="189"/>
                    </a:cubicBezTo>
                    <a:cubicBezTo>
                      <a:pt x="163" y="192"/>
                      <a:pt x="156" y="193"/>
                      <a:pt x="151" y="195"/>
                    </a:cubicBezTo>
                    <a:cubicBezTo>
                      <a:pt x="148" y="195"/>
                      <a:pt x="139" y="202"/>
                      <a:pt x="136" y="203"/>
                    </a:cubicBezTo>
                    <a:cubicBezTo>
                      <a:pt x="129" y="203"/>
                      <a:pt x="129" y="203"/>
                      <a:pt x="129" y="203"/>
                    </a:cubicBezTo>
                    <a:cubicBezTo>
                      <a:pt x="125" y="206"/>
                      <a:pt x="125" y="208"/>
                      <a:pt x="120" y="208"/>
                    </a:cubicBezTo>
                    <a:cubicBezTo>
                      <a:pt x="119" y="209"/>
                      <a:pt x="119" y="209"/>
                      <a:pt x="119" y="209"/>
                    </a:cubicBezTo>
                    <a:cubicBezTo>
                      <a:pt x="118" y="209"/>
                      <a:pt x="112" y="206"/>
                      <a:pt x="112" y="205"/>
                    </a:cubicBezTo>
                    <a:cubicBezTo>
                      <a:pt x="111" y="205"/>
                      <a:pt x="113" y="205"/>
                      <a:pt x="111" y="203"/>
                    </a:cubicBezTo>
                    <a:cubicBezTo>
                      <a:pt x="109" y="199"/>
                      <a:pt x="107" y="196"/>
                      <a:pt x="107" y="191"/>
                    </a:cubicBezTo>
                    <a:cubicBezTo>
                      <a:pt x="105" y="191"/>
                      <a:pt x="107" y="187"/>
                      <a:pt x="107" y="185"/>
                    </a:cubicBezTo>
                    <a:cubicBezTo>
                      <a:pt x="108" y="180"/>
                      <a:pt x="104" y="178"/>
                      <a:pt x="102" y="175"/>
                    </a:cubicBezTo>
                    <a:cubicBezTo>
                      <a:pt x="99" y="172"/>
                      <a:pt x="93" y="165"/>
                      <a:pt x="93" y="159"/>
                    </a:cubicBezTo>
                    <a:cubicBezTo>
                      <a:pt x="85" y="157"/>
                      <a:pt x="83" y="153"/>
                      <a:pt x="83" y="144"/>
                    </a:cubicBezTo>
                    <a:cubicBezTo>
                      <a:pt x="83" y="139"/>
                      <a:pt x="80" y="138"/>
                      <a:pt x="79" y="133"/>
                    </a:cubicBezTo>
                    <a:cubicBezTo>
                      <a:pt x="79" y="133"/>
                      <a:pt x="79" y="133"/>
                      <a:pt x="79" y="133"/>
                    </a:cubicBezTo>
                    <a:cubicBezTo>
                      <a:pt x="78" y="133"/>
                      <a:pt x="77" y="131"/>
                      <a:pt x="76" y="131"/>
                    </a:cubicBezTo>
                    <a:cubicBezTo>
                      <a:pt x="75" y="130"/>
                      <a:pt x="72" y="130"/>
                      <a:pt x="72" y="129"/>
                    </a:cubicBezTo>
                    <a:cubicBezTo>
                      <a:pt x="70" y="128"/>
                      <a:pt x="71" y="125"/>
                      <a:pt x="70" y="123"/>
                    </a:cubicBezTo>
                    <a:cubicBezTo>
                      <a:pt x="70" y="121"/>
                      <a:pt x="68" y="119"/>
                      <a:pt x="67" y="118"/>
                    </a:cubicBezTo>
                    <a:cubicBezTo>
                      <a:pt x="64" y="114"/>
                      <a:pt x="62" y="110"/>
                      <a:pt x="60" y="107"/>
                    </a:cubicBezTo>
                    <a:cubicBezTo>
                      <a:pt x="59" y="105"/>
                      <a:pt x="56" y="102"/>
                      <a:pt x="56" y="101"/>
                    </a:cubicBezTo>
                    <a:cubicBezTo>
                      <a:pt x="56" y="99"/>
                      <a:pt x="57" y="94"/>
                      <a:pt x="57" y="90"/>
                    </a:cubicBezTo>
                    <a:lnTo>
                      <a:pt x="57"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5" name="Freeform 9"/>
              <p:cNvSpPr>
                <a:spLocks/>
              </p:cNvSpPr>
              <p:nvPr/>
            </p:nvSpPr>
            <p:spPr bwMode="auto">
              <a:xfrm>
                <a:off x="3689350" y="3035301"/>
                <a:ext cx="26987" cy="52388"/>
              </a:xfrm>
              <a:custGeom>
                <a:avLst/>
                <a:gdLst>
                  <a:gd name="T0" fmla="*/ 12 w 12"/>
                  <a:gd name="T1" fmla="*/ 15 h 24"/>
                  <a:gd name="T2" fmla="*/ 5 w 12"/>
                  <a:gd name="T3" fmla="*/ 24 h 24"/>
                  <a:gd name="T4" fmla="*/ 0 w 12"/>
                  <a:gd name="T5" fmla="*/ 18 h 24"/>
                  <a:gd name="T6" fmla="*/ 3 w 12"/>
                  <a:gd name="T7" fmla="*/ 0 h 24"/>
                  <a:gd name="T8" fmla="*/ 12 w 12"/>
                  <a:gd name="T9" fmla="*/ 15 h 24"/>
                </a:gdLst>
                <a:ahLst/>
                <a:cxnLst>
                  <a:cxn ang="0">
                    <a:pos x="T0" y="T1"/>
                  </a:cxn>
                  <a:cxn ang="0">
                    <a:pos x="T2" y="T3"/>
                  </a:cxn>
                  <a:cxn ang="0">
                    <a:pos x="T4" y="T5"/>
                  </a:cxn>
                  <a:cxn ang="0">
                    <a:pos x="T6" y="T7"/>
                  </a:cxn>
                  <a:cxn ang="0">
                    <a:pos x="T8" y="T9"/>
                  </a:cxn>
                </a:cxnLst>
                <a:rect l="0" t="0" r="r" b="b"/>
                <a:pathLst>
                  <a:path w="12" h="24">
                    <a:moveTo>
                      <a:pt x="12" y="15"/>
                    </a:moveTo>
                    <a:cubicBezTo>
                      <a:pt x="12" y="19"/>
                      <a:pt x="9" y="24"/>
                      <a:pt x="5" y="24"/>
                    </a:cubicBezTo>
                    <a:cubicBezTo>
                      <a:pt x="2" y="24"/>
                      <a:pt x="0" y="21"/>
                      <a:pt x="0" y="18"/>
                    </a:cubicBezTo>
                    <a:cubicBezTo>
                      <a:pt x="0" y="11"/>
                      <a:pt x="3" y="6"/>
                      <a:pt x="3" y="0"/>
                    </a:cubicBezTo>
                    <a:cubicBezTo>
                      <a:pt x="6" y="5"/>
                      <a:pt x="12" y="8"/>
                      <a:pt x="1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6" name="Freeform 10"/>
              <p:cNvSpPr>
                <a:spLocks/>
              </p:cNvSpPr>
              <p:nvPr/>
            </p:nvSpPr>
            <p:spPr bwMode="auto">
              <a:xfrm>
                <a:off x="3419475" y="2592388"/>
                <a:ext cx="576262" cy="465138"/>
              </a:xfrm>
              <a:custGeom>
                <a:avLst/>
                <a:gdLst>
                  <a:gd name="T0" fmla="*/ 76 w 262"/>
                  <a:gd name="T1" fmla="*/ 139 h 211"/>
                  <a:gd name="T2" fmla="*/ 90 w 262"/>
                  <a:gd name="T3" fmla="*/ 175 h 211"/>
                  <a:gd name="T4" fmla="*/ 103 w 262"/>
                  <a:gd name="T5" fmla="*/ 207 h 211"/>
                  <a:gd name="T6" fmla="*/ 112 w 262"/>
                  <a:gd name="T7" fmla="*/ 207 h 211"/>
                  <a:gd name="T8" fmla="*/ 123 w 262"/>
                  <a:gd name="T9" fmla="*/ 195 h 211"/>
                  <a:gd name="T10" fmla="*/ 125 w 262"/>
                  <a:gd name="T11" fmla="*/ 175 h 211"/>
                  <a:gd name="T12" fmla="*/ 138 w 262"/>
                  <a:gd name="T13" fmla="*/ 154 h 211"/>
                  <a:gd name="T14" fmla="*/ 168 w 262"/>
                  <a:gd name="T15" fmla="*/ 124 h 211"/>
                  <a:gd name="T16" fmla="*/ 193 w 262"/>
                  <a:gd name="T17" fmla="*/ 112 h 211"/>
                  <a:gd name="T18" fmla="*/ 211 w 262"/>
                  <a:gd name="T19" fmla="*/ 134 h 211"/>
                  <a:gd name="T20" fmla="*/ 218 w 262"/>
                  <a:gd name="T21" fmla="*/ 156 h 211"/>
                  <a:gd name="T22" fmla="*/ 235 w 262"/>
                  <a:gd name="T23" fmla="*/ 154 h 211"/>
                  <a:gd name="T24" fmla="*/ 245 w 262"/>
                  <a:gd name="T25" fmla="*/ 189 h 211"/>
                  <a:gd name="T26" fmla="*/ 252 w 262"/>
                  <a:gd name="T27" fmla="*/ 184 h 211"/>
                  <a:gd name="T28" fmla="*/ 243 w 262"/>
                  <a:gd name="T29" fmla="*/ 163 h 211"/>
                  <a:gd name="T30" fmla="*/ 244 w 262"/>
                  <a:gd name="T31" fmla="*/ 149 h 211"/>
                  <a:gd name="T32" fmla="*/ 249 w 262"/>
                  <a:gd name="T33" fmla="*/ 131 h 211"/>
                  <a:gd name="T34" fmla="*/ 251 w 262"/>
                  <a:gd name="T35" fmla="*/ 110 h 211"/>
                  <a:gd name="T36" fmla="*/ 241 w 262"/>
                  <a:gd name="T37" fmla="*/ 102 h 211"/>
                  <a:gd name="T38" fmla="*/ 229 w 262"/>
                  <a:gd name="T39" fmla="*/ 65 h 211"/>
                  <a:gd name="T40" fmla="*/ 218 w 262"/>
                  <a:gd name="T41" fmla="*/ 67 h 211"/>
                  <a:gd name="T42" fmla="*/ 192 w 262"/>
                  <a:gd name="T43" fmla="*/ 74 h 211"/>
                  <a:gd name="T44" fmla="*/ 176 w 262"/>
                  <a:gd name="T45" fmla="*/ 76 h 211"/>
                  <a:gd name="T46" fmla="*/ 152 w 262"/>
                  <a:gd name="T47" fmla="*/ 70 h 211"/>
                  <a:gd name="T48" fmla="*/ 131 w 262"/>
                  <a:gd name="T49" fmla="*/ 60 h 211"/>
                  <a:gd name="T50" fmla="*/ 117 w 262"/>
                  <a:gd name="T51" fmla="*/ 46 h 211"/>
                  <a:gd name="T52" fmla="*/ 118 w 262"/>
                  <a:gd name="T53" fmla="*/ 36 h 211"/>
                  <a:gd name="T54" fmla="*/ 110 w 262"/>
                  <a:gd name="T55" fmla="*/ 22 h 211"/>
                  <a:gd name="T56" fmla="*/ 92 w 262"/>
                  <a:gd name="T57" fmla="*/ 9 h 211"/>
                  <a:gd name="T58" fmla="*/ 68 w 262"/>
                  <a:gd name="T59" fmla="*/ 0 h 211"/>
                  <a:gd name="T60" fmla="*/ 49 w 262"/>
                  <a:gd name="T61" fmla="*/ 11 h 211"/>
                  <a:gd name="T62" fmla="*/ 34 w 262"/>
                  <a:gd name="T63" fmla="*/ 7 h 211"/>
                  <a:gd name="T64" fmla="*/ 12 w 262"/>
                  <a:gd name="T65" fmla="*/ 24 h 211"/>
                  <a:gd name="T66" fmla="*/ 0 w 262"/>
                  <a:gd name="T67" fmla="*/ 33 h 211"/>
                  <a:gd name="T68" fmla="*/ 1 w 262"/>
                  <a:gd name="T69" fmla="*/ 45 h 211"/>
                  <a:gd name="T70" fmla="*/ 3 w 262"/>
                  <a:gd name="T71" fmla="*/ 62 h 211"/>
                  <a:gd name="T72" fmla="*/ 7 w 262"/>
                  <a:gd name="T73" fmla="*/ 94 h 211"/>
                  <a:gd name="T74" fmla="*/ 18 w 262"/>
                  <a:gd name="T75" fmla="*/ 95 h 211"/>
                  <a:gd name="T76" fmla="*/ 37 w 262"/>
                  <a:gd name="T77" fmla="*/ 95 h 211"/>
                  <a:gd name="T78" fmla="*/ 61 w 262"/>
                  <a:gd name="T79" fmla="*/ 113 h 211"/>
                  <a:gd name="T80" fmla="*/ 66 w 262"/>
                  <a:gd name="T81" fmla="*/ 128 h 211"/>
                  <a:gd name="T82" fmla="*/ 75 w 262"/>
                  <a:gd name="T83" fmla="*/ 120 h 211"/>
                  <a:gd name="T84" fmla="*/ 77 w 262"/>
                  <a:gd name="T85" fmla="*/ 13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2" h="211">
                    <a:moveTo>
                      <a:pt x="77" y="137"/>
                    </a:moveTo>
                    <a:cubicBezTo>
                      <a:pt x="76" y="136"/>
                      <a:pt x="76" y="136"/>
                      <a:pt x="76" y="136"/>
                    </a:cubicBezTo>
                    <a:cubicBezTo>
                      <a:pt x="76" y="136"/>
                      <a:pt x="76" y="138"/>
                      <a:pt x="76" y="139"/>
                    </a:cubicBezTo>
                    <a:cubicBezTo>
                      <a:pt x="76" y="143"/>
                      <a:pt x="79" y="148"/>
                      <a:pt x="80" y="152"/>
                    </a:cubicBezTo>
                    <a:cubicBezTo>
                      <a:pt x="82" y="157"/>
                      <a:pt x="86" y="165"/>
                      <a:pt x="87" y="168"/>
                    </a:cubicBezTo>
                    <a:cubicBezTo>
                      <a:pt x="88" y="171"/>
                      <a:pt x="88" y="172"/>
                      <a:pt x="90" y="175"/>
                    </a:cubicBezTo>
                    <a:cubicBezTo>
                      <a:pt x="92" y="178"/>
                      <a:pt x="91" y="181"/>
                      <a:pt x="92" y="185"/>
                    </a:cubicBezTo>
                    <a:cubicBezTo>
                      <a:pt x="93" y="186"/>
                      <a:pt x="96" y="189"/>
                      <a:pt x="97" y="192"/>
                    </a:cubicBezTo>
                    <a:cubicBezTo>
                      <a:pt x="99" y="197"/>
                      <a:pt x="101" y="201"/>
                      <a:pt x="103" y="207"/>
                    </a:cubicBezTo>
                    <a:cubicBezTo>
                      <a:pt x="103" y="207"/>
                      <a:pt x="104" y="209"/>
                      <a:pt x="105" y="209"/>
                    </a:cubicBezTo>
                    <a:cubicBezTo>
                      <a:pt x="105" y="210"/>
                      <a:pt x="107" y="211"/>
                      <a:pt x="109" y="211"/>
                    </a:cubicBezTo>
                    <a:cubicBezTo>
                      <a:pt x="110" y="211"/>
                      <a:pt x="111" y="208"/>
                      <a:pt x="112" y="207"/>
                    </a:cubicBezTo>
                    <a:cubicBezTo>
                      <a:pt x="113" y="204"/>
                      <a:pt x="113" y="205"/>
                      <a:pt x="116" y="204"/>
                    </a:cubicBezTo>
                    <a:cubicBezTo>
                      <a:pt x="118" y="203"/>
                      <a:pt x="117" y="197"/>
                      <a:pt x="120" y="196"/>
                    </a:cubicBezTo>
                    <a:cubicBezTo>
                      <a:pt x="121" y="196"/>
                      <a:pt x="123" y="196"/>
                      <a:pt x="123" y="195"/>
                    </a:cubicBezTo>
                    <a:cubicBezTo>
                      <a:pt x="124" y="195"/>
                      <a:pt x="124" y="195"/>
                      <a:pt x="124" y="195"/>
                    </a:cubicBezTo>
                    <a:cubicBezTo>
                      <a:pt x="123" y="189"/>
                      <a:pt x="123" y="189"/>
                      <a:pt x="123" y="189"/>
                    </a:cubicBezTo>
                    <a:cubicBezTo>
                      <a:pt x="123" y="185"/>
                      <a:pt x="125" y="181"/>
                      <a:pt x="125" y="175"/>
                    </a:cubicBezTo>
                    <a:cubicBezTo>
                      <a:pt x="125" y="172"/>
                      <a:pt x="124" y="170"/>
                      <a:pt x="124" y="166"/>
                    </a:cubicBezTo>
                    <a:cubicBezTo>
                      <a:pt x="124" y="161"/>
                      <a:pt x="128" y="160"/>
                      <a:pt x="132" y="159"/>
                    </a:cubicBezTo>
                    <a:cubicBezTo>
                      <a:pt x="134" y="158"/>
                      <a:pt x="137" y="156"/>
                      <a:pt x="138" y="154"/>
                    </a:cubicBezTo>
                    <a:cubicBezTo>
                      <a:pt x="143" y="149"/>
                      <a:pt x="147" y="145"/>
                      <a:pt x="151" y="140"/>
                    </a:cubicBezTo>
                    <a:cubicBezTo>
                      <a:pt x="155" y="137"/>
                      <a:pt x="161" y="136"/>
                      <a:pt x="166" y="132"/>
                    </a:cubicBezTo>
                    <a:cubicBezTo>
                      <a:pt x="168" y="129"/>
                      <a:pt x="167" y="127"/>
                      <a:pt x="168" y="124"/>
                    </a:cubicBezTo>
                    <a:cubicBezTo>
                      <a:pt x="169" y="122"/>
                      <a:pt x="174" y="122"/>
                      <a:pt x="175" y="118"/>
                    </a:cubicBezTo>
                    <a:cubicBezTo>
                      <a:pt x="177" y="119"/>
                      <a:pt x="177" y="120"/>
                      <a:pt x="181" y="120"/>
                    </a:cubicBezTo>
                    <a:cubicBezTo>
                      <a:pt x="187" y="120"/>
                      <a:pt x="193" y="119"/>
                      <a:pt x="193" y="112"/>
                    </a:cubicBezTo>
                    <a:cubicBezTo>
                      <a:pt x="196" y="113"/>
                      <a:pt x="200" y="114"/>
                      <a:pt x="201" y="117"/>
                    </a:cubicBezTo>
                    <a:cubicBezTo>
                      <a:pt x="202" y="120"/>
                      <a:pt x="202" y="124"/>
                      <a:pt x="203" y="127"/>
                    </a:cubicBezTo>
                    <a:cubicBezTo>
                      <a:pt x="205" y="129"/>
                      <a:pt x="208" y="131"/>
                      <a:pt x="211" y="134"/>
                    </a:cubicBezTo>
                    <a:cubicBezTo>
                      <a:pt x="213" y="137"/>
                      <a:pt x="216" y="141"/>
                      <a:pt x="217" y="146"/>
                    </a:cubicBezTo>
                    <a:cubicBezTo>
                      <a:pt x="218" y="147"/>
                      <a:pt x="219" y="148"/>
                      <a:pt x="219" y="149"/>
                    </a:cubicBezTo>
                    <a:cubicBezTo>
                      <a:pt x="219" y="151"/>
                      <a:pt x="218" y="153"/>
                      <a:pt x="218" y="156"/>
                    </a:cubicBezTo>
                    <a:cubicBezTo>
                      <a:pt x="218" y="158"/>
                      <a:pt x="218" y="161"/>
                      <a:pt x="221" y="161"/>
                    </a:cubicBezTo>
                    <a:cubicBezTo>
                      <a:pt x="228" y="161"/>
                      <a:pt x="229" y="155"/>
                      <a:pt x="233" y="151"/>
                    </a:cubicBezTo>
                    <a:cubicBezTo>
                      <a:pt x="234" y="152"/>
                      <a:pt x="234" y="153"/>
                      <a:pt x="235" y="154"/>
                    </a:cubicBezTo>
                    <a:cubicBezTo>
                      <a:pt x="236" y="155"/>
                      <a:pt x="237" y="154"/>
                      <a:pt x="238" y="156"/>
                    </a:cubicBezTo>
                    <a:cubicBezTo>
                      <a:pt x="240" y="159"/>
                      <a:pt x="237" y="166"/>
                      <a:pt x="239" y="166"/>
                    </a:cubicBezTo>
                    <a:cubicBezTo>
                      <a:pt x="239" y="173"/>
                      <a:pt x="245" y="179"/>
                      <a:pt x="245" y="189"/>
                    </a:cubicBezTo>
                    <a:cubicBezTo>
                      <a:pt x="245" y="191"/>
                      <a:pt x="244" y="197"/>
                      <a:pt x="245" y="197"/>
                    </a:cubicBezTo>
                    <a:cubicBezTo>
                      <a:pt x="247" y="194"/>
                      <a:pt x="248" y="191"/>
                      <a:pt x="250" y="187"/>
                    </a:cubicBezTo>
                    <a:cubicBezTo>
                      <a:pt x="250" y="186"/>
                      <a:pt x="252" y="185"/>
                      <a:pt x="252" y="184"/>
                    </a:cubicBezTo>
                    <a:cubicBezTo>
                      <a:pt x="252" y="183"/>
                      <a:pt x="249" y="172"/>
                      <a:pt x="247" y="170"/>
                    </a:cubicBezTo>
                    <a:cubicBezTo>
                      <a:pt x="245" y="169"/>
                      <a:pt x="243" y="168"/>
                      <a:pt x="243" y="165"/>
                    </a:cubicBezTo>
                    <a:cubicBezTo>
                      <a:pt x="243" y="164"/>
                      <a:pt x="243" y="164"/>
                      <a:pt x="243" y="163"/>
                    </a:cubicBezTo>
                    <a:cubicBezTo>
                      <a:pt x="243" y="163"/>
                      <a:pt x="243" y="163"/>
                      <a:pt x="243" y="163"/>
                    </a:cubicBezTo>
                    <a:cubicBezTo>
                      <a:pt x="244" y="163"/>
                      <a:pt x="245" y="160"/>
                      <a:pt x="245" y="158"/>
                    </a:cubicBezTo>
                    <a:cubicBezTo>
                      <a:pt x="245" y="156"/>
                      <a:pt x="245" y="151"/>
                      <a:pt x="244" y="149"/>
                    </a:cubicBezTo>
                    <a:cubicBezTo>
                      <a:pt x="242" y="146"/>
                      <a:pt x="239" y="146"/>
                      <a:pt x="239" y="142"/>
                    </a:cubicBezTo>
                    <a:cubicBezTo>
                      <a:pt x="239" y="138"/>
                      <a:pt x="241" y="135"/>
                      <a:pt x="243" y="133"/>
                    </a:cubicBezTo>
                    <a:cubicBezTo>
                      <a:pt x="244" y="132"/>
                      <a:pt x="247" y="132"/>
                      <a:pt x="249" y="131"/>
                    </a:cubicBezTo>
                    <a:cubicBezTo>
                      <a:pt x="254" y="127"/>
                      <a:pt x="257" y="126"/>
                      <a:pt x="262" y="119"/>
                    </a:cubicBezTo>
                    <a:cubicBezTo>
                      <a:pt x="261" y="119"/>
                      <a:pt x="260" y="119"/>
                      <a:pt x="258" y="119"/>
                    </a:cubicBezTo>
                    <a:cubicBezTo>
                      <a:pt x="254" y="119"/>
                      <a:pt x="251" y="114"/>
                      <a:pt x="251" y="110"/>
                    </a:cubicBezTo>
                    <a:cubicBezTo>
                      <a:pt x="249" y="109"/>
                      <a:pt x="248" y="103"/>
                      <a:pt x="246" y="103"/>
                    </a:cubicBezTo>
                    <a:cubicBezTo>
                      <a:pt x="244" y="103"/>
                      <a:pt x="243" y="104"/>
                      <a:pt x="241" y="104"/>
                    </a:cubicBezTo>
                    <a:cubicBezTo>
                      <a:pt x="241" y="104"/>
                      <a:pt x="241" y="102"/>
                      <a:pt x="241" y="102"/>
                    </a:cubicBezTo>
                    <a:cubicBezTo>
                      <a:pt x="241" y="93"/>
                      <a:pt x="246" y="93"/>
                      <a:pt x="246" y="84"/>
                    </a:cubicBezTo>
                    <a:cubicBezTo>
                      <a:pt x="246" y="79"/>
                      <a:pt x="243" y="78"/>
                      <a:pt x="241" y="74"/>
                    </a:cubicBezTo>
                    <a:cubicBezTo>
                      <a:pt x="236" y="72"/>
                      <a:pt x="231" y="72"/>
                      <a:pt x="229" y="65"/>
                    </a:cubicBezTo>
                    <a:cubicBezTo>
                      <a:pt x="228" y="65"/>
                      <a:pt x="228" y="65"/>
                      <a:pt x="228" y="65"/>
                    </a:cubicBezTo>
                    <a:cubicBezTo>
                      <a:pt x="226" y="67"/>
                      <a:pt x="226" y="67"/>
                      <a:pt x="226" y="67"/>
                    </a:cubicBezTo>
                    <a:cubicBezTo>
                      <a:pt x="223" y="68"/>
                      <a:pt x="220" y="65"/>
                      <a:pt x="218" y="67"/>
                    </a:cubicBezTo>
                    <a:cubicBezTo>
                      <a:pt x="217" y="68"/>
                      <a:pt x="217" y="69"/>
                      <a:pt x="215" y="70"/>
                    </a:cubicBezTo>
                    <a:cubicBezTo>
                      <a:pt x="214" y="71"/>
                      <a:pt x="206" y="77"/>
                      <a:pt x="203" y="77"/>
                    </a:cubicBezTo>
                    <a:cubicBezTo>
                      <a:pt x="199" y="77"/>
                      <a:pt x="197" y="74"/>
                      <a:pt x="192" y="74"/>
                    </a:cubicBezTo>
                    <a:cubicBezTo>
                      <a:pt x="186" y="74"/>
                      <a:pt x="186" y="78"/>
                      <a:pt x="182" y="80"/>
                    </a:cubicBezTo>
                    <a:cubicBezTo>
                      <a:pt x="182" y="78"/>
                      <a:pt x="181" y="75"/>
                      <a:pt x="180" y="75"/>
                    </a:cubicBezTo>
                    <a:cubicBezTo>
                      <a:pt x="179" y="75"/>
                      <a:pt x="178" y="76"/>
                      <a:pt x="176" y="76"/>
                    </a:cubicBezTo>
                    <a:cubicBezTo>
                      <a:pt x="173" y="76"/>
                      <a:pt x="170" y="76"/>
                      <a:pt x="166" y="76"/>
                    </a:cubicBezTo>
                    <a:cubicBezTo>
                      <a:pt x="161" y="76"/>
                      <a:pt x="159" y="73"/>
                      <a:pt x="156" y="71"/>
                    </a:cubicBezTo>
                    <a:cubicBezTo>
                      <a:pt x="155" y="70"/>
                      <a:pt x="153" y="72"/>
                      <a:pt x="152" y="70"/>
                    </a:cubicBezTo>
                    <a:cubicBezTo>
                      <a:pt x="151" y="68"/>
                      <a:pt x="151" y="67"/>
                      <a:pt x="149" y="66"/>
                    </a:cubicBezTo>
                    <a:cubicBezTo>
                      <a:pt x="146" y="64"/>
                      <a:pt x="144" y="65"/>
                      <a:pt x="141" y="62"/>
                    </a:cubicBezTo>
                    <a:cubicBezTo>
                      <a:pt x="138" y="60"/>
                      <a:pt x="136" y="61"/>
                      <a:pt x="131" y="60"/>
                    </a:cubicBezTo>
                    <a:cubicBezTo>
                      <a:pt x="127" y="59"/>
                      <a:pt x="126" y="56"/>
                      <a:pt x="122" y="55"/>
                    </a:cubicBezTo>
                    <a:cubicBezTo>
                      <a:pt x="121" y="54"/>
                      <a:pt x="118" y="55"/>
                      <a:pt x="118" y="53"/>
                    </a:cubicBezTo>
                    <a:cubicBezTo>
                      <a:pt x="117" y="51"/>
                      <a:pt x="117" y="49"/>
                      <a:pt x="117" y="46"/>
                    </a:cubicBezTo>
                    <a:cubicBezTo>
                      <a:pt x="117" y="44"/>
                      <a:pt x="117" y="44"/>
                      <a:pt x="117" y="44"/>
                    </a:cubicBezTo>
                    <a:cubicBezTo>
                      <a:pt x="119" y="44"/>
                      <a:pt x="122" y="44"/>
                      <a:pt x="122" y="42"/>
                    </a:cubicBezTo>
                    <a:cubicBezTo>
                      <a:pt x="122" y="39"/>
                      <a:pt x="118" y="38"/>
                      <a:pt x="118" y="36"/>
                    </a:cubicBezTo>
                    <a:cubicBezTo>
                      <a:pt x="118" y="30"/>
                      <a:pt x="127" y="31"/>
                      <a:pt x="127" y="25"/>
                    </a:cubicBezTo>
                    <a:cubicBezTo>
                      <a:pt x="127" y="22"/>
                      <a:pt x="122" y="18"/>
                      <a:pt x="120" y="18"/>
                    </a:cubicBezTo>
                    <a:cubicBezTo>
                      <a:pt x="116" y="18"/>
                      <a:pt x="114" y="22"/>
                      <a:pt x="110" y="22"/>
                    </a:cubicBezTo>
                    <a:cubicBezTo>
                      <a:pt x="106" y="21"/>
                      <a:pt x="103" y="21"/>
                      <a:pt x="100" y="18"/>
                    </a:cubicBezTo>
                    <a:cubicBezTo>
                      <a:pt x="99" y="16"/>
                      <a:pt x="100" y="13"/>
                      <a:pt x="97" y="13"/>
                    </a:cubicBezTo>
                    <a:cubicBezTo>
                      <a:pt x="94" y="12"/>
                      <a:pt x="92" y="13"/>
                      <a:pt x="92" y="9"/>
                    </a:cubicBezTo>
                    <a:cubicBezTo>
                      <a:pt x="89" y="8"/>
                      <a:pt x="87" y="8"/>
                      <a:pt x="84" y="8"/>
                    </a:cubicBezTo>
                    <a:cubicBezTo>
                      <a:pt x="80" y="8"/>
                      <a:pt x="78" y="12"/>
                      <a:pt x="73" y="12"/>
                    </a:cubicBezTo>
                    <a:cubicBezTo>
                      <a:pt x="67" y="12"/>
                      <a:pt x="72" y="0"/>
                      <a:pt x="68" y="0"/>
                    </a:cubicBezTo>
                    <a:cubicBezTo>
                      <a:pt x="63" y="0"/>
                      <a:pt x="62" y="6"/>
                      <a:pt x="60" y="6"/>
                    </a:cubicBezTo>
                    <a:cubicBezTo>
                      <a:pt x="60" y="6"/>
                      <a:pt x="59" y="6"/>
                      <a:pt x="59" y="6"/>
                    </a:cubicBezTo>
                    <a:cubicBezTo>
                      <a:pt x="57" y="9"/>
                      <a:pt x="53" y="11"/>
                      <a:pt x="49" y="11"/>
                    </a:cubicBezTo>
                    <a:cubicBezTo>
                      <a:pt x="47" y="11"/>
                      <a:pt x="47" y="9"/>
                      <a:pt x="45" y="9"/>
                    </a:cubicBezTo>
                    <a:cubicBezTo>
                      <a:pt x="43" y="9"/>
                      <a:pt x="38" y="11"/>
                      <a:pt x="37" y="8"/>
                    </a:cubicBezTo>
                    <a:cubicBezTo>
                      <a:pt x="35" y="8"/>
                      <a:pt x="36" y="7"/>
                      <a:pt x="34" y="7"/>
                    </a:cubicBezTo>
                    <a:cubicBezTo>
                      <a:pt x="28" y="7"/>
                      <a:pt x="28" y="13"/>
                      <a:pt x="24" y="17"/>
                    </a:cubicBezTo>
                    <a:cubicBezTo>
                      <a:pt x="22" y="19"/>
                      <a:pt x="19" y="19"/>
                      <a:pt x="18" y="20"/>
                    </a:cubicBezTo>
                    <a:cubicBezTo>
                      <a:pt x="16" y="22"/>
                      <a:pt x="15" y="24"/>
                      <a:pt x="12" y="24"/>
                    </a:cubicBezTo>
                    <a:cubicBezTo>
                      <a:pt x="10" y="24"/>
                      <a:pt x="9" y="22"/>
                      <a:pt x="7" y="22"/>
                    </a:cubicBezTo>
                    <a:cubicBezTo>
                      <a:pt x="6" y="22"/>
                      <a:pt x="6" y="23"/>
                      <a:pt x="6" y="24"/>
                    </a:cubicBezTo>
                    <a:cubicBezTo>
                      <a:pt x="4" y="25"/>
                      <a:pt x="0" y="33"/>
                      <a:pt x="0" y="33"/>
                    </a:cubicBezTo>
                    <a:cubicBezTo>
                      <a:pt x="0" y="34"/>
                      <a:pt x="1" y="35"/>
                      <a:pt x="0" y="35"/>
                    </a:cubicBezTo>
                    <a:cubicBezTo>
                      <a:pt x="1" y="37"/>
                      <a:pt x="1" y="37"/>
                      <a:pt x="1" y="38"/>
                    </a:cubicBezTo>
                    <a:cubicBezTo>
                      <a:pt x="1" y="45"/>
                      <a:pt x="1" y="45"/>
                      <a:pt x="1" y="45"/>
                    </a:cubicBezTo>
                    <a:cubicBezTo>
                      <a:pt x="2" y="47"/>
                      <a:pt x="1" y="49"/>
                      <a:pt x="2" y="51"/>
                    </a:cubicBezTo>
                    <a:cubicBezTo>
                      <a:pt x="3" y="53"/>
                      <a:pt x="8" y="51"/>
                      <a:pt x="8" y="54"/>
                    </a:cubicBezTo>
                    <a:cubicBezTo>
                      <a:pt x="8" y="59"/>
                      <a:pt x="3" y="58"/>
                      <a:pt x="3" y="62"/>
                    </a:cubicBezTo>
                    <a:cubicBezTo>
                      <a:pt x="3" y="65"/>
                      <a:pt x="5" y="65"/>
                      <a:pt x="6" y="66"/>
                    </a:cubicBezTo>
                    <a:cubicBezTo>
                      <a:pt x="9" y="74"/>
                      <a:pt x="17" y="75"/>
                      <a:pt x="17" y="85"/>
                    </a:cubicBezTo>
                    <a:cubicBezTo>
                      <a:pt x="11" y="86"/>
                      <a:pt x="7" y="87"/>
                      <a:pt x="7" y="94"/>
                    </a:cubicBezTo>
                    <a:cubicBezTo>
                      <a:pt x="7" y="95"/>
                      <a:pt x="8" y="96"/>
                      <a:pt x="8" y="98"/>
                    </a:cubicBezTo>
                    <a:cubicBezTo>
                      <a:pt x="16" y="97"/>
                      <a:pt x="16" y="97"/>
                      <a:pt x="16" y="97"/>
                    </a:cubicBezTo>
                    <a:cubicBezTo>
                      <a:pt x="17" y="97"/>
                      <a:pt x="17" y="96"/>
                      <a:pt x="18" y="95"/>
                    </a:cubicBezTo>
                    <a:cubicBezTo>
                      <a:pt x="24" y="97"/>
                      <a:pt x="24" y="97"/>
                      <a:pt x="24" y="97"/>
                    </a:cubicBezTo>
                    <a:cubicBezTo>
                      <a:pt x="26" y="97"/>
                      <a:pt x="27" y="95"/>
                      <a:pt x="30" y="95"/>
                    </a:cubicBezTo>
                    <a:cubicBezTo>
                      <a:pt x="32" y="95"/>
                      <a:pt x="34" y="95"/>
                      <a:pt x="37" y="95"/>
                    </a:cubicBezTo>
                    <a:cubicBezTo>
                      <a:pt x="39" y="96"/>
                      <a:pt x="41" y="102"/>
                      <a:pt x="42" y="105"/>
                    </a:cubicBezTo>
                    <a:cubicBezTo>
                      <a:pt x="45" y="108"/>
                      <a:pt x="51" y="112"/>
                      <a:pt x="56" y="112"/>
                    </a:cubicBezTo>
                    <a:cubicBezTo>
                      <a:pt x="58" y="112"/>
                      <a:pt x="59" y="112"/>
                      <a:pt x="61" y="113"/>
                    </a:cubicBezTo>
                    <a:cubicBezTo>
                      <a:pt x="60" y="114"/>
                      <a:pt x="60" y="116"/>
                      <a:pt x="58" y="116"/>
                    </a:cubicBezTo>
                    <a:cubicBezTo>
                      <a:pt x="56" y="117"/>
                      <a:pt x="54" y="116"/>
                      <a:pt x="52" y="117"/>
                    </a:cubicBezTo>
                    <a:cubicBezTo>
                      <a:pt x="56" y="121"/>
                      <a:pt x="59" y="128"/>
                      <a:pt x="66" y="128"/>
                    </a:cubicBezTo>
                    <a:cubicBezTo>
                      <a:pt x="71" y="128"/>
                      <a:pt x="72" y="120"/>
                      <a:pt x="75" y="117"/>
                    </a:cubicBezTo>
                    <a:cubicBezTo>
                      <a:pt x="76" y="117"/>
                      <a:pt x="76" y="117"/>
                      <a:pt x="76" y="117"/>
                    </a:cubicBezTo>
                    <a:cubicBezTo>
                      <a:pt x="76" y="118"/>
                      <a:pt x="75" y="120"/>
                      <a:pt x="75" y="120"/>
                    </a:cubicBezTo>
                    <a:cubicBezTo>
                      <a:pt x="75" y="123"/>
                      <a:pt x="77" y="126"/>
                      <a:pt x="77" y="129"/>
                    </a:cubicBezTo>
                    <a:cubicBezTo>
                      <a:pt x="77" y="132"/>
                      <a:pt x="76" y="133"/>
                      <a:pt x="76" y="136"/>
                    </a:cubicBezTo>
                    <a:lnTo>
                      <a:pt x="77"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7" name="Freeform 11"/>
              <p:cNvSpPr>
                <a:spLocks/>
              </p:cNvSpPr>
              <p:nvPr/>
            </p:nvSpPr>
            <p:spPr bwMode="auto">
              <a:xfrm>
                <a:off x="3910013" y="3092451"/>
                <a:ext cx="150812" cy="161925"/>
              </a:xfrm>
              <a:custGeom>
                <a:avLst/>
                <a:gdLst>
                  <a:gd name="T0" fmla="*/ 31 w 69"/>
                  <a:gd name="T1" fmla="*/ 38 h 74"/>
                  <a:gd name="T2" fmla="*/ 30 w 69"/>
                  <a:gd name="T3" fmla="*/ 36 h 74"/>
                  <a:gd name="T4" fmla="*/ 27 w 69"/>
                  <a:gd name="T5" fmla="*/ 35 h 74"/>
                  <a:gd name="T6" fmla="*/ 23 w 69"/>
                  <a:gd name="T7" fmla="*/ 27 h 74"/>
                  <a:gd name="T8" fmla="*/ 15 w 69"/>
                  <a:gd name="T9" fmla="*/ 20 h 74"/>
                  <a:gd name="T10" fmla="*/ 12 w 69"/>
                  <a:gd name="T11" fmla="*/ 13 h 74"/>
                  <a:gd name="T12" fmla="*/ 6 w 69"/>
                  <a:gd name="T13" fmla="*/ 11 h 74"/>
                  <a:gd name="T14" fmla="*/ 0 w 69"/>
                  <a:gd name="T15" fmla="*/ 2 h 74"/>
                  <a:gd name="T16" fmla="*/ 0 w 69"/>
                  <a:gd name="T17" fmla="*/ 0 h 74"/>
                  <a:gd name="T18" fmla="*/ 2 w 69"/>
                  <a:gd name="T19" fmla="*/ 0 h 74"/>
                  <a:gd name="T20" fmla="*/ 6 w 69"/>
                  <a:gd name="T21" fmla="*/ 2 h 74"/>
                  <a:gd name="T22" fmla="*/ 14 w 69"/>
                  <a:gd name="T23" fmla="*/ 2 h 74"/>
                  <a:gd name="T24" fmla="*/ 22 w 69"/>
                  <a:gd name="T25" fmla="*/ 11 h 74"/>
                  <a:gd name="T26" fmla="*/ 25 w 69"/>
                  <a:gd name="T27" fmla="*/ 12 h 74"/>
                  <a:gd name="T28" fmla="*/ 32 w 69"/>
                  <a:gd name="T29" fmla="*/ 18 h 74"/>
                  <a:gd name="T30" fmla="*/ 45 w 69"/>
                  <a:gd name="T31" fmla="*/ 27 h 74"/>
                  <a:gd name="T32" fmla="*/ 52 w 69"/>
                  <a:gd name="T33" fmla="*/ 33 h 74"/>
                  <a:gd name="T34" fmla="*/ 52 w 69"/>
                  <a:gd name="T35" fmla="*/ 34 h 74"/>
                  <a:gd name="T36" fmla="*/ 54 w 69"/>
                  <a:gd name="T37" fmla="*/ 34 h 74"/>
                  <a:gd name="T38" fmla="*/ 56 w 69"/>
                  <a:gd name="T39" fmla="*/ 36 h 74"/>
                  <a:gd name="T40" fmla="*/ 55 w 69"/>
                  <a:gd name="T41" fmla="*/ 38 h 74"/>
                  <a:gd name="T42" fmla="*/ 59 w 69"/>
                  <a:gd name="T43" fmla="*/ 42 h 74"/>
                  <a:gd name="T44" fmla="*/ 64 w 69"/>
                  <a:gd name="T45" fmla="*/ 50 h 74"/>
                  <a:gd name="T46" fmla="*/ 69 w 69"/>
                  <a:gd name="T47" fmla="*/ 55 h 74"/>
                  <a:gd name="T48" fmla="*/ 69 w 69"/>
                  <a:gd name="T49" fmla="*/ 65 h 74"/>
                  <a:gd name="T50" fmla="*/ 68 w 69"/>
                  <a:gd name="T51" fmla="*/ 71 h 74"/>
                  <a:gd name="T52" fmla="*/ 62 w 69"/>
                  <a:gd name="T53" fmla="*/ 74 h 74"/>
                  <a:gd name="T54" fmla="*/ 56 w 69"/>
                  <a:gd name="T55" fmla="*/ 68 h 74"/>
                  <a:gd name="T56" fmla="*/ 44 w 69"/>
                  <a:gd name="T57" fmla="*/ 58 h 74"/>
                  <a:gd name="T58" fmla="*/ 35 w 69"/>
                  <a:gd name="T59" fmla="*/ 44 h 74"/>
                  <a:gd name="T60" fmla="*/ 31 w 69"/>
                  <a:gd name="T61" fmla="*/ 3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9" h="74">
                    <a:moveTo>
                      <a:pt x="31" y="38"/>
                    </a:moveTo>
                    <a:cubicBezTo>
                      <a:pt x="30" y="38"/>
                      <a:pt x="31" y="37"/>
                      <a:pt x="30" y="36"/>
                    </a:cubicBezTo>
                    <a:cubicBezTo>
                      <a:pt x="30" y="36"/>
                      <a:pt x="27" y="36"/>
                      <a:pt x="27" y="35"/>
                    </a:cubicBezTo>
                    <a:cubicBezTo>
                      <a:pt x="26" y="34"/>
                      <a:pt x="24" y="29"/>
                      <a:pt x="23" y="27"/>
                    </a:cubicBezTo>
                    <a:cubicBezTo>
                      <a:pt x="22" y="22"/>
                      <a:pt x="17" y="23"/>
                      <a:pt x="15" y="20"/>
                    </a:cubicBezTo>
                    <a:cubicBezTo>
                      <a:pt x="14" y="17"/>
                      <a:pt x="13" y="16"/>
                      <a:pt x="12" y="13"/>
                    </a:cubicBezTo>
                    <a:cubicBezTo>
                      <a:pt x="11" y="11"/>
                      <a:pt x="9" y="11"/>
                      <a:pt x="6" y="11"/>
                    </a:cubicBezTo>
                    <a:cubicBezTo>
                      <a:pt x="5" y="10"/>
                      <a:pt x="1" y="4"/>
                      <a:pt x="0" y="2"/>
                    </a:cubicBezTo>
                    <a:cubicBezTo>
                      <a:pt x="0" y="0"/>
                      <a:pt x="0" y="0"/>
                      <a:pt x="0" y="0"/>
                    </a:cubicBezTo>
                    <a:cubicBezTo>
                      <a:pt x="1" y="0"/>
                      <a:pt x="1" y="0"/>
                      <a:pt x="2" y="0"/>
                    </a:cubicBezTo>
                    <a:cubicBezTo>
                      <a:pt x="4" y="0"/>
                      <a:pt x="4" y="1"/>
                      <a:pt x="6" y="2"/>
                    </a:cubicBezTo>
                    <a:cubicBezTo>
                      <a:pt x="14" y="2"/>
                      <a:pt x="14" y="2"/>
                      <a:pt x="14" y="2"/>
                    </a:cubicBezTo>
                    <a:cubicBezTo>
                      <a:pt x="19" y="4"/>
                      <a:pt x="20" y="7"/>
                      <a:pt x="22" y="11"/>
                    </a:cubicBezTo>
                    <a:cubicBezTo>
                      <a:pt x="23" y="12"/>
                      <a:pt x="24" y="12"/>
                      <a:pt x="25" y="12"/>
                    </a:cubicBezTo>
                    <a:cubicBezTo>
                      <a:pt x="28" y="13"/>
                      <a:pt x="30" y="16"/>
                      <a:pt x="32" y="18"/>
                    </a:cubicBezTo>
                    <a:cubicBezTo>
                      <a:pt x="36" y="22"/>
                      <a:pt x="39" y="25"/>
                      <a:pt x="45" y="27"/>
                    </a:cubicBezTo>
                    <a:cubicBezTo>
                      <a:pt x="48" y="28"/>
                      <a:pt x="52" y="29"/>
                      <a:pt x="52" y="33"/>
                    </a:cubicBezTo>
                    <a:cubicBezTo>
                      <a:pt x="52" y="33"/>
                      <a:pt x="52" y="34"/>
                      <a:pt x="52" y="34"/>
                    </a:cubicBezTo>
                    <a:cubicBezTo>
                      <a:pt x="53" y="34"/>
                      <a:pt x="53" y="34"/>
                      <a:pt x="54" y="34"/>
                    </a:cubicBezTo>
                    <a:cubicBezTo>
                      <a:pt x="55" y="34"/>
                      <a:pt x="55" y="35"/>
                      <a:pt x="56" y="36"/>
                    </a:cubicBezTo>
                    <a:cubicBezTo>
                      <a:pt x="55" y="38"/>
                      <a:pt x="55" y="38"/>
                      <a:pt x="55" y="38"/>
                    </a:cubicBezTo>
                    <a:cubicBezTo>
                      <a:pt x="55" y="41"/>
                      <a:pt x="57" y="42"/>
                      <a:pt x="59" y="42"/>
                    </a:cubicBezTo>
                    <a:cubicBezTo>
                      <a:pt x="59" y="47"/>
                      <a:pt x="62" y="48"/>
                      <a:pt x="64" y="50"/>
                    </a:cubicBezTo>
                    <a:cubicBezTo>
                      <a:pt x="66" y="52"/>
                      <a:pt x="69" y="53"/>
                      <a:pt x="69" y="55"/>
                    </a:cubicBezTo>
                    <a:cubicBezTo>
                      <a:pt x="69" y="58"/>
                      <a:pt x="69" y="60"/>
                      <a:pt x="69" y="65"/>
                    </a:cubicBezTo>
                    <a:cubicBezTo>
                      <a:pt x="67" y="65"/>
                      <a:pt x="68" y="69"/>
                      <a:pt x="68" y="71"/>
                    </a:cubicBezTo>
                    <a:cubicBezTo>
                      <a:pt x="68" y="73"/>
                      <a:pt x="63" y="74"/>
                      <a:pt x="62" y="74"/>
                    </a:cubicBezTo>
                    <a:cubicBezTo>
                      <a:pt x="60" y="74"/>
                      <a:pt x="56" y="68"/>
                      <a:pt x="56" y="68"/>
                    </a:cubicBezTo>
                    <a:cubicBezTo>
                      <a:pt x="52" y="64"/>
                      <a:pt x="48" y="62"/>
                      <a:pt x="44" y="58"/>
                    </a:cubicBezTo>
                    <a:cubicBezTo>
                      <a:pt x="39" y="53"/>
                      <a:pt x="37" y="49"/>
                      <a:pt x="35" y="44"/>
                    </a:cubicBezTo>
                    <a:cubicBezTo>
                      <a:pt x="34" y="43"/>
                      <a:pt x="32" y="38"/>
                      <a:pt x="31"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8" name="Freeform 12"/>
              <p:cNvSpPr>
                <a:spLocks/>
              </p:cNvSpPr>
              <p:nvPr/>
            </p:nvSpPr>
            <p:spPr bwMode="auto">
              <a:xfrm>
                <a:off x="4105275" y="3071813"/>
                <a:ext cx="142875" cy="158750"/>
              </a:xfrm>
              <a:custGeom>
                <a:avLst/>
                <a:gdLst>
                  <a:gd name="T0" fmla="*/ 19 w 65"/>
                  <a:gd name="T1" fmla="*/ 67 h 72"/>
                  <a:gd name="T2" fmla="*/ 18 w 65"/>
                  <a:gd name="T3" fmla="*/ 63 h 72"/>
                  <a:gd name="T4" fmla="*/ 14 w 65"/>
                  <a:gd name="T5" fmla="*/ 64 h 72"/>
                  <a:gd name="T6" fmla="*/ 6 w 65"/>
                  <a:gd name="T7" fmla="*/ 52 h 72"/>
                  <a:gd name="T8" fmla="*/ 6 w 65"/>
                  <a:gd name="T9" fmla="*/ 51 h 72"/>
                  <a:gd name="T10" fmla="*/ 3 w 65"/>
                  <a:gd name="T11" fmla="*/ 50 h 72"/>
                  <a:gd name="T12" fmla="*/ 0 w 65"/>
                  <a:gd name="T13" fmla="*/ 40 h 72"/>
                  <a:gd name="T14" fmla="*/ 8 w 65"/>
                  <a:gd name="T15" fmla="*/ 38 h 72"/>
                  <a:gd name="T16" fmla="*/ 17 w 65"/>
                  <a:gd name="T17" fmla="*/ 28 h 72"/>
                  <a:gd name="T18" fmla="*/ 23 w 65"/>
                  <a:gd name="T19" fmla="*/ 25 h 72"/>
                  <a:gd name="T20" fmla="*/ 29 w 65"/>
                  <a:gd name="T21" fmla="*/ 21 h 72"/>
                  <a:gd name="T22" fmla="*/ 30 w 65"/>
                  <a:gd name="T23" fmla="*/ 18 h 72"/>
                  <a:gd name="T24" fmla="*/ 32 w 65"/>
                  <a:gd name="T25" fmla="*/ 16 h 72"/>
                  <a:gd name="T26" fmla="*/ 34 w 65"/>
                  <a:gd name="T27" fmla="*/ 15 h 72"/>
                  <a:gd name="T28" fmla="*/ 42 w 65"/>
                  <a:gd name="T29" fmla="*/ 12 h 72"/>
                  <a:gd name="T30" fmla="*/ 52 w 65"/>
                  <a:gd name="T31" fmla="*/ 0 h 72"/>
                  <a:gd name="T32" fmla="*/ 56 w 65"/>
                  <a:gd name="T33" fmla="*/ 5 h 72"/>
                  <a:gd name="T34" fmla="*/ 65 w 65"/>
                  <a:gd name="T35" fmla="*/ 12 h 72"/>
                  <a:gd name="T36" fmla="*/ 60 w 65"/>
                  <a:gd name="T37" fmla="*/ 15 h 72"/>
                  <a:gd name="T38" fmla="*/ 61 w 65"/>
                  <a:gd name="T39" fmla="*/ 16 h 72"/>
                  <a:gd name="T40" fmla="*/ 55 w 65"/>
                  <a:gd name="T41" fmla="*/ 19 h 72"/>
                  <a:gd name="T42" fmla="*/ 56 w 65"/>
                  <a:gd name="T43" fmla="*/ 21 h 72"/>
                  <a:gd name="T44" fmla="*/ 54 w 65"/>
                  <a:gd name="T45" fmla="*/ 23 h 72"/>
                  <a:gd name="T46" fmla="*/ 64 w 65"/>
                  <a:gd name="T47" fmla="*/ 37 h 72"/>
                  <a:gd name="T48" fmla="*/ 59 w 65"/>
                  <a:gd name="T49" fmla="*/ 40 h 72"/>
                  <a:gd name="T50" fmla="*/ 57 w 65"/>
                  <a:gd name="T51" fmla="*/ 40 h 72"/>
                  <a:gd name="T52" fmla="*/ 56 w 65"/>
                  <a:gd name="T53" fmla="*/ 42 h 72"/>
                  <a:gd name="T54" fmla="*/ 53 w 65"/>
                  <a:gd name="T55" fmla="*/ 52 h 72"/>
                  <a:gd name="T56" fmla="*/ 48 w 65"/>
                  <a:gd name="T57" fmla="*/ 58 h 72"/>
                  <a:gd name="T58" fmla="*/ 49 w 65"/>
                  <a:gd name="T59" fmla="*/ 61 h 72"/>
                  <a:gd name="T60" fmla="*/ 46 w 65"/>
                  <a:gd name="T61" fmla="*/ 69 h 72"/>
                  <a:gd name="T62" fmla="*/ 39 w 65"/>
                  <a:gd name="T63" fmla="*/ 72 h 72"/>
                  <a:gd name="T64" fmla="*/ 36 w 65"/>
                  <a:gd name="T65" fmla="*/ 69 h 72"/>
                  <a:gd name="T66" fmla="*/ 26 w 65"/>
                  <a:gd name="T67" fmla="*/ 65 h 72"/>
                  <a:gd name="T68" fmla="*/ 21 w 65"/>
                  <a:gd name="T69" fmla="*/ 68 h 72"/>
                  <a:gd name="T70" fmla="*/ 19 w 65"/>
                  <a:gd name="T71"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5" h="72">
                    <a:moveTo>
                      <a:pt x="19" y="67"/>
                    </a:moveTo>
                    <a:cubicBezTo>
                      <a:pt x="18" y="67"/>
                      <a:pt x="19" y="64"/>
                      <a:pt x="18" y="63"/>
                    </a:cubicBezTo>
                    <a:cubicBezTo>
                      <a:pt x="17" y="63"/>
                      <a:pt x="15" y="64"/>
                      <a:pt x="14" y="64"/>
                    </a:cubicBezTo>
                    <a:cubicBezTo>
                      <a:pt x="5" y="64"/>
                      <a:pt x="9" y="57"/>
                      <a:pt x="6" y="52"/>
                    </a:cubicBezTo>
                    <a:cubicBezTo>
                      <a:pt x="6" y="52"/>
                      <a:pt x="6" y="51"/>
                      <a:pt x="6" y="51"/>
                    </a:cubicBezTo>
                    <a:cubicBezTo>
                      <a:pt x="6" y="50"/>
                      <a:pt x="4" y="50"/>
                      <a:pt x="3" y="50"/>
                    </a:cubicBezTo>
                    <a:cubicBezTo>
                      <a:pt x="2" y="49"/>
                      <a:pt x="0" y="41"/>
                      <a:pt x="0" y="40"/>
                    </a:cubicBezTo>
                    <a:cubicBezTo>
                      <a:pt x="0" y="36"/>
                      <a:pt x="5" y="38"/>
                      <a:pt x="8" y="38"/>
                    </a:cubicBezTo>
                    <a:cubicBezTo>
                      <a:pt x="15" y="38"/>
                      <a:pt x="14" y="31"/>
                      <a:pt x="17" y="28"/>
                    </a:cubicBezTo>
                    <a:cubicBezTo>
                      <a:pt x="19" y="26"/>
                      <a:pt x="21" y="26"/>
                      <a:pt x="23" y="25"/>
                    </a:cubicBezTo>
                    <a:cubicBezTo>
                      <a:pt x="27" y="25"/>
                      <a:pt x="27" y="23"/>
                      <a:pt x="29" y="21"/>
                    </a:cubicBezTo>
                    <a:cubicBezTo>
                      <a:pt x="28" y="20"/>
                      <a:pt x="30" y="18"/>
                      <a:pt x="30" y="18"/>
                    </a:cubicBezTo>
                    <a:cubicBezTo>
                      <a:pt x="32" y="17"/>
                      <a:pt x="31" y="17"/>
                      <a:pt x="32" y="16"/>
                    </a:cubicBezTo>
                    <a:cubicBezTo>
                      <a:pt x="33" y="16"/>
                      <a:pt x="33" y="15"/>
                      <a:pt x="34" y="15"/>
                    </a:cubicBezTo>
                    <a:cubicBezTo>
                      <a:pt x="36" y="13"/>
                      <a:pt x="41" y="14"/>
                      <a:pt x="42" y="12"/>
                    </a:cubicBezTo>
                    <a:cubicBezTo>
                      <a:pt x="44" y="8"/>
                      <a:pt x="49" y="0"/>
                      <a:pt x="52" y="0"/>
                    </a:cubicBezTo>
                    <a:cubicBezTo>
                      <a:pt x="56" y="0"/>
                      <a:pt x="56" y="2"/>
                      <a:pt x="56" y="5"/>
                    </a:cubicBezTo>
                    <a:cubicBezTo>
                      <a:pt x="56" y="10"/>
                      <a:pt x="65" y="7"/>
                      <a:pt x="65" y="12"/>
                    </a:cubicBezTo>
                    <a:cubicBezTo>
                      <a:pt x="65" y="14"/>
                      <a:pt x="60" y="13"/>
                      <a:pt x="60" y="15"/>
                    </a:cubicBezTo>
                    <a:cubicBezTo>
                      <a:pt x="60" y="15"/>
                      <a:pt x="61" y="16"/>
                      <a:pt x="61" y="16"/>
                    </a:cubicBezTo>
                    <a:cubicBezTo>
                      <a:pt x="61" y="16"/>
                      <a:pt x="55" y="19"/>
                      <a:pt x="55" y="19"/>
                    </a:cubicBezTo>
                    <a:cubicBezTo>
                      <a:pt x="55" y="20"/>
                      <a:pt x="55" y="20"/>
                      <a:pt x="56" y="21"/>
                    </a:cubicBezTo>
                    <a:cubicBezTo>
                      <a:pt x="55" y="21"/>
                      <a:pt x="54" y="22"/>
                      <a:pt x="54" y="23"/>
                    </a:cubicBezTo>
                    <a:cubicBezTo>
                      <a:pt x="54" y="26"/>
                      <a:pt x="60" y="37"/>
                      <a:pt x="64" y="37"/>
                    </a:cubicBezTo>
                    <a:cubicBezTo>
                      <a:pt x="63" y="41"/>
                      <a:pt x="62" y="40"/>
                      <a:pt x="59" y="40"/>
                    </a:cubicBezTo>
                    <a:cubicBezTo>
                      <a:pt x="59" y="40"/>
                      <a:pt x="58" y="40"/>
                      <a:pt x="57" y="40"/>
                    </a:cubicBezTo>
                    <a:cubicBezTo>
                      <a:pt x="56" y="42"/>
                      <a:pt x="56" y="42"/>
                      <a:pt x="56" y="42"/>
                    </a:cubicBezTo>
                    <a:cubicBezTo>
                      <a:pt x="55" y="47"/>
                      <a:pt x="53" y="49"/>
                      <a:pt x="53" y="52"/>
                    </a:cubicBezTo>
                    <a:cubicBezTo>
                      <a:pt x="50" y="53"/>
                      <a:pt x="48" y="56"/>
                      <a:pt x="48" y="58"/>
                    </a:cubicBezTo>
                    <a:cubicBezTo>
                      <a:pt x="48" y="59"/>
                      <a:pt x="49" y="60"/>
                      <a:pt x="49" y="61"/>
                    </a:cubicBezTo>
                    <a:cubicBezTo>
                      <a:pt x="49" y="63"/>
                      <a:pt x="46" y="66"/>
                      <a:pt x="46" y="69"/>
                    </a:cubicBezTo>
                    <a:cubicBezTo>
                      <a:pt x="43" y="69"/>
                      <a:pt x="42" y="72"/>
                      <a:pt x="39" y="72"/>
                    </a:cubicBezTo>
                    <a:cubicBezTo>
                      <a:pt x="37" y="72"/>
                      <a:pt x="36" y="70"/>
                      <a:pt x="36" y="69"/>
                    </a:cubicBezTo>
                    <a:cubicBezTo>
                      <a:pt x="33" y="68"/>
                      <a:pt x="30" y="65"/>
                      <a:pt x="26" y="65"/>
                    </a:cubicBezTo>
                    <a:cubicBezTo>
                      <a:pt x="24" y="65"/>
                      <a:pt x="23" y="68"/>
                      <a:pt x="21" y="68"/>
                    </a:cubicBezTo>
                    <a:cubicBezTo>
                      <a:pt x="20" y="68"/>
                      <a:pt x="20" y="67"/>
                      <a:pt x="19"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9" name="Freeform 13"/>
              <p:cNvSpPr>
                <a:spLocks/>
              </p:cNvSpPr>
              <p:nvPr/>
            </p:nvSpPr>
            <p:spPr bwMode="auto">
              <a:xfrm>
                <a:off x="4243388" y="3146426"/>
                <a:ext cx="90487" cy="106363"/>
              </a:xfrm>
              <a:custGeom>
                <a:avLst/>
                <a:gdLst>
                  <a:gd name="T0" fmla="*/ 16 w 41"/>
                  <a:gd name="T1" fmla="*/ 18 h 48"/>
                  <a:gd name="T2" fmla="*/ 14 w 41"/>
                  <a:gd name="T3" fmla="*/ 20 h 48"/>
                  <a:gd name="T4" fmla="*/ 9 w 41"/>
                  <a:gd name="T5" fmla="*/ 12 h 48"/>
                  <a:gd name="T6" fmla="*/ 17 w 41"/>
                  <a:gd name="T7" fmla="*/ 9 h 48"/>
                  <a:gd name="T8" fmla="*/ 25 w 41"/>
                  <a:gd name="T9" fmla="*/ 8 h 48"/>
                  <a:gd name="T10" fmla="*/ 33 w 41"/>
                  <a:gd name="T11" fmla="*/ 9 h 48"/>
                  <a:gd name="T12" fmla="*/ 40 w 41"/>
                  <a:gd name="T13" fmla="*/ 2 h 48"/>
                  <a:gd name="T14" fmla="*/ 41 w 41"/>
                  <a:gd name="T15" fmla="*/ 0 h 48"/>
                  <a:gd name="T16" fmla="*/ 40 w 41"/>
                  <a:gd name="T17" fmla="*/ 0 h 48"/>
                  <a:gd name="T18" fmla="*/ 32 w 41"/>
                  <a:gd name="T19" fmla="*/ 6 h 48"/>
                  <a:gd name="T20" fmla="*/ 31 w 41"/>
                  <a:gd name="T21" fmla="*/ 6 h 48"/>
                  <a:gd name="T22" fmla="*/ 15 w 41"/>
                  <a:gd name="T23" fmla="*/ 3 h 48"/>
                  <a:gd name="T24" fmla="*/ 6 w 41"/>
                  <a:gd name="T25" fmla="*/ 16 h 48"/>
                  <a:gd name="T26" fmla="*/ 4 w 41"/>
                  <a:gd name="T27" fmla="*/ 19 h 48"/>
                  <a:gd name="T28" fmla="*/ 0 w 41"/>
                  <a:gd name="T29" fmla="*/ 31 h 48"/>
                  <a:gd name="T30" fmla="*/ 5 w 41"/>
                  <a:gd name="T31" fmla="*/ 34 h 48"/>
                  <a:gd name="T32" fmla="*/ 5 w 41"/>
                  <a:gd name="T33" fmla="*/ 45 h 48"/>
                  <a:gd name="T34" fmla="*/ 8 w 41"/>
                  <a:gd name="T35" fmla="*/ 48 h 48"/>
                  <a:gd name="T36" fmla="*/ 12 w 41"/>
                  <a:gd name="T37" fmla="*/ 39 h 48"/>
                  <a:gd name="T38" fmla="*/ 10 w 41"/>
                  <a:gd name="T39" fmla="*/ 32 h 48"/>
                  <a:gd name="T40" fmla="*/ 13 w 41"/>
                  <a:gd name="T41" fmla="*/ 29 h 48"/>
                  <a:gd name="T42" fmla="*/ 15 w 41"/>
                  <a:gd name="T43" fmla="*/ 29 h 48"/>
                  <a:gd name="T44" fmla="*/ 14 w 41"/>
                  <a:gd name="T45" fmla="*/ 34 h 48"/>
                  <a:gd name="T46" fmla="*/ 17 w 41"/>
                  <a:gd name="T47" fmla="*/ 41 h 48"/>
                  <a:gd name="T48" fmla="*/ 17 w 41"/>
                  <a:gd name="T49" fmla="*/ 43 h 48"/>
                  <a:gd name="T50" fmla="*/ 20 w 41"/>
                  <a:gd name="T51" fmla="*/ 43 h 48"/>
                  <a:gd name="T52" fmla="*/ 25 w 41"/>
                  <a:gd name="T53" fmla="*/ 38 h 48"/>
                  <a:gd name="T54" fmla="*/ 22 w 41"/>
                  <a:gd name="T55" fmla="*/ 34 h 48"/>
                  <a:gd name="T56" fmla="*/ 23 w 41"/>
                  <a:gd name="T57" fmla="*/ 33 h 48"/>
                  <a:gd name="T58" fmla="*/ 17 w 41"/>
                  <a:gd name="T59" fmla="*/ 23 h 48"/>
                  <a:gd name="T60" fmla="*/ 29 w 41"/>
                  <a:gd name="T61" fmla="*/ 16 h 48"/>
                  <a:gd name="T62" fmla="*/ 29 w 41"/>
                  <a:gd name="T63" fmla="*/ 15 h 48"/>
                  <a:gd name="T64" fmla="*/ 16 w 41"/>
                  <a:gd name="T65" fmla="*/ 19 h 48"/>
                  <a:gd name="T66" fmla="*/ 16 w 41"/>
                  <a:gd name="T67"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48">
                    <a:moveTo>
                      <a:pt x="16" y="18"/>
                    </a:moveTo>
                    <a:cubicBezTo>
                      <a:pt x="15" y="19"/>
                      <a:pt x="15" y="20"/>
                      <a:pt x="14" y="20"/>
                    </a:cubicBezTo>
                    <a:cubicBezTo>
                      <a:pt x="10" y="20"/>
                      <a:pt x="9" y="16"/>
                      <a:pt x="9" y="12"/>
                    </a:cubicBezTo>
                    <a:cubicBezTo>
                      <a:pt x="9" y="8"/>
                      <a:pt x="13" y="9"/>
                      <a:pt x="17" y="9"/>
                    </a:cubicBezTo>
                    <a:cubicBezTo>
                      <a:pt x="20" y="9"/>
                      <a:pt x="22" y="8"/>
                      <a:pt x="25" y="8"/>
                    </a:cubicBezTo>
                    <a:cubicBezTo>
                      <a:pt x="28" y="8"/>
                      <a:pt x="30" y="9"/>
                      <a:pt x="33" y="9"/>
                    </a:cubicBezTo>
                    <a:cubicBezTo>
                      <a:pt x="38" y="9"/>
                      <a:pt x="39" y="6"/>
                      <a:pt x="40" y="2"/>
                    </a:cubicBezTo>
                    <a:cubicBezTo>
                      <a:pt x="41" y="2"/>
                      <a:pt x="41" y="1"/>
                      <a:pt x="41" y="0"/>
                    </a:cubicBezTo>
                    <a:cubicBezTo>
                      <a:pt x="40" y="0"/>
                      <a:pt x="40" y="0"/>
                      <a:pt x="40" y="0"/>
                    </a:cubicBezTo>
                    <a:cubicBezTo>
                      <a:pt x="37" y="2"/>
                      <a:pt x="34" y="4"/>
                      <a:pt x="32" y="6"/>
                    </a:cubicBezTo>
                    <a:cubicBezTo>
                      <a:pt x="31" y="6"/>
                      <a:pt x="31" y="6"/>
                      <a:pt x="31" y="6"/>
                    </a:cubicBezTo>
                    <a:cubicBezTo>
                      <a:pt x="15" y="3"/>
                      <a:pt x="15" y="3"/>
                      <a:pt x="15" y="3"/>
                    </a:cubicBezTo>
                    <a:cubicBezTo>
                      <a:pt x="9" y="3"/>
                      <a:pt x="6" y="10"/>
                      <a:pt x="6" y="16"/>
                    </a:cubicBezTo>
                    <a:cubicBezTo>
                      <a:pt x="6" y="17"/>
                      <a:pt x="4" y="18"/>
                      <a:pt x="4" y="19"/>
                    </a:cubicBezTo>
                    <a:cubicBezTo>
                      <a:pt x="3" y="24"/>
                      <a:pt x="0" y="26"/>
                      <a:pt x="0" y="31"/>
                    </a:cubicBezTo>
                    <a:cubicBezTo>
                      <a:pt x="0" y="34"/>
                      <a:pt x="3" y="34"/>
                      <a:pt x="5" y="34"/>
                    </a:cubicBezTo>
                    <a:cubicBezTo>
                      <a:pt x="5" y="38"/>
                      <a:pt x="5" y="43"/>
                      <a:pt x="5" y="45"/>
                    </a:cubicBezTo>
                    <a:cubicBezTo>
                      <a:pt x="5" y="47"/>
                      <a:pt x="6" y="48"/>
                      <a:pt x="8" y="48"/>
                    </a:cubicBezTo>
                    <a:cubicBezTo>
                      <a:pt x="11" y="48"/>
                      <a:pt x="12" y="40"/>
                      <a:pt x="12" y="39"/>
                    </a:cubicBezTo>
                    <a:cubicBezTo>
                      <a:pt x="12" y="36"/>
                      <a:pt x="10" y="35"/>
                      <a:pt x="10" y="32"/>
                    </a:cubicBezTo>
                    <a:cubicBezTo>
                      <a:pt x="10" y="30"/>
                      <a:pt x="11" y="29"/>
                      <a:pt x="13" y="29"/>
                    </a:cubicBezTo>
                    <a:cubicBezTo>
                      <a:pt x="14" y="29"/>
                      <a:pt x="14" y="29"/>
                      <a:pt x="15" y="29"/>
                    </a:cubicBezTo>
                    <a:cubicBezTo>
                      <a:pt x="14" y="34"/>
                      <a:pt x="14" y="34"/>
                      <a:pt x="14" y="34"/>
                    </a:cubicBezTo>
                    <a:cubicBezTo>
                      <a:pt x="14" y="37"/>
                      <a:pt x="17" y="38"/>
                      <a:pt x="17" y="41"/>
                    </a:cubicBezTo>
                    <a:cubicBezTo>
                      <a:pt x="17" y="41"/>
                      <a:pt x="18" y="42"/>
                      <a:pt x="17" y="43"/>
                    </a:cubicBezTo>
                    <a:cubicBezTo>
                      <a:pt x="20" y="43"/>
                      <a:pt x="20" y="43"/>
                      <a:pt x="20" y="43"/>
                    </a:cubicBezTo>
                    <a:cubicBezTo>
                      <a:pt x="20" y="40"/>
                      <a:pt x="25" y="40"/>
                      <a:pt x="25" y="38"/>
                    </a:cubicBezTo>
                    <a:cubicBezTo>
                      <a:pt x="25" y="38"/>
                      <a:pt x="22" y="35"/>
                      <a:pt x="22" y="34"/>
                    </a:cubicBezTo>
                    <a:cubicBezTo>
                      <a:pt x="22" y="33"/>
                      <a:pt x="23" y="33"/>
                      <a:pt x="23" y="33"/>
                    </a:cubicBezTo>
                    <a:cubicBezTo>
                      <a:pt x="22" y="32"/>
                      <a:pt x="17" y="24"/>
                      <a:pt x="17" y="23"/>
                    </a:cubicBezTo>
                    <a:cubicBezTo>
                      <a:pt x="24" y="23"/>
                      <a:pt x="24" y="18"/>
                      <a:pt x="29" y="16"/>
                    </a:cubicBezTo>
                    <a:cubicBezTo>
                      <a:pt x="29" y="15"/>
                      <a:pt x="29" y="15"/>
                      <a:pt x="29" y="15"/>
                    </a:cubicBezTo>
                    <a:cubicBezTo>
                      <a:pt x="28" y="14"/>
                      <a:pt x="16" y="18"/>
                      <a:pt x="16" y="19"/>
                    </a:cubicBezTo>
                    <a:lnTo>
                      <a:pt x="16"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0" name="Freeform 14"/>
              <p:cNvSpPr>
                <a:spLocks/>
              </p:cNvSpPr>
              <p:nvPr/>
            </p:nvSpPr>
            <p:spPr bwMode="auto">
              <a:xfrm>
                <a:off x="4054475" y="3254376"/>
                <a:ext cx="144462" cy="42863"/>
              </a:xfrm>
              <a:custGeom>
                <a:avLst/>
                <a:gdLst>
                  <a:gd name="T0" fmla="*/ 64 w 66"/>
                  <a:gd name="T1" fmla="*/ 19 h 19"/>
                  <a:gd name="T2" fmla="*/ 59 w 66"/>
                  <a:gd name="T3" fmla="*/ 17 h 19"/>
                  <a:gd name="T4" fmla="*/ 59 w 66"/>
                  <a:gd name="T5" fmla="*/ 19 h 19"/>
                  <a:gd name="T6" fmla="*/ 35 w 66"/>
                  <a:gd name="T7" fmla="*/ 16 h 19"/>
                  <a:gd name="T8" fmla="*/ 29 w 66"/>
                  <a:gd name="T9" fmla="*/ 13 h 19"/>
                  <a:gd name="T10" fmla="*/ 17 w 66"/>
                  <a:gd name="T11" fmla="*/ 11 h 19"/>
                  <a:gd name="T12" fmla="*/ 8 w 66"/>
                  <a:gd name="T13" fmla="*/ 10 h 19"/>
                  <a:gd name="T14" fmla="*/ 0 w 66"/>
                  <a:gd name="T15" fmla="*/ 5 h 19"/>
                  <a:gd name="T16" fmla="*/ 6 w 66"/>
                  <a:gd name="T17" fmla="*/ 1 h 19"/>
                  <a:gd name="T18" fmla="*/ 8 w 66"/>
                  <a:gd name="T19" fmla="*/ 1 h 19"/>
                  <a:gd name="T20" fmla="*/ 11 w 66"/>
                  <a:gd name="T21" fmla="*/ 0 h 19"/>
                  <a:gd name="T22" fmla="*/ 29 w 66"/>
                  <a:gd name="T23" fmla="*/ 7 h 19"/>
                  <a:gd name="T24" fmla="*/ 35 w 66"/>
                  <a:gd name="T25" fmla="*/ 4 h 19"/>
                  <a:gd name="T26" fmla="*/ 46 w 66"/>
                  <a:gd name="T27" fmla="*/ 8 h 19"/>
                  <a:gd name="T28" fmla="*/ 52 w 66"/>
                  <a:gd name="T29" fmla="*/ 7 h 19"/>
                  <a:gd name="T30" fmla="*/ 54 w 66"/>
                  <a:gd name="T31" fmla="*/ 7 h 19"/>
                  <a:gd name="T32" fmla="*/ 46 w 66"/>
                  <a:gd name="T33" fmla="*/ 9 h 19"/>
                  <a:gd name="T34" fmla="*/ 55 w 66"/>
                  <a:gd name="T35" fmla="*/ 12 h 19"/>
                  <a:gd name="T36" fmla="*/ 57 w 66"/>
                  <a:gd name="T37" fmla="*/ 14 h 19"/>
                  <a:gd name="T38" fmla="*/ 63 w 66"/>
                  <a:gd name="T39" fmla="*/ 14 h 19"/>
                  <a:gd name="T40" fmla="*/ 66 w 66"/>
                  <a:gd name="T41" fmla="*/ 16 h 19"/>
                  <a:gd name="T42" fmla="*/ 64 w 66"/>
                  <a:gd name="T4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6" h="19">
                    <a:moveTo>
                      <a:pt x="64" y="19"/>
                    </a:moveTo>
                    <a:cubicBezTo>
                      <a:pt x="62" y="19"/>
                      <a:pt x="62" y="17"/>
                      <a:pt x="59" y="17"/>
                    </a:cubicBezTo>
                    <a:cubicBezTo>
                      <a:pt x="58" y="17"/>
                      <a:pt x="59" y="19"/>
                      <a:pt x="59" y="19"/>
                    </a:cubicBezTo>
                    <a:cubicBezTo>
                      <a:pt x="52" y="16"/>
                      <a:pt x="44" y="16"/>
                      <a:pt x="35" y="16"/>
                    </a:cubicBezTo>
                    <a:cubicBezTo>
                      <a:pt x="32" y="16"/>
                      <a:pt x="32" y="13"/>
                      <a:pt x="29" y="13"/>
                    </a:cubicBezTo>
                    <a:cubicBezTo>
                      <a:pt x="25" y="13"/>
                      <a:pt x="21" y="13"/>
                      <a:pt x="17" y="11"/>
                    </a:cubicBezTo>
                    <a:cubicBezTo>
                      <a:pt x="13" y="10"/>
                      <a:pt x="10" y="13"/>
                      <a:pt x="8" y="10"/>
                    </a:cubicBezTo>
                    <a:cubicBezTo>
                      <a:pt x="6" y="8"/>
                      <a:pt x="4" y="5"/>
                      <a:pt x="0" y="5"/>
                    </a:cubicBezTo>
                    <a:cubicBezTo>
                      <a:pt x="1" y="5"/>
                      <a:pt x="5" y="1"/>
                      <a:pt x="6" y="1"/>
                    </a:cubicBezTo>
                    <a:cubicBezTo>
                      <a:pt x="7" y="1"/>
                      <a:pt x="7" y="1"/>
                      <a:pt x="8" y="1"/>
                    </a:cubicBezTo>
                    <a:cubicBezTo>
                      <a:pt x="9" y="1"/>
                      <a:pt x="10" y="0"/>
                      <a:pt x="11" y="0"/>
                    </a:cubicBezTo>
                    <a:cubicBezTo>
                      <a:pt x="18" y="0"/>
                      <a:pt x="21" y="7"/>
                      <a:pt x="29" y="7"/>
                    </a:cubicBezTo>
                    <a:cubicBezTo>
                      <a:pt x="32" y="7"/>
                      <a:pt x="33" y="4"/>
                      <a:pt x="35" y="4"/>
                    </a:cubicBezTo>
                    <a:cubicBezTo>
                      <a:pt x="40" y="4"/>
                      <a:pt x="42" y="8"/>
                      <a:pt x="46" y="8"/>
                    </a:cubicBezTo>
                    <a:cubicBezTo>
                      <a:pt x="52" y="7"/>
                      <a:pt x="52" y="7"/>
                      <a:pt x="52" y="7"/>
                    </a:cubicBezTo>
                    <a:cubicBezTo>
                      <a:pt x="54" y="7"/>
                      <a:pt x="54" y="7"/>
                      <a:pt x="54" y="7"/>
                    </a:cubicBezTo>
                    <a:cubicBezTo>
                      <a:pt x="54" y="8"/>
                      <a:pt x="46" y="9"/>
                      <a:pt x="46" y="9"/>
                    </a:cubicBezTo>
                    <a:cubicBezTo>
                      <a:pt x="48" y="11"/>
                      <a:pt x="51" y="12"/>
                      <a:pt x="55" y="12"/>
                    </a:cubicBezTo>
                    <a:cubicBezTo>
                      <a:pt x="57" y="12"/>
                      <a:pt x="57" y="13"/>
                      <a:pt x="57" y="14"/>
                    </a:cubicBezTo>
                    <a:cubicBezTo>
                      <a:pt x="59" y="15"/>
                      <a:pt x="61" y="13"/>
                      <a:pt x="63" y="14"/>
                    </a:cubicBezTo>
                    <a:cubicBezTo>
                      <a:pt x="65" y="15"/>
                      <a:pt x="65" y="15"/>
                      <a:pt x="66" y="16"/>
                    </a:cubicBezTo>
                    <a:cubicBezTo>
                      <a:pt x="66" y="17"/>
                      <a:pt x="64" y="19"/>
                      <a:pt x="64"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1" name="Freeform 15"/>
              <p:cNvSpPr>
                <a:spLocks/>
              </p:cNvSpPr>
              <p:nvPr/>
            </p:nvSpPr>
            <p:spPr bwMode="auto">
              <a:xfrm>
                <a:off x="4259263" y="3287713"/>
                <a:ext cx="44450" cy="11113"/>
              </a:xfrm>
              <a:custGeom>
                <a:avLst/>
                <a:gdLst>
                  <a:gd name="T0" fmla="*/ 14 w 20"/>
                  <a:gd name="T1" fmla="*/ 5 h 5"/>
                  <a:gd name="T2" fmla="*/ 5 w 20"/>
                  <a:gd name="T3" fmla="*/ 5 h 5"/>
                  <a:gd name="T4" fmla="*/ 0 w 20"/>
                  <a:gd name="T5" fmla="*/ 3 h 5"/>
                  <a:gd name="T6" fmla="*/ 5 w 20"/>
                  <a:gd name="T7" fmla="*/ 1 h 5"/>
                  <a:gd name="T8" fmla="*/ 14 w 20"/>
                  <a:gd name="T9" fmla="*/ 3 h 5"/>
                  <a:gd name="T10" fmla="*/ 20 w 20"/>
                  <a:gd name="T11" fmla="*/ 0 h 5"/>
                  <a:gd name="T12" fmla="*/ 14 w 20"/>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0" h="5">
                    <a:moveTo>
                      <a:pt x="14" y="5"/>
                    </a:moveTo>
                    <a:cubicBezTo>
                      <a:pt x="10" y="5"/>
                      <a:pt x="7" y="5"/>
                      <a:pt x="5" y="5"/>
                    </a:cubicBezTo>
                    <a:cubicBezTo>
                      <a:pt x="4" y="5"/>
                      <a:pt x="0" y="5"/>
                      <a:pt x="0" y="3"/>
                    </a:cubicBezTo>
                    <a:cubicBezTo>
                      <a:pt x="0" y="1"/>
                      <a:pt x="3" y="1"/>
                      <a:pt x="5" y="1"/>
                    </a:cubicBezTo>
                    <a:cubicBezTo>
                      <a:pt x="9" y="1"/>
                      <a:pt x="10" y="3"/>
                      <a:pt x="14" y="3"/>
                    </a:cubicBezTo>
                    <a:cubicBezTo>
                      <a:pt x="17" y="3"/>
                      <a:pt x="18" y="1"/>
                      <a:pt x="20" y="0"/>
                    </a:cubicBezTo>
                    <a:cubicBezTo>
                      <a:pt x="19" y="3"/>
                      <a:pt x="17" y="4"/>
                      <a:pt x="14"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2" name="Freeform 16"/>
              <p:cNvSpPr>
                <a:spLocks/>
              </p:cNvSpPr>
              <p:nvPr/>
            </p:nvSpPr>
            <p:spPr bwMode="auto">
              <a:xfrm>
                <a:off x="4217988" y="3289301"/>
                <a:ext cx="30162" cy="11113"/>
              </a:xfrm>
              <a:custGeom>
                <a:avLst/>
                <a:gdLst>
                  <a:gd name="T0" fmla="*/ 14 w 14"/>
                  <a:gd name="T1" fmla="*/ 4 h 5"/>
                  <a:gd name="T2" fmla="*/ 12 w 14"/>
                  <a:gd name="T3" fmla="*/ 4 h 5"/>
                  <a:gd name="T4" fmla="*/ 10 w 14"/>
                  <a:gd name="T5" fmla="*/ 3 h 5"/>
                  <a:gd name="T6" fmla="*/ 4 w 14"/>
                  <a:gd name="T7" fmla="*/ 5 h 5"/>
                  <a:gd name="T8" fmla="*/ 0 w 14"/>
                  <a:gd name="T9" fmla="*/ 4 h 5"/>
                  <a:gd name="T10" fmla="*/ 4 w 14"/>
                  <a:gd name="T11" fmla="*/ 1 h 5"/>
                  <a:gd name="T12" fmla="*/ 8 w 14"/>
                  <a:gd name="T13" fmla="*/ 2 h 5"/>
                  <a:gd name="T14" fmla="*/ 8 w 14"/>
                  <a:gd name="T15" fmla="*/ 0 h 5"/>
                  <a:gd name="T16" fmla="*/ 14 w 14"/>
                  <a:gd name="T17" fmla="*/ 0 h 5"/>
                  <a:gd name="T18" fmla="*/ 14 w 1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4" y="4"/>
                    </a:moveTo>
                    <a:cubicBezTo>
                      <a:pt x="12" y="4"/>
                      <a:pt x="12" y="4"/>
                      <a:pt x="12" y="4"/>
                    </a:cubicBezTo>
                    <a:cubicBezTo>
                      <a:pt x="10" y="3"/>
                      <a:pt x="10" y="3"/>
                      <a:pt x="10" y="3"/>
                    </a:cubicBezTo>
                    <a:cubicBezTo>
                      <a:pt x="8" y="4"/>
                      <a:pt x="7" y="5"/>
                      <a:pt x="4" y="5"/>
                    </a:cubicBezTo>
                    <a:cubicBezTo>
                      <a:pt x="2" y="5"/>
                      <a:pt x="0" y="4"/>
                      <a:pt x="0" y="4"/>
                    </a:cubicBezTo>
                    <a:cubicBezTo>
                      <a:pt x="0" y="1"/>
                      <a:pt x="2" y="1"/>
                      <a:pt x="4" y="1"/>
                    </a:cubicBezTo>
                    <a:cubicBezTo>
                      <a:pt x="6" y="1"/>
                      <a:pt x="7" y="2"/>
                      <a:pt x="8" y="2"/>
                    </a:cubicBezTo>
                    <a:cubicBezTo>
                      <a:pt x="8" y="2"/>
                      <a:pt x="8" y="1"/>
                      <a:pt x="8" y="0"/>
                    </a:cubicBezTo>
                    <a:cubicBezTo>
                      <a:pt x="14" y="0"/>
                      <a:pt x="14" y="0"/>
                      <a:pt x="14" y="0"/>
                    </a:cubicBezTo>
                    <a:cubicBezTo>
                      <a:pt x="14" y="2"/>
                      <a:pt x="13" y="3"/>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3" name="Freeform 17"/>
              <p:cNvSpPr>
                <a:spLocks/>
              </p:cNvSpPr>
              <p:nvPr/>
            </p:nvSpPr>
            <p:spPr bwMode="auto">
              <a:xfrm>
                <a:off x="4249738" y="3303588"/>
                <a:ext cx="20637" cy="17463"/>
              </a:xfrm>
              <a:custGeom>
                <a:avLst/>
                <a:gdLst>
                  <a:gd name="T0" fmla="*/ 7 w 9"/>
                  <a:gd name="T1" fmla="*/ 8 h 8"/>
                  <a:gd name="T2" fmla="*/ 5 w 9"/>
                  <a:gd name="T3" fmla="*/ 5 h 8"/>
                  <a:gd name="T4" fmla="*/ 0 w 9"/>
                  <a:gd name="T5" fmla="*/ 2 h 8"/>
                  <a:gd name="T6" fmla="*/ 4 w 9"/>
                  <a:gd name="T7" fmla="*/ 1 h 8"/>
                  <a:gd name="T8" fmla="*/ 6 w 9"/>
                  <a:gd name="T9" fmla="*/ 1 h 8"/>
                  <a:gd name="T10" fmla="*/ 9 w 9"/>
                  <a:gd name="T11" fmla="*/ 6 h 8"/>
                  <a:gd name="T12" fmla="*/ 8 w 9"/>
                  <a:gd name="T13" fmla="*/ 8 h 8"/>
                  <a:gd name="T14" fmla="*/ 7 w 9"/>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7" y="8"/>
                    </a:moveTo>
                    <a:cubicBezTo>
                      <a:pt x="6" y="8"/>
                      <a:pt x="5" y="5"/>
                      <a:pt x="5" y="5"/>
                    </a:cubicBezTo>
                    <a:cubicBezTo>
                      <a:pt x="3" y="5"/>
                      <a:pt x="0" y="4"/>
                      <a:pt x="0" y="2"/>
                    </a:cubicBezTo>
                    <a:cubicBezTo>
                      <a:pt x="0" y="0"/>
                      <a:pt x="2" y="1"/>
                      <a:pt x="4" y="1"/>
                    </a:cubicBezTo>
                    <a:cubicBezTo>
                      <a:pt x="4" y="1"/>
                      <a:pt x="5" y="1"/>
                      <a:pt x="6" y="1"/>
                    </a:cubicBezTo>
                    <a:cubicBezTo>
                      <a:pt x="6" y="4"/>
                      <a:pt x="9" y="3"/>
                      <a:pt x="9" y="6"/>
                    </a:cubicBezTo>
                    <a:cubicBezTo>
                      <a:pt x="9" y="7"/>
                      <a:pt x="8" y="8"/>
                      <a:pt x="8" y="8"/>
                    </a:cubicBezTo>
                    <a:cubicBezTo>
                      <a:pt x="7" y="8"/>
                      <a:pt x="7" y="8"/>
                      <a:pt x="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4" name="Freeform 18"/>
              <p:cNvSpPr>
                <a:spLocks/>
              </p:cNvSpPr>
              <p:nvPr/>
            </p:nvSpPr>
            <p:spPr bwMode="auto">
              <a:xfrm>
                <a:off x="4206875" y="3289301"/>
                <a:ext cx="7937" cy="9525"/>
              </a:xfrm>
              <a:custGeom>
                <a:avLst/>
                <a:gdLst>
                  <a:gd name="T0" fmla="*/ 0 w 4"/>
                  <a:gd name="T1" fmla="*/ 0 h 4"/>
                  <a:gd name="T2" fmla="*/ 2 w 4"/>
                  <a:gd name="T3" fmla="*/ 0 h 4"/>
                  <a:gd name="T4" fmla="*/ 4 w 4"/>
                  <a:gd name="T5" fmla="*/ 2 h 4"/>
                  <a:gd name="T6" fmla="*/ 1 w 4"/>
                  <a:gd name="T7" fmla="*/ 4 h 4"/>
                  <a:gd name="T8" fmla="*/ 0 w 4"/>
                  <a:gd name="T9" fmla="*/ 2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0" y="0"/>
                      <a:pt x="1" y="0"/>
                      <a:pt x="2" y="0"/>
                    </a:cubicBezTo>
                    <a:cubicBezTo>
                      <a:pt x="3" y="0"/>
                      <a:pt x="3" y="1"/>
                      <a:pt x="4" y="2"/>
                    </a:cubicBezTo>
                    <a:cubicBezTo>
                      <a:pt x="3" y="3"/>
                      <a:pt x="3" y="4"/>
                      <a:pt x="1" y="4"/>
                    </a:cubicBezTo>
                    <a:cubicBezTo>
                      <a:pt x="1" y="4"/>
                      <a:pt x="0" y="3"/>
                      <a:pt x="0" y="2"/>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5" name="Freeform 19"/>
              <p:cNvSpPr>
                <a:spLocks/>
              </p:cNvSpPr>
              <p:nvPr/>
            </p:nvSpPr>
            <p:spPr bwMode="auto">
              <a:xfrm>
                <a:off x="4311650" y="3292476"/>
                <a:ext cx="50800" cy="28575"/>
              </a:xfrm>
              <a:custGeom>
                <a:avLst/>
                <a:gdLst>
                  <a:gd name="T0" fmla="*/ 10 w 23"/>
                  <a:gd name="T1" fmla="*/ 6 h 13"/>
                  <a:gd name="T2" fmla="*/ 9 w 23"/>
                  <a:gd name="T3" fmla="*/ 9 h 13"/>
                  <a:gd name="T4" fmla="*/ 1 w 23"/>
                  <a:gd name="T5" fmla="*/ 13 h 13"/>
                  <a:gd name="T6" fmla="*/ 0 w 23"/>
                  <a:gd name="T7" fmla="*/ 11 h 13"/>
                  <a:gd name="T8" fmla="*/ 8 w 23"/>
                  <a:gd name="T9" fmla="*/ 5 h 13"/>
                  <a:gd name="T10" fmla="*/ 9 w 23"/>
                  <a:gd name="T11" fmla="*/ 3 h 13"/>
                  <a:gd name="T12" fmla="*/ 23 w 23"/>
                  <a:gd name="T13" fmla="*/ 1 h 13"/>
                  <a:gd name="T14" fmla="*/ 10 w 23"/>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13">
                    <a:moveTo>
                      <a:pt x="10" y="6"/>
                    </a:moveTo>
                    <a:cubicBezTo>
                      <a:pt x="8" y="6"/>
                      <a:pt x="10" y="8"/>
                      <a:pt x="9" y="9"/>
                    </a:cubicBezTo>
                    <a:cubicBezTo>
                      <a:pt x="8" y="10"/>
                      <a:pt x="4" y="13"/>
                      <a:pt x="1" y="13"/>
                    </a:cubicBezTo>
                    <a:cubicBezTo>
                      <a:pt x="1" y="13"/>
                      <a:pt x="0" y="12"/>
                      <a:pt x="0" y="11"/>
                    </a:cubicBezTo>
                    <a:cubicBezTo>
                      <a:pt x="0" y="6"/>
                      <a:pt x="4" y="6"/>
                      <a:pt x="8" y="5"/>
                    </a:cubicBezTo>
                    <a:cubicBezTo>
                      <a:pt x="8" y="5"/>
                      <a:pt x="8" y="3"/>
                      <a:pt x="9" y="3"/>
                    </a:cubicBezTo>
                    <a:cubicBezTo>
                      <a:pt x="11" y="1"/>
                      <a:pt x="21" y="0"/>
                      <a:pt x="23" y="1"/>
                    </a:cubicBezTo>
                    <a:cubicBezTo>
                      <a:pt x="21" y="4"/>
                      <a:pt x="13" y="6"/>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6" name="Freeform 20"/>
              <p:cNvSpPr>
                <a:spLocks/>
              </p:cNvSpPr>
              <p:nvPr/>
            </p:nvSpPr>
            <p:spPr bwMode="auto">
              <a:xfrm>
                <a:off x="4460875" y="3251201"/>
                <a:ext cx="9525" cy="20638"/>
              </a:xfrm>
              <a:custGeom>
                <a:avLst/>
                <a:gdLst>
                  <a:gd name="T0" fmla="*/ 3 w 4"/>
                  <a:gd name="T1" fmla="*/ 0 h 10"/>
                  <a:gd name="T2" fmla="*/ 4 w 4"/>
                  <a:gd name="T3" fmla="*/ 3 h 10"/>
                  <a:gd name="T4" fmla="*/ 2 w 4"/>
                  <a:gd name="T5" fmla="*/ 5 h 10"/>
                  <a:gd name="T6" fmla="*/ 1 w 4"/>
                  <a:gd name="T7" fmla="*/ 10 h 10"/>
                  <a:gd name="T8" fmla="*/ 0 w 4"/>
                  <a:gd name="T9" fmla="*/ 8 h 10"/>
                  <a:gd name="T10" fmla="*/ 2 w 4"/>
                  <a:gd name="T11" fmla="*/ 4 h 10"/>
                  <a:gd name="T12" fmla="*/ 3 w 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3" y="0"/>
                    </a:moveTo>
                    <a:cubicBezTo>
                      <a:pt x="4" y="2"/>
                      <a:pt x="4" y="1"/>
                      <a:pt x="4" y="3"/>
                    </a:cubicBezTo>
                    <a:cubicBezTo>
                      <a:pt x="4" y="4"/>
                      <a:pt x="3" y="5"/>
                      <a:pt x="2" y="5"/>
                    </a:cubicBezTo>
                    <a:cubicBezTo>
                      <a:pt x="2" y="7"/>
                      <a:pt x="3" y="10"/>
                      <a:pt x="1" y="10"/>
                    </a:cubicBezTo>
                    <a:cubicBezTo>
                      <a:pt x="0" y="10"/>
                      <a:pt x="0" y="8"/>
                      <a:pt x="0" y="8"/>
                    </a:cubicBezTo>
                    <a:cubicBezTo>
                      <a:pt x="0" y="5"/>
                      <a:pt x="2" y="5"/>
                      <a:pt x="2" y="4"/>
                    </a:cubicBezTo>
                    <a:cubicBezTo>
                      <a:pt x="2"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7" name="Freeform 21"/>
              <p:cNvSpPr>
                <a:spLocks/>
              </p:cNvSpPr>
              <p:nvPr/>
            </p:nvSpPr>
            <p:spPr bwMode="auto">
              <a:xfrm>
                <a:off x="4346575" y="3213101"/>
                <a:ext cx="15875" cy="15875"/>
              </a:xfrm>
              <a:custGeom>
                <a:avLst/>
                <a:gdLst>
                  <a:gd name="T0" fmla="*/ 7 w 7"/>
                  <a:gd name="T1" fmla="*/ 4 h 7"/>
                  <a:gd name="T2" fmla="*/ 4 w 7"/>
                  <a:gd name="T3" fmla="*/ 7 h 7"/>
                  <a:gd name="T4" fmla="*/ 0 w 7"/>
                  <a:gd name="T5" fmla="*/ 2 h 7"/>
                  <a:gd name="T6" fmla="*/ 7 w 7"/>
                  <a:gd name="T7" fmla="*/ 4 h 7"/>
                </a:gdLst>
                <a:ahLst/>
                <a:cxnLst>
                  <a:cxn ang="0">
                    <a:pos x="T0" y="T1"/>
                  </a:cxn>
                  <a:cxn ang="0">
                    <a:pos x="T2" y="T3"/>
                  </a:cxn>
                  <a:cxn ang="0">
                    <a:pos x="T4" y="T5"/>
                  </a:cxn>
                  <a:cxn ang="0">
                    <a:pos x="T6" y="T7"/>
                  </a:cxn>
                </a:cxnLst>
                <a:rect l="0" t="0" r="r" b="b"/>
                <a:pathLst>
                  <a:path w="7" h="7">
                    <a:moveTo>
                      <a:pt x="7" y="4"/>
                    </a:moveTo>
                    <a:cubicBezTo>
                      <a:pt x="7" y="4"/>
                      <a:pt x="5" y="7"/>
                      <a:pt x="4" y="7"/>
                    </a:cubicBezTo>
                    <a:cubicBezTo>
                      <a:pt x="3" y="7"/>
                      <a:pt x="0" y="4"/>
                      <a:pt x="0" y="2"/>
                    </a:cubicBezTo>
                    <a:cubicBezTo>
                      <a:pt x="0" y="0"/>
                      <a:pt x="7" y="1"/>
                      <a:pt x="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8" name="Freeform 22"/>
              <p:cNvSpPr>
                <a:spLocks/>
              </p:cNvSpPr>
              <p:nvPr/>
            </p:nvSpPr>
            <p:spPr bwMode="auto">
              <a:xfrm>
                <a:off x="4373563" y="3213101"/>
                <a:ext cx="41275" cy="11113"/>
              </a:xfrm>
              <a:custGeom>
                <a:avLst/>
                <a:gdLst>
                  <a:gd name="T0" fmla="*/ 16 w 19"/>
                  <a:gd name="T1" fmla="*/ 1 h 5"/>
                  <a:gd name="T2" fmla="*/ 19 w 19"/>
                  <a:gd name="T3" fmla="*/ 5 h 5"/>
                  <a:gd name="T4" fmla="*/ 17 w 19"/>
                  <a:gd name="T5" fmla="*/ 5 h 5"/>
                  <a:gd name="T6" fmla="*/ 9 w 19"/>
                  <a:gd name="T7" fmla="*/ 3 h 5"/>
                  <a:gd name="T8" fmla="*/ 4 w 19"/>
                  <a:gd name="T9" fmla="*/ 3 h 5"/>
                  <a:gd name="T10" fmla="*/ 0 w 19"/>
                  <a:gd name="T11" fmla="*/ 2 h 5"/>
                  <a:gd name="T12" fmla="*/ 2 w 19"/>
                  <a:gd name="T13" fmla="*/ 0 h 5"/>
                  <a:gd name="T14" fmla="*/ 12 w 19"/>
                  <a:gd name="T15" fmla="*/ 0 h 5"/>
                  <a:gd name="T16" fmla="*/ 15 w 19"/>
                  <a:gd name="T17" fmla="*/ 1 h 5"/>
                  <a:gd name="T18" fmla="*/ 16 w 19"/>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5">
                    <a:moveTo>
                      <a:pt x="16" y="1"/>
                    </a:moveTo>
                    <a:cubicBezTo>
                      <a:pt x="16" y="3"/>
                      <a:pt x="19" y="3"/>
                      <a:pt x="19" y="5"/>
                    </a:cubicBezTo>
                    <a:cubicBezTo>
                      <a:pt x="19" y="5"/>
                      <a:pt x="18" y="5"/>
                      <a:pt x="17" y="5"/>
                    </a:cubicBezTo>
                    <a:cubicBezTo>
                      <a:pt x="14" y="5"/>
                      <a:pt x="12" y="3"/>
                      <a:pt x="9" y="3"/>
                    </a:cubicBezTo>
                    <a:cubicBezTo>
                      <a:pt x="7" y="3"/>
                      <a:pt x="6" y="3"/>
                      <a:pt x="4" y="3"/>
                    </a:cubicBezTo>
                    <a:cubicBezTo>
                      <a:pt x="3" y="3"/>
                      <a:pt x="0" y="2"/>
                      <a:pt x="0" y="2"/>
                    </a:cubicBezTo>
                    <a:cubicBezTo>
                      <a:pt x="0" y="1"/>
                      <a:pt x="1" y="1"/>
                      <a:pt x="2" y="0"/>
                    </a:cubicBezTo>
                    <a:cubicBezTo>
                      <a:pt x="12" y="0"/>
                      <a:pt x="12" y="0"/>
                      <a:pt x="12" y="0"/>
                    </a:cubicBezTo>
                    <a:cubicBezTo>
                      <a:pt x="12" y="2"/>
                      <a:pt x="14" y="1"/>
                      <a:pt x="15" y="1"/>
                    </a:cubicBezTo>
                    <a:lnTo>
                      <a:pt x="1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59" name="Freeform 23"/>
              <p:cNvSpPr>
                <a:spLocks/>
              </p:cNvSpPr>
              <p:nvPr/>
            </p:nvSpPr>
            <p:spPr bwMode="auto">
              <a:xfrm>
                <a:off x="4367213" y="3138488"/>
                <a:ext cx="17462" cy="39688"/>
              </a:xfrm>
              <a:custGeom>
                <a:avLst/>
                <a:gdLst>
                  <a:gd name="T0" fmla="*/ 2 w 8"/>
                  <a:gd name="T1" fmla="*/ 15 h 18"/>
                  <a:gd name="T2" fmla="*/ 2 w 8"/>
                  <a:gd name="T3" fmla="*/ 13 h 18"/>
                  <a:gd name="T4" fmla="*/ 7 w 8"/>
                  <a:gd name="T5" fmla="*/ 12 h 18"/>
                  <a:gd name="T6" fmla="*/ 6 w 8"/>
                  <a:gd name="T7" fmla="*/ 9 h 18"/>
                  <a:gd name="T8" fmla="*/ 8 w 8"/>
                  <a:gd name="T9" fmla="*/ 6 h 18"/>
                  <a:gd name="T10" fmla="*/ 2 w 8"/>
                  <a:gd name="T11" fmla="*/ 0 h 18"/>
                  <a:gd name="T12" fmla="*/ 0 w 8"/>
                  <a:gd name="T13" fmla="*/ 5 h 18"/>
                  <a:gd name="T14" fmla="*/ 2 w 8"/>
                  <a:gd name="T15" fmla="*/ 11 h 18"/>
                  <a:gd name="T16" fmla="*/ 2 w 8"/>
                  <a:gd name="T17" fmla="*/ 14 h 18"/>
                  <a:gd name="T18" fmla="*/ 5 w 8"/>
                  <a:gd name="T19" fmla="*/ 18 h 18"/>
                  <a:gd name="T20" fmla="*/ 2 w 8"/>
                  <a:gd name="T21"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8">
                    <a:moveTo>
                      <a:pt x="2" y="15"/>
                    </a:moveTo>
                    <a:cubicBezTo>
                      <a:pt x="2" y="13"/>
                      <a:pt x="2" y="13"/>
                      <a:pt x="2" y="13"/>
                    </a:cubicBezTo>
                    <a:cubicBezTo>
                      <a:pt x="4" y="13"/>
                      <a:pt x="7" y="13"/>
                      <a:pt x="7" y="12"/>
                    </a:cubicBezTo>
                    <a:cubicBezTo>
                      <a:pt x="7" y="11"/>
                      <a:pt x="6" y="10"/>
                      <a:pt x="6" y="9"/>
                    </a:cubicBezTo>
                    <a:cubicBezTo>
                      <a:pt x="6" y="8"/>
                      <a:pt x="8" y="8"/>
                      <a:pt x="8" y="6"/>
                    </a:cubicBezTo>
                    <a:cubicBezTo>
                      <a:pt x="4" y="5"/>
                      <a:pt x="3" y="3"/>
                      <a:pt x="2" y="0"/>
                    </a:cubicBezTo>
                    <a:cubicBezTo>
                      <a:pt x="0" y="1"/>
                      <a:pt x="0" y="3"/>
                      <a:pt x="0" y="5"/>
                    </a:cubicBezTo>
                    <a:cubicBezTo>
                      <a:pt x="0" y="8"/>
                      <a:pt x="2" y="9"/>
                      <a:pt x="2" y="11"/>
                    </a:cubicBezTo>
                    <a:cubicBezTo>
                      <a:pt x="2" y="13"/>
                      <a:pt x="2" y="13"/>
                      <a:pt x="2" y="14"/>
                    </a:cubicBezTo>
                    <a:cubicBezTo>
                      <a:pt x="2" y="15"/>
                      <a:pt x="3" y="18"/>
                      <a:pt x="5" y="18"/>
                    </a:cubicBezTo>
                    <a:cubicBezTo>
                      <a:pt x="4" y="17"/>
                      <a:pt x="3" y="16"/>
                      <a:pt x="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0" name="Freeform 24"/>
              <p:cNvSpPr>
                <a:spLocks/>
              </p:cNvSpPr>
              <p:nvPr/>
            </p:nvSpPr>
            <p:spPr bwMode="auto">
              <a:xfrm>
                <a:off x="4668838" y="3230563"/>
                <a:ext cx="53975" cy="33338"/>
              </a:xfrm>
              <a:custGeom>
                <a:avLst/>
                <a:gdLst>
                  <a:gd name="T0" fmla="*/ 7 w 25"/>
                  <a:gd name="T1" fmla="*/ 14 h 15"/>
                  <a:gd name="T2" fmla="*/ 0 w 25"/>
                  <a:gd name="T3" fmla="*/ 9 h 15"/>
                  <a:gd name="T4" fmla="*/ 7 w 25"/>
                  <a:gd name="T5" fmla="*/ 9 h 15"/>
                  <a:gd name="T6" fmla="*/ 9 w 25"/>
                  <a:gd name="T7" fmla="*/ 8 h 15"/>
                  <a:gd name="T8" fmla="*/ 18 w 25"/>
                  <a:gd name="T9" fmla="*/ 7 h 15"/>
                  <a:gd name="T10" fmla="*/ 23 w 25"/>
                  <a:gd name="T11" fmla="*/ 0 h 15"/>
                  <a:gd name="T12" fmla="*/ 25 w 25"/>
                  <a:gd name="T13" fmla="*/ 3 h 15"/>
                  <a:gd name="T14" fmla="*/ 20 w 25"/>
                  <a:gd name="T15" fmla="*/ 11 h 15"/>
                  <a:gd name="T16" fmla="*/ 9 w 25"/>
                  <a:gd name="T17" fmla="*/ 15 h 15"/>
                  <a:gd name="T18" fmla="*/ 5 w 25"/>
                  <a:gd name="T19" fmla="*/ 12 h 15"/>
                  <a:gd name="T20" fmla="*/ 7 w 25"/>
                  <a:gd name="T21"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15">
                    <a:moveTo>
                      <a:pt x="7" y="14"/>
                    </a:moveTo>
                    <a:cubicBezTo>
                      <a:pt x="5" y="11"/>
                      <a:pt x="1" y="12"/>
                      <a:pt x="0" y="9"/>
                    </a:cubicBezTo>
                    <a:cubicBezTo>
                      <a:pt x="7" y="9"/>
                      <a:pt x="7" y="9"/>
                      <a:pt x="7" y="9"/>
                    </a:cubicBezTo>
                    <a:cubicBezTo>
                      <a:pt x="7" y="9"/>
                      <a:pt x="9" y="8"/>
                      <a:pt x="9" y="8"/>
                    </a:cubicBezTo>
                    <a:cubicBezTo>
                      <a:pt x="13" y="7"/>
                      <a:pt x="16" y="7"/>
                      <a:pt x="18" y="7"/>
                    </a:cubicBezTo>
                    <a:cubicBezTo>
                      <a:pt x="21" y="5"/>
                      <a:pt x="20" y="0"/>
                      <a:pt x="23" y="0"/>
                    </a:cubicBezTo>
                    <a:cubicBezTo>
                      <a:pt x="24" y="0"/>
                      <a:pt x="25" y="2"/>
                      <a:pt x="25" y="3"/>
                    </a:cubicBezTo>
                    <a:cubicBezTo>
                      <a:pt x="25" y="8"/>
                      <a:pt x="20" y="7"/>
                      <a:pt x="20" y="11"/>
                    </a:cubicBezTo>
                    <a:cubicBezTo>
                      <a:pt x="16" y="12"/>
                      <a:pt x="14" y="15"/>
                      <a:pt x="9" y="15"/>
                    </a:cubicBezTo>
                    <a:cubicBezTo>
                      <a:pt x="9" y="15"/>
                      <a:pt x="6" y="13"/>
                      <a:pt x="5" y="12"/>
                    </a:cubicBezTo>
                    <a:lnTo>
                      <a:pt x="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1" name="Freeform 25"/>
              <p:cNvSpPr>
                <a:spLocks/>
              </p:cNvSpPr>
              <p:nvPr/>
            </p:nvSpPr>
            <p:spPr bwMode="auto">
              <a:xfrm>
                <a:off x="4413250" y="3175001"/>
                <a:ext cx="290512" cy="150813"/>
              </a:xfrm>
              <a:custGeom>
                <a:avLst/>
                <a:gdLst>
                  <a:gd name="T0" fmla="*/ 66 w 132"/>
                  <a:gd name="T1" fmla="*/ 14 h 68"/>
                  <a:gd name="T2" fmla="*/ 82 w 132"/>
                  <a:gd name="T3" fmla="*/ 20 h 68"/>
                  <a:gd name="T4" fmla="*/ 89 w 132"/>
                  <a:gd name="T5" fmla="*/ 23 h 68"/>
                  <a:gd name="T6" fmla="*/ 92 w 132"/>
                  <a:gd name="T7" fmla="*/ 25 h 68"/>
                  <a:gd name="T8" fmla="*/ 105 w 132"/>
                  <a:gd name="T9" fmla="*/ 36 h 68"/>
                  <a:gd name="T10" fmla="*/ 112 w 132"/>
                  <a:gd name="T11" fmla="*/ 40 h 68"/>
                  <a:gd name="T12" fmla="*/ 107 w 132"/>
                  <a:gd name="T13" fmla="*/ 43 h 68"/>
                  <a:gd name="T14" fmla="*/ 112 w 132"/>
                  <a:gd name="T15" fmla="*/ 49 h 68"/>
                  <a:gd name="T16" fmla="*/ 115 w 132"/>
                  <a:gd name="T17" fmla="*/ 55 h 68"/>
                  <a:gd name="T18" fmla="*/ 120 w 132"/>
                  <a:gd name="T19" fmla="*/ 58 h 68"/>
                  <a:gd name="T20" fmla="*/ 122 w 132"/>
                  <a:gd name="T21" fmla="*/ 60 h 68"/>
                  <a:gd name="T22" fmla="*/ 125 w 132"/>
                  <a:gd name="T23" fmla="*/ 61 h 68"/>
                  <a:gd name="T24" fmla="*/ 127 w 132"/>
                  <a:gd name="T25" fmla="*/ 63 h 68"/>
                  <a:gd name="T26" fmla="*/ 132 w 132"/>
                  <a:gd name="T27" fmla="*/ 64 h 68"/>
                  <a:gd name="T28" fmla="*/ 129 w 132"/>
                  <a:gd name="T29" fmla="*/ 68 h 68"/>
                  <a:gd name="T30" fmla="*/ 127 w 132"/>
                  <a:gd name="T31" fmla="*/ 68 h 68"/>
                  <a:gd name="T32" fmla="*/ 123 w 132"/>
                  <a:gd name="T33" fmla="*/ 65 h 68"/>
                  <a:gd name="T34" fmla="*/ 117 w 132"/>
                  <a:gd name="T35" fmla="*/ 65 h 68"/>
                  <a:gd name="T36" fmla="*/ 108 w 132"/>
                  <a:gd name="T37" fmla="*/ 59 h 68"/>
                  <a:gd name="T38" fmla="*/ 106 w 132"/>
                  <a:gd name="T39" fmla="*/ 58 h 68"/>
                  <a:gd name="T40" fmla="*/ 90 w 132"/>
                  <a:gd name="T41" fmla="*/ 47 h 68"/>
                  <a:gd name="T42" fmla="*/ 82 w 132"/>
                  <a:gd name="T43" fmla="*/ 52 h 68"/>
                  <a:gd name="T44" fmla="*/ 81 w 132"/>
                  <a:gd name="T45" fmla="*/ 58 h 68"/>
                  <a:gd name="T46" fmla="*/ 72 w 132"/>
                  <a:gd name="T47" fmla="*/ 58 h 68"/>
                  <a:gd name="T48" fmla="*/ 59 w 132"/>
                  <a:gd name="T49" fmla="*/ 51 h 68"/>
                  <a:gd name="T50" fmla="*/ 55 w 132"/>
                  <a:gd name="T51" fmla="*/ 52 h 68"/>
                  <a:gd name="T52" fmla="*/ 50 w 132"/>
                  <a:gd name="T53" fmla="*/ 52 h 68"/>
                  <a:gd name="T54" fmla="*/ 47 w 132"/>
                  <a:gd name="T55" fmla="*/ 50 h 68"/>
                  <a:gd name="T56" fmla="*/ 52 w 132"/>
                  <a:gd name="T57" fmla="*/ 46 h 68"/>
                  <a:gd name="T58" fmla="*/ 50 w 132"/>
                  <a:gd name="T59" fmla="*/ 36 h 68"/>
                  <a:gd name="T60" fmla="*/ 40 w 132"/>
                  <a:gd name="T61" fmla="*/ 30 h 68"/>
                  <a:gd name="T62" fmla="*/ 28 w 132"/>
                  <a:gd name="T63" fmla="*/ 27 h 68"/>
                  <a:gd name="T64" fmla="*/ 19 w 132"/>
                  <a:gd name="T65" fmla="*/ 23 h 68"/>
                  <a:gd name="T66" fmla="*/ 19 w 132"/>
                  <a:gd name="T67" fmla="*/ 21 h 68"/>
                  <a:gd name="T68" fmla="*/ 16 w 132"/>
                  <a:gd name="T69" fmla="*/ 25 h 68"/>
                  <a:gd name="T70" fmla="*/ 14 w 132"/>
                  <a:gd name="T71" fmla="*/ 24 h 68"/>
                  <a:gd name="T72" fmla="*/ 13 w 132"/>
                  <a:gd name="T73" fmla="*/ 19 h 68"/>
                  <a:gd name="T74" fmla="*/ 8 w 132"/>
                  <a:gd name="T75" fmla="*/ 16 h 68"/>
                  <a:gd name="T76" fmla="*/ 20 w 132"/>
                  <a:gd name="T77" fmla="*/ 12 h 68"/>
                  <a:gd name="T78" fmla="*/ 18 w 132"/>
                  <a:gd name="T79" fmla="*/ 12 h 68"/>
                  <a:gd name="T80" fmla="*/ 12 w 132"/>
                  <a:gd name="T81" fmla="*/ 13 h 68"/>
                  <a:gd name="T82" fmla="*/ 9 w 132"/>
                  <a:gd name="T83" fmla="*/ 13 h 68"/>
                  <a:gd name="T84" fmla="*/ 7 w 132"/>
                  <a:gd name="T85" fmla="*/ 11 h 68"/>
                  <a:gd name="T86" fmla="*/ 0 w 132"/>
                  <a:gd name="T87" fmla="*/ 6 h 68"/>
                  <a:gd name="T88" fmla="*/ 4 w 132"/>
                  <a:gd name="T89" fmla="*/ 4 h 68"/>
                  <a:gd name="T90" fmla="*/ 12 w 132"/>
                  <a:gd name="T91" fmla="*/ 0 h 68"/>
                  <a:gd name="T92" fmla="*/ 23 w 132"/>
                  <a:gd name="T93" fmla="*/ 4 h 68"/>
                  <a:gd name="T94" fmla="*/ 23 w 132"/>
                  <a:gd name="T95" fmla="*/ 12 h 68"/>
                  <a:gd name="T96" fmla="*/ 26 w 132"/>
                  <a:gd name="T97" fmla="*/ 15 h 68"/>
                  <a:gd name="T98" fmla="*/ 31 w 132"/>
                  <a:gd name="T99" fmla="*/ 19 h 68"/>
                  <a:gd name="T100" fmla="*/ 35 w 132"/>
                  <a:gd name="T101" fmla="*/ 15 h 68"/>
                  <a:gd name="T102" fmla="*/ 40 w 132"/>
                  <a:gd name="T103" fmla="*/ 12 h 68"/>
                  <a:gd name="T104" fmla="*/ 48 w 132"/>
                  <a:gd name="T105" fmla="*/ 7 h 68"/>
                  <a:gd name="T106" fmla="*/ 50 w 132"/>
                  <a:gd name="T107" fmla="*/ 8 h 68"/>
                  <a:gd name="T108" fmla="*/ 56 w 132"/>
                  <a:gd name="T109" fmla="*/ 12 h 68"/>
                  <a:gd name="T110" fmla="*/ 62 w 132"/>
                  <a:gd name="T111" fmla="*/ 12 h 68"/>
                  <a:gd name="T112" fmla="*/ 67 w 132"/>
                  <a:gd name="T113" fmla="*/ 15 h 68"/>
                  <a:gd name="T114" fmla="*/ 67 w 132"/>
                  <a:gd name="T115" fmla="*/ 15 h 68"/>
                  <a:gd name="T116" fmla="*/ 66 w 132"/>
                  <a:gd name="T117" fmla="*/ 1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2" h="68">
                    <a:moveTo>
                      <a:pt x="66" y="14"/>
                    </a:moveTo>
                    <a:cubicBezTo>
                      <a:pt x="69" y="17"/>
                      <a:pt x="77" y="20"/>
                      <a:pt x="82" y="20"/>
                    </a:cubicBezTo>
                    <a:cubicBezTo>
                      <a:pt x="85" y="20"/>
                      <a:pt x="86" y="23"/>
                      <a:pt x="89" y="23"/>
                    </a:cubicBezTo>
                    <a:cubicBezTo>
                      <a:pt x="89" y="25"/>
                      <a:pt x="91" y="25"/>
                      <a:pt x="92" y="25"/>
                    </a:cubicBezTo>
                    <a:cubicBezTo>
                      <a:pt x="99" y="27"/>
                      <a:pt x="99" y="33"/>
                      <a:pt x="105" y="36"/>
                    </a:cubicBezTo>
                    <a:cubicBezTo>
                      <a:pt x="107" y="37"/>
                      <a:pt x="112" y="35"/>
                      <a:pt x="112" y="40"/>
                    </a:cubicBezTo>
                    <a:cubicBezTo>
                      <a:pt x="112" y="42"/>
                      <a:pt x="107" y="41"/>
                      <a:pt x="107" y="43"/>
                    </a:cubicBezTo>
                    <a:cubicBezTo>
                      <a:pt x="107" y="44"/>
                      <a:pt x="111" y="48"/>
                      <a:pt x="112" y="49"/>
                    </a:cubicBezTo>
                    <a:cubicBezTo>
                      <a:pt x="114" y="51"/>
                      <a:pt x="113" y="53"/>
                      <a:pt x="115" y="55"/>
                    </a:cubicBezTo>
                    <a:cubicBezTo>
                      <a:pt x="116" y="56"/>
                      <a:pt x="119" y="58"/>
                      <a:pt x="120" y="58"/>
                    </a:cubicBezTo>
                    <a:cubicBezTo>
                      <a:pt x="121" y="58"/>
                      <a:pt x="122" y="59"/>
                      <a:pt x="122" y="60"/>
                    </a:cubicBezTo>
                    <a:cubicBezTo>
                      <a:pt x="123" y="61"/>
                      <a:pt x="124" y="60"/>
                      <a:pt x="125" y="61"/>
                    </a:cubicBezTo>
                    <a:cubicBezTo>
                      <a:pt x="126" y="61"/>
                      <a:pt x="127" y="62"/>
                      <a:pt x="127" y="63"/>
                    </a:cubicBezTo>
                    <a:cubicBezTo>
                      <a:pt x="127" y="64"/>
                      <a:pt x="131" y="64"/>
                      <a:pt x="132" y="64"/>
                    </a:cubicBezTo>
                    <a:cubicBezTo>
                      <a:pt x="130" y="65"/>
                      <a:pt x="129" y="66"/>
                      <a:pt x="129" y="68"/>
                    </a:cubicBezTo>
                    <a:cubicBezTo>
                      <a:pt x="128" y="68"/>
                      <a:pt x="128" y="68"/>
                      <a:pt x="127" y="68"/>
                    </a:cubicBezTo>
                    <a:cubicBezTo>
                      <a:pt x="127" y="68"/>
                      <a:pt x="123" y="66"/>
                      <a:pt x="123" y="65"/>
                    </a:cubicBezTo>
                    <a:cubicBezTo>
                      <a:pt x="117" y="65"/>
                      <a:pt x="117" y="65"/>
                      <a:pt x="117" y="65"/>
                    </a:cubicBezTo>
                    <a:cubicBezTo>
                      <a:pt x="114" y="64"/>
                      <a:pt x="108" y="62"/>
                      <a:pt x="108" y="59"/>
                    </a:cubicBezTo>
                    <a:cubicBezTo>
                      <a:pt x="108" y="59"/>
                      <a:pt x="107" y="58"/>
                      <a:pt x="106" y="58"/>
                    </a:cubicBezTo>
                    <a:cubicBezTo>
                      <a:pt x="102" y="53"/>
                      <a:pt x="98" y="47"/>
                      <a:pt x="90" y="47"/>
                    </a:cubicBezTo>
                    <a:cubicBezTo>
                      <a:pt x="84" y="47"/>
                      <a:pt x="85" y="51"/>
                      <a:pt x="82" y="52"/>
                    </a:cubicBezTo>
                    <a:cubicBezTo>
                      <a:pt x="83" y="55"/>
                      <a:pt x="81" y="56"/>
                      <a:pt x="81" y="58"/>
                    </a:cubicBezTo>
                    <a:cubicBezTo>
                      <a:pt x="75" y="58"/>
                      <a:pt x="74" y="58"/>
                      <a:pt x="72" y="58"/>
                    </a:cubicBezTo>
                    <a:cubicBezTo>
                      <a:pt x="66" y="58"/>
                      <a:pt x="64" y="51"/>
                      <a:pt x="59" y="51"/>
                    </a:cubicBezTo>
                    <a:cubicBezTo>
                      <a:pt x="58" y="51"/>
                      <a:pt x="55" y="51"/>
                      <a:pt x="55" y="52"/>
                    </a:cubicBezTo>
                    <a:cubicBezTo>
                      <a:pt x="50" y="52"/>
                      <a:pt x="50" y="52"/>
                      <a:pt x="50" y="52"/>
                    </a:cubicBezTo>
                    <a:cubicBezTo>
                      <a:pt x="49" y="52"/>
                      <a:pt x="47" y="52"/>
                      <a:pt x="47" y="50"/>
                    </a:cubicBezTo>
                    <a:cubicBezTo>
                      <a:pt x="47" y="48"/>
                      <a:pt x="51" y="46"/>
                      <a:pt x="52" y="46"/>
                    </a:cubicBezTo>
                    <a:cubicBezTo>
                      <a:pt x="49" y="43"/>
                      <a:pt x="51" y="39"/>
                      <a:pt x="50" y="36"/>
                    </a:cubicBezTo>
                    <a:cubicBezTo>
                      <a:pt x="49" y="33"/>
                      <a:pt x="42" y="31"/>
                      <a:pt x="40" y="30"/>
                    </a:cubicBezTo>
                    <a:cubicBezTo>
                      <a:pt x="37" y="29"/>
                      <a:pt x="31" y="27"/>
                      <a:pt x="28" y="27"/>
                    </a:cubicBezTo>
                    <a:cubicBezTo>
                      <a:pt x="24" y="27"/>
                      <a:pt x="23" y="22"/>
                      <a:pt x="19" y="23"/>
                    </a:cubicBezTo>
                    <a:cubicBezTo>
                      <a:pt x="19" y="21"/>
                      <a:pt x="19" y="21"/>
                      <a:pt x="19" y="21"/>
                    </a:cubicBezTo>
                    <a:cubicBezTo>
                      <a:pt x="19" y="22"/>
                      <a:pt x="18" y="25"/>
                      <a:pt x="16" y="25"/>
                    </a:cubicBezTo>
                    <a:cubicBezTo>
                      <a:pt x="15" y="25"/>
                      <a:pt x="14" y="25"/>
                      <a:pt x="14" y="24"/>
                    </a:cubicBezTo>
                    <a:cubicBezTo>
                      <a:pt x="13" y="22"/>
                      <a:pt x="14" y="21"/>
                      <a:pt x="13" y="19"/>
                    </a:cubicBezTo>
                    <a:cubicBezTo>
                      <a:pt x="11" y="17"/>
                      <a:pt x="9" y="18"/>
                      <a:pt x="8" y="16"/>
                    </a:cubicBezTo>
                    <a:cubicBezTo>
                      <a:pt x="12" y="15"/>
                      <a:pt x="18" y="15"/>
                      <a:pt x="20" y="12"/>
                    </a:cubicBezTo>
                    <a:cubicBezTo>
                      <a:pt x="18" y="12"/>
                      <a:pt x="18" y="12"/>
                      <a:pt x="18" y="12"/>
                    </a:cubicBezTo>
                    <a:cubicBezTo>
                      <a:pt x="16" y="13"/>
                      <a:pt x="14" y="13"/>
                      <a:pt x="12" y="13"/>
                    </a:cubicBezTo>
                    <a:cubicBezTo>
                      <a:pt x="11" y="13"/>
                      <a:pt x="10" y="13"/>
                      <a:pt x="9" y="13"/>
                    </a:cubicBezTo>
                    <a:cubicBezTo>
                      <a:pt x="8" y="12"/>
                      <a:pt x="8" y="11"/>
                      <a:pt x="7" y="11"/>
                    </a:cubicBezTo>
                    <a:cubicBezTo>
                      <a:pt x="6" y="8"/>
                      <a:pt x="0" y="9"/>
                      <a:pt x="0" y="6"/>
                    </a:cubicBezTo>
                    <a:cubicBezTo>
                      <a:pt x="0" y="4"/>
                      <a:pt x="2" y="4"/>
                      <a:pt x="4" y="4"/>
                    </a:cubicBezTo>
                    <a:cubicBezTo>
                      <a:pt x="6" y="4"/>
                      <a:pt x="8" y="0"/>
                      <a:pt x="12" y="0"/>
                    </a:cubicBezTo>
                    <a:cubicBezTo>
                      <a:pt x="16" y="0"/>
                      <a:pt x="19" y="3"/>
                      <a:pt x="23" y="4"/>
                    </a:cubicBezTo>
                    <a:cubicBezTo>
                      <a:pt x="23" y="8"/>
                      <a:pt x="23" y="11"/>
                      <a:pt x="23" y="12"/>
                    </a:cubicBezTo>
                    <a:cubicBezTo>
                      <a:pt x="23" y="14"/>
                      <a:pt x="24" y="15"/>
                      <a:pt x="26" y="15"/>
                    </a:cubicBezTo>
                    <a:cubicBezTo>
                      <a:pt x="26" y="15"/>
                      <a:pt x="29" y="19"/>
                      <a:pt x="31" y="19"/>
                    </a:cubicBezTo>
                    <a:cubicBezTo>
                      <a:pt x="32" y="19"/>
                      <a:pt x="34" y="16"/>
                      <a:pt x="35" y="15"/>
                    </a:cubicBezTo>
                    <a:cubicBezTo>
                      <a:pt x="37" y="13"/>
                      <a:pt x="37" y="13"/>
                      <a:pt x="40" y="12"/>
                    </a:cubicBezTo>
                    <a:cubicBezTo>
                      <a:pt x="42" y="12"/>
                      <a:pt x="45" y="8"/>
                      <a:pt x="48" y="7"/>
                    </a:cubicBezTo>
                    <a:cubicBezTo>
                      <a:pt x="48" y="8"/>
                      <a:pt x="50" y="8"/>
                      <a:pt x="50" y="8"/>
                    </a:cubicBezTo>
                    <a:cubicBezTo>
                      <a:pt x="53" y="9"/>
                      <a:pt x="55" y="12"/>
                      <a:pt x="56" y="12"/>
                    </a:cubicBezTo>
                    <a:cubicBezTo>
                      <a:pt x="62" y="12"/>
                      <a:pt x="62" y="12"/>
                      <a:pt x="62" y="12"/>
                    </a:cubicBezTo>
                    <a:cubicBezTo>
                      <a:pt x="64" y="14"/>
                      <a:pt x="66" y="14"/>
                      <a:pt x="67" y="15"/>
                    </a:cubicBezTo>
                    <a:cubicBezTo>
                      <a:pt x="67" y="15"/>
                      <a:pt x="67" y="15"/>
                      <a:pt x="67" y="15"/>
                    </a:cubicBezTo>
                    <a:lnTo>
                      <a:pt x="6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2" name="Freeform 26"/>
              <p:cNvSpPr>
                <a:spLocks/>
              </p:cNvSpPr>
              <p:nvPr/>
            </p:nvSpPr>
            <p:spPr bwMode="auto">
              <a:xfrm>
                <a:off x="4708525" y="3208338"/>
                <a:ext cx="28575" cy="28575"/>
              </a:xfrm>
              <a:custGeom>
                <a:avLst/>
                <a:gdLst>
                  <a:gd name="T0" fmla="*/ 11 w 13"/>
                  <a:gd name="T1" fmla="*/ 12 h 13"/>
                  <a:gd name="T2" fmla="*/ 9 w 13"/>
                  <a:gd name="T3" fmla="*/ 8 h 13"/>
                  <a:gd name="T4" fmla="*/ 4 w 13"/>
                  <a:gd name="T5" fmla="*/ 2 h 13"/>
                  <a:gd name="T6" fmla="*/ 0 w 13"/>
                  <a:gd name="T7" fmla="*/ 0 h 13"/>
                  <a:gd name="T8" fmla="*/ 8 w 13"/>
                  <a:gd name="T9" fmla="*/ 6 h 13"/>
                  <a:gd name="T10" fmla="*/ 13 w 13"/>
                  <a:gd name="T11" fmla="*/ 11 h 13"/>
                  <a:gd name="T12" fmla="*/ 13 w 13"/>
                  <a:gd name="T13" fmla="*/ 12 h 13"/>
                  <a:gd name="T14" fmla="*/ 11 w 13"/>
                  <a:gd name="T15" fmla="*/ 1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11" y="12"/>
                    </a:moveTo>
                    <a:cubicBezTo>
                      <a:pt x="9" y="12"/>
                      <a:pt x="9" y="10"/>
                      <a:pt x="9" y="8"/>
                    </a:cubicBezTo>
                    <a:cubicBezTo>
                      <a:pt x="6" y="7"/>
                      <a:pt x="7" y="4"/>
                      <a:pt x="4" y="2"/>
                    </a:cubicBezTo>
                    <a:cubicBezTo>
                      <a:pt x="2" y="1"/>
                      <a:pt x="0" y="2"/>
                      <a:pt x="0" y="0"/>
                    </a:cubicBezTo>
                    <a:cubicBezTo>
                      <a:pt x="4" y="1"/>
                      <a:pt x="6" y="4"/>
                      <a:pt x="8" y="6"/>
                    </a:cubicBezTo>
                    <a:cubicBezTo>
                      <a:pt x="10" y="8"/>
                      <a:pt x="13" y="8"/>
                      <a:pt x="13" y="11"/>
                    </a:cubicBezTo>
                    <a:cubicBezTo>
                      <a:pt x="13" y="11"/>
                      <a:pt x="13" y="12"/>
                      <a:pt x="13" y="12"/>
                    </a:cubicBezTo>
                    <a:cubicBezTo>
                      <a:pt x="12" y="12"/>
                      <a:pt x="12" y="13"/>
                      <a:pt x="11"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3" name="Freeform 27"/>
              <p:cNvSpPr>
                <a:spLocks/>
              </p:cNvSpPr>
              <p:nvPr/>
            </p:nvSpPr>
            <p:spPr bwMode="auto">
              <a:xfrm>
                <a:off x="4757738" y="3248026"/>
                <a:ext cx="14287" cy="20638"/>
              </a:xfrm>
              <a:custGeom>
                <a:avLst/>
                <a:gdLst>
                  <a:gd name="T0" fmla="*/ 3 w 6"/>
                  <a:gd name="T1" fmla="*/ 5 h 9"/>
                  <a:gd name="T2" fmla="*/ 0 w 6"/>
                  <a:gd name="T3" fmla="*/ 0 h 9"/>
                  <a:gd name="T4" fmla="*/ 6 w 6"/>
                  <a:gd name="T5" fmla="*/ 7 h 9"/>
                  <a:gd name="T6" fmla="*/ 5 w 6"/>
                  <a:gd name="T7" fmla="*/ 9 h 9"/>
                  <a:gd name="T8" fmla="*/ 3 w 6"/>
                  <a:gd name="T9" fmla="*/ 7 h 9"/>
                  <a:gd name="T10" fmla="*/ 3 w 6"/>
                  <a:gd name="T11" fmla="*/ 5 h 9"/>
                </a:gdLst>
                <a:ahLst/>
                <a:cxnLst>
                  <a:cxn ang="0">
                    <a:pos x="T0" y="T1"/>
                  </a:cxn>
                  <a:cxn ang="0">
                    <a:pos x="T2" y="T3"/>
                  </a:cxn>
                  <a:cxn ang="0">
                    <a:pos x="T4" y="T5"/>
                  </a:cxn>
                  <a:cxn ang="0">
                    <a:pos x="T6" y="T7"/>
                  </a:cxn>
                  <a:cxn ang="0">
                    <a:pos x="T8" y="T9"/>
                  </a:cxn>
                  <a:cxn ang="0">
                    <a:pos x="T10" y="T11"/>
                  </a:cxn>
                </a:cxnLst>
                <a:rect l="0" t="0" r="r" b="b"/>
                <a:pathLst>
                  <a:path w="6" h="9">
                    <a:moveTo>
                      <a:pt x="3" y="5"/>
                    </a:moveTo>
                    <a:cubicBezTo>
                      <a:pt x="1" y="5"/>
                      <a:pt x="0" y="3"/>
                      <a:pt x="0" y="0"/>
                    </a:cubicBezTo>
                    <a:cubicBezTo>
                      <a:pt x="2" y="1"/>
                      <a:pt x="6" y="6"/>
                      <a:pt x="6" y="7"/>
                    </a:cubicBezTo>
                    <a:cubicBezTo>
                      <a:pt x="6" y="8"/>
                      <a:pt x="5" y="9"/>
                      <a:pt x="5" y="9"/>
                    </a:cubicBezTo>
                    <a:cubicBezTo>
                      <a:pt x="4" y="9"/>
                      <a:pt x="3" y="8"/>
                      <a:pt x="3" y="7"/>
                    </a:cubicBezTo>
                    <a:cubicBezTo>
                      <a:pt x="3" y="6"/>
                      <a:pt x="3" y="6"/>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4" name="Freeform 28"/>
              <p:cNvSpPr>
                <a:spLocks/>
              </p:cNvSpPr>
              <p:nvPr/>
            </p:nvSpPr>
            <p:spPr bwMode="auto">
              <a:xfrm>
                <a:off x="4854575" y="3316288"/>
                <a:ext cx="9525" cy="9525"/>
              </a:xfrm>
              <a:custGeom>
                <a:avLst/>
                <a:gdLst>
                  <a:gd name="T0" fmla="*/ 4 w 4"/>
                  <a:gd name="T1" fmla="*/ 3 h 4"/>
                  <a:gd name="T2" fmla="*/ 4 w 4"/>
                  <a:gd name="T3" fmla="*/ 4 h 4"/>
                  <a:gd name="T4" fmla="*/ 0 w 4"/>
                  <a:gd name="T5" fmla="*/ 0 h 4"/>
                  <a:gd name="T6" fmla="*/ 4 w 4"/>
                  <a:gd name="T7" fmla="*/ 3 h 4"/>
                </a:gdLst>
                <a:ahLst/>
                <a:cxnLst>
                  <a:cxn ang="0">
                    <a:pos x="T0" y="T1"/>
                  </a:cxn>
                  <a:cxn ang="0">
                    <a:pos x="T2" y="T3"/>
                  </a:cxn>
                  <a:cxn ang="0">
                    <a:pos x="T4" y="T5"/>
                  </a:cxn>
                  <a:cxn ang="0">
                    <a:pos x="T6" y="T7"/>
                  </a:cxn>
                </a:cxnLst>
                <a:rect l="0" t="0" r="r" b="b"/>
                <a:pathLst>
                  <a:path w="4" h="4">
                    <a:moveTo>
                      <a:pt x="4" y="3"/>
                    </a:moveTo>
                    <a:cubicBezTo>
                      <a:pt x="4" y="4"/>
                      <a:pt x="3" y="4"/>
                      <a:pt x="4" y="4"/>
                    </a:cubicBezTo>
                    <a:cubicBezTo>
                      <a:pt x="1" y="4"/>
                      <a:pt x="0" y="1"/>
                      <a:pt x="0" y="0"/>
                    </a:cubicBezTo>
                    <a:cubicBezTo>
                      <a:pt x="2" y="1"/>
                      <a:pt x="4" y="1"/>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5" name="Freeform 29"/>
              <p:cNvSpPr>
                <a:spLocks/>
              </p:cNvSpPr>
              <p:nvPr/>
            </p:nvSpPr>
            <p:spPr bwMode="auto">
              <a:xfrm>
                <a:off x="4833938" y="3308351"/>
                <a:ext cx="14287" cy="7938"/>
              </a:xfrm>
              <a:custGeom>
                <a:avLst/>
                <a:gdLst>
                  <a:gd name="T0" fmla="*/ 7 w 7"/>
                  <a:gd name="T1" fmla="*/ 3 h 4"/>
                  <a:gd name="T2" fmla="*/ 6 w 7"/>
                  <a:gd name="T3" fmla="*/ 4 h 4"/>
                  <a:gd name="T4" fmla="*/ 0 w 7"/>
                  <a:gd name="T5" fmla="*/ 0 h 4"/>
                  <a:gd name="T6" fmla="*/ 7 w 7"/>
                  <a:gd name="T7" fmla="*/ 3 h 4"/>
                </a:gdLst>
                <a:ahLst/>
                <a:cxnLst>
                  <a:cxn ang="0">
                    <a:pos x="T0" y="T1"/>
                  </a:cxn>
                  <a:cxn ang="0">
                    <a:pos x="T2" y="T3"/>
                  </a:cxn>
                  <a:cxn ang="0">
                    <a:pos x="T4" y="T5"/>
                  </a:cxn>
                  <a:cxn ang="0">
                    <a:pos x="T6" y="T7"/>
                  </a:cxn>
                </a:cxnLst>
                <a:rect l="0" t="0" r="r" b="b"/>
                <a:pathLst>
                  <a:path w="7" h="4">
                    <a:moveTo>
                      <a:pt x="7" y="3"/>
                    </a:moveTo>
                    <a:cubicBezTo>
                      <a:pt x="7" y="3"/>
                      <a:pt x="7" y="4"/>
                      <a:pt x="6" y="4"/>
                    </a:cubicBezTo>
                    <a:cubicBezTo>
                      <a:pt x="4" y="4"/>
                      <a:pt x="0" y="3"/>
                      <a:pt x="0" y="0"/>
                    </a:cubicBezTo>
                    <a:cubicBezTo>
                      <a:pt x="4" y="0"/>
                      <a:pt x="6" y="1"/>
                      <a:pt x="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6" name="Freeform 30"/>
              <p:cNvSpPr>
                <a:spLocks/>
              </p:cNvSpPr>
              <p:nvPr/>
            </p:nvSpPr>
            <p:spPr bwMode="auto">
              <a:xfrm>
                <a:off x="4835525" y="3287713"/>
                <a:ext cx="15875" cy="17463"/>
              </a:xfrm>
              <a:custGeom>
                <a:avLst/>
                <a:gdLst>
                  <a:gd name="T0" fmla="*/ 7 w 7"/>
                  <a:gd name="T1" fmla="*/ 8 h 8"/>
                  <a:gd name="T2" fmla="*/ 0 w 7"/>
                  <a:gd name="T3" fmla="*/ 0 h 8"/>
                  <a:gd name="T4" fmla="*/ 7 w 7"/>
                  <a:gd name="T5" fmla="*/ 8 h 8"/>
                </a:gdLst>
                <a:ahLst/>
                <a:cxnLst>
                  <a:cxn ang="0">
                    <a:pos x="T0" y="T1"/>
                  </a:cxn>
                  <a:cxn ang="0">
                    <a:pos x="T2" y="T3"/>
                  </a:cxn>
                  <a:cxn ang="0">
                    <a:pos x="T4" y="T5"/>
                  </a:cxn>
                </a:cxnLst>
                <a:rect l="0" t="0" r="r" b="b"/>
                <a:pathLst>
                  <a:path w="7" h="8">
                    <a:moveTo>
                      <a:pt x="7" y="8"/>
                    </a:moveTo>
                    <a:cubicBezTo>
                      <a:pt x="4" y="8"/>
                      <a:pt x="0" y="2"/>
                      <a:pt x="0" y="0"/>
                    </a:cubicBezTo>
                    <a:cubicBezTo>
                      <a:pt x="3" y="2"/>
                      <a:pt x="6" y="4"/>
                      <a:pt x="7"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7" name="Freeform 31"/>
              <p:cNvSpPr>
                <a:spLocks/>
              </p:cNvSpPr>
              <p:nvPr/>
            </p:nvSpPr>
            <p:spPr bwMode="auto">
              <a:xfrm>
                <a:off x="4805363" y="3276601"/>
                <a:ext cx="19050" cy="11113"/>
              </a:xfrm>
              <a:custGeom>
                <a:avLst/>
                <a:gdLst>
                  <a:gd name="T0" fmla="*/ 1 w 9"/>
                  <a:gd name="T1" fmla="*/ 0 h 5"/>
                  <a:gd name="T2" fmla="*/ 9 w 9"/>
                  <a:gd name="T3" fmla="*/ 4 h 5"/>
                  <a:gd name="T4" fmla="*/ 7 w 9"/>
                  <a:gd name="T5" fmla="*/ 5 h 5"/>
                  <a:gd name="T6" fmla="*/ 0 w 9"/>
                  <a:gd name="T7" fmla="*/ 0 h 5"/>
                  <a:gd name="T8" fmla="*/ 1 w 9"/>
                  <a:gd name="T9" fmla="*/ 0 h 5"/>
                </a:gdLst>
                <a:ahLst/>
                <a:cxnLst>
                  <a:cxn ang="0">
                    <a:pos x="T0" y="T1"/>
                  </a:cxn>
                  <a:cxn ang="0">
                    <a:pos x="T2" y="T3"/>
                  </a:cxn>
                  <a:cxn ang="0">
                    <a:pos x="T4" y="T5"/>
                  </a:cxn>
                  <a:cxn ang="0">
                    <a:pos x="T6" y="T7"/>
                  </a:cxn>
                  <a:cxn ang="0">
                    <a:pos x="T8" y="T9"/>
                  </a:cxn>
                </a:cxnLst>
                <a:rect l="0" t="0" r="r" b="b"/>
                <a:pathLst>
                  <a:path w="9" h="5">
                    <a:moveTo>
                      <a:pt x="1" y="0"/>
                    </a:moveTo>
                    <a:cubicBezTo>
                      <a:pt x="3" y="1"/>
                      <a:pt x="8" y="2"/>
                      <a:pt x="9" y="4"/>
                    </a:cubicBezTo>
                    <a:cubicBezTo>
                      <a:pt x="9" y="5"/>
                      <a:pt x="8" y="5"/>
                      <a:pt x="7" y="5"/>
                    </a:cubicBezTo>
                    <a:cubicBezTo>
                      <a:pt x="5" y="5"/>
                      <a:pt x="0" y="3"/>
                      <a:pt x="0" y="0"/>
                    </a:cubicBezTo>
                    <a:cubicBezTo>
                      <a:pt x="1"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8" name="Freeform 32"/>
              <p:cNvSpPr>
                <a:spLocks/>
              </p:cNvSpPr>
              <p:nvPr/>
            </p:nvSpPr>
            <p:spPr bwMode="auto">
              <a:xfrm>
                <a:off x="4783138" y="3263901"/>
                <a:ext cx="12700" cy="6350"/>
              </a:xfrm>
              <a:custGeom>
                <a:avLst/>
                <a:gdLst>
                  <a:gd name="T0" fmla="*/ 0 w 6"/>
                  <a:gd name="T1" fmla="*/ 0 h 3"/>
                  <a:gd name="T2" fmla="*/ 6 w 6"/>
                  <a:gd name="T3" fmla="*/ 3 h 3"/>
                  <a:gd name="T4" fmla="*/ 3 w 6"/>
                  <a:gd name="T5" fmla="*/ 3 h 3"/>
                  <a:gd name="T6" fmla="*/ 0 w 6"/>
                  <a:gd name="T7" fmla="*/ 1 h 3"/>
                  <a:gd name="T8" fmla="*/ 1 w 6"/>
                  <a:gd name="T9" fmla="*/ 1 h 3"/>
                  <a:gd name="T10" fmla="*/ 0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0" y="0"/>
                    </a:moveTo>
                    <a:cubicBezTo>
                      <a:pt x="3" y="2"/>
                      <a:pt x="4" y="1"/>
                      <a:pt x="6" y="3"/>
                    </a:cubicBezTo>
                    <a:cubicBezTo>
                      <a:pt x="3" y="3"/>
                      <a:pt x="3" y="3"/>
                      <a:pt x="3" y="3"/>
                    </a:cubicBezTo>
                    <a:cubicBezTo>
                      <a:pt x="0" y="1"/>
                      <a:pt x="0" y="1"/>
                      <a:pt x="0" y="1"/>
                    </a:cubicBezTo>
                    <a:cubicBezTo>
                      <a:pt x="0" y="1"/>
                      <a:pt x="1" y="1"/>
                      <a:pt x="1" y="1"/>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69" name="Freeform 33"/>
              <p:cNvSpPr>
                <a:spLocks/>
              </p:cNvSpPr>
              <p:nvPr/>
            </p:nvSpPr>
            <p:spPr bwMode="auto">
              <a:xfrm>
                <a:off x="4611688" y="3783013"/>
                <a:ext cx="53975" cy="53975"/>
              </a:xfrm>
              <a:custGeom>
                <a:avLst/>
                <a:gdLst>
                  <a:gd name="T0" fmla="*/ 13 w 25"/>
                  <a:gd name="T1" fmla="*/ 3 h 25"/>
                  <a:gd name="T2" fmla="*/ 23 w 25"/>
                  <a:gd name="T3" fmla="*/ 1 h 25"/>
                  <a:gd name="T4" fmla="*/ 25 w 25"/>
                  <a:gd name="T5" fmla="*/ 8 h 25"/>
                  <a:gd name="T6" fmla="*/ 14 w 25"/>
                  <a:gd name="T7" fmla="*/ 25 h 25"/>
                  <a:gd name="T8" fmla="*/ 0 w 25"/>
                  <a:gd name="T9" fmla="*/ 3 h 25"/>
                  <a:gd name="T10" fmla="*/ 13 w 25"/>
                  <a:gd name="T11" fmla="*/ 3 h 25"/>
                </a:gdLst>
                <a:ahLst/>
                <a:cxnLst>
                  <a:cxn ang="0">
                    <a:pos x="T0" y="T1"/>
                  </a:cxn>
                  <a:cxn ang="0">
                    <a:pos x="T2" y="T3"/>
                  </a:cxn>
                  <a:cxn ang="0">
                    <a:pos x="T4" y="T5"/>
                  </a:cxn>
                  <a:cxn ang="0">
                    <a:pos x="T6" y="T7"/>
                  </a:cxn>
                  <a:cxn ang="0">
                    <a:pos x="T8" y="T9"/>
                  </a:cxn>
                  <a:cxn ang="0">
                    <a:pos x="T10" y="T11"/>
                  </a:cxn>
                </a:cxnLst>
                <a:rect l="0" t="0" r="r" b="b"/>
                <a:pathLst>
                  <a:path w="25" h="25">
                    <a:moveTo>
                      <a:pt x="13" y="3"/>
                    </a:moveTo>
                    <a:cubicBezTo>
                      <a:pt x="16" y="3"/>
                      <a:pt x="19" y="2"/>
                      <a:pt x="23" y="1"/>
                    </a:cubicBezTo>
                    <a:cubicBezTo>
                      <a:pt x="23" y="4"/>
                      <a:pt x="25" y="5"/>
                      <a:pt x="25" y="8"/>
                    </a:cubicBezTo>
                    <a:cubicBezTo>
                      <a:pt x="25" y="13"/>
                      <a:pt x="19" y="25"/>
                      <a:pt x="14" y="25"/>
                    </a:cubicBezTo>
                    <a:cubicBezTo>
                      <a:pt x="8" y="25"/>
                      <a:pt x="0" y="8"/>
                      <a:pt x="0" y="3"/>
                    </a:cubicBezTo>
                    <a:cubicBezTo>
                      <a:pt x="0" y="0"/>
                      <a:pt x="12" y="3"/>
                      <a:pt x="1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0" name="Freeform 34"/>
              <p:cNvSpPr>
                <a:spLocks/>
              </p:cNvSpPr>
              <p:nvPr/>
            </p:nvSpPr>
            <p:spPr bwMode="auto">
              <a:xfrm>
                <a:off x="4659313" y="3771901"/>
                <a:ext cx="6350" cy="7938"/>
              </a:xfrm>
              <a:custGeom>
                <a:avLst/>
                <a:gdLst>
                  <a:gd name="T0" fmla="*/ 3 w 3"/>
                  <a:gd name="T1" fmla="*/ 0 h 4"/>
                  <a:gd name="T2" fmla="*/ 2 w 3"/>
                  <a:gd name="T3" fmla="*/ 4 h 4"/>
                  <a:gd name="T4" fmla="*/ 0 w 3"/>
                  <a:gd name="T5" fmla="*/ 0 h 4"/>
                  <a:gd name="T6" fmla="*/ 3 w 3"/>
                  <a:gd name="T7" fmla="*/ 0 h 4"/>
                </a:gdLst>
                <a:ahLst/>
                <a:cxnLst>
                  <a:cxn ang="0">
                    <a:pos x="T0" y="T1"/>
                  </a:cxn>
                  <a:cxn ang="0">
                    <a:pos x="T2" y="T3"/>
                  </a:cxn>
                  <a:cxn ang="0">
                    <a:pos x="T4" y="T5"/>
                  </a:cxn>
                  <a:cxn ang="0">
                    <a:pos x="T6" y="T7"/>
                  </a:cxn>
                </a:cxnLst>
                <a:rect l="0" t="0" r="r" b="b"/>
                <a:pathLst>
                  <a:path w="3" h="4">
                    <a:moveTo>
                      <a:pt x="3" y="0"/>
                    </a:moveTo>
                    <a:cubicBezTo>
                      <a:pt x="3" y="2"/>
                      <a:pt x="2" y="3"/>
                      <a:pt x="2" y="4"/>
                    </a:cubicBezTo>
                    <a:cubicBezTo>
                      <a:pt x="0" y="3"/>
                      <a:pt x="0" y="2"/>
                      <a:pt x="0" y="0"/>
                    </a:cubicBezTo>
                    <a:cubicBezTo>
                      <a:pt x="1" y="0"/>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1" name="Freeform 35"/>
              <p:cNvSpPr>
                <a:spLocks/>
              </p:cNvSpPr>
              <p:nvPr/>
            </p:nvSpPr>
            <p:spPr bwMode="auto">
              <a:xfrm>
                <a:off x="4497388" y="3702051"/>
                <a:ext cx="17462" cy="11113"/>
              </a:xfrm>
              <a:custGeom>
                <a:avLst/>
                <a:gdLst>
                  <a:gd name="T0" fmla="*/ 8 w 8"/>
                  <a:gd name="T1" fmla="*/ 2 h 5"/>
                  <a:gd name="T2" fmla="*/ 0 w 8"/>
                  <a:gd name="T3" fmla="*/ 2 h 5"/>
                  <a:gd name="T4" fmla="*/ 8 w 8"/>
                  <a:gd name="T5" fmla="*/ 2 h 5"/>
                </a:gdLst>
                <a:ahLst/>
                <a:cxnLst>
                  <a:cxn ang="0">
                    <a:pos x="T0" y="T1"/>
                  </a:cxn>
                  <a:cxn ang="0">
                    <a:pos x="T2" y="T3"/>
                  </a:cxn>
                  <a:cxn ang="0">
                    <a:pos x="T4" y="T5"/>
                  </a:cxn>
                </a:cxnLst>
                <a:rect l="0" t="0" r="r" b="b"/>
                <a:pathLst>
                  <a:path w="8" h="5">
                    <a:moveTo>
                      <a:pt x="8" y="2"/>
                    </a:moveTo>
                    <a:cubicBezTo>
                      <a:pt x="5" y="4"/>
                      <a:pt x="2" y="5"/>
                      <a:pt x="0" y="2"/>
                    </a:cubicBezTo>
                    <a:cubicBezTo>
                      <a:pt x="4" y="0"/>
                      <a:pt x="5" y="1"/>
                      <a:pt x="8"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2" name="Freeform 36"/>
              <p:cNvSpPr>
                <a:spLocks/>
              </p:cNvSpPr>
              <p:nvPr/>
            </p:nvSpPr>
            <p:spPr bwMode="auto">
              <a:xfrm>
                <a:off x="4403725" y="3333751"/>
                <a:ext cx="20637" cy="6350"/>
              </a:xfrm>
              <a:custGeom>
                <a:avLst/>
                <a:gdLst>
                  <a:gd name="T0" fmla="*/ 9 w 9"/>
                  <a:gd name="T1" fmla="*/ 0 h 3"/>
                  <a:gd name="T2" fmla="*/ 9 w 9"/>
                  <a:gd name="T3" fmla="*/ 3 h 3"/>
                  <a:gd name="T4" fmla="*/ 6 w 9"/>
                  <a:gd name="T5" fmla="*/ 3 h 3"/>
                  <a:gd name="T6" fmla="*/ 0 w 9"/>
                  <a:gd name="T7" fmla="*/ 1 h 3"/>
                  <a:gd name="T8" fmla="*/ 9 w 9"/>
                  <a:gd name="T9" fmla="*/ 0 h 3"/>
                </a:gdLst>
                <a:ahLst/>
                <a:cxnLst>
                  <a:cxn ang="0">
                    <a:pos x="T0" y="T1"/>
                  </a:cxn>
                  <a:cxn ang="0">
                    <a:pos x="T2" y="T3"/>
                  </a:cxn>
                  <a:cxn ang="0">
                    <a:pos x="T4" y="T5"/>
                  </a:cxn>
                  <a:cxn ang="0">
                    <a:pos x="T6" y="T7"/>
                  </a:cxn>
                  <a:cxn ang="0">
                    <a:pos x="T8" y="T9"/>
                  </a:cxn>
                </a:cxnLst>
                <a:rect l="0" t="0" r="r" b="b"/>
                <a:pathLst>
                  <a:path w="9" h="3">
                    <a:moveTo>
                      <a:pt x="9" y="0"/>
                    </a:moveTo>
                    <a:cubicBezTo>
                      <a:pt x="9" y="3"/>
                      <a:pt x="9" y="3"/>
                      <a:pt x="9" y="3"/>
                    </a:cubicBezTo>
                    <a:cubicBezTo>
                      <a:pt x="8" y="3"/>
                      <a:pt x="7" y="3"/>
                      <a:pt x="6" y="3"/>
                    </a:cubicBezTo>
                    <a:cubicBezTo>
                      <a:pt x="4" y="3"/>
                      <a:pt x="0" y="2"/>
                      <a:pt x="0" y="1"/>
                    </a:cubicBezTo>
                    <a:cubicBezTo>
                      <a:pt x="4" y="0"/>
                      <a:pt x="5"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3" name="Freeform 37"/>
              <p:cNvSpPr>
                <a:spLocks/>
              </p:cNvSpPr>
              <p:nvPr/>
            </p:nvSpPr>
            <p:spPr bwMode="auto">
              <a:xfrm>
                <a:off x="4164013" y="3325813"/>
                <a:ext cx="574675" cy="433388"/>
              </a:xfrm>
              <a:custGeom>
                <a:avLst/>
                <a:gdLst>
                  <a:gd name="T0" fmla="*/ 261 w 261"/>
                  <a:gd name="T1" fmla="*/ 120 h 197"/>
                  <a:gd name="T2" fmla="*/ 258 w 261"/>
                  <a:gd name="T3" fmla="*/ 140 h 197"/>
                  <a:gd name="T4" fmla="*/ 246 w 261"/>
                  <a:gd name="T5" fmla="*/ 161 h 197"/>
                  <a:gd name="T6" fmla="*/ 239 w 261"/>
                  <a:gd name="T7" fmla="*/ 181 h 197"/>
                  <a:gd name="T8" fmla="*/ 205 w 261"/>
                  <a:gd name="T9" fmla="*/ 190 h 197"/>
                  <a:gd name="T10" fmla="*/ 172 w 261"/>
                  <a:gd name="T11" fmla="*/ 180 h 197"/>
                  <a:gd name="T12" fmla="*/ 169 w 261"/>
                  <a:gd name="T13" fmla="*/ 170 h 197"/>
                  <a:gd name="T14" fmla="*/ 162 w 261"/>
                  <a:gd name="T15" fmla="*/ 172 h 197"/>
                  <a:gd name="T16" fmla="*/ 161 w 261"/>
                  <a:gd name="T17" fmla="*/ 162 h 197"/>
                  <a:gd name="T18" fmla="*/ 155 w 261"/>
                  <a:gd name="T19" fmla="*/ 169 h 197"/>
                  <a:gd name="T20" fmla="*/ 159 w 261"/>
                  <a:gd name="T21" fmla="*/ 151 h 197"/>
                  <a:gd name="T22" fmla="*/ 143 w 261"/>
                  <a:gd name="T23" fmla="*/ 163 h 197"/>
                  <a:gd name="T24" fmla="*/ 110 w 261"/>
                  <a:gd name="T25" fmla="*/ 142 h 197"/>
                  <a:gd name="T26" fmla="*/ 68 w 261"/>
                  <a:gd name="T27" fmla="*/ 159 h 197"/>
                  <a:gd name="T28" fmla="*/ 48 w 261"/>
                  <a:gd name="T29" fmla="*/ 160 h 197"/>
                  <a:gd name="T30" fmla="*/ 12 w 261"/>
                  <a:gd name="T31" fmla="*/ 160 h 197"/>
                  <a:gd name="T32" fmla="*/ 12 w 261"/>
                  <a:gd name="T33" fmla="*/ 135 h 197"/>
                  <a:gd name="T34" fmla="*/ 1 w 261"/>
                  <a:gd name="T35" fmla="*/ 105 h 197"/>
                  <a:gd name="T36" fmla="*/ 5 w 261"/>
                  <a:gd name="T37" fmla="*/ 105 h 197"/>
                  <a:gd name="T38" fmla="*/ 2 w 261"/>
                  <a:gd name="T39" fmla="*/ 91 h 197"/>
                  <a:gd name="T40" fmla="*/ 5 w 261"/>
                  <a:gd name="T41" fmla="*/ 75 h 197"/>
                  <a:gd name="T42" fmla="*/ 17 w 261"/>
                  <a:gd name="T43" fmla="*/ 69 h 197"/>
                  <a:gd name="T44" fmla="*/ 59 w 261"/>
                  <a:gd name="T45" fmla="*/ 49 h 197"/>
                  <a:gd name="T46" fmla="*/ 62 w 261"/>
                  <a:gd name="T47" fmla="*/ 40 h 197"/>
                  <a:gd name="T48" fmla="*/ 68 w 261"/>
                  <a:gd name="T49" fmla="*/ 37 h 197"/>
                  <a:gd name="T50" fmla="*/ 77 w 261"/>
                  <a:gd name="T51" fmla="*/ 26 h 197"/>
                  <a:gd name="T52" fmla="*/ 96 w 261"/>
                  <a:gd name="T53" fmla="*/ 30 h 197"/>
                  <a:gd name="T54" fmla="*/ 104 w 261"/>
                  <a:gd name="T55" fmla="*/ 29 h 197"/>
                  <a:gd name="T56" fmla="*/ 109 w 261"/>
                  <a:gd name="T57" fmla="*/ 16 h 197"/>
                  <a:gd name="T58" fmla="*/ 126 w 261"/>
                  <a:gd name="T59" fmla="*/ 9 h 197"/>
                  <a:gd name="T60" fmla="*/ 142 w 261"/>
                  <a:gd name="T61" fmla="*/ 10 h 197"/>
                  <a:gd name="T62" fmla="*/ 153 w 261"/>
                  <a:gd name="T63" fmla="*/ 13 h 197"/>
                  <a:gd name="T64" fmla="*/ 145 w 261"/>
                  <a:gd name="T65" fmla="*/ 28 h 197"/>
                  <a:gd name="T66" fmla="*/ 152 w 261"/>
                  <a:gd name="T67" fmla="*/ 35 h 197"/>
                  <a:gd name="T68" fmla="*/ 175 w 261"/>
                  <a:gd name="T69" fmla="*/ 47 h 197"/>
                  <a:gd name="T70" fmla="*/ 185 w 261"/>
                  <a:gd name="T71" fmla="*/ 8 h 197"/>
                  <a:gd name="T72" fmla="*/ 196 w 261"/>
                  <a:gd name="T73" fmla="*/ 15 h 197"/>
                  <a:gd name="T74" fmla="*/ 206 w 261"/>
                  <a:gd name="T75" fmla="*/ 26 h 197"/>
                  <a:gd name="T76" fmla="*/ 216 w 261"/>
                  <a:gd name="T77" fmla="*/ 54 h 197"/>
                  <a:gd name="T78" fmla="*/ 235 w 261"/>
                  <a:gd name="T79" fmla="*/ 75 h 197"/>
                  <a:gd name="T80" fmla="*/ 255 w 261"/>
                  <a:gd name="T81" fmla="*/ 9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61" h="197">
                    <a:moveTo>
                      <a:pt x="255" y="96"/>
                    </a:moveTo>
                    <a:cubicBezTo>
                      <a:pt x="259" y="101"/>
                      <a:pt x="261" y="113"/>
                      <a:pt x="261" y="120"/>
                    </a:cubicBezTo>
                    <a:cubicBezTo>
                      <a:pt x="261" y="125"/>
                      <a:pt x="260" y="132"/>
                      <a:pt x="258" y="134"/>
                    </a:cubicBezTo>
                    <a:cubicBezTo>
                      <a:pt x="258" y="140"/>
                      <a:pt x="258" y="140"/>
                      <a:pt x="258" y="140"/>
                    </a:cubicBezTo>
                    <a:cubicBezTo>
                      <a:pt x="257" y="142"/>
                      <a:pt x="257" y="143"/>
                      <a:pt x="256" y="145"/>
                    </a:cubicBezTo>
                    <a:cubicBezTo>
                      <a:pt x="252" y="151"/>
                      <a:pt x="248" y="154"/>
                      <a:pt x="246" y="161"/>
                    </a:cubicBezTo>
                    <a:cubicBezTo>
                      <a:pt x="244" y="166"/>
                      <a:pt x="239" y="173"/>
                      <a:pt x="239" y="181"/>
                    </a:cubicBezTo>
                    <a:cubicBezTo>
                      <a:pt x="239" y="181"/>
                      <a:pt x="239" y="181"/>
                      <a:pt x="239" y="181"/>
                    </a:cubicBezTo>
                    <a:cubicBezTo>
                      <a:pt x="237" y="191"/>
                      <a:pt x="218" y="186"/>
                      <a:pt x="216" y="197"/>
                    </a:cubicBezTo>
                    <a:cubicBezTo>
                      <a:pt x="214" y="197"/>
                      <a:pt x="205" y="192"/>
                      <a:pt x="205" y="190"/>
                    </a:cubicBezTo>
                    <a:cubicBezTo>
                      <a:pt x="200" y="191"/>
                      <a:pt x="202" y="195"/>
                      <a:pt x="196" y="195"/>
                    </a:cubicBezTo>
                    <a:cubicBezTo>
                      <a:pt x="187" y="195"/>
                      <a:pt x="172" y="190"/>
                      <a:pt x="172" y="180"/>
                    </a:cubicBezTo>
                    <a:cubicBezTo>
                      <a:pt x="172" y="177"/>
                      <a:pt x="170" y="174"/>
                      <a:pt x="169" y="171"/>
                    </a:cubicBezTo>
                    <a:cubicBezTo>
                      <a:pt x="169" y="171"/>
                      <a:pt x="169" y="170"/>
                      <a:pt x="169" y="170"/>
                    </a:cubicBezTo>
                    <a:cubicBezTo>
                      <a:pt x="168" y="171"/>
                      <a:pt x="166" y="171"/>
                      <a:pt x="165" y="172"/>
                    </a:cubicBezTo>
                    <a:cubicBezTo>
                      <a:pt x="162" y="172"/>
                      <a:pt x="162" y="172"/>
                      <a:pt x="162" y="172"/>
                    </a:cubicBezTo>
                    <a:cubicBezTo>
                      <a:pt x="163" y="170"/>
                      <a:pt x="163" y="169"/>
                      <a:pt x="163" y="167"/>
                    </a:cubicBezTo>
                    <a:cubicBezTo>
                      <a:pt x="163" y="164"/>
                      <a:pt x="162" y="163"/>
                      <a:pt x="161" y="162"/>
                    </a:cubicBezTo>
                    <a:cubicBezTo>
                      <a:pt x="161" y="163"/>
                      <a:pt x="161" y="164"/>
                      <a:pt x="161" y="164"/>
                    </a:cubicBezTo>
                    <a:cubicBezTo>
                      <a:pt x="159" y="165"/>
                      <a:pt x="158" y="169"/>
                      <a:pt x="155" y="169"/>
                    </a:cubicBezTo>
                    <a:cubicBezTo>
                      <a:pt x="154" y="169"/>
                      <a:pt x="153" y="168"/>
                      <a:pt x="153" y="167"/>
                    </a:cubicBezTo>
                    <a:cubicBezTo>
                      <a:pt x="158" y="166"/>
                      <a:pt x="160" y="154"/>
                      <a:pt x="159" y="151"/>
                    </a:cubicBezTo>
                    <a:cubicBezTo>
                      <a:pt x="155" y="155"/>
                      <a:pt x="150" y="167"/>
                      <a:pt x="145" y="167"/>
                    </a:cubicBezTo>
                    <a:cubicBezTo>
                      <a:pt x="142" y="167"/>
                      <a:pt x="143" y="163"/>
                      <a:pt x="143" y="163"/>
                    </a:cubicBezTo>
                    <a:cubicBezTo>
                      <a:pt x="141" y="163"/>
                      <a:pt x="136" y="151"/>
                      <a:pt x="135" y="149"/>
                    </a:cubicBezTo>
                    <a:cubicBezTo>
                      <a:pt x="131" y="144"/>
                      <a:pt x="118" y="142"/>
                      <a:pt x="110" y="142"/>
                    </a:cubicBezTo>
                    <a:cubicBezTo>
                      <a:pt x="102" y="142"/>
                      <a:pt x="100" y="146"/>
                      <a:pt x="95" y="147"/>
                    </a:cubicBezTo>
                    <a:cubicBezTo>
                      <a:pt x="84" y="151"/>
                      <a:pt x="70" y="147"/>
                      <a:pt x="68" y="159"/>
                    </a:cubicBezTo>
                    <a:cubicBezTo>
                      <a:pt x="63" y="159"/>
                      <a:pt x="59" y="160"/>
                      <a:pt x="54" y="160"/>
                    </a:cubicBezTo>
                    <a:cubicBezTo>
                      <a:pt x="51" y="158"/>
                      <a:pt x="51" y="160"/>
                      <a:pt x="48" y="160"/>
                    </a:cubicBezTo>
                    <a:cubicBezTo>
                      <a:pt x="40" y="160"/>
                      <a:pt x="36" y="168"/>
                      <a:pt x="26" y="168"/>
                    </a:cubicBezTo>
                    <a:cubicBezTo>
                      <a:pt x="22" y="168"/>
                      <a:pt x="12" y="163"/>
                      <a:pt x="12" y="160"/>
                    </a:cubicBezTo>
                    <a:cubicBezTo>
                      <a:pt x="12" y="156"/>
                      <a:pt x="17" y="155"/>
                      <a:pt x="17" y="150"/>
                    </a:cubicBezTo>
                    <a:cubicBezTo>
                      <a:pt x="17" y="143"/>
                      <a:pt x="13" y="139"/>
                      <a:pt x="12" y="135"/>
                    </a:cubicBezTo>
                    <a:cubicBezTo>
                      <a:pt x="10" y="125"/>
                      <a:pt x="9" y="122"/>
                      <a:pt x="6" y="113"/>
                    </a:cubicBezTo>
                    <a:cubicBezTo>
                      <a:pt x="5" y="110"/>
                      <a:pt x="0" y="109"/>
                      <a:pt x="1" y="105"/>
                    </a:cubicBezTo>
                    <a:cubicBezTo>
                      <a:pt x="2" y="105"/>
                      <a:pt x="2" y="104"/>
                      <a:pt x="3" y="103"/>
                    </a:cubicBezTo>
                    <a:cubicBezTo>
                      <a:pt x="3" y="104"/>
                      <a:pt x="4" y="105"/>
                      <a:pt x="5" y="105"/>
                    </a:cubicBezTo>
                    <a:cubicBezTo>
                      <a:pt x="5" y="105"/>
                      <a:pt x="5" y="104"/>
                      <a:pt x="5" y="103"/>
                    </a:cubicBezTo>
                    <a:cubicBezTo>
                      <a:pt x="5" y="99"/>
                      <a:pt x="2" y="96"/>
                      <a:pt x="2" y="91"/>
                    </a:cubicBezTo>
                    <a:cubicBezTo>
                      <a:pt x="2" y="84"/>
                      <a:pt x="2" y="83"/>
                      <a:pt x="2" y="78"/>
                    </a:cubicBezTo>
                    <a:cubicBezTo>
                      <a:pt x="2" y="76"/>
                      <a:pt x="4" y="75"/>
                      <a:pt x="5" y="75"/>
                    </a:cubicBezTo>
                    <a:cubicBezTo>
                      <a:pt x="5" y="76"/>
                      <a:pt x="5" y="76"/>
                      <a:pt x="5" y="77"/>
                    </a:cubicBezTo>
                    <a:cubicBezTo>
                      <a:pt x="9" y="77"/>
                      <a:pt x="14" y="71"/>
                      <a:pt x="17" y="69"/>
                    </a:cubicBezTo>
                    <a:cubicBezTo>
                      <a:pt x="19" y="66"/>
                      <a:pt x="28" y="65"/>
                      <a:pt x="32" y="65"/>
                    </a:cubicBezTo>
                    <a:cubicBezTo>
                      <a:pt x="40" y="63"/>
                      <a:pt x="59" y="57"/>
                      <a:pt x="59" y="49"/>
                    </a:cubicBezTo>
                    <a:cubicBezTo>
                      <a:pt x="59" y="48"/>
                      <a:pt x="59" y="47"/>
                      <a:pt x="59" y="45"/>
                    </a:cubicBezTo>
                    <a:cubicBezTo>
                      <a:pt x="59" y="43"/>
                      <a:pt x="59" y="41"/>
                      <a:pt x="62" y="40"/>
                    </a:cubicBezTo>
                    <a:cubicBezTo>
                      <a:pt x="63" y="42"/>
                      <a:pt x="64" y="43"/>
                      <a:pt x="65" y="44"/>
                    </a:cubicBezTo>
                    <a:cubicBezTo>
                      <a:pt x="68" y="43"/>
                      <a:pt x="66" y="39"/>
                      <a:pt x="68" y="37"/>
                    </a:cubicBezTo>
                    <a:cubicBezTo>
                      <a:pt x="69" y="38"/>
                      <a:pt x="70" y="39"/>
                      <a:pt x="72" y="39"/>
                    </a:cubicBezTo>
                    <a:cubicBezTo>
                      <a:pt x="72" y="32"/>
                      <a:pt x="77" y="31"/>
                      <a:pt x="77" y="26"/>
                    </a:cubicBezTo>
                    <a:cubicBezTo>
                      <a:pt x="83" y="26"/>
                      <a:pt x="85" y="22"/>
                      <a:pt x="89" y="22"/>
                    </a:cubicBezTo>
                    <a:cubicBezTo>
                      <a:pt x="93" y="22"/>
                      <a:pt x="96" y="26"/>
                      <a:pt x="96" y="30"/>
                    </a:cubicBezTo>
                    <a:cubicBezTo>
                      <a:pt x="97" y="29"/>
                      <a:pt x="99" y="28"/>
                      <a:pt x="101" y="28"/>
                    </a:cubicBezTo>
                    <a:cubicBezTo>
                      <a:pt x="102" y="28"/>
                      <a:pt x="104" y="29"/>
                      <a:pt x="104" y="29"/>
                    </a:cubicBezTo>
                    <a:cubicBezTo>
                      <a:pt x="106" y="27"/>
                      <a:pt x="105" y="26"/>
                      <a:pt x="105" y="24"/>
                    </a:cubicBezTo>
                    <a:cubicBezTo>
                      <a:pt x="105" y="21"/>
                      <a:pt x="109" y="19"/>
                      <a:pt x="109" y="16"/>
                    </a:cubicBezTo>
                    <a:cubicBezTo>
                      <a:pt x="109" y="13"/>
                      <a:pt x="118" y="11"/>
                      <a:pt x="121" y="11"/>
                    </a:cubicBezTo>
                    <a:cubicBezTo>
                      <a:pt x="123" y="11"/>
                      <a:pt x="125" y="9"/>
                      <a:pt x="126" y="9"/>
                    </a:cubicBezTo>
                    <a:cubicBezTo>
                      <a:pt x="124" y="7"/>
                      <a:pt x="122" y="6"/>
                      <a:pt x="121" y="4"/>
                    </a:cubicBezTo>
                    <a:cubicBezTo>
                      <a:pt x="129" y="7"/>
                      <a:pt x="134" y="10"/>
                      <a:pt x="142" y="10"/>
                    </a:cubicBezTo>
                    <a:cubicBezTo>
                      <a:pt x="145" y="10"/>
                      <a:pt x="146" y="8"/>
                      <a:pt x="148" y="8"/>
                    </a:cubicBezTo>
                    <a:cubicBezTo>
                      <a:pt x="150" y="8"/>
                      <a:pt x="153" y="11"/>
                      <a:pt x="153" y="13"/>
                    </a:cubicBezTo>
                    <a:cubicBezTo>
                      <a:pt x="153" y="15"/>
                      <a:pt x="149" y="16"/>
                      <a:pt x="148" y="17"/>
                    </a:cubicBezTo>
                    <a:cubicBezTo>
                      <a:pt x="145" y="28"/>
                      <a:pt x="145" y="28"/>
                      <a:pt x="145" y="28"/>
                    </a:cubicBezTo>
                    <a:cubicBezTo>
                      <a:pt x="145" y="30"/>
                      <a:pt x="148" y="30"/>
                      <a:pt x="149" y="31"/>
                    </a:cubicBezTo>
                    <a:cubicBezTo>
                      <a:pt x="151" y="32"/>
                      <a:pt x="151" y="35"/>
                      <a:pt x="152" y="35"/>
                    </a:cubicBezTo>
                    <a:cubicBezTo>
                      <a:pt x="158" y="37"/>
                      <a:pt x="161" y="39"/>
                      <a:pt x="167" y="41"/>
                    </a:cubicBezTo>
                    <a:cubicBezTo>
                      <a:pt x="170" y="42"/>
                      <a:pt x="171" y="47"/>
                      <a:pt x="175" y="47"/>
                    </a:cubicBezTo>
                    <a:cubicBezTo>
                      <a:pt x="182" y="47"/>
                      <a:pt x="184" y="34"/>
                      <a:pt x="185" y="28"/>
                    </a:cubicBezTo>
                    <a:cubicBezTo>
                      <a:pt x="185" y="8"/>
                      <a:pt x="185" y="8"/>
                      <a:pt x="185" y="8"/>
                    </a:cubicBezTo>
                    <a:cubicBezTo>
                      <a:pt x="189" y="5"/>
                      <a:pt x="187" y="2"/>
                      <a:pt x="191" y="0"/>
                    </a:cubicBezTo>
                    <a:cubicBezTo>
                      <a:pt x="192" y="6"/>
                      <a:pt x="195" y="10"/>
                      <a:pt x="196" y="15"/>
                    </a:cubicBezTo>
                    <a:cubicBezTo>
                      <a:pt x="197" y="18"/>
                      <a:pt x="196" y="22"/>
                      <a:pt x="199" y="24"/>
                    </a:cubicBezTo>
                    <a:cubicBezTo>
                      <a:pt x="201" y="25"/>
                      <a:pt x="205" y="26"/>
                      <a:pt x="206" y="26"/>
                    </a:cubicBezTo>
                    <a:cubicBezTo>
                      <a:pt x="209" y="28"/>
                      <a:pt x="209" y="35"/>
                      <a:pt x="210" y="39"/>
                    </a:cubicBezTo>
                    <a:cubicBezTo>
                      <a:pt x="212" y="45"/>
                      <a:pt x="214" y="48"/>
                      <a:pt x="216" y="54"/>
                    </a:cubicBezTo>
                    <a:cubicBezTo>
                      <a:pt x="217" y="59"/>
                      <a:pt x="227" y="61"/>
                      <a:pt x="231" y="65"/>
                    </a:cubicBezTo>
                    <a:cubicBezTo>
                      <a:pt x="234" y="68"/>
                      <a:pt x="234" y="72"/>
                      <a:pt x="235" y="75"/>
                    </a:cubicBezTo>
                    <a:cubicBezTo>
                      <a:pt x="236" y="78"/>
                      <a:pt x="240" y="78"/>
                      <a:pt x="243" y="78"/>
                    </a:cubicBezTo>
                    <a:cubicBezTo>
                      <a:pt x="243" y="87"/>
                      <a:pt x="251" y="91"/>
                      <a:pt x="255" y="95"/>
                    </a:cubicBezTo>
                    <a:lnTo>
                      <a:pt x="255" y="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4" name="Freeform 38"/>
              <p:cNvSpPr>
                <a:spLocks/>
              </p:cNvSpPr>
              <p:nvPr/>
            </p:nvSpPr>
            <p:spPr bwMode="auto">
              <a:xfrm>
                <a:off x="4921250" y="3784601"/>
                <a:ext cx="109537" cy="107950"/>
              </a:xfrm>
              <a:custGeom>
                <a:avLst/>
                <a:gdLst>
                  <a:gd name="T0" fmla="*/ 30 w 50"/>
                  <a:gd name="T1" fmla="*/ 14 h 49"/>
                  <a:gd name="T2" fmla="*/ 30 w 50"/>
                  <a:gd name="T3" fmla="*/ 11 h 49"/>
                  <a:gd name="T4" fmla="*/ 34 w 50"/>
                  <a:gd name="T5" fmla="*/ 9 h 49"/>
                  <a:gd name="T6" fmla="*/ 35 w 50"/>
                  <a:gd name="T7" fmla="*/ 8 h 49"/>
                  <a:gd name="T8" fmla="*/ 40 w 50"/>
                  <a:gd name="T9" fmla="*/ 0 h 49"/>
                  <a:gd name="T10" fmla="*/ 42 w 50"/>
                  <a:gd name="T11" fmla="*/ 2 h 49"/>
                  <a:gd name="T12" fmla="*/ 43 w 50"/>
                  <a:gd name="T13" fmla="*/ 5 h 49"/>
                  <a:gd name="T14" fmla="*/ 47 w 50"/>
                  <a:gd name="T15" fmla="*/ 3 h 49"/>
                  <a:gd name="T16" fmla="*/ 48 w 50"/>
                  <a:gd name="T17" fmla="*/ 4 h 49"/>
                  <a:gd name="T18" fmla="*/ 50 w 50"/>
                  <a:gd name="T19" fmla="*/ 8 h 49"/>
                  <a:gd name="T20" fmla="*/ 41 w 50"/>
                  <a:gd name="T21" fmla="*/ 19 h 49"/>
                  <a:gd name="T22" fmla="*/ 41 w 50"/>
                  <a:gd name="T23" fmla="*/ 26 h 49"/>
                  <a:gd name="T24" fmla="*/ 32 w 50"/>
                  <a:gd name="T25" fmla="*/ 27 h 49"/>
                  <a:gd name="T26" fmla="*/ 25 w 50"/>
                  <a:gd name="T27" fmla="*/ 43 h 49"/>
                  <a:gd name="T28" fmla="*/ 17 w 50"/>
                  <a:gd name="T29" fmla="*/ 49 h 49"/>
                  <a:gd name="T30" fmla="*/ 12 w 50"/>
                  <a:gd name="T31" fmla="*/ 47 h 49"/>
                  <a:gd name="T32" fmla="*/ 1 w 50"/>
                  <a:gd name="T33" fmla="*/ 43 h 49"/>
                  <a:gd name="T34" fmla="*/ 0 w 50"/>
                  <a:gd name="T35" fmla="*/ 42 h 49"/>
                  <a:gd name="T36" fmla="*/ 9 w 50"/>
                  <a:gd name="T37" fmla="*/ 30 h 49"/>
                  <a:gd name="T38" fmla="*/ 13 w 50"/>
                  <a:gd name="T39" fmla="*/ 27 h 49"/>
                  <a:gd name="T40" fmla="*/ 26 w 50"/>
                  <a:gd name="T41" fmla="*/ 19 h 49"/>
                  <a:gd name="T42" fmla="*/ 30 w 50"/>
                  <a:gd name="T43" fmla="*/ 1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49">
                    <a:moveTo>
                      <a:pt x="30" y="14"/>
                    </a:moveTo>
                    <a:cubicBezTo>
                      <a:pt x="30" y="14"/>
                      <a:pt x="30" y="12"/>
                      <a:pt x="30" y="11"/>
                    </a:cubicBezTo>
                    <a:cubicBezTo>
                      <a:pt x="31" y="10"/>
                      <a:pt x="33" y="9"/>
                      <a:pt x="34" y="9"/>
                    </a:cubicBezTo>
                    <a:cubicBezTo>
                      <a:pt x="34" y="8"/>
                      <a:pt x="35" y="8"/>
                      <a:pt x="35" y="8"/>
                    </a:cubicBezTo>
                    <a:cubicBezTo>
                      <a:pt x="35" y="4"/>
                      <a:pt x="38" y="1"/>
                      <a:pt x="40" y="0"/>
                    </a:cubicBezTo>
                    <a:cubicBezTo>
                      <a:pt x="40" y="2"/>
                      <a:pt x="41" y="2"/>
                      <a:pt x="42" y="2"/>
                    </a:cubicBezTo>
                    <a:cubicBezTo>
                      <a:pt x="42" y="4"/>
                      <a:pt x="41" y="5"/>
                      <a:pt x="43" y="5"/>
                    </a:cubicBezTo>
                    <a:cubicBezTo>
                      <a:pt x="44" y="5"/>
                      <a:pt x="45" y="4"/>
                      <a:pt x="47" y="3"/>
                    </a:cubicBezTo>
                    <a:cubicBezTo>
                      <a:pt x="47" y="4"/>
                      <a:pt x="47" y="4"/>
                      <a:pt x="48" y="4"/>
                    </a:cubicBezTo>
                    <a:cubicBezTo>
                      <a:pt x="48" y="6"/>
                      <a:pt x="49" y="7"/>
                      <a:pt x="50" y="8"/>
                    </a:cubicBezTo>
                    <a:cubicBezTo>
                      <a:pt x="49" y="11"/>
                      <a:pt x="44" y="19"/>
                      <a:pt x="41" y="19"/>
                    </a:cubicBezTo>
                    <a:cubicBezTo>
                      <a:pt x="40" y="22"/>
                      <a:pt x="41" y="23"/>
                      <a:pt x="41" y="26"/>
                    </a:cubicBezTo>
                    <a:cubicBezTo>
                      <a:pt x="40" y="26"/>
                      <a:pt x="34" y="27"/>
                      <a:pt x="32" y="27"/>
                    </a:cubicBezTo>
                    <a:cubicBezTo>
                      <a:pt x="32" y="30"/>
                      <a:pt x="25" y="43"/>
                      <a:pt x="25" y="43"/>
                    </a:cubicBezTo>
                    <a:cubicBezTo>
                      <a:pt x="23" y="45"/>
                      <a:pt x="19" y="49"/>
                      <a:pt x="17" y="49"/>
                    </a:cubicBezTo>
                    <a:cubicBezTo>
                      <a:pt x="16" y="49"/>
                      <a:pt x="13" y="47"/>
                      <a:pt x="12" y="47"/>
                    </a:cubicBezTo>
                    <a:cubicBezTo>
                      <a:pt x="10" y="47"/>
                      <a:pt x="1" y="44"/>
                      <a:pt x="1" y="43"/>
                    </a:cubicBezTo>
                    <a:cubicBezTo>
                      <a:pt x="1" y="43"/>
                      <a:pt x="0" y="42"/>
                      <a:pt x="0" y="42"/>
                    </a:cubicBezTo>
                    <a:cubicBezTo>
                      <a:pt x="0" y="36"/>
                      <a:pt x="7" y="33"/>
                      <a:pt x="9" y="30"/>
                    </a:cubicBezTo>
                    <a:cubicBezTo>
                      <a:pt x="10" y="28"/>
                      <a:pt x="11" y="27"/>
                      <a:pt x="13" y="27"/>
                    </a:cubicBezTo>
                    <a:cubicBezTo>
                      <a:pt x="18" y="27"/>
                      <a:pt x="22" y="21"/>
                      <a:pt x="26" y="19"/>
                    </a:cubicBezTo>
                    <a:cubicBezTo>
                      <a:pt x="27" y="19"/>
                      <a:pt x="30" y="14"/>
                      <a:pt x="3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5" name="Freeform 39"/>
              <p:cNvSpPr>
                <a:spLocks/>
              </p:cNvSpPr>
              <p:nvPr/>
            </p:nvSpPr>
            <p:spPr bwMode="auto">
              <a:xfrm>
                <a:off x="5008563" y="3681413"/>
                <a:ext cx="82550" cy="119063"/>
              </a:xfrm>
              <a:custGeom>
                <a:avLst/>
                <a:gdLst>
                  <a:gd name="T0" fmla="*/ 12 w 37"/>
                  <a:gd name="T1" fmla="*/ 21 h 54"/>
                  <a:gd name="T2" fmla="*/ 10 w 37"/>
                  <a:gd name="T3" fmla="*/ 16 h 54"/>
                  <a:gd name="T4" fmla="*/ 10 w 37"/>
                  <a:gd name="T5" fmla="*/ 14 h 54"/>
                  <a:gd name="T6" fmla="*/ 0 w 37"/>
                  <a:gd name="T7" fmla="*/ 0 h 54"/>
                  <a:gd name="T8" fmla="*/ 9 w 37"/>
                  <a:gd name="T9" fmla="*/ 7 h 54"/>
                  <a:gd name="T10" fmla="*/ 12 w 37"/>
                  <a:gd name="T11" fmla="*/ 10 h 54"/>
                  <a:gd name="T12" fmla="*/ 11 w 37"/>
                  <a:gd name="T13" fmla="*/ 12 h 54"/>
                  <a:gd name="T14" fmla="*/ 15 w 37"/>
                  <a:gd name="T15" fmla="*/ 19 h 54"/>
                  <a:gd name="T16" fmla="*/ 16 w 37"/>
                  <a:gd name="T17" fmla="*/ 19 h 54"/>
                  <a:gd name="T18" fmla="*/ 18 w 37"/>
                  <a:gd name="T19" fmla="*/ 17 h 54"/>
                  <a:gd name="T20" fmla="*/ 19 w 37"/>
                  <a:gd name="T21" fmla="*/ 17 h 54"/>
                  <a:gd name="T22" fmla="*/ 28 w 37"/>
                  <a:gd name="T23" fmla="*/ 26 h 54"/>
                  <a:gd name="T24" fmla="*/ 36 w 37"/>
                  <a:gd name="T25" fmla="*/ 24 h 54"/>
                  <a:gd name="T26" fmla="*/ 37 w 37"/>
                  <a:gd name="T27" fmla="*/ 25 h 54"/>
                  <a:gd name="T28" fmla="*/ 33 w 37"/>
                  <a:gd name="T29" fmla="*/ 37 h 54"/>
                  <a:gd name="T30" fmla="*/ 32 w 37"/>
                  <a:gd name="T31" fmla="*/ 35 h 54"/>
                  <a:gd name="T32" fmla="*/ 31 w 37"/>
                  <a:gd name="T33" fmla="*/ 36 h 54"/>
                  <a:gd name="T34" fmla="*/ 27 w 37"/>
                  <a:gd name="T35" fmla="*/ 39 h 54"/>
                  <a:gd name="T36" fmla="*/ 28 w 37"/>
                  <a:gd name="T37" fmla="*/ 41 h 54"/>
                  <a:gd name="T38" fmla="*/ 24 w 37"/>
                  <a:gd name="T39" fmla="*/ 46 h 54"/>
                  <a:gd name="T40" fmla="*/ 16 w 37"/>
                  <a:gd name="T41" fmla="*/ 54 h 54"/>
                  <a:gd name="T42" fmla="*/ 13 w 37"/>
                  <a:gd name="T43" fmla="*/ 51 h 54"/>
                  <a:gd name="T44" fmla="*/ 15 w 37"/>
                  <a:gd name="T45" fmla="*/ 44 h 54"/>
                  <a:gd name="T46" fmla="*/ 7 w 37"/>
                  <a:gd name="T47" fmla="*/ 38 h 54"/>
                  <a:gd name="T48" fmla="*/ 10 w 37"/>
                  <a:gd name="T49" fmla="*/ 34 h 54"/>
                  <a:gd name="T50" fmla="*/ 13 w 37"/>
                  <a:gd name="T51" fmla="*/ 25 h 54"/>
                  <a:gd name="T52" fmla="*/ 12 w 37"/>
                  <a:gd name="T53" fmla="*/ 20 h 54"/>
                  <a:gd name="T54" fmla="*/ 12 w 37"/>
                  <a:gd name="T55" fmla="*/ 20 h 54"/>
                  <a:gd name="T56" fmla="*/ 12 w 37"/>
                  <a:gd name="T57"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54">
                    <a:moveTo>
                      <a:pt x="12" y="21"/>
                    </a:moveTo>
                    <a:cubicBezTo>
                      <a:pt x="11" y="19"/>
                      <a:pt x="10" y="18"/>
                      <a:pt x="10" y="16"/>
                    </a:cubicBezTo>
                    <a:cubicBezTo>
                      <a:pt x="10" y="16"/>
                      <a:pt x="10" y="15"/>
                      <a:pt x="10" y="14"/>
                    </a:cubicBezTo>
                    <a:cubicBezTo>
                      <a:pt x="5" y="13"/>
                      <a:pt x="2" y="6"/>
                      <a:pt x="0" y="0"/>
                    </a:cubicBezTo>
                    <a:cubicBezTo>
                      <a:pt x="3" y="4"/>
                      <a:pt x="7" y="4"/>
                      <a:pt x="9" y="7"/>
                    </a:cubicBezTo>
                    <a:cubicBezTo>
                      <a:pt x="10" y="8"/>
                      <a:pt x="10" y="10"/>
                      <a:pt x="12" y="10"/>
                    </a:cubicBezTo>
                    <a:cubicBezTo>
                      <a:pt x="12" y="11"/>
                      <a:pt x="11" y="11"/>
                      <a:pt x="11" y="12"/>
                    </a:cubicBezTo>
                    <a:cubicBezTo>
                      <a:pt x="11" y="13"/>
                      <a:pt x="14" y="18"/>
                      <a:pt x="15" y="19"/>
                    </a:cubicBezTo>
                    <a:cubicBezTo>
                      <a:pt x="16" y="19"/>
                      <a:pt x="16" y="19"/>
                      <a:pt x="16" y="19"/>
                    </a:cubicBezTo>
                    <a:cubicBezTo>
                      <a:pt x="16" y="18"/>
                      <a:pt x="17" y="17"/>
                      <a:pt x="18" y="17"/>
                    </a:cubicBezTo>
                    <a:cubicBezTo>
                      <a:pt x="19" y="17"/>
                      <a:pt x="19" y="17"/>
                      <a:pt x="19" y="17"/>
                    </a:cubicBezTo>
                    <a:cubicBezTo>
                      <a:pt x="19" y="23"/>
                      <a:pt x="22" y="26"/>
                      <a:pt x="28" y="26"/>
                    </a:cubicBezTo>
                    <a:cubicBezTo>
                      <a:pt x="32" y="26"/>
                      <a:pt x="32" y="24"/>
                      <a:pt x="36" y="24"/>
                    </a:cubicBezTo>
                    <a:cubicBezTo>
                      <a:pt x="36" y="24"/>
                      <a:pt x="37" y="25"/>
                      <a:pt x="37" y="25"/>
                    </a:cubicBezTo>
                    <a:cubicBezTo>
                      <a:pt x="34" y="28"/>
                      <a:pt x="35" y="33"/>
                      <a:pt x="33" y="37"/>
                    </a:cubicBezTo>
                    <a:cubicBezTo>
                      <a:pt x="32" y="35"/>
                      <a:pt x="32" y="35"/>
                      <a:pt x="32" y="35"/>
                    </a:cubicBezTo>
                    <a:cubicBezTo>
                      <a:pt x="32" y="35"/>
                      <a:pt x="31" y="36"/>
                      <a:pt x="31" y="36"/>
                    </a:cubicBezTo>
                    <a:cubicBezTo>
                      <a:pt x="29" y="37"/>
                      <a:pt x="27" y="37"/>
                      <a:pt x="27" y="39"/>
                    </a:cubicBezTo>
                    <a:cubicBezTo>
                      <a:pt x="27" y="40"/>
                      <a:pt x="28" y="41"/>
                      <a:pt x="28" y="41"/>
                    </a:cubicBezTo>
                    <a:cubicBezTo>
                      <a:pt x="28" y="43"/>
                      <a:pt x="25" y="45"/>
                      <a:pt x="24" y="46"/>
                    </a:cubicBezTo>
                    <a:cubicBezTo>
                      <a:pt x="22" y="49"/>
                      <a:pt x="21" y="54"/>
                      <a:pt x="16" y="54"/>
                    </a:cubicBezTo>
                    <a:cubicBezTo>
                      <a:pt x="14" y="54"/>
                      <a:pt x="13" y="53"/>
                      <a:pt x="13" y="51"/>
                    </a:cubicBezTo>
                    <a:cubicBezTo>
                      <a:pt x="13" y="48"/>
                      <a:pt x="15" y="47"/>
                      <a:pt x="15" y="44"/>
                    </a:cubicBezTo>
                    <a:cubicBezTo>
                      <a:pt x="15" y="40"/>
                      <a:pt x="7" y="42"/>
                      <a:pt x="7" y="38"/>
                    </a:cubicBezTo>
                    <a:cubicBezTo>
                      <a:pt x="7" y="35"/>
                      <a:pt x="9" y="35"/>
                      <a:pt x="10" y="34"/>
                    </a:cubicBezTo>
                    <a:cubicBezTo>
                      <a:pt x="12" y="32"/>
                      <a:pt x="13" y="28"/>
                      <a:pt x="13" y="25"/>
                    </a:cubicBezTo>
                    <a:cubicBezTo>
                      <a:pt x="13" y="23"/>
                      <a:pt x="12" y="21"/>
                      <a:pt x="12" y="20"/>
                    </a:cubicBezTo>
                    <a:cubicBezTo>
                      <a:pt x="12" y="20"/>
                      <a:pt x="12" y="20"/>
                      <a:pt x="12" y="20"/>
                    </a:cubicBezTo>
                    <a:lnTo>
                      <a:pt x="12"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6" name="Freeform 40"/>
              <p:cNvSpPr>
                <a:spLocks/>
              </p:cNvSpPr>
              <p:nvPr/>
            </p:nvSpPr>
            <p:spPr bwMode="auto">
              <a:xfrm>
                <a:off x="5070475" y="3419476"/>
                <a:ext cx="17462" cy="14288"/>
              </a:xfrm>
              <a:custGeom>
                <a:avLst/>
                <a:gdLst>
                  <a:gd name="T0" fmla="*/ 6 w 8"/>
                  <a:gd name="T1" fmla="*/ 0 h 6"/>
                  <a:gd name="T2" fmla="*/ 8 w 8"/>
                  <a:gd name="T3" fmla="*/ 2 h 6"/>
                  <a:gd name="T4" fmla="*/ 8 w 8"/>
                  <a:gd name="T5" fmla="*/ 5 h 6"/>
                  <a:gd name="T6" fmla="*/ 5 w 8"/>
                  <a:gd name="T7" fmla="*/ 6 h 6"/>
                  <a:gd name="T8" fmla="*/ 0 w 8"/>
                  <a:gd name="T9" fmla="*/ 5 h 6"/>
                  <a:gd name="T10" fmla="*/ 6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6" y="0"/>
                    </a:moveTo>
                    <a:cubicBezTo>
                      <a:pt x="6" y="1"/>
                      <a:pt x="7" y="2"/>
                      <a:pt x="8" y="2"/>
                    </a:cubicBezTo>
                    <a:cubicBezTo>
                      <a:pt x="8" y="5"/>
                      <a:pt x="8" y="5"/>
                      <a:pt x="8" y="5"/>
                    </a:cubicBezTo>
                    <a:cubicBezTo>
                      <a:pt x="7" y="6"/>
                      <a:pt x="7" y="6"/>
                      <a:pt x="5" y="6"/>
                    </a:cubicBezTo>
                    <a:cubicBezTo>
                      <a:pt x="3" y="6"/>
                      <a:pt x="0" y="6"/>
                      <a:pt x="0" y="5"/>
                    </a:cubicBezTo>
                    <a:cubicBezTo>
                      <a:pt x="0" y="2"/>
                      <a:pt x="3"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7" name="Freeform 41"/>
              <p:cNvSpPr>
                <a:spLocks/>
              </p:cNvSpPr>
              <p:nvPr/>
            </p:nvSpPr>
            <p:spPr bwMode="auto">
              <a:xfrm>
                <a:off x="5091113" y="3406776"/>
                <a:ext cx="14287" cy="11113"/>
              </a:xfrm>
              <a:custGeom>
                <a:avLst/>
                <a:gdLst>
                  <a:gd name="T0" fmla="*/ 7 w 7"/>
                  <a:gd name="T1" fmla="*/ 0 h 5"/>
                  <a:gd name="T2" fmla="*/ 7 w 7"/>
                  <a:gd name="T3" fmla="*/ 2 h 5"/>
                  <a:gd name="T4" fmla="*/ 2 w 7"/>
                  <a:gd name="T5" fmla="*/ 5 h 5"/>
                  <a:gd name="T6" fmla="*/ 0 w 7"/>
                  <a:gd name="T7" fmla="*/ 3 h 5"/>
                  <a:gd name="T8" fmla="*/ 7 w 7"/>
                  <a:gd name="T9" fmla="*/ 0 h 5"/>
                </a:gdLst>
                <a:ahLst/>
                <a:cxnLst>
                  <a:cxn ang="0">
                    <a:pos x="T0" y="T1"/>
                  </a:cxn>
                  <a:cxn ang="0">
                    <a:pos x="T2" y="T3"/>
                  </a:cxn>
                  <a:cxn ang="0">
                    <a:pos x="T4" y="T5"/>
                  </a:cxn>
                  <a:cxn ang="0">
                    <a:pos x="T6" y="T7"/>
                  </a:cxn>
                  <a:cxn ang="0">
                    <a:pos x="T8" y="T9"/>
                  </a:cxn>
                </a:cxnLst>
                <a:rect l="0" t="0" r="r" b="b"/>
                <a:pathLst>
                  <a:path w="7" h="5">
                    <a:moveTo>
                      <a:pt x="7" y="0"/>
                    </a:moveTo>
                    <a:cubicBezTo>
                      <a:pt x="7" y="0"/>
                      <a:pt x="7" y="1"/>
                      <a:pt x="7" y="2"/>
                    </a:cubicBezTo>
                    <a:cubicBezTo>
                      <a:pt x="5" y="2"/>
                      <a:pt x="4" y="5"/>
                      <a:pt x="2" y="5"/>
                    </a:cubicBezTo>
                    <a:cubicBezTo>
                      <a:pt x="1" y="5"/>
                      <a:pt x="0" y="3"/>
                      <a:pt x="0" y="3"/>
                    </a:cubicBezTo>
                    <a:cubicBezTo>
                      <a:pt x="0" y="0"/>
                      <a:pt x="6" y="0"/>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8" name="Freeform 42"/>
              <p:cNvSpPr>
                <a:spLocks/>
              </p:cNvSpPr>
              <p:nvPr/>
            </p:nvSpPr>
            <p:spPr bwMode="auto">
              <a:xfrm>
                <a:off x="4292600" y="3030538"/>
                <a:ext cx="65087" cy="61913"/>
              </a:xfrm>
              <a:custGeom>
                <a:avLst/>
                <a:gdLst>
                  <a:gd name="T0" fmla="*/ 25 w 30"/>
                  <a:gd name="T1" fmla="*/ 20 h 28"/>
                  <a:gd name="T2" fmla="*/ 23 w 30"/>
                  <a:gd name="T3" fmla="*/ 18 h 28"/>
                  <a:gd name="T4" fmla="*/ 21 w 30"/>
                  <a:gd name="T5" fmla="*/ 21 h 28"/>
                  <a:gd name="T6" fmla="*/ 24 w 30"/>
                  <a:gd name="T7" fmla="*/ 25 h 28"/>
                  <a:gd name="T8" fmla="*/ 21 w 30"/>
                  <a:gd name="T9" fmla="*/ 28 h 28"/>
                  <a:gd name="T10" fmla="*/ 20 w 30"/>
                  <a:gd name="T11" fmla="*/ 26 h 28"/>
                  <a:gd name="T12" fmla="*/ 18 w 30"/>
                  <a:gd name="T13" fmla="*/ 26 h 28"/>
                  <a:gd name="T14" fmla="*/ 13 w 30"/>
                  <a:gd name="T15" fmla="*/ 19 h 28"/>
                  <a:gd name="T16" fmla="*/ 14 w 30"/>
                  <a:gd name="T17" fmla="*/ 17 h 28"/>
                  <a:gd name="T18" fmla="*/ 13 w 30"/>
                  <a:gd name="T19" fmla="*/ 15 h 28"/>
                  <a:gd name="T20" fmla="*/ 11 w 30"/>
                  <a:gd name="T21" fmla="*/ 15 h 28"/>
                  <a:gd name="T22" fmla="*/ 11 w 30"/>
                  <a:gd name="T23" fmla="*/ 17 h 28"/>
                  <a:gd name="T24" fmla="*/ 8 w 30"/>
                  <a:gd name="T25" fmla="*/ 16 h 28"/>
                  <a:gd name="T26" fmla="*/ 8 w 30"/>
                  <a:gd name="T27" fmla="*/ 17 h 28"/>
                  <a:gd name="T28" fmla="*/ 6 w 30"/>
                  <a:gd name="T29" fmla="*/ 15 h 28"/>
                  <a:gd name="T30" fmla="*/ 2 w 30"/>
                  <a:gd name="T31" fmla="*/ 23 h 28"/>
                  <a:gd name="T32" fmla="*/ 2 w 30"/>
                  <a:gd name="T33" fmla="*/ 19 h 28"/>
                  <a:gd name="T34" fmla="*/ 1 w 30"/>
                  <a:gd name="T35" fmla="*/ 17 h 28"/>
                  <a:gd name="T36" fmla="*/ 2 w 30"/>
                  <a:gd name="T37" fmla="*/ 12 h 28"/>
                  <a:gd name="T38" fmla="*/ 9 w 30"/>
                  <a:gd name="T39" fmla="*/ 7 h 28"/>
                  <a:gd name="T40" fmla="*/ 13 w 30"/>
                  <a:gd name="T41" fmla="*/ 11 h 28"/>
                  <a:gd name="T42" fmla="*/ 14 w 30"/>
                  <a:gd name="T43" fmla="*/ 11 h 28"/>
                  <a:gd name="T44" fmla="*/ 16 w 30"/>
                  <a:gd name="T45" fmla="*/ 8 h 28"/>
                  <a:gd name="T46" fmla="*/ 21 w 30"/>
                  <a:gd name="T47" fmla="*/ 5 h 28"/>
                  <a:gd name="T48" fmla="*/ 21 w 30"/>
                  <a:gd name="T49" fmla="*/ 0 h 28"/>
                  <a:gd name="T50" fmla="*/ 25 w 30"/>
                  <a:gd name="T51" fmla="*/ 2 h 28"/>
                  <a:gd name="T52" fmla="*/ 30 w 30"/>
                  <a:gd name="T53" fmla="*/ 17 h 28"/>
                  <a:gd name="T54" fmla="*/ 27 w 30"/>
                  <a:gd name="T55" fmla="*/ 24 h 28"/>
                  <a:gd name="T56" fmla="*/ 24 w 30"/>
                  <a:gd name="T57" fmla="*/ 19 h 28"/>
                  <a:gd name="T58" fmla="*/ 25 w 30"/>
                  <a:gd name="T59"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 h="28">
                    <a:moveTo>
                      <a:pt x="25" y="20"/>
                    </a:moveTo>
                    <a:cubicBezTo>
                      <a:pt x="24" y="19"/>
                      <a:pt x="24" y="19"/>
                      <a:pt x="23" y="18"/>
                    </a:cubicBezTo>
                    <a:cubicBezTo>
                      <a:pt x="22" y="19"/>
                      <a:pt x="21" y="20"/>
                      <a:pt x="21" y="21"/>
                    </a:cubicBezTo>
                    <a:cubicBezTo>
                      <a:pt x="21" y="22"/>
                      <a:pt x="24" y="23"/>
                      <a:pt x="24" y="25"/>
                    </a:cubicBezTo>
                    <a:cubicBezTo>
                      <a:pt x="24" y="27"/>
                      <a:pt x="23" y="28"/>
                      <a:pt x="21" y="28"/>
                    </a:cubicBezTo>
                    <a:cubicBezTo>
                      <a:pt x="21" y="28"/>
                      <a:pt x="20" y="27"/>
                      <a:pt x="20" y="26"/>
                    </a:cubicBezTo>
                    <a:cubicBezTo>
                      <a:pt x="20" y="27"/>
                      <a:pt x="19" y="26"/>
                      <a:pt x="18" y="26"/>
                    </a:cubicBezTo>
                    <a:cubicBezTo>
                      <a:pt x="16" y="26"/>
                      <a:pt x="13" y="23"/>
                      <a:pt x="13" y="19"/>
                    </a:cubicBezTo>
                    <a:cubicBezTo>
                      <a:pt x="13" y="18"/>
                      <a:pt x="14" y="17"/>
                      <a:pt x="14" y="17"/>
                    </a:cubicBezTo>
                    <a:cubicBezTo>
                      <a:pt x="14" y="16"/>
                      <a:pt x="14" y="16"/>
                      <a:pt x="13" y="15"/>
                    </a:cubicBezTo>
                    <a:cubicBezTo>
                      <a:pt x="11" y="15"/>
                      <a:pt x="11" y="15"/>
                      <a:pt x="11" y="15"/>
                    </a:cubicBezTo>
                    <a:cubicBezTo>
                      <a:pt x="11" y="16"/>
                      <a:pt x="10" y="16"/>
                      <a:pt x="11" y="17"/>
                    </a:cubicBezTo>
                    <a:cubicBezTo>
                      <a:pt x="9" y="17"/>
                      <a:pt x="9" y="16"/>
                      <a:pt x="8" y="16"/>
                    </a:cubicBezTo>
                    <a:cubicBezTo>
                      <a:pt x="8" y="16"/>
                      <a:pt x="8" y="17"/>
                      <a:pt x="8" y="17"/>
                    </a:cubicBezTo>
                    <a:cubicBezTo>
                      <a:pt x="7" y="17"/>
                      <a:pt x="6" y="15"/>
                      <a:pt x="6" y="15"/>
                    </a:cubicBezTo>
                    <a:cubicBezTo>
                      <a:pt x="4" y="17"/>
                      <a:pt x="4" y="23"/>
                      <a:pt x="2" y="23"/>
                    </a:cubicBezTo>
                    <a:cubicBezTo>
                      <a:pt x="0" y="23"/>
                      <a:pt x="2" y="20"/>
                      <a:pt x="2" y="19"/>
                    </a:cubicBezTo>
                    <a:cubicBezTo>
                      <a:pt x="2" y="18"/>
                      <a:pt x="1" y="17"/>
                      <a:pt x="1" y="17"/>
                    </a:cubicBezTo>
                    <a:cubicBezTo>
                      <a:pt x="1" y="15"/>
                      <a:pt x="2" y="14"/>
                      <a:pt x="2" y="12"/>
                    </a:cubicBezTo>
                    <a:cubicBezTo>
                      <a:pt x="7" y="12"/>
                      <a:pt x="6" y="7"/>
                      <a:pt x="9" y="7"/>
                    </a:cubicBezTo>
                    <a:cubicBezTo>
                      <a:pt x="12" y="8"/>
                      <a:pt x="12" y="11"/>
                      <a:pt x="13" y="11"/>
                    </a:cubicBezTo>
                    <a:cubicBezTo>
                      <a:pt x="14" y="11"/>
                      <a:pt x="14" y="11"/>
                      <a:pt x="14" y="11"/>
                    </a:cubicBezTo>
                    <a:cubicBezTo>
                      <a:pt x="14" y="9"/>
                      <a:pt x="15" y="8"/>
                      <a:pt x="16" y="8"/>
                    </a:cubicBezTo>
                    <a:cubicBezTo>
                      <a:pt x="16" y="5"/>
                      <a:pt x="20" y="6"/>
                      <a:pt x="21" y="5"/>
                    </a:cubicBezTo>
                    <a:cubicBezTo>
                      <a:pt x="21" y="4"/>
                      <a:pt x="21" y="1"/>
                      <a:pt x="21" y="0"/>
                    </a:cubicBezTo>
                    <a:cubicBezTo>
                      <a:pt x="23" y="0"/>
                      <a:pt x="24" y="1"/>
                      <a:pt x="25" y="2"/>
                    </a:cubicBezTo>
                    <a:cubicBezTo>
                      <a:pt x="26" y="4"/>
                      <a:pt x="30" y="16"/>
                      <a:pt x="30" y="17"/>
                    </a:cubicBezTo>
                    <a:cubicBezTo>
                      <a:pt x="29" y="19"/>
                      <a:pt x="27" y="21"/>
                      <a:pt x="27" y="24"/>
                    </a:cubicBezTo>
                    <a:cubicBezTo>
                      <a:pt x="26" y="24"/>
                      <a:pt x="24" y="19"/>
                      <a:pt x="24" y="19"/>
                    </a:cubicBezTo>
                    <a:lnTo>
                      <a:pt x="25"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79" name="Freeform 43"/>
              <p:cNvSpPr>
                <a:spLocks/>
              </p:cNvSpPr>
              <p:nvPr/>
            </p:nvSpPr>
            <p:spPr bwMode="auto">
              <a:xfrm>
                <a:off x="4232275" y="3014663"/>
                <a:ext cx="31750" cy="33338"/>
              </a:xfrm>
              <a:custGeom>
                <a:avLst/>
                <a:gdLst>
                  <a:gd name="T0" fmla="*/ 1 w 14"/>
                  <a:gd name="T1" fmla="*/ 15 h 15"/>
                  <a:gd name="T2" fmla="*/ 0 w 14"/>
                  <a:gd name="T3" fmla="*/ 15 h 15"/>
                  <a:gd name="T4" fmla="*/ 12 w 14"/>
                  <a:gd name="T5" fmla="*/ 3 h 15"/>
                  <a:gd name="T6" fmla="*/ 13 w 14"/>
                  <a:gd name="T7" fmla="*/ 0 h 15"/>
                  <a:gd name="T8" fmla="*/ 14 w 14"/>
                  <a:gd name="T9" fmla="*/ 3 h 15"/>
                  <a:gd name="T10" fmla="*/ 12 w 14"/>
                  <a:gd name="T11" fmla="*/ 5 h 15"/>
                  <a:gd name="T12" fmla="*/ 9 w 14"/>
                  <a:gd name="T13" fmla="*/ 7 h 15"/>
                  <a:gd name="T14" fmla="*/ 1 w 14"/>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5">
                    <a:moveTo>
                      <a:pt x="1" y="15"/>
                    </a:moveTo>
                    <a:cubicBezTo>
                      <a:pt x="0" y="15"/>
                      <a:pt x="0" y="15"/>
                      <a:pt x="0" y="15"/>
                    </a:cubicBezTo>
                    <a:cubicBezTo>
                      <a:pt x="2" y="9"/>
                      <a:pt x="9" y="7"/>
                      <a:pt x="12" y="3"/>
                    </a:cubicBezTo>
                    <a:cubicBezTo>
                      <a:pt x="12" y="2"/>
                      <a:pt x="12" y="1"/>
                      <a:pt x="13" y="0"/>
                    </a:cubicBezTo>
                    <a:cubicBezTo>
                      <a:pt x="13" y="2"/>
                      <a:pt x="14" y="3"/>
                      <a:pt x="14" y="3"/>
                    </a:cubicBezTo>
                    <a:cubicBezTo>
                      <a:pt x="14" y="4"/>
                      <a:pt x="13" y="5"/>
                      <a:pt x="12" y="5"/>
                    </a:cubicBezTo>
                    <a:cubicBezTo>
                      <a:pt x="12" y="6"/>
                      <a:pt x="11" y="7"/>
                      <a:pt x="9" y="7"/>
                    </a:cubicBezTo>
                    <a:cubicBezTo>
                      <a:pt x="8" y="11"/>
                      <a:pt x="4" y="14"/>
                      <a:pt x="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0" name="Freeform 44"/>
              <p:cNvSpPr>
                <a:spLocks/>
              </p:cNvSpPr>
              <p:nvPr/>
            </p:nvSpPr>
            <p:spPr bwMode="auto">
              <a:xfrm>
                <a:off x="4257675" y="2906713"/>
                <a:ext cx="60325" cy="85725"/>
              </a:xfrm>
              <a:custGeom>
                <a:avLst/>
                <a:gdLst>
                  <a:gd name="T0" fmla="*/ 2 w 28"/>
                  <a:gd name="T1" fmla="*/ 16 h 39"/>
                  <a:gd name="T2" fmla="*/ 3 w 28"/>
                  <a:gd name="T3" fmla="*/ 10 h 39"/>
                  <a:gd name="T4" fmla="*/ 2 w 28"/>
                  <a:gd name="T5" fmla="*/ 3 h 39"/>
                  <a:gd name="T6" fmla="*/ 4 w 28"/>
                  <a:gd name="T7" fmla="*/ 0 h 39"/>
                  <a:gd name="T8" fmla="*/ 8 w 28"/>
                  <a:gd name="T9" fmla="*/ 3 h 39"/>
                  <a:gd name="T10" fmla="*/ 11 w 28"/>
                  <a:gd name="T11" fmla="*/ 1 h 39"/>
                  <a:gd name="T12" fmla="*/ 11 w 28"/>
                  <a:gd name="T13" fmla="*/ 2 h 39"/>
                  <a:gd name="T14" fmla="*/ 12 w 28"/>
                  <a:gd name="T15" fmla="*/ 4 h 39"/>
                  <a:gd name="T16" fmla="*/ 14 w 28"/>
                  <a:gd name="T17" fmla="*/ 13 h 39"/>
                  <a:gd name="T18" fmla="*/ 10 w 28"/>
                  <a:gd name="T19" fmla="*/ 21 h 39"/>
                  <a:gd name="T20" fmla="*/ 15 w 28"/>
                  <a:gd name="T21" fmla="*/ 30 h 39"/>
                  <a:gd name="T22" fmla="*/ 15 w 28"/>
                  <a:gd name="T23" fmla="*/ 29 h 39"/>
                  <a:gd name="T24" fmla="*/ 18 w 28"/>
                  <a:gd name="T25" fmla="*/ 28 h 39"/>
                  <a:gd name="T26" fmla="*/ 22 w 28"/>
                  <a:gd name="T27" fmla="*/ 32 h 39"/>
                  <a:gd name="T28" fmla="*/ 24 w 28"/>
                  <a:gd name="T29" fmla="*/ 31 h 39"/>
                  <a:gd name="T30" fmla="*/ 25 w 28"/>
                  <a:gd name="T31" fmla="*/ 32 h 39"/>
                  <a:gd name="T32" fmla="*/ 24 w 28"/>
                  <a:gd name="T33" fmla="*/ 34 h 39"/>
                  <a:gd name="T34" fmla="*/ 25 w 28"/>
                  <a:gd name="T35" fmla="*/ 34 h 39"/>
                  <a:gd name="T36" fmla="*/ 28 w 28"/>
                  <a:gd name="T37" fmla="*/ 36 h 39"/>
                  <a:gd name="T38" fmla="*/ 28 w 28"/>
                  <a:gd name="T39" fmla="*/ 38 h 39"/>
                  <a:gd name="T40" fmla="*/ 27 w 28"/>
                  <a:gd name="T41" fmla="*/ 39 h 39"/>
                  <a:gd name="T42" fmla="*/ 26 w 28"/>
                  <a:gd name="T43" fmla="*/ 37 h 39"/>
                  <a:gd name="T44" fmla="*/ 19 w 28"/>
                  <a:gd name="T45" fmla="*/ 31 h 39"/>
                  <a:gd name="T46" fmla="*/ 19 w 28"/>
                  <a:gd name="T47" fmla="*/ 35 h 39"/>
                  <a:gd name="T48" fmla="*/ 13 w 28"/>
                  <a:gd name="T49" fmla="*/ 31 h 39"/>
                  <a:gd name="T50" fmla="*/ 9 w 28"/>
                  <a:gd name="T51" fmla="*/ 32 h 39"/>
                  <a:gd name="T52" fmla="*/ 6 w 28"/>
                  <a:gd name="T53" fmla="*/ 29 h 39"/>
                  <a:gd name="T54" fmla="*/ 8 w 28"/>
                  <a:gd name="T55" fmla="*/ 27 h 39"/>
                  <a:gd name="T56" fmla="*/ 8 w 28"/>
                  <a:gd name="T57" fmla="*/ 25 h 39"/>
                  <a:gd name="T58" fmla="*/ 6 w 28"/>
                  <a:gd name="T59" fmla="*/ 25 h 39"/>
                  <a:gd name="T60" fmla="*/ 5 w 28"/>
                  <a:gd name="T61" fmla="*/ 26 h 39"/>
                  <a:gd name="T62" fmla="*/ 0 w 28"/>
                  <a:gd name="T63" fmla="*/ 23 h 39"/>
                  <a:gd name="T64" fmla="*/ 2 w 28"/>
                  <a:gd name="T65" fmla="*/ 1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 h="39">
                    <a:moveTo>
                      <a:pt x="2" y="16"/>
                    </a:moveTo>
                    <a:cubicBezTo>
                      <a:pt x="3" y="14"/>
                      <a:pt x="3" y="12"/>
                      <a:pt x="3" y="10"/>
                    </a:cubicBezTo>
                    <a:cubicBezTo>
                      <a:pt x="3" y="7"/>
                      <a:pt x="2" y="6"/>
                      <a:pt x="2" y="3"/>
                    </a:cubicBezTo>
                    <a:cubicBezTo>
                      <a:pt x="2" y="2"/>
                      <a:pt x="3" y="0"/>
                      <a:pt x="4" y="0"/>
                    </a:cubicBezTo>
                    <a:cubicBezTo>
                      <a:pt x="7" y="0"/>
                      <a:pt x="6" y="3"/>
                      <a:pt x="8" y="3"/>
                    </a:cubicBezTo>
                    <a:cubicBezTo>
                      <a:pt x="9" y="3"/>
                      <a:pt x="10" y="2"/>
                      <a:pt x="11" y="1"/>
                    </a:cubicBezTo>
                    <a:cubicBezTo>
                      <a:pt x="11" y="1"/>
                      <a:pt x="11" y="2"/>
                      <a:pt x="11" y="2"/>
                    </a:cubicBezTo>
                    <a:cubicBezTo>
                      <a:pt x="11" y="3"/>
                      <a:pt x="12" y="3"/>
                      <a:pt x="12" y="4"/>
                    </a:cubicBezTo>
                    <a:cubicBezTo>
                      <a:pt x="12" y="6"/>
                      <a:pt x="14" y="9"/>
                      <a:pt x="14" y="13"/>
                    </a:cubicBezTo>
                    <a:cubicBezTo>
                      <a:pt x="14" y="17"/>
                      <a:pt x="10" y="17"/>
                      <a:pt x="10" y="21"/>
                    </a:cubicBezTo>
                    <a:cubicBezTo>
                      <a:pt x="10" y="24"/>
                      <a:pt x="13" y="29"/>
                      <a:pt x="15" y="30"/>
                    </a:cubicBezTo>
                    <a:cubicBezTo>
                      <a:pt x="15" y="30"/>
                      <a:pt x="15" y="30"/>
                      <a:pt x="15" y="29"/>
                    </a:cubicBezTo>
                    <a:cubicBezTo>
                      <a:pt x="15" y="29"/>
                      <a:pt x="16" y="28"/>
                      <a:pt x="18" y="28"/>
                    </a:cubicBezTo>
                    <a:cubicBezTo>
                      <a:pt x="20" y="28"/>
                      <a:pt x="21" y="32"/>
                      <a:pt x="22" y="32"/>
                    </a:cubicBezTo>
                    <a:cubicBezTo>
                      <a:pt x="23" y="32"/>
                      <a:pt x="23" y="31"/>
                      <a:pt x="24" y="31"/>
                    </a:cubicBezTo>
                    <a:cubicBezTo>
                      <a:pt x="24" y="31"/>
                      <a:pt x="25" y="31"/>
                      <a:pt x="25" y="32"/>
                    </a:cubicBezTo>
                    <a:cubicBezTo>
                      <a:pt x="25" y="33"/>
                      <a:pt x="24" y="33"/>
                      <a:pt x="24" y="34"/>
                    </a:cubicBezTo>
                    <a:cubicBezTo>
                      <a:pt x="24" y="34"/>
                      <a:pt x="25" y="34"/>
                      <a:pt x="25" y="34"/>
                    </a:cubicBezTo>
                    <a:cubicBezTo>
                      <a:pt x="25" y="35"/>
                      <a:pt x="26" y="36"/>
                      <a:pt x="28" y="36"/>
                    </a:cubicBezTo>
                    <a:cubicBezTo>
                      <a:pt x="28" y="37"/>
                      <a:pt x="28" y="37"/>
                      <a:pt x="28" y="38"/>
                    </a:cubicBezTo>
                    <a:cubicBezTo>
                      <a:pt x="28" y="38"/>
                      <a:pt x="27" y="39"/>
                      <a:pt x="27" y="39"/>
                    </a:cubicBezTo>
                    <a:cubicBezTo>
                      <a:pt x="26" y="39"/>
                      <a:pt x="26" y="38"/>
                      <a:pt x="26" y="37"/>
                    </a:cubicBezTo>
                    <a:cubicBezTo>
                      <a:pt x="25" y="35"/>
                      <a:pt x="20" y="33"/>
                      <a:pt x="19" y="31"/>
                    </a:cubicBezTo>
                    <a:cubicBezTo>
                      <a:pt x="17" y="33"/>
                      <a:pt x="18" y="34"/>
                      <a:pt x="19" y="35"/>
                    </a:cubicBezTo>
                    <a:cubicBezTo>
                      <a:pt x="16" y="35"/>
                      <a:pt x="16" y="31"/>
                      <a:pt x="13" y="31"/>
                    </a:cubicBezTo>
                    <a:cubicBezTo>
                      <a:pt x="12" y="31"/>
                      <a:pt x="11" y="32"/>
                      <a:pt x="9" y="32"/>
                    </a:cubicBezTo>
                    <a:cubicBezTo>
                      <a:pt x="8" y="32"/>
                      <a:pt x="6" y="30"/>
                      <a:pt x="6" y="29"/>
                    </a:cubicBezTo>
                    <a:cubicBezTo>
                      <a:pt x="6" y="28"/>
                      <a:pt x="7" y="27"/>
                      <a:pt x="8" y="27"/>
                    </a:cubicBezTo>
                    <a:cubicBezTo>
                      <a:pt x="8" y="25"/>
                      <a:pt x="8" y="25"/>
                      <a:pt x="8" y="25"/>
                    </a:cubicBezTo>
                    <a:cubicBezTo>
                      <a:pt x="6" y="25"/>
                      <a:pt x="6" y="25"/>
                      <a:pt x="6" y="25"/>
                    </a:cubicBezTo>
                    <a:cubicBezTo>
                      <a:pt x="6" y="25"/>
                      <a:pt x="6" y="26"/>
                      <a:pt x="5" y="26"/>
                    </a:cubicBezTo>
                    <a:cubicBezTo>
                      <a:pt x="4" y="26"/>
                      <a:pt x="0" y="24"/>
                      <a:pt x="0" y="23"/>
                    </a:cubicBezTo>
                    <a:cubicBezTo>
                      <a:pt x="1" y="19"/>
                      <a:pt x="0" y="15"/>
                      <a:pt x="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1" name="Freeform 45"/>
              <p:cNvSpPr>
                <a:spLocks/>
              </p:cNvSpPr>
              <p:nvPr/>
            </p:nvSpPr>
            <p:spPr bwMode="auto">
              <a:xfrm>
                <a:off x="4321175" y="2992438"/>
                <a:ext cx="19050" cy="36513"/>
              </a:xfrm>
              <a:custGeom>
                <a:avLst/>
                <a:gdLst>
                  <a:gd name="T0" fmla="*/ 8 w 9"/>
                  <a:gd name="T1" fmla="*/ 11 h 16"/>
                  <a:gd name="T2" fmla="*/ 5 w 9"/>
                  <a:gd name="T3" fmla="*/ 11 h 16"/>
                  <a:gd name="T4" fmla="*/ 7 w 9"/>
                  <a:gd name="T5" fmla="*/ 15 h 16"/>
                  <a:gd name="T6" fmla="*/ 7 w 9"/>
                  <a:gd name="T7" fmla="*/ 16 h 16"/>
                  <a:gd name="T8" fmla="*/ 5 w 9"/>
                  <a:gd name="T9" fmla="*/ 16 h 16"/>
                  <a:gd name="T10" fmla="*/ 4 w 9"/>
                  <a:gd name="T11" fmla="*/ 13 h 16"/>
                  <a:gd name="T12" fmla="*/ 4 w 9"/>
                  <a:gd name="T13" fmla="*/ 12 h 16"/>
                  <a:gd name="T14" fmla="*/ 1 w 9"/>
                  <a:gd name="T15" fmla="*/ 9 h 16"/>
                  <a:gd name="T16" fmla="*/ 1 w 9"/>
                  <a:gd name="T17" fmla="*/ 8 h 16"/>
                  <a:gd name="T18" fmla="*/ 4 w 9"/>
                  <a:gd name="T19" fmla="*/ 8 h 16"/>
                  <a:gd name="T20" fmla="*/ 5 w 9"/>
                  <a:gd name="T21" fmla="*/ 7 h 16"/>
                  <a:gd name="T22" fmla="*/ 0 w 9"/>
                  <a:gd name="T23" fmla="*/ 1 h 16"/>
                  <a:gd name="T24" fmla="*/ 2 w 9"/>
                  <a:gd name="T25" fmla="*/ 0 h 16"/>
                  <a:gd name="T26" fmla="*/ 6 w 9"/>
                  <a:gd name="T27" fmla="*/ 1 h 16"/>
                  <a:gd name="T28" fmla="*/ 6 w 9"/>
                  <a:gd name="T29" fmla="*/ 3 h 16"/>
                  <a:gd name="T30" fmla="*/ 7 w 9"/>
                  <a:gd name="T31" fmla="*/ 3 h 16"/>
                  <a:gd name="T32" fmla="*/ 7 w 9"/>
                  <a:gd name="T33" fmla="*/ 7 h 16"/>
                  <a:gd name="T34" fmla="*/ 9 w 9"/>
                  <a:gd name="T35" fmla="*/ 8 h 16"/>
                  <a:gd name="T36" fmla="*/ 8 w 9"/>
                  <a:gd name="T3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16">
                    <a:moveTo>
                      <a:pt x="8" y="11"/>
                    </a:moveTo>
                    <a:cubicBezTo>
                      <a:pt x="5" y="11"/>
                      <a:pt x="5" y="11"/>
                      <a:pt x="5" y="11"/>
                    </a:cubicBezTo>
                    <a:cubicBezTo>
                      <a:pt x="5" y="12"/>
                      <a:pt x="6" y="14"/>
                      <a:pt x="7" y="15"/>
                    </a:cubicBezTo>
                    <a:cubicBezTo>
                      <a:pt x="7" y="16"/>
                      <a:pt x="7" y="16"/>
                      <a:pt x="7" y="16"/>
                    </a:cubicBezTo>
                    <a:cubicBezTo>
                      <a:pt x="6" y="16"/>
                      <a:pt x="5" y="16"/>
                      <a:pt x="5" y="16"/>
                    </a:cubicBezTo>
                    <a:cubicBezTo>
                      <a:pt x="3" y="16"/>
                      <a:pt x="3" y="14"/>
                      <a:pt x="4" y="13"/>
                    </a:cubicBezTo>
                    <a:cubicBezTo>
                      <a:pt x="4" y="12"/>
                      <a:pt x="4" y="12"/>
                      <a:pt x="4" y="12"/>
                    </a:cubicBezTo>
                    <a:cubicBezTo>
                      <a:pt x="2" y="12"/>
                      <a:pt x="1" y="10"/>
                      <a:pt x="1" y="9"/>
                    </a:cubicBezTo>
                    <a:cubicBezTo>
                      <a:pt x="1" y="8"/>
                      <a:pt x="1" y="8"/>
                      <a:pt x="1" y="8"/>
                    </a:cubicBezTo>
                    <a:cubicBezTo>
                      <a:pt x="2" y="8"/>
                      <a:pt x="3" y="8"/>
                      <a:pt x="4" y="8"/>
                    </a:cubicBezTo>
                    <a:cubicBezTo>
                      <a:pt x="4" y="8"/>
                      <a:pt x="5" y="7"/>
                      <a:pt x="5" y="7"/>
                    </a:cubicBezTo>
                    <a:cubicBezTo>
                      <a:pt x="5" y="4"/>
                      <a:pt x="0" y="3"/>
                      <a:pt x="0" y="1"/>
                    </a:cubicBezTo>
                    <a:cubicBezTo>
                      <a:pt x="0" y="1"/>
                      <a:pt x="1" y="0"/>
                      <a:pt x="2" y="0"/>
                    </a:cubicBezTo>
                    <a:cubicBezTo>
                      <a:pt x="3" y="1"/>
                      <a:pt x="4" y="1"/>
                      <a:pt x="6" y="1"/>
                    </a:cubicBezTo>
                    <a:cubicBezTo>
                      <a:pt x="6" y="2"/>
                      <a:pt x="6" y="3"/>
                      <a:pt x="6" y="3"/>
                    </a:cubicBezTo>
                    <a:cubicBezTo>
                      <a:pt x="7" y="3"/>
                      <a:pt x="7" y="3"/>
                      <a:pt x="7" y="3"/>
                    </a:cubicBezTo>
                    <a:cubicBezTo>
                      <a:pt x="8" y="5"/>
                      <a:pt x="7" y="7"/>
                      <a:pt x="7" y="7"/>
                    </a:cubicBezTo>
                    <a:cubicBezTo>
                      <a:pt x="7" y="7"/>
                      <a:pt x="9" y="8"/>
                      <a:pt x="9" y="8"/>
                    </a:cubicBezTo>
                    <a:cubicBezTo>
                      <a:pt x="9" y="9"/>
                      <a:pt x="8" y="10"/>
                      <a:pt x="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2" name="Freeform 46"/>
              <p:cNvSpPr>
                <a:spLocks/>
              </p:cNvSpPr>
              <p:nvPr/>
            </p:nvSpPr>
            <p:spPr bwMode="auto">
              <a:xfrm>
                <a:off x="4289425" y="3003551"/>
                <a:ext cx="17462" cy="20638"/>
              </a:xfrm>
              <a:custGeom>
                <a:avLst/>
                <a:gdLst>
                  <a:gd name="T0" fmla="*/ 2 w 8"/>
                  <a:gd name="T1" fmla="*/ 0 h 9"/>
                  <a:gd name="T2" fmla="*/ 8 w 8"/>
                  <a:gd name="T3" fmla="*/ 3 h 9"/>
                  <a:gd name="T4" fmla="*/ 1 w 8"/>
                  <a:gd name="T5" fmla="*/ 9 h 9"/>
                  <a:gd name="T6" fmla="*/ 0 w 8"/>
                  <a:gd name="T7" fmla="*/ 1 h 9"/>
                  <a:gd name="T8" fmla="*/ 1 w 8"/>
                  <a:gd name="T9" fmla="*/ 0 h 9"/>
                  <a:gd name="T10" fmla="*/ 3 w 8"/>
                  <a:gd name="T11" fmla="*/ 1 h 9"/>
                  <a:gd name="T12" fmla="*/ 2 w 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8" h="9">
                    <a:moveTo>
                      <a:pt x="2" y="0"/>
                    </a:moveTo>
                    <a:cubicBezTo>
                      <a:pt x="2" y="1"/>
                      <a:pt x="8" y="1"/>
                      <a:pt x="8" y="3"/>
                    </a:cubicBezTo>
                    <a:cubicBezTo>
                      <a:pt x="8" y="7"/>
                      <a:pt x="3" y="8"/>
                      <a:pt x="1" y="9"/>
                    </a:cubicBezTo>
                    <a:cubicBezTo>
                      <a:pt x="1" y="6"/>
                      <a:pt x="0" y="2"/>
                      <a:pt x="0" y="1"/>
                    </a:cubicBezTo>
                    <a:cubicBezTo>
                      <a:pt x="0" y="0"/>
                      <a:pt x="1" y="0"/>
                      <a:pt x="1" y="0"/>
                    </a:cubicBezTo>
                    <a:cubicBezTo>
                      <a:pt x="2" y="0"/>
                      <a:pt x="2" y="0"/>
                      <a:pt x="3" y="1"/>
                    </a:cubicBez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3" name="Freeform 47"/>
              <p:cNvSpPr>
                <a:spLocks/>
              </p:cNvSpPr>
              <p:nvPr/>
            </p:nvSpPr>
            <p:spPr bwMode="auto">
              <a:xfrm>
                <a:off x="4300538" y="3014663"/>
                <a:ext cx="15875" cy="28575"/>
              </a:xfrm>
              <a:custGeom>
                <a:avLst/>
                <a:gdLst>
                  <a:gd name="T0" fmla="*/ 7 w 7"/>
                  <a:gd name="T1" fmla="*/ 3 h 13"/>
                  <a:gd name="T2" fmla="*/ 4 w 7"/>
                  <a:gd name="T3" fmla="*/ 10 h 13"/>
                  <a:gd name="T4" fmla="*/ 5 w 7"/>
                  <a:gd name="T5" fmla="*/ 12 h 13"/>
                  <a:gd name="T6" fmla="*/ 4 w 7"/>
                  <a:gd name="T7" fmla="*/ 13 h 13"/>
                  <a:gd name="T8" fmla="*/ 0 w 7"/>
                  <a:gd name="T9" fmla="*/ 8 h 13"/>
                  <a:gd name="T10" fmla="*/ 1 w 7"/>
                  <a:gd name="T11" fmla="*/ 7 h 13"/>
                  <a:gd name="T12" fmla="*/ 4 w 7"/>
                  <a:gd name="T13" fmla="*/ 1 h 13"/>
                  <a:gd name="T14" fmla="*/ 7 w 7"/>
                  <a:gd name="T15" fmla="*/ 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3">
                    <a:moveTo>
                      <a:pt x="7" y="3"/>
                    </a:moveTo>
                    <a:cubicBezTo>
                      <a:pt x="7" y="6"/>
                      <a:pt x="4" y="7"/>
                      <a:pt x="4" y="10"/>
                    </a:cubicBezTo>
                    <a:cubicBezTo>
                      <a:pt x="4" y="11"/>
                      <a:pt x="5" y="11"/>
                      <a:pt x="5" y="12"/>
                    </a:cubicBezTo>
                    <a:cubicBezTo>
                      <a:pt x="5" y="12"/>
                      <a:pt x="4" y="13"/>
                      <a:pt x="4" y="13"/>
                    </a:cubicBezTo>
                    <a:cubicBezTo>
                      <a:pt x="3" y="13"/>
                      <a:pt x="0" y="9"/>
                      <a:pt x="0" y="8"/>
                    </a:cubicBezTo>
                    <a:cubicBezTo>
                      <a:pt x="0" y="7"/>
                      <a:pt x="1" y="7"/>
                      <a:pt x="1" y="7"/>
                    </a:cubicBezTo>
                    <a:cubicBezTo>
                      <a:pt x="1" y="6"/>
                      <a:pt x="3" y="1"/>
                      <a:pt x="4" y="1"/>
                    </a:cubicBezTo>
                    <a:cubicBezTo>
                      <a:pt x="6" y="0"/>
                      <a:pt x="7" y="2"/>
                      <a:pt x="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4" name="Freeform 48"/>
              <p:cNvSpPr>
                <a:spLocks/>
              </p:cNvSpPr>
              <p:nvPr/>
            </p:nvSpPr>
            <p:spPr bwMode="auto">
              <a:xfrm>
                <a:off x="4314825" y="3017838"/>
                <a:ext cx="6350" cy="17463"/>
              </a:xfrm>
              <a:custGeom>
                <a:avLst/>
                <a:gdLst>
                  <a:gd name="T0" fmla="*/ 3 w 3"/>
                  <a:gd name="T1" fmla="*/ 0 h 8"/>
                  <a:gd name="T2" fmla="*/ 1 w 3"/>
                  <a:gd name="T3" fmla="*/ 8 h 8"/>
                  <a:gd name="T4" fmla="*/ 0 w 3"/>
                  <a:gd name="T5" fmla="*/ 8 h 8"/>
                  <a:gd name="T6" fmla="*/ 2 w 3"/>
                  <a:gd name="T7" fmla="*/ 0 h 8"/>
                  <a:gd name="T8" fmla="*/ 3 w 3"/>
                  <a:gd name="T9" fmla="*/ 0 h 8"/>
                </a:gdLst>
                <a:ahLst/>
                <a:cxnLst>
                  <a:cxn ang="0">
                    <a:pos x="T0" y="T1"/>
                  </a:cxn>
                  <a:cxn ang="0">
                    <a:pos x="T2" y="T3"/>
                  </a:cxn>
                  <a:cxn ang="0">
                    <a:pos x="T4" y="T5"/>
                  </a:cxn>
                  <a:cxn ang="0">
                    <a:pos x="T6" y="T7"/>
                  </a:cxn>
                  <a:cxn ang="0">
                    <a:pos x="T8" y="T9"/>
                  </a:cxn>
                </a:cxnLst>
                <a:rect l="0" t="0" r="r" b="b"/>
                <a:pathLst>
                  <a:path w="3" h="8">
                    <a:moveTo>
                      <a:pt x="3" y="0"/>
                    </a:moveTo>
                    <a:cubicBezTo>
                      <a:pt x="3" y="4"/>
                      <a:pt x="1" y="5"/>
                      <a:pt x="1" y="8"/>
                    </a:cubicBezTo>
                    <a:cubicBezTo>
                      <a:pt x="0" y="8"/>
                      <a:pt x="0" y="8"/>
                      <a:pt x="0" y="8"/>
                    </a:cubicBezTo>
                    <a:cubicBezTo>
                      <a:pt x="0" y="5"/>
                      <a:pt x="1" y="4"/>
                      <a:pt x="2" y="0"/>
                    </a:cubicBezTo>
                    <a:cubicBezTo>
                      <a:pt x="2" y="0"/>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5" name="Freeform 49"/>
              <p:cNvSpPr>
                <a:spLocks/>
              </p:cNvSpPr>
              <p:nvPr/>
            </p:nvSpPr>
            <p:spPr bwMode="auto">
              <a:xfrm>
                <a:off x="4316413" y="3028951"/>
                <a:ext cx="11112" cy="7938"/>
              </a:xfrm>
              <a:custGeom>
                <a:avLst/>
                <a:gdLst>
                  <a:gd name="T0" fmla="*/ 5 w 5"/>
                  <a:gd name="T1" fmla="*/ 0 h 4"/>
                  <a:gd name="T2" fmla="*/ 2 w 5"/>
                  <a:gd name="T3" fmla="*/ 4 h 4"/>
                  <a:gd name="T4" fmla="*/ 0 w 5"/>
                  <a:gd name="T5" fmla="*/ 3 h 4"/>
                  <a:gd name="T6" fmla="*/ 2 w 5"/>
                  <a:gd name="T7" fmla="*/ 0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cubicBezTo>
                      <a:pt x="5" y="2"/>
                      <a:pt x="3" y="4"/>
                      <a:pt x="2" y="4"/>
                    </a:cubicBezTo>
                    <a:cubicBezTo>
                      <a:pt x="1" y="4"/>
                      <a:pt x="0" y="4"/>
                      <a:pt x="0" y="3"/>
                    </a:cubicBezTo>
                    <a:cubicBezTo>
                      <a:pt x="0" y="2"/>
                      <a:pt x="2" y="1"/>
                      <a:pt x="2" y="0"/>
                    </a:cubicBezTo>
                    <a:cubicBezTo>
                      <a:pt x="3" y="1"/>
                      <a:pt x="4" y="1"/>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6" name="Freeform 50"/>
              <p:cNvSpPr>
                <a:spLocks/>
              </p:cNvSpPr>
              <p:nvPr/>
            </p:nvSpPr>
            <p:spPr bwMode="auto">
              <a:xfrm>
                <a:off x="4305300" y="2992438"/>
                <a:ext cx="12700" cy="14288"/>
              </a:xfrm>
              <a:custGeom>
                <a:avLst/>
                <a:gdLst>
                  <a:gd name="T0" fmla="*/ 0 w 6"/>
                  <a:gd name="T1" fmla="*/ 3 h 6"/>
                  <a:gd name="T2" fmla="*/ 1 w 6"/>
                  <a:gd name="T3" fmla="*/ 0 h 6"/>
                  <a:gd name="T4" fmla="*/ 2 w 6"/>
                  <a:gd name="T5" fmla="*/ 0 h 6"/>
                  <a:gd name="T6" fmla="*/ 6 w 6"/>
                  <a:gd name="T7" fmla="*/ 5 h 6"/>
                  <a:gd name="T8" fmla="*/ 3 w 6"/>
                  <a:gd name="T9" fmla="*/ 3 h 6"/>
                  <a:gd name="T10" fmla="*/ 0 w 6"/>
                  <a:gd name="T11" fmla="*/ 3 h 6"/>
                </a:gdLst>
                <a:ahLst/>
                <a:cxnLst>
                  <a:cxn ang="0">
                    <a:pos x="T0" y="T1"/>
                  </a:cxn>
                  <a:cxn ang="0">
                    <a:pos x="T2" y="T3"/>
                  </a:cxn>
                  <a:cxn ang="0">
                    <a:pos x="T4" y="T5"/>
                  </a:cxn>
                  <a:cxn ang="0">
                    <a:pos x="T6" y="T7"/>
                  </a:cxn>
                  <a:cxn ang="0">
                    <a:pos x="T8" y="T9"/>
                  </a:cxn>
                  <a:cxn ang="0">
                    <a:pos x="T10" y="T11"/>
                  </a:cxn>
                </a:cxnLst>
                <a:rect l="0" t="0" r="r" b="b"/>
                <a:pathLst>
                  <a:path w="6" h="6">
                    <a:moveTo>
                      <a:pt x="0" y="3"/>
                    </a:moveTo>
                    <a:cubicBezTo>
                      <a:pt x="1" y="2"/>
                      <a:pt x="1" y="1"/>
                      <a:pt x="1" y="0"/>
                    </a:cubicBezTo>
                    <a:cubicBezTo>
                      <a:pt x="2" y="0"/>
                      <a:pt x="2" y="0"/>
                      <a:pt x="2" y="0"/>
                    </a:cubicBezTo>
                    <a:cubicBezTo>
                      <a:pt x="3" y="2"/>
                      <a:pt x="6" y="3"/>
                      <a:pt x="6" y="5"/>
                    </a:cubicBezTo>
                    <a:cubicBezTo>
                      <a:pt x="6" y="6"/>
                      <a:pt x="3" y="4"/>
                      <a:pt x="3" y="3"/>
                    </a:cubicBezTo>
                    <a:cubicBezTo>
                      <a:pt x="2" y="3"/>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7" name="Freeform 51"/>
              <p:cNvSpPr>
                <a:spLocks/>
              </p:cNvSpPr>
              <p:nvPr/>
            </p:nvSpPr>
            <p:spPr bwMode="auto">
              <a:xfrm>
                <a:off x="4267200" y="2979738"/>
                <a:ext cx="19050" cy="17463"/>
              </a:xfrm>
              <a:custGeom>
                <a:avLst/>
                <a:gdLst>
                  <a:gd name="T0" fmla="*/ 6 w 8"/>
                  <a:gd name="T1" fmla="*/ 8 h 8"/>
                  <a:gd name="T2" fmla="*/ 0 w 8"/>
                  <a:gd name="T3" fmla="*/ 0 h 8"/>
                  <a:gd name="T4" fmla="*/ 2 w 8"/>
                  <a:gd name="T5" fmla="*/ 0 h 8"/>
                  <a:gd name="T6" fmla="*/ 8 w 8"/>
                  <a:gd name="T7" fmla="*/ 4 h 8"/>
                  <a:gd name="T8" fmla="*/ 6 w 8"/>
                  <a:gd name="T9" fmla="*/ 8 h 8"/>
                </a:gdLst>
                <a:ahLst/>
                <a:cxnLst>
                  <a:cxn ang="0">
                    <a:pos x="T0" y="T1"/>
                  </a:cxn>
                  <a:cxn ang="0">
                    <a:pos x="T2" y="T3"/>
                  </a:cxn>
                  <a:cxn ang="0">
                    <a:pos x="T4" y="T5"/>
                  </a:cxn>
                  <a:cxn ang="0">
                    <a:pos x="T6" y="T7"/>
                  </a:cxn>
                  <a:cxn ang="0">
                    <a:pos x="T8" y="T9"/>
                  </a:cxn>
                </a:cxnLst>
                <a:rect l="0" t="0" r="r" b="b"/>
                <a:pathLst>
                  <a:path w="8" h="8">
                    <a:moveTo>
                      <a:pt x="6" y="8"/>
                    </a:moveTo>
                    <a:cubicBezTo>
                      <a:pt x="5" y="8"/>
                      <a:pt x="0" y="0"/>
                      <a:pt x="0" y="0"/>
                    </a:cubicBezTo>
                    <a:cubicBezTo>
                      <a:pt x="2" y="0"/>
                      <a:pt x="2" y="0"/>
                      <a:pt x="2" y="0"/>
                    </a:cubicBezTo>
                    <a:cubicBezTo>
                      <a:pt x="5" y="2"/>
                      <a:pt x="7" y="1"/>
                      <a:pt x="8" y="4"/>
                    </a:cubicBezTo>
                    <a:cubicBezTo>
                      <a:pt x="8" y="5"/>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8" name="Freeform 52"/>
              <p:cNvSpPr>
                <a:spLocks/>
              </p:cNvSpPr>
              <p:nvPr/>
            </p:nvSpPr>
            <p:spPr bwMode="auto">
              <a:xfrm>
                <a:off x="4286250" y="2981326"/>
                <a:ext cx="3175" cy="3175"/>
              </a:xfrm>
              <a:custGeom>
                <a:avLst/>
                <a:gdLst>
                  <a:gd name="T0" fmla="*/ 0 w 2"/>
                  <a:gd name="T1" fmla="*/ 0 h 1"/>
                  <a:gd name="T2" fmla="*/ 2 w 2"/>
                  <a:gd name="T3" fmla="*/ 0 h 1"/>
                  <a:gd name="T4" fmla="*/ 0 w 2"/>
                  <a:gd name="T5" fmla="*/ 0 h 1"/>
                </a:gdLst>
                <a:ahLst/>
                <a:cxnLst>
                  <a:cxn ang="0">
                    <a:pos x="T0" y="T1"/>
                  </a:cxn>
                  <a:cxn ang="0">
                    <a:pos x="T2" y="T3"/>
                  </a:cxn>
                  <a:cxn ang="0">
                    <a:pos x="T4" y="T5"/>
                  </a:cxn>
                </a:cxnLst>
                <a:rect l="0" t="0" r="r" b="b"/>
                <a:pathLst>
                  <a:path w="2" h="1">
                    <a:moveTo>
                      <a:pt x="0" y="0"/>
                    </a:moveTo>
                    <a:cubicBezTo>
                      <a:pt x="1" y="1"/>
                      <a:pt x="2" y="1"/>
                      <a:pt x="2" y="0"/>
                    </a:cubicBezTo>
                    <a:cubicBezTo>
                      <a:pt x="2" y="0"/>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89" name="Freeform 53"/>
              <p:cNvSpPr>
                <a:spLocks/>
              </p:cNvSpPr>
              <p:nvPr/>
            </p:nvSpPr>
            <p:spPr bwMode="auto">
              <a:xfrm>
                <a:off x="4260850" y="2801938"/>
                <a:ext cx="31750" cy="44450"/>
              </a:xfrm>
              <a:custGeom>
                <a:avLst/>
                <a:gdLst>
                  <a:gd name="T0" fmla="*/ 4 w 14"/>
                  <a:gd name="T1" fmla="*/ 20 h 20"/>
                  <a:gd name="T2" fmla="*/ 0 w 14"/>
                  <a:gd name="T3" fmla="*/ 14 h 20"/>
                  <a:gd name="T4" fmla="*/ 8 w 14"/>
                  <a:gd name="T5" fmla="*/ 0 h 20"/>
                  <a:gd name="T6" fmla="*/ 4 w 14"/>
                  <a:gd name="T7" fmla="*/ 20 h 20"/>
                </a:gdLst>
                <a:ahLst/>
                <a:cxnLst>
                  <a:cxn ang="0">
                    <a:pos x="T0" y="T1"/>
                  </a:cxn>
                  <a:cxn ang="0">
                    <a:pos x="T2" y="T3"/>
                  </a:cxn>
                  <a:cxn ang="0">
                    <a:pos x="T4" y="T5"/>
                  </a:cxn>
                  <a:cxn ang="0">
                    <a:pos x="T6" y="T7"/>
                  </a:cxn>
                </a:cxnLst>
                <a:rect l="0" t="0" r="r" b="b"/>
                <a:pathLst>
                  <a:path w="14" h="20">
                    <a:moveTo>
                      <a:pt x="4" y="20"/>
                    </a:moveTo>
                    <a:cubicBezTo>
                      <a:pt x="0" y="20"/>
                      <a:pt x="0" y="17"/>
                      <a:pt x="0" y="14"/>
                    </a:cubicBezTo>
                    <a:cubicBezTo>
                      <a:pt x="0" y="9"/>
                      <a:pt x="5" y="0"/>
                      <a:pt x="8" y="0"/>
                    </a:cubicBezTo>
                    <a:cubicBezTo>
                      <a:pt x="14" y="0"/>
                      <a:pt x="9" y="20"/>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0" name="Freeform 54"/>
              <p:cNvSpPr>
                <a:spLocks/>
              </p:cNvSpPr>
              <p:nvPr/>
            </p:nvSpPr>
            <p:spPr bwMode="auto">
              <a:xfrm>
                <a:off x="4095750" y="2881313"/>
                <a:ext cx="36512" cy="28575"/>
              </a:xfrm>
              <a:custGeom>
                <a:avLst/>
                <a:gdLst>
                  <a:gd name="T0" fmla="*/ 1 w 16"/>
                  <a:gd name="T1" fmla="*/ 5 h 13"/>
                  <a:gd name="T2" fmla="*/ 14 w 16"/>
                  <a:gd name="T3" fmla="*/ 0 h 13"/>
                  <a:gd name="T4" fmla="*/ 16 w 16"/>
                  <a:gd name="T5" fmla="*/ 3 h 13"/>
                  <a:gd name="T6" fmla="*/ 6 w 16"/>
                  <a:gd name="T7" fmla="*/ 13 h 13"/>
                  <a:gd name="T8" fmla="*/ 1 w 16"/>
                  <a:gd name="T9" fmla="*/ 9 h 13"/>
                  <a:gd name="T10" fmla="*/ 1 w 16"/>
                  <a:gd name="T11" fmla="*/ 5 h 13"/>
                </a:gdLst>
                <a:ahLst/>
                <a:cxnLst>
                  <a:cxn ang="0">
                    <a:pos x="T0" y="T1"/>
                  </a:cxn>
                  <a:cxn ang="0">
                    <a:pos x="T2" y="T3"/>
                  </a:cxn>
                  <a:cxn ang="0">
                    <a:pos x="T4" y="T5"/>
                  </a:cxn>
                  <a:cxn ang="0">
                    <a:pos x="T6" y="T7"/>
                  </a:cxn>
                  <a:cxn ang="0">
                    <a:pos x="T8" y="T9"/>
                  </a:cxn>
                  <a:cxn ang="0">
                    <a:pos x="T10" y="T11"/>
                  </a:cxn>
                </a:cxnLst>
                <a:rect l="0" t="0" r="r" b="b"/>
                <a:pathLst>
                  <a:path w="16" h="13">
                    <a:moveTo>
                      <a:pt x="1" y="5"/>
                    </a:moveTo>
                    <a:cubicBezTo>
                      <a:pt x="3" y="5"/>
                      <a:pt x="11" y="0"/>
                      <a:pt x="14" y="0"/>
                    </a:cubicBezTo>
                    <a:cubicBezTo>
                      <a:pt x="15" y="0"/>
                      <a:pt x="16" y="2"/>
                      <a:pt x="16" y="3"/>
                    </a:cubicBezTo>
                    <a:cubicBezTo>
                      <a:pt x="16" y="6"/>
                      <a:pt x="10" y="13"/>
                      <a:pt x="6" y="13"/>
                    </a:cubicBezTo>
                    <a:cubicBezTo>
                      <a:pt x="3" y="13"/>
                      <a:pt x="1" y="12"/>
                      <a:pt x="1" y="9"/>
                    </a:cubicBezTo>
                    <a:cubicBezTo>
                      <a:pt x="1" y="7"/>
                      <a:pt x="0"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1" name="Freeform 55"/>
              <p:cNvSpPr>
                <a:spLocks/>
              </p:cNvSpPr>
              <p:nvPr/>
            </p:nvSpPr>
            <p:spPr bwMode="auto">
              <a:xfrm>
                <a:off x="3944938" y="2832101"/>
                <a:ext cx="166687" cy="319088"/>
              </a:xfrm>
              <a:custGeom>
                <a:avLst/>
                <a:gdLst>
                  <a:gd name="T0" fmla="*/ 6 w 76"/>
                  <a:gd name="T1" fmla="*/ 88 h 145"/>
                  <a:gd name="T2" fmla="*/ 11 w 76"/>
                  <a:gd name="T3" fmla="*/ 78 h 145"/>
                  <a:gd name="T4" fmla="*/ 13 w 76"/>
                  <a:gd name="T5" fmla="*/ 75 h 145"/>
                  <a:gd name="T6" fmla="*/ 8 w 76"/>
                  <a:gd name="T7" fmla="*/ 61 h 145"/>
                  <a:gd name="T8" fmla="*/ 4 w 76"/>
                  <a:gd name="T9" fmla="*/ 56 h 145"/>
                  <a:gd name="T10" fmla="*/ 4 w 76"/>
                  <a:gd name="T11" fmla="*/ 54 h 145"/>
                  <a:gd name="T12" fmla="*/ 4 w 76"/>
                  <a:gd name="T13" fmla="*/ 54 h 145"/>
                  <a:gd name="T14" fmla="*/ 6 w 76"/>
                  <a:gd name="T15" fmla="*/ 49 h 145"/>
                  <a:gd name="T16" fmla="*/ 5 w 76"/>
                  <a:gd name="T17" fmla="*/ 40 h 145"/>
                  <a:gd name="T18" fmla="*/ 0 w 76"/>
                  <a:gd name="T19" fmla="*/ 33 h 145"/>
                  <a:gd name="T20" fmla="*/ 4 w 76"/>
                  <a:gd name="T21" fmla="*/ 24 h 145"/>
                  <a:gd name="T22" fmla="*/ 10 w 76"/>
                  <a:gd name="T23" fmla="*/ 22 h 145"/>
                  <a:gd name="T24" fmla="*/ 23 w 76"/>
                  <a:gd name="T25" fmla="*/ 10 h 145"/>
                  <a:gd name="T26" fmla="*/ 24 w 76"/>
                  <a:gd name="T27" fmla="*/ 10 h 145"/>
                  <a:gd name="T28" fmla="*/ 26 w 76"/>
                  <a:gd name="T29" fmla="*/ 12 h 145"/>
                  <a:gd name="T30" fmla="*/ 27 w 76"/>
                  <a:gd name="T31" fmla="*/ 10 h 145"/>
                  <a:gd name="T32" fmla="*/ 27 w 76"/>
                  <a:gd name="T33" fmla="*/ 4 h 145"/>
                  <a:gd name="T34" fmla="*/ 33 w 76"/>
                  <a:gd name="T35" fmla="*/ 3 h 145"/>
                  <a:gd name="T36" fmla="*/ 40 w 76"/>
                  <a:gd name="T37" fmla="*/ 3 h 145"/>
                  <a:gd name="T38" fmla="*/ 49 w 76"/>
                  <a:gd name="T39" fmla="*/ 0 h 145"/>
                  <a:gd name="T40" fmla="*/ 59 w 76"/>
                  <a:gd name="T41" fmla="*/ 2 h 145"/>
                  <a:gd name="T42" fmla="*/ 67 w 76"/>
                  <a:gd name="T43" fmla="*/ 11 h 145"/>
                  <a:gd name="T44" fmla="*/ 51 w 76"/>
                  <a:gd name="T45" fmla="*/ 30 h 145"/>
                  <a:gd name="T46" fmla="*/ 53 w 76"/>
                  <a:gd name="T47" fmla="*/ 33 h 145"/>
                  <a:gd name="T48" fmla="*/ 66 w 76"/>
                  <a:gd name="T49" fmla="*/ 48 h 145"/>
                  <a:gd name="T50" fmla="*/ 76 w 76"/>
                  <a:gd name="T51" fmla="*/ 69 h 145"/>
                  <a:gd name="T52" fmla="*/ 73 w 76"/>
                  <a:gd name="T53" fmla="*/ 80 h 145"/>
                  <a:gd name="T54" fmla="*/ 59 w 76"/>
                  <a:gd name="T55" fmla="*/ 87 h 145"/>
                  <a:gd name="T56" fmla="*/ 54 w 76"/>
                  <a:gd name="T57" fmla="*/ 92 h 145"/>
                  <a:gd name="T58" fmla="*/ 53 w 76"/>
                  <a:gd name="T59" fmla="*/ 90 h 145"/>
                  <a:gd name="T60" fmla="*/ 53 w 76"/>
                  <a:gd name="T61" fmla="*/ 93 h 145"/>
                  <a:gd name="T62" fmla="*/ 48 w 76"/>
                  <a:gd name="T63" fmla="*/ 98 h 145"/>
                  <a:gd name="T64" fmla="*/ 46 w 76"/>
                  <a:gd name="T65" fmla="*/ 94 h 145"/>
                  <a:gd name="T66" fmla="*/ 47 w 76"/>
                  <a:gd name="T67" fmla="*/ 91 h 145"/>
                  <a:gd name="T68" fmla="*/ 45 w 76"/>
                  <a:gd name="T69" fmla="*/ 87 h 145"/>
                  <a:gd name="T70" fmla="*/ 37 w 76"/>
                  <a:gd name="T71" fmla="*/ 83 h 145"/>
                  <a:gd name="T72" fmla="*/ 32 w 76"/>
                  <a:gd name="T73" fmla="*/ 77 h 145"/>
                  <a:gd name="T74" fmla="*/ 22 w 76"/>
                  <a:gd name="T75" fmla="*/ 72 h 145"/>
                  <a:gd name="T76" fmla="*/ 21 w 76"/>
                  <a:gd name="T77" fmla="*/ 69 h 145"/>
                  <a:gd name="T78" fmla="*/ 15 w 76"/>
                  <a:gd name="T79" fmla="*/ 66 h 145"/>
                  <a:gd name="T80" fmla="*/ 14 w 76"/>
                  <a:gd name="T81" fmla="*/ 69 h 145"/>
                  <a:gd name="T82" fmla="*/ 15 w 76"/>
                  <a:gd name="T83" fmla="*/ 73 h 145"/>
                  <a:gd name="T84" fmla="*/ 8 w 76"/>
                  <a:gd name="T85" fmla="*/ 88 h 145"/>
                  <a:gd name="T86" fmla="*/ 16 w 76"/>
                  <a:gd name="T87" fmla="*/ 99 h 145"/>
                  <a:gd name="T88" fmla="*/ 15 w 76"/>
                  <a:gd name="T89" fmla="*/ 99 h 145"/>
                  <a:gd name="T90" fmla="*/ 18 w 76"/>
                  <a:gd name="T91" fmla="*/ 106 h 145"/>
                  <a:gd name="T92" fmla="*/ 38 w 76"/>
                  <a:gd name="T93" fmla="*/ 125 h 145"/>
                  <a:gd name="T94" fmla="*/ 37 w 76"/>
                  <a:gd name="T95" fmla="*/ 129 h 145"/>
                  <a:gd name="T96" fmla="*/ 41 w 76"/>
                  <a:gd name="T97" fmla="*/ 137 h 145"/>
                  <a:gd name="T98" fmla="*/ 43 w 76"/>
                  <a:gd name="T99" fmla="*/ 144 h 145"/>
                  <a:gd name="T100" fmla="*/ 40 w 76"/>
                  <a:gd name="T101" fmla="*/ 144 h 145"/>
                  <a:gd name="T102" fmla="*/ 39 w 76"/>
                  <a:gd name="T103" fmla="*/ 145 h 145"/>
                  <a:gd name="T104" fmla="*/ 35 w 76"/>
                  <a:gd name="T105" fmla="*/ 143 h 145"/>
                  <a:gd name="T106" fmla="*/ 19 w 76"/>
                  <a:gd name="T107" fmla="*/ 126 h 145"/>
                  <a:gd name="T108" fmla="*/ 14 w 76"/>
                  <a:gd name="T109" fmla="*/ 110 h 145"/>
                  <a:gd name="T110" fmla="*/ 7 w 76"/>
                  <a:gd name="T111" fmla="*/ 98 h 145"/>
                  <a:gd name="T112" fmla="*/ 4 w 76"/>
                  <a:gd name="T113" fmla="*/ 98 h 145"/>
                  <a:gd name="T114" fmla="*/ 4 w 76"/>
                  <a:gd name="T115" fmla="*/ 97 h 145"/>
                  <a:gd name="T116" fmla="*/ 5 w 76"/>
                  <a:gd name="T117" fmla="*/ 88 h 145"/>
                  <a:gd name="T118" fmla="*/ 6 w 76"/>
                  <a:gd name="T119" fmla="*/ 88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6" h="145">
                    <a:moveTo>
                      <a:pt x="6" y="88"/>
                    </a:moveTo>
                    <a:cubicBezTo>
                      <a:pt x="8" y="85"/>
                      <a:pt x="9" y="82"/>
                      <a:pt x="11" y="78"/>
                    </a:cubicBezTo>
                    <a:cubicBezTo>
                      <a:pt x="11" y="77"/>
                      <a:pt x="13" y="76"/>
                      <a:pt x="13" y="75"/>
                    </a:cubicBezTo>
                    <a:cubicBezTo>
                      <a:pt x="13" y="74"/>
                      <a:pt x="10" y="63"/>
                      <a:pt x="8" y="61"/>
                    </a:cubicBezTo>
                    <a:cubicBezTo>
                      <a:pt x="6" y="60"/>
                      <a:pt x="4" y="59"/>
                      <a:pt x="4" y="56"/>
                    </a:cubicBezTo>
                    <a:cubicBezTo>
                      <a:pt x="4" y="55"/>
                      <a:pt x="4" y="55"/>
                      <a:pt x="4" y="54"/>
                    </a:cubicBezTo>
                    <a:cubicBezTo>
                      <a:pt x="4" y="54"/>
                      <a:pt x="4" y="54"/>
                      <a:pt x="4" y="54"/>
                    </a:cubicBezTo>
                    <a:cubicBezTo>
                      <a:pt x="5" y="54"/>
                      <a:pt x="6" y="51"/>
                      <a:pt x="6" y="49"/>
                    </a:cubicBezTo>
                    <a:cubicBezTo>
                      <a:pt x="6" y="47"/>
                      <a:pt x="6" y="42"/>
                      <a:pt x="5" y="40"/>
                    </a:cubicBezTo>
                    <a:cubicBezTo>
                      <a:pt x="3" y="37"/>
                      <a:pt x="0" y="37"/>
                      <a:pt x="0" y="33"/>
                    </a:cubicBezTo>
                    <a:cubicBezTo>
                      <a:pt x="0" y="29"/>
                      <a:pt x="2" y="26"/>
                      <a:pt x="4" y="24"/>
                    </a:cubicBezTo>
                    <a:cubicBezTo>
                      <a:pt x="5" y="23"/>
                      <a:pt x="8" y="23"/>
                      <a:pt x="10" y="22"/>
                    </a:cubicBezTo>
                    <a:cubicBezTo>
                      <a:pt x="15" y="18"/>
                      <a:pt x="18" y="17"/>
                      <a:pt x="23" y="10"/>
                    </a:cubicBezTo>
                    <a:cubicBezTo>
                      <a:pt x="24" y="10"/>
                      <a:pt x="24" y="10"/>
                      <a:pt x="24" y="10"/>
                    </a:cubicBezTo>
                    <a:cubicBezTo>
                      <a:pt x="24" y="12"/>
                      <a:pt x="25" y="12"/>
                      <a:pt x="26" y="12"/>
                    </a:cubicBezTo>
                    <a:cubicBezTo>
                      <a:pt x="26" y="12"/>
                      <a:pt x="27" y="11"/>
                      <a:pt x="27" y="10"/>
                    </a:cubicBezTo>
                    <a:cubicBezTo>
                      <a:pt x="27" y="8"/>
                      <a:pt x="27" y="7"/>
                      <a:pt x="27" y="4"/>
                    </a:cubicBezTo>
                    <a:cubicBezTo>
                      <a:pt x="27" y="4"/>
                      <a:pt x="32" y="3"/>
                      <a:pt x="33" y="3"/>
                    </a:cubicBezTo>
                    <a:cubicBezTo>
                      <a:pt x="40" y="3"/>
                      <a:pt x="40" y="3"/>
                      <a:pt x="40" y="3"/>
                    </a:cubicBezTo>
                    <a:cubicBezTo>
                      <a:pt x="43" y="5"/>
                      <a:pt x="46" y="0"/>
                      <a:pt x="49" y="0"/>
                    </a:cubicBezTo>
                    <a:cubicBezTo>
                      <a:pt x="53" y="0"/>
                      <a:pt x="55" y="2"/>
                      <a:pt x="59" y="2"/>
                    </a:cubicBezTo>
                    <a:cubicBezTo>
                      <a:pt x="59" y="8"/>
                      <a:pt x="63" y="10"/>
                      <a:pt x="67" y="11"/>
                    </a:cubicBezTo>
                    <a:cubicBezTo>
                      <a:pt x="62" y="18"/>
                      <a:pt x="51" y="20"/>
                      <a:pt x="51" y="30"/>
                    </a:cubicBezTo>
                    <a:cubicBezTo>
                      <a:pt x="51" y="32"/>
                      <a:pt x="52" y="32"/>
                      <a:pt x="53" y="33"/>
                    </a:cubicBezTo>
                    <a:cubicBezTo>
                      <a:pt x="58" y="38"/>
                      <a:pt x="61" y="44"/>
                      <a:pt x="66" y="48"/>
                    </a:cubicBezTo>
                    <a:cubicBezTo>
                      <a:pt x="72" y="51"/>
                      <a:pt x="76" y="61"/>
                      <a:pt x="76" y="69"/>
                    </a:cubicBezTo>
                    <a:cubicBezTo>
                      <a:pt x="76" y="74"/>
                      <a:pt x="73" y="76"/>
                      <a:pt x="73" y="80"/>
                    </a:cubicBezTo>
                    <a:cubicBezTo>
                      <a:pt x="66" y="82"/>
                      <a:pt x="65" y="84"/>
                      <a:pt x="59" y="87"/>
                    </a:cubicBezTo>
                    <a:cubicBezTo>
                      <a:pt x="56" y="89"/>
                      <a:pt x="57" y="92"/>
                      <a:pt x="54" y="92"/>
                    </a:cubicBezTo>
                    <a:cubicBezTo>
                      <a:pt x="53" y="92"/>
                      <a:pt x="53" y="91"/>
                      <a:pt x="53" y="90"/>
                    </a:cubicBezTo>
                    <a:cubicBezTo>
                      <a:pt x="53" y="92"/>
                      <a:pt x="53" y="93"/>
                      <a:pt x="53" y="93"/>
                    </a:cubicBezTo>
                    <a:cubicBezTo>
                      <a:pt x="53" y="95"/>
                      <a:pt x="49" y="98"/>
                      <a:pt x="48" y="98"/>
                    </a:cubicBezTo>
                    <a:cubicBezTo>
                      <a:pt x="47" y="98"/>
                      <a:pt x="46" y="95"/>
                      <a:pt x="46" y="94"/>
                    </a:cubicBezTo>
                    <a:cubicBezTo>
                      <a:pt x="46" y="92"/>
                      <a:pt x="46" y="91"/>
                      <a:pt x="47" y="91"/>
                    </a:cubicBezTo>
                    <a:cubicBezTo>
                      <a:pt x="46" y="90"/>
                      <a:pt x="46" y="88"/>
                      <a:pt x="45" y="87"/>
                    </a:cubicBezTo>
                    <a:cubicBezTo>
                      <a:pt x="42" y="87"/>
                      <a:pt x="37" y="86"/>
                      <a:pt x="37" y="83"/>
                    </a:cubicBezTo>
                    <a:cubicBezTo>
                      <a:pt x="32" y="83"/>
                      <a:pt x="35" y="79"/>
                      <a:pt x="32" y="77"/>
                    </a:cubicBezTo>
                    <a:cubicBezTo>
                      <a:pt x="29" y="74"/>
                      <a:pt x="26" y="73"/>
                      <a:pt x="22" y="72"/>
                    </a:cubicBezTo>
                    <a:cubicBezTo>
                      <a:pt x="22" y="72"/>
                      <a:pt x="21" y="69"/>
                      <a:pt x="21" y="69"/>
                    </a:cubicBezTo>
                    <a:cubicBezTo>
                      <a:pt x="20" y="67"/>
                      <a:pt x="18" y="66"/>
                      <a:pt x="15" y="66"/>
                    </a:cubicBezTo>
                    <a:cubicBezTo>
                      <a:pt x="13" y="66"/>
                      <a:pt x="14" y="68"/>
                      <a:pt x="14" y="69"/>
                    </a:cubicBezTo>
                    <a:cubicBezTo>
                      <a:pt x="14" y="71"/>
                      <a:pt x="15" y="71"/>
                      <a:pt x="15" y="73"/>
                    </a:cubicBezTo>
                    <a:cubicBezTo>
                      <a:pt x="15" y="80"/>
                      <a:pt x="8" y="82"/>
                      <a:pt x="8" y="88"/>
                    </a:cubicBezTo>
                    <a:cubicBezTo>
                      <a:pt x="8" y="95"/>
                      <a:pt x="16" y="92"/>
                      <a:pt x="16" y="99"/>
                    </a:cubicBezTo>
                    <a:cubicBezTo>
                      <a:pt x="15" y="99"/>
                      <a:pt x="15" y="99"/>
                      <a:pt x="15" y="99"/>
                    </a:cubicBezTo>
                    <a:cubicBezTo>
                      <a:pt x="16" y="100"/>
                      <a:pt x="17" y="104"/>
                      <a:pt x="18" y="106"/>
                    </a:cubicBezTo>
                    <a:cubicBezTo>
                      <a:pt x="24" y="112"/>
                      <a:pt x="38" y="113"/>
                      <a:pt x="38" y="125"/>
                    </a:cubicBezTo>
                    <a:cubicBezTo>
                      <a:pt x="38" y="127"/>
                      <a:pt x="37" y="127"/>
                      <a:pt x="37" y="129"/>
                    </a:cubicBezTo>
                    <a:cubicBezTo>
                      <a:pt x="37" y="133"/>
                      <a:pt x="40" y="134"/>
                      <a:pt x="41" y="137"/>
                    </a:cubicBezTo>
                    <a:cubicBezTo>
                      <a:pt x="42" y="140"/>
                      <a:pt x="42" y="141"/>
                      <a:pt x="43" y="144"/>
                    </a:cubicBezTo>
                    <a:cubicBezTo>
                      <a:pt x="41" y="144"/>
                      <a:pt x="41" y="144"/>
                      <a:pt x="40" y="144"/>
                    </a:cubicBezTo>
                    <a:cubicBezTo>
                      <a:pt x="39" y="144"/>
                      <a:pt x="39" y="145"/>
                      <a:pt x="39" y="145"/>
                    </a:cubicBezTo>
                    <a:cubicBezTo>
                      <a:pt x="36" y="145"/>
                      <a:pt x="36" y="143"/>
                      <a:pt x="35" y="143"/>
                    </a:cubicBezTo>
                    <a:cubicBezTo>
                      <a:pt x="28" y="141"/>
                      <a:pt x="21" y="134"/>
                      <a:pt x="19" y="126"/>
                    </a:cubicBezTo>
                    <a:cubicBezTo>
                      <a:pt x="17" y="120"/>
                      <a:pt x="16" y="115"/>
                      <a:pt x="14" y="110"/>
                    </a:cubicBezTo>
                    <a:cubicBezTo>
                      <a:pt x="12" y="107"/>
                      <a:pt x="11" y="98"/>
                      <a:pt x="7" y="98"/>
                    </a:cubicBezTo>
                    <a:cubicBezTo>
                      <a:pt x="5" y="98"/>
                      <a:pt x="6" y="100"/>
                      <a:pt x="4" y="98"/>
                    </a:cubicBezTo>
                    <a:cubicBezTo>
                      <a:pt x="4" y="98"/>
                      <a:pt x="4" y="98"/>
                      <a:pt x="4" y="97"/>
                    </a:cubicBezTo>
                    <a:cubicBezTo>
                      <a:pt x="4" y="94"/>
                      <a:pt x="5" y="92"/>
                      <a:pt x="5" y="88"/>
                    </a:cubicBezTo>
                    <a:cubicBezTo>
                      <a:pt x="6" y="88"/>
                      <a:pt x="6" y="88"/>
                      <a:pt x="6"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2" name="Freeform 56"/>
              <p:cNvSpPr>
                <a:spLocks/>
              </p:cNvSpPr>
              <p:nvPr/>
            </p:nvSpPr>
            <p:spPr bwMode="auto">
              <a:xfrm>
                <a:off x="4052888" y="3190876"/>
                <a:ext cx="20637" cy="22225"/>
              </a:xfrm>
              <a:custGeom>
                <a:avLst/>
                <a:gdLst>
                  <a:gd name="T0" fmla="*/ 6 w 10"/>
                  <a:gd name="T1" fmla="*/ 9 h 10"/>
                  <a:gd name="T2" fmla="*/ 4 w 10"/>
                  <a:gd name="T3" fmla="*/ 6 h 10"/>
                  <a:gd name="T4" fmla="*/ 0 w 10"/>
                  <a:gd name="T5" fmla="*/ 3 h 10"/>
                  <a:gd name="T6" fmla="*/ 5 w 10"/>
                  <a:gd name="T7" fmla="*/ 0 h 10"/>
                  <a:gd name="T8" fmla="*/ 10 w 10"/>
                  <a:gd name="T9" fmla="*/ 8 h 10"/>
                  <a:gd name="T10" fmla="*/ 10 w 10"/>
                  <a:gd name="T11" fmla="*/ 10 h 10"/>
                  <a:gd name="T12" fmla="*/ 9 w 10"/>
                  <a:gd name="T13" fmla="*/ 10 h 10"/>
                  <a:gd name="T14" fmla="*/ 6 w 10"/>
                  <a:gd name="T15" fmla="*/ 9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0">
                    <a:moveTo>
                      <a:pt x="6" y="9"/>
                    </a:moveTo>
                    <a:cubicBezTo>
                      <a:pt x="5" y="9"/>
                      <a:pt x="5" y="6"/>
                      <a:pt x="4" y="6"/>
                    </a:cubicBezTo>
                    <a:cubicBezTo>
                      <a:pt x="3" y="4"/>
                      <a:pt x="0" y="5"/>
                      <a:pt x="0" y="3"/>
                    </a:cubicBezTo>
                    <a:cubicBezTo>
                      <a:pt x="0" y="2"/>
                      <a:pt x="3" y="1"/>
                      <a:pt x="5" y="0"/>
                    </a:cubicBezTo>
                    <a:cubicBezTo>
                      <a:pt x="6" y="4"/>
                      <a:pt x="7" y="8"/>
                      <a:pt x="10" y="8"/>
                    </a:cubicBezTo>
                    <a:cubicBezTo>
                      <a:pt x="10" y="9"/>
                      <a:pt x="10" y="10"/>
                      <a:pt x="10" y="10"/>
                    </a:cubicBezTo>
                    <a:cubicBezTo>
                      <a:pt x="10" y="10"/>
                      <a:pt x="9" y="10"/>
                      <a:pt x="9" y="10"/>
                    </a:cubicBezTo>
                    <a:cubicBezTo>
                      <a:pt x="7" y="10"/>
                      <a:pt x="7" y="9"/>
                      <a:pt x="6"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3" name="Freeform 57"/>
              <p:cNvSpPr>
                <a:spLocks/>
              </p:cNvSpPr>
              <p:nvPr/>
            </p:nvSpPr>
            <p:spPr bwMode="auto">
              <a:xfrm>
                <a:off x="4087813" y="3208338"/>
                <a:ext cx="7937" cy="9525"/>
              </a:xfrm>
              <a:custGeom>
                <a:avLst/>
                <a:gdLst>
                  <a:gd name="T0" fmla="*/ 0 w 4"/>
                  <a:gd name="T1" fmla="*/ 0 h 4"/>
                  <a:gd name="T2" fmla="*/ 2 w 4"/>
                  <a:gd name="T3" fmla="*/ 0 h 4"/>
                  <a:gd name="T4" fmla="*/ 4 w 4"/>
                  <a:gd name="T5" fmla="*/ 1 h 4"/>
                  <a:gd name="T6" fmla="*/ 2 w 4"/>
                  <a:gd name="T7" fmla="*/ 4 h 4"/>
                  <a:gd name="T8" fmla="*/ 0 w 4"/>
                  <a:gd name="T9" fmla="*/ 1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cubicBezTo>
                      <a:pt x="1" y="0"/>
                      <a:pt x="2" y="0"/>
                      <a:pt x="2" y="0"/>
                    </a:cubicBezTo>
                    <a:cubicBezTo>
                      <a:pt x="3" y="0"/>
                      <a:pt x="4" y="1"/>
                      <a:pt x="4" y="1"/>
                    </a:cubicBezTo>
                    <a:cubicBezTo>
                      <a:pt x="4" y="2"/>
                      <a:pt x="3" y="4"/>
                      <a:pt x="2" y="4"/>
                    </a:cubicBezTo>
                    <a:cubicBezTo>
                      <a:pt x="1" y="4"/>
                      <a:pt x="0" y="2"/>
                      <a:pt x="0" y="1"/>
                    </a:cubicBezTo>
                    <a:cubicBezTo>
                      <a:pt x="0" y="1"/>
                      <a:pt x="0"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4" name="Freeform 58"/>
              <p:cNvSpPr>
                <a:spLocks/>
              </p:cNvSpPr>
              <p:nvPr/>
            </p:nvSpPr>
            <p:spPr bwMode="auto">
              <a:xfrm>
                <a:off x="3959225" y="3186113"/>
                <a:ext cx="11112" cy="14288"/>
              </a:xfrm>
              <a:custGeom>
                <a:avLst/>
                <a:gdLst>
                  <a:gd name="T0" fmla="*/ 1 w 5"/>
                  <a:gd name="T1" fmla="*/ 0 h 6"/>
                  <a:gd name="T2" fmla="*/ 5 w 5"/>
                  <a:gd name="T3" fmla="*/ 6 h 6"/>
                  <a:gd name="T4" fmla="*/ 0 w 5"/>
                  <a:gd name="T5" fmla="*/ 1 h 6"/>
                  <a:gd name="T6" fmla="*/ 0 w 5"/>
                  <a:gd name="T7" fmla="*/ 0 h 6"/>
                  <a:gd name="T8" fmla="*/ 2 w 5"/>
                  <a:gd name="T9" fmla="*/ 0 h 6"/>
                  <a:gd name="T10" fmla="*/ 2 w 5"/>
                  <a:gd name="T11" fmla="*/ 1 h 6"/>
                  <a:gd name="T12" fmla="*/ 1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1" y="0"/>
                    </a:moveTo>
                    <a:cubicBezTo>
                      <a:pt x="3" y="2"/>
                      <a:pt x="5" y="3"/>
                      <a:pt x="5" y="6"/>
                    </a:cubicBezTo>
                    <a:cubicBezTo>
                      <a:pt x="3" y="6"/>
                      <a:pt x="0" y="2"/>
                      <a:pt x="0" y="1"/>
                    </a:cubicBezTo>
                    <a:cubicBezTo>
                      <a:pt x="0" y="0"/>
                      <a:pt x="0" y="0"/>
                      <a:pt x="0" y="0"/>
                    </a:cubicBezTo>
                    <a:cubicBezTo>
                      <a:pt x="2" y="0"/>
                      <a:pt x="2" y="0"/>
                      <a:pt x="2" y="0"/>
                    </a:cubicBezTo>
                    <a:cubicBezTo>
                      <a:pt x="2" y="0"/>
                      <a:pt x="2" y="1"/>
                      <a:pt x="2" y="1"/>
                    </a:cubicBez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5" name="Freeform 59"/>
              <p:cNvSpPr>
                <a:spLocks/>
              </p:cNvSpPr>
              <p:nvPr/>
            </p:nvSpPr>
            <p:spPr bwMode="auto">
              <a:xfrm>
                <a:off x="3941763" y="3155951"/>
                <a:ext cx="14287" cy="11113"/>
              </a:xfrm>
              <a:custGeom>
                <a:avLst/>
                <a:gdLst>
                  <a:gd name="T0" fmla="*/ 1 w 6"/>
                  <a:gd name="T1" fmla="*/ 0 h 5"/>
                  <a:gd name="T2" fmla="*/ 5 w 6"/>
                  <a:gd name="T3" fmla="*/ 5 h 5"/>
                  <a:gd name="T4" fmla="*/ 1 w 6"/>
                  <a:gd name="T5" fmla="*/ 0 h 5"/>
                  <a:gd name="T6" fmla="*/ 0 w 6"/>
                  <a:gd name="T7" fmla="*/ 0 h 5"/>
                  <a:gd name="T8" fmla="*/ 1 w 6"/>
                  <a:gd name="T9" fmla="*/ 0 h 5"/>
                </a:gdLst>
                <a:ahLst/>
                <a:cxnLst>
                  <a:cxn ang="0">
                    <a:pos x="T0" y="T1"/>
                  </a:cxn>
                  <a:cxn ang="0">
                    <a:pos x="T2" y="T3"/>
                  </a:cxn>
                  <a:cxn ang="0">
                    <a:pos x="T4" y="T5"/>
                  </a:cxn>
                  <a:cxn ang="0">
                    <a:pos x="T6" y="T7"/>
                  </a:cxn>
                  <a:cxn ang="0">
                    <a:pos x="T8" y="T9"/>
                  </a:cxn>
                </a:cxnLst>
                <a:rect l="0" t="0" r="r" b="b"/>
                <a:pathLst>
                  <a:path w="6" h="5">
                    <a:moveTo>
                      <a:pt x="1" y="0"/>
                    </a:moveTo>
                    <a:cubicBezTo>
                      <a:pt x="3" y="1"/>
                      <a:pt x="6" y="5"/>
                      <a:pt x="5" y="5"/>
                    </a:cubicBezTo>
                    <a:cubicBezTo>
                      <a:pt x="4" y="5"/>
                      <a:pt x="1" y="2"/>
                      <a:pt x="1" y="0"/>
                    </a:cubicBezTo>
                    <a:cubicBezTo>
                      <a:pt x="0" y="0"/>
                      <a:pt x="0" y="0"/>
                      <a:pt x="0" y="0"/>
                    </a:cubicBezTo>
                    <a:lnTo>
                      <a:pt x="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6" name="Freeform 60"/>
              <p:cNvSpPr>
                <a:spLocks/>
              </p:cNvSpPr>
              <p:nvPr/>
            </p:nvSpPr>
            <p:spPr bwMode="auto">
              <a:xfrm>
                <a:off x="4397375" y="2670176"/>
                <a:ext cx="33337" cy="41275"/>
              </a:xfrm>
              <a:custGeom>
                <a:avLst/>
                <a:gdLst>
                  <a:gd name="T0" fmla="*/ 6 w 15"/>
                  <a:gd name="T1" fmla="*/ 11 h 19"/>
                  <a:gd name="T2" fmla="*/ 7 w 15"/>
                  <a:gd name="T3" fmla="*/ 8 h 19"/>
                  <a:gd name="T4" fmla="*/ 5 w 15"/>
                  <a:gd name="T5" fmla="*/ 5 h 19"/>
                  <a:gd name="T6" fmla="*/ 5 w 15"/>
                  <a:gd name="T7" fmla="*/ 7 h 19"/>
                  <a:gd name="T8" fmla="*/ 3 w 15"/>
                  <a:gd name="T9" fmla="*/ 8 h 19"/>
                  <a:gd name="T10" fmla="*/ 0 w 15"/>
                  <a:gd name="T11" fmla="*/ 5 h 19"/>
                  <a:gd name="T12" fmla="*/ 7 w 15"/>
                  <a:gd name="T13" fmla="*/ 0 h 19"/>
                  <a:gd name="T14" fmla="*/ 13 w 15"/>
                  <a:gd name="T15" fmla="*/ 2 h 19"/>
                  <a:gd name="T16" fmla="*/ 13 w 15"/>
                  <a:gd name="T17" fmla="*/ 4 h 19"/>
                  <a:gd name="T18" fmla="*/ 15 w 15"/>
                  <a:gd name="T19" fmla="*/ 6 h 19"/>
                  <a:gd name="T20" fmla="*/ 15 w 15"/>
                  <a:gd name="T21" fmla="*/ 8 h 19"/>
                  <a:gd name="T22" fmla="*/ 13 w 15"/>
                  <a:gd name="T23" fmla="*/ 8 h 19"/>
                  <a:gd name="T24" fmla="*/ 8 w 15"/>
                  <a:gd name="T25" fmla="*/ 19 h 19"/>
                  <a:gd name="T26" fmla="*/ 7 w 15"/>
                  <a:gd name="T27" fmla="*/ 17 h 19"/>
                  <a:gd name="T28" fmla="*/ 7 w 15"/>
                  <a:gd name="T29" fmla="*/ 18 h 19"/>
                  <a:gd name="T30" fmla="*/ 4 w 15"/>
                  <a:gd name="T31" fmla="*/ 15 h 19"/>
                  <a:gd name="T32" fmla="*/ 6 w 15"/>
                  <a:gd name="T33"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9">
                    <a:moveTo>
                      <a:pt x="6" y="11"/>
                    </a:moveTo>
                    <a:cubicBezTo>
                      <a:pt x="7" y="8"/>
                      <a:pt x="7" y="8"/>
                      <a:pt x="7" y="8"/>
                    </a:cubicBezTo>
                    <a:cubicBezTo>
                      <a:pt x="6" y="7"/>
                      <a:pt x="6" y="6"/>
                      <a:pt x="5" y="5"/>
                    </a:cubicBezTo>
                    <a:cubicBezTo>
                      <a:pt x="5" y="6"/>
                      <a:pt x="5" y="6"/>
                      <a:pt x="5" y="7"/>
                    </a:cubicBezTo>
                    <a:cubicBezTo>
                      <a:pt x="4" y="7"/>
                      <a:pt x="3" y="8"/>
                      <a:pt x="3" y="8"/>
                    </a:cubicBezTo>
                    <a:cubicBezTo>
                      <a:pt x="1" y="8"/>
                      <a:pt x="0" y="7"/>
                      <a:pt x="0" y="5"/>
                    </a:cubicBezTo>
                    <a:cubicBezTo>
                      <a:pt x="0" y="4"/>
                      <a:pt x="7" y="0"/>
                      <a:pt x="7" y="0"/>
                    </a:cubicBezTo>
                    <a:cubicBezTo>
                      <a:pt x="9" y="0"/>
                      <a:pt x="11" y="2"/>
                      <a:pt x="13" y="2"/>
                    </a:cubicBezTo>
                    <a:cubicBezTo>
                      <a:pt x="13" y="2"/>
                      <a:pt x="13" y="4"/>
                      <a:pt x="13" y="4"/>
                    </a:cubicBezTo>
                    <a:cubicBezTo>
                      <a:pt x="15" y="6"/>
                      <a:pt x="15" y="6"/>
                      <a:pt x="15" y="6"/>
                    </a:cubicBezTo>
                    <a:cubicBezTo>
                      <a:pt x="15" y="6"/>
                      <a:pt x="15" y="7"/>
                      <a:pt x="15" y="8"/>
                    </a:cubicBezTo>
                    <a:cubicBezTo>
                      <a:pt x="15" y="8"/>
                      <a:pt x="14" y="8"/>
                      <a:pt x="13" y="8"/>
                    </a:cubicBezTo>
                    <a:cubicBezTo>
                      <a:pt x="13" y="12"/>
                      <a:pt x="11" y="19"/>
                      <a:pt x="8" y="19"/>
                    </a:cubicBezTo>
                    <a:cubicBezTo>
                      <a:pt x="7" y="19"/>
                      <a:pt x="7" y="18"/>
                      <a:pt x="7" y="17"/>
                    </a:cubicBezTo>
                    <a:cubicBezTo>
                      <a:pt x="7" y="18"/>
                      <a:pt x="7" y="18"/>
                      <a:pt x="7" y="18"/>
                    </a:cubicBezTo>
                    <a:cubicBezTo>
                      <a:pt x="5" y="18"/>
                      <a:pt x="4" y="16"/>
                      <a:pt x="4" y="15"/>
                    </a:cubicBezTo>
                    <a:cubicBezTo>
                      <a:pt x="4" y="14"/>
                      <a:pt x="6" y="11"/>
                      <a:pt x="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7" name="Freeform 61"/>
              <p:cNvSpPr>
                <a:spLocks/>
              </p:cNvSpPr>
              <p:nvPr/>
            </p:nvSpPr>
            <p:spPr bwMode="auto">
              <a:xfrm>
                <a:off x="4437063" y="2659063"/>
                <a:ext cx="38100" cy="25400"/>
              </a:xfrm>
              <a:custGeom>
                <a:avLst/>
                <a:gdLst>
                  <a:gd name="T0" fmla="*/ 12 w 17"/>
                  <a:gd name="T1" fmla="*/ 8 h 12"/>
                  <a:gd name="T2" fmla="*/ 9 w 17"/>
                  <a:gd name="T3" fmla="*/ 7 h 12"/>
                  <a:gd name="T4" fmla="*/ 3 w 17"/>
                  <a:gd name="T5" fmla="*/ 12 h 12"/>
                  <a:gd name="T6" fmla="*/ 2 w 17"/>
                  <a:gd name="T7" fmla="*/ 9 h 12"/>
                  <a:gd name="T8" fmla="*/ 0 w 17"/>
                  <a:gd name="T9" fmla="*/ 6 h 12"/>
                  <a:gd name="T10" fmla="*/ 4 w 17"/>
                  <a:gd name="T11" fmla="*/ 3 h 12"/>
                  <a:gd name="T12" fmla="*/ 12 w 17"/>
                  <a:gd name="T13" fmla="*/ 0 h 12"/>
                  <a:gd name="T14" fmla="*/ 12 w 17"/>
                  <a:gd name="T15" fmla="*/ 8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2">
                    <a:moveTo>
                      <a:pt x="12" y="8"/>
                    </a:moveTo>
                    <a:cubicBezTo>
                      <a:pt x="10" y="8"/>
                      <a:pt x="9" y="7"/>
                      <a:pt x="9" y="7"/>
                    </a:cubicBezTo>
                    <a:cubicBezTo>
                      <a:pt x="7" y="9"/>
                      <a:pt x="6" y="12"/>
                      <a:pt x="3" y="12"/>
                    </a:cubicBezTo>
                    <a:cubicBezTo>
                      <a:pt x="2" y="12"/>
                      <a:pt x="2" y="10"/>
                      <a:pt x="2" y="9"/>
                    </a:cubicBezTo>
                    <a:cubicBezTo>
                      <a:pt x="0" y="8"/>
                      <a:pt x="0" y="7"/>
                      <a:pt x="0" y="6"/>
                    </a:cubicBezTo>
                    <a:cubicBezTo>
                      <a:pt x="0" y="6"/>
                      <a:pt x="4" y="3"/>
                      <a:pt x="4" y="3"/>
                    </a:cubicBezTo>
                    <a:cubicBezTo>
                      <a:pt x="8" y="4"/>
                      <a:pt x="9" y="0"/>
                      <a:pt x="12" y="0"/>
                    </a:cubicBezTo>
                    <a:cubicBezTo>
                      <a:pt x="17" y="0"/>
                      <a:pt x="14" y="8"/>
                      <a:pt x="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8" name="Freeform 62"/>
              <p:cNvSpPr>
                <a:spLocks/>
              </p:cNvSpPr>
              <p:nvPr/>
            </p:nvSpPr>
            <p:spPr bwMode="auto">
              <a:xfrm>
                <a:off x="4418013" y="2544763"/>
                <a:ext cx="157162" cy="128588"/>
              </a:xfrm>
              <a:custGeom>
                <a:avLst/>
                <a:gdLst>
                  <a:gd name="T0" fmla="*/ 28 w 72"/>
                  <a:gd name="T1" fmla="*/ 57 h 59"/>
                  <a:gd name="T2" fmla="*/ 28 w 72"/>
                  <a:gd name="T3" fmla="*/ 55 h 59"/>
                  <a:gd name="T4" fmla="*/ 29 w 72"/>
                  <a:gd name="T5" fmla="*/ 51 h 59"/>
                  <a:gd name="T6" fmla="*/ 22 w 72"/>
                  <a:gd name="T7" fmla="*/ 49 h 59"/>
                  <a:gd name="T8" fmla="*/ 20 w 72"/>
                  <a:gd name="T9" fmla="*/ 51 h 59"/>
                  <a:gd name="T10" fmla="*/ 15 w 72"/>
                  <a:gd name="T11" fmla="*/ 52 h 59"/>
                  <a:gd name="T12" fmla="*/ 3 w 72"/>
                  <a:gd name="T13" fmla="*/ 55 h 59"/>
                  <a:gd name="T14" fmla="*/ 0 w 72"/>
                  <a:gd name="T15" fmla="*/ 54 h 59"/>
                  <a:gd name="T16" fmla="*/ 3 w 72"/>
                  <a:gd name="T17" fmla="*/ 52 h 59"/>
                  <a:gd name="T18" fmla="*/ 15 w 72"/>
                  <a:gd name="T19" fmla="*/ 44 h 59"/>
                  <a:gd name="T20" fmla="*/ 29 w 72"/>
                  <a:gd name="T21" fmla="*/ 44 h 59"/>
                  <a:gd name="T22" fmla="*/ 37 w 72"/>
                  <a:gd name="T23" fmla="*/ 37 h 59"/>
                  <a:gd name="T24" fmla="*/ 40 w 72"/>
                  <a:gd name="T25" fmla="*/ 31 h 59"/>
                  <a:gd name="T26" fmla="*/ 39 w 72"/>
                  <a:gd name="T27" fmla="*/ 33 h 59"/>
                  <a:gd name="T28" fmla="*/ 40 w 72"/>
                  <a:gd name="T29" fmla="*/ 34 h 59"/>
                  <a:gd name="T30" fmla="*/ 47 w 72"/>
                  <a:gd name="T31" fmla="*/ 31 h 59"/>
                  <a:gd name="T32" fmla="*/ 60 w 72"/>
                  <a:gd name="T33" fmla="*/ 13 h 59"/>
                  <a:gd name="T34" fmla="*/ 59 w 72"/>
                  <a:gd name="T35" fmla="*/ 10 h 59"/>
                  <a:gd name="T36" fmla="*/ 64 w 72"/>
                  <a:gd name="T37" fmla="*/ 2 h 59"/>
                  <a:gd name="T38" fmla="*/ 67 w 72"/>
                  <a:gd name="T39" fmla="*/ 3 h 59"/>
                  <a:gd name="T40" fmla="*/ 66 w 72"/>
                  <a:gd name="T41" fmla="*/ 2 h 59"/>
                  <a:gd name="T42" fmla="*/ 66 w 72"/>
                  <a:gd name="T43" fmla="*/ 0 h 59"/>
                  <a:gd name="T44" fmla="*/ 68 w 72"/>
                  <a:gd name="T45" fmla="*/ 1 h 59"/>
                  <a:gd name="T46" fmla="*/ 69 w 72"/>
                  <a:gd name="T47" fmla="*/ 6 h 59"/>
                  <a:gd name="T48" fmla="*/ 72 w 72"/>
                  <a:gd name="T49" fmla="*/ 14 h 59"/>
                  <a:gd name="T50" fmla="*/ 69 w 72"/>
                  <a:gd name="T51" fmla="*/ 21 h 59"/>
                  <a:gd name="T52" fmla="*/ 69 w 72"/>
                  <a:gd name="T53" fmla="*/ 22 h 59"/>
                  <a:gd name="T54" fmla="*/ 67 w 72"/>
                  <a:gd name="T55" fmla="*/ 23 h 59"/>
                  <a:gd name="T56" fmla="*/ 65 w 72"/>
                  <a:gd name="T57" fmla="*/ 33 h 59"/>
                  <a:gd name="T58" fmla="*/ 63 w 72"/>
                  <a:gd name="T59" fmla="*/ 39 h 59"/>
                  <a:gd name="T60" fmla="*/ 64 w 72"/>
                  <a:gd name="T61" fmla="*/ 44 h 59"/>
                  <a:gd name="T62" fmla="*/ 58 w 72"/>
                  <a:gd name="T63" fmla="*/ 48 h 59"/>
                  <a:gd name="T64" fmla="*/ 59 w 72"/>
                  <a:gd name="T65" fmla="*/ 44 h 59"/>
                  <a:gd name="T66" fmla="*/ 53 w 72"/>
                  <a:gd name="T67" fmla="*/ 50 h 59"/>
                  <a:gd name="T68" fmla="*/ 51 w 72"/>
                  <a:gd name="T69" fmla="*/ 49 h 59"/>
                  <a:gd name="T70" fmla="*/ 49 w 72"/>
                  <a:gd name="T71" fmla="*/ 49 h 59"/>
                  <a:gd name="T72" fmla="*/ 45 w 72"/>
                  <a:gd name="T73" fmla="*/ 52 h 59"/>
                  <a:gd name="T74" fmla="*/ 38 w 72"/>
                  <a:gd name="T75" fmla="*/ 48 h 59"/>
                  <a:gd name="T76" fmla="*/ 37 w 72"/>
                  <a:gd name="T77" fmla="*/ 49 h 59"/>
                  <a:gd name="T78" fmla="*/ 39 w 72"/>
                  <a:gd name="T79" fmla="*/ 53 h 59"/>
                  <a:gd name="T80" fmla="*/ 37 w 72"/>
                  <a:gd name="T81" fmla="*/ 53 h 59"/>
                  <a:gd name="T82" fmla="*/ 31 w 72"/>
                  <a:gd name="T83" fmla="*/ 59 h 59"/>
                  <a:gd name="T84" fmla="*/ 28 w 72"/>
                  <a:gd name="T85"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2" h="59">
                    <a:moveTo>
                      <a:pt x="28" y="57"/>
                    </a:moveTo>
                    <a:cubicBezTo>
                      <a:pt x="27" y="57"/>
                      <a:pt x="28" y="56"/>
                      <a:pt x="28" y="55"/>
                    </a:cubicBezTo>
                    <a:cubicBezTo>
                      <a:pt x="28" y="54"/>
                      <a:pt x="29" y="52"/>
                      <a:pt x="29" y="51"/>
                    </a:cubicBezTo>
                    <a:cubicBezTo>
                      <a:pt x="26" y="51"/>
                      <a:pt x="25" y="49"/>
                      <a:pt x="22" y="49"/>
                    </a:cubicBezTo>
                    <a:cubicBezTo>
                      <a:pt x="21" y="49"/>
                      <a:pt x="20" y="51"/>
                      <a:pt x="20" y="51"/>
                    </a:cubicBezTo>
                    <a:cubicBezTo>
                      <a:pt x="18" y="52"/>
                      <a:pt x="16" y="51"/>
                      <a:pt x="15" y="52"/>
                    </a:cubicBezTo>
                    <a:cubicBezTo>
                      <a:pt x="12" y="53"/>
                      <a:pt x="8" y="55"/>
                      <a:pt x="3" y="55"/>
                    </a:cubicBezTo>
                    <a:cubicBezTo>
                      <a:pt x="1" y="55"/>
                      <a:pt x="0" y="55"/>
                      <a:pt x="0" y="54"/>
                    </a:cubicBezTo>
                    <a:cubicBezTo>
                      <a:pt x="0" y="53"/>
                      <a:pt x="2" y="53"/>
                      <a:pt x="3" y="52"/>
                    </a:cubicBezTo>
                    <a:cubicBezTo>
                      <a:pt x="7" y="49"/>
                      <a:pt x="9" y="44"/>
                      <a:pt x="15" y="44"/>
                    </a:cubicBezTo>
                    <a:cubicBezTo>
                      <a:pt x="22" y="44"/>
                      <a:pt x="24" y="44"/>
                      <a:pt x="29" y="44"/>
                    </a:cubicBezTo>
                    <a:cubicBezTo>
                      <a:pt x="33" y="44"/>
                      <a:pt x="35" y="37"/>
                      <a:pt x="37" y="37"/>
                    </a:cubicBezTo>
                    <a:cubicBezTo>
                      <a:pt x="37" y="37"/>
                      <a:pt x="40" y="31"/>
                      <a:pt x="40" y="31"/>
                    </a:cubicBezTo>
                    <a:cubicBezTo>
                      <a:pt x="40" y="32"/>
                      <a:pt x="39" y="32"/>
                      <a:pt x="39" y="33"/>
                    </a:cubicBezTo>
                    <a:cubicBezTo>
                      <a:pt x="39" y="34"/>
                      <a:pt x="40" y="34"/>
                      <a:pt x="40" y="34"/>
                    </a:cubicBezTo>
                    <a:cubicBezTo>
                      <a:pt x="44" y="34"/>
                      <a:pt x="44" y="32"/>
                      <a:pt x="47" y="31"/>
                    </a:cubicBezTo>
                    <a:cubicBezTo>
                      <a:pt x="52" y="30"/>
                      <a:pt x="60" y="20"/>
                      <a:pt x="60" y="13"/>
                    </a:cubicBezTo>
                    <a:cubicBezTo>
                      <a:pt x="60" y="11"/>
                      <a:pt x="59" y="11"/>
                      <a:pt x="59" y="10"/>
                    </a:cubicBezTo>
                    <a:cubicBezTo>
                      <a:pt x="59" y="8"/>
                      <a:pt x="61" y="2"/>
                      <a:pt x="64" y="2"/>
                    </a:cubicBezTo>
                    <a:cubicBezTo>
                      <a:pt x="64" y="2"/>
                      <a:pt x="64" y="5"/>
                      <a:pt x="67" y="3"/>
                    </a:cubicBezTo>
                    <a:cubicBezTo>
                      <a:pt x="67" y="3"/>
                      <a:pt x="66" y="2"/>
                      <a:pt x="66" y="2"/>
                    </a:cubicBezTo>
                    <a:cubicBezTo>
                      <a:pt x="65" y="2"/>
                      <a:pt x="65" y="0"/>
                      <a:pt x="66" y="0"/>
                    </a:cubicBezTo>
                    <a:cubicBezTo>
                      <a:pt x="67" y="0"/>
                      <a:pt x="68" y="1"/>
                      <a:pt x="68" y="1"/>
                    </a:cubicBezTo>
                    <a:cubicBezTo>
                      <a:pt x="69" y="3"/>
                      <a:pt x="69" y="4"/>
                      <a:pt x="69" y="6"/>
                    </a:cubicBezTo>
                    <a:cubicBezTo>
                      <a:pt x="69" y="9"/>
                      <a:pt x="72" y="11"/>
                      <a:pt x="72" y="14"/>
                    </a:cubicBezTo>
                    <a:cubicBezTo>
                      <a:pt x="72" y="18"/>
                      <a:pt x="69" y="18"/>
                      <a:pt x="69" y="21"/>
                    </a:cubicBezTo>
                    <a:cubicBezTo>
                      <a:pt x="69" y="21"/>
                      <a:pt x="69" y="22"/>
                      <a:pt x="69" y="22"/>
                    </a:cubicBezTo>
                    <a:cubicBezTo>
                      <a:pt x="68" y="23"/>
                      <a:pt x="67" y="22"/>
                      <a:pt x="67" y="23"/>
                    </a:cubicBezTo>
                    <a:cubicBezTo>
                      <a:pt x="65" y="23"/>
                      <a:pt x="65" y="30"/>
                      <a:pt x="65" y="33"/>
                    </a:cubicBezTo>
                    <a:cubicBezTo>
                      <a:pt x="65" y="35"/>
                      <a:pt x="63" y="36"/>
                      <a:pt x="63" y="39"/>
                    </a:cubicBezTo>
                    <a:cubicBezTo>
                      <a:pt x="63" y="41"/>
                      <a:pt x="63" y="42"/>
                      <a:pt x="64" y="44"/>
                    </a:cubicBezTo>
                    <a:cubicBezTo>
                      <a:pt x="61" y="45"/>
                      <a:pt x="61" y="47"/>
                      <a:pt x="58" y="48"/>
                    </a:cubicBezTo>
                    <a:cubicBezTo>
                      <a:pt x="57" y="46"/>
                      <a:pt x="58" y="46"/>
                      <a:pt x="59" y="44"/>
                    </a:cubicBezTo>
                    <a:cubicBezTo>
                      <a:pt x="55" y="47"/>
                      <a:pt x="53" y="47"/>
                      <a:pt x="53" y="50"/>
                    </a:cubicBezTo>
                    <a:cubicBezTo>
                      <a:pt x="52" y="50"/>
                      <a:pt x="51" y="49"/>
                      <a:pt x="51" y="49"/>
                    </a:cubicBezTo>
                    <a:cubicBezTo>
                      <a:pt x="49" y="49"/>
                      <a:pt x="49" y="49"/>
                      <a:pt x="49" y="49"/>
                    </a:cubicBezTo>
                    <a:cubicBezTo>
                      <a:pt x="48" y="50"/>
                      <a:pt x="46" y="52"/>
                      <a:pt x="45" y="52"/>
                    </a:cubicBezTo>
                    <a:cubicBezTo>
                      <a:pt x="40" y="52"/>
                      <a:pt x="40" y="48"/>
                      <a:pt x="38" y="48"/>
                    </a:cubicBezTo>
                    <a:cubicBezTo>
                      <a:pt x="37" y="48"/>
                      <a:pt x="37" y="49"/>
                      <a:pt x="37" y="49"/>
                    </a:cubicBezTo>
                    <a:cubicBezTo>
                      <a:pt x="37" y="50"/>
                      <a:pt x="39" y="53"/>
                      <a:pt x="39" y="53"/>
                    </a:cubicBezTo>
                    <a:cubicBezTo>
                      <a:pt x="38" y="53"/>
                      <a:pt x="37" y="53"/>
                      <a:pt x="37" y="53"/>
                    </a:cubicBezTo>
                    <a:cubicBezTo>
                      <a:pt x="35" y="53"/>
                      <a:pt x="32" y="57"/>
                      <a:pt x="31" y="59"/>
                    </a:cubicBezTo>
                    <a:cubicBezTo>
                      <a:pt x="29" y="59"/>
                      <a:pt x="30" y="57"/>
                      <a:pt x="28"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99" name="Freeform 63"/>
              <p:cNvSpPr>
                <a:spLocks/>
              </p:cNvSpPr>
              <p:nvPr/>
            </p:nvSpPr>
            <p:spPr bwMode="auto">
              <a:xfrm>
                <a:off x="4545013" y="2473326"/>
                <a:ext cx="80962" cy="68263"/>
              </a:xfrm>
              <a:custGeom>
                <a:avLst/>
                <a:gdLst>
                  <a:gd name="T0" fmla="*/ 5 w 37"/>
                  <a:gd name="T1" fmla="*/ 17 h 31"/>
                  <a:gd name="T2" fmla="*/ 8 w 37"/>
                  <a:gd name="T3" fmla="*/ 17 h 31"/>
                  <a:gd name="T4" fmla="*/ 13 w 37"/>
                  <a:gd name="T5" fmla="*/ 5 h 31"/>
                  <a:gd name="T6" fmla="*/ 12 w 37"/>
                  <a:gd name="T7" fmla="*/ 3 h 31"/>
                  <a:gd name="T8" fmla="*/ 13 w 37"/>
                  <a:gd name="T9" fmla="*/ 0 h 31"/>
                  <a:gd name="T10" fmla="*/ 31 w 37"/>
                  <a:gd name="T11" fmla="*/ 11 h 31"/>
                  <a:gd name="T12" fmla="*/ 36 w 37"/>
                  <a:gd name="T13" fmla="*/ 11 h 31"/>
                  <a:gd name="T14" fmla="*/ 34 w 37"/>
                  <a:gd name="T15" fmla="*/ 13 h 31"/>
                  <a:gd name="T16" fmla="*/ 37 w 37"/>
                  <a:gd name="T17" fmla="*/ 16 h 31"/>
                  <a:gd name="T18" fmla="*/ 30 w 37"/>
                  <a:gd name="T19" fmla="*/ 18 h 31"/>
                  <a:gd name="T20" fmla="*/ 22 w 37"/>
                  <a:gd name="T21" fmla="*/ 26 h 31"/>
                  <a:gd name="T22" fmla="*/ 12 w 37"/>
                  <a:gd name="T23" fmla="*/ 21 h 31"/>
                  <a:gd name="T24" fmla="*/ 11 w 37"/>
                  <a:gd name="T25" fmla="*/ 23 h 31"/>
                  <a:gd name="T26" fmla="*/ 4 w 37"/>
                  <a:gd name="T27" fmla="*/ 25 h 31"/>
                  <a:gd name="T28" fmla="*/ 8 w 37"/>
                  <a:gd name="T29" fmla="*/ 28 h 31"/>
                  <a:gd name="T30" fmla="*/ 3 w 37"/>
                  <a:gd name="T31" fmla="*/ 31 h 31"/>
                  <a:gd name="T32" fmla="*/ 1 w 37"/>
                  <a:gd name="T33" fmla="*/ 31 h 31"/>
                  <a:gd name="T34" fmla="*/ 1 w 37"/>
                  <a:gd name="T35" fmla="*/ 26 h 31"/>
                  <a:gd name="T36" fmla="*/ 0 w 37"/>
                  <a:gd name="T37" fmla="*/ 24 h 31"/>
                  <a:gd name="T38" fmla="*/ 4 w 37"/>
                  <a:gd name="T39" fmla="*/ 18 h 31"/>
                  <a:gd name="T40" fmla="*/ 4 w 37"/>
                  <a:gd name="T41" fmla="*/ 16 h 31"/>
                  <a:gd name="T42" fmla="*/ 6 w 37"/>
                  <a:gd name="T43" fmla="*/ 17 h 31"/>
                  <a:gd name="T44" fmla="*/ 5 w 37"/>
                  <a:gd name="T45"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7" h="31">
                    <a:moveTo>
                      <a:pt x="5" y="17"/>
                    </a:moveTo>
                    <a:cubicBezTo>
                      <a:pt x="6" y="17"/>
                      <a:pt x="7" y="17"/>
                      <a:pt x="8" y="17"/>
                    </a:cubicBezTo>
                    <a:cubicBezTo>
                      <a:pt x="12" y="17"/>
                      <a:pt x="13" y="8"/>
                      <a:pt x="13" y="5"/>
                    </a:cubicBezTo>
                    <a:cubicBezTo>
                      <a:pt x="13" y="4"/>
                      <a:pt x="12" y="4"/>
                      <a:pt x="12" y="3"/>
                    </a:cubicBezTo>
                    <a:cubicBezTo>
                      <a:pt x="12" y="1"/>
                      <a:pt x="13" y="1"/>
                      <a:pt x="13" y="0"/>
                    </a:cubicBezTo>
                    <a:cubicBezTo>
                      <a:pt x="19" y="4"/>
                      <a:pt x="22" y="11"/>
                      <a:pt x="31" y="11"/>
                    </a:cubicBezTo>
                    <a:cubicBezTo>
                      <a:pt x="33" y="11"/>
                      <a:pt x="34" y="10"/>
                      <a:pt x="36" y="11"/>
                    </a:cubicBezTo>
                    <a:cubicBezTo>
                      <a:pt x="35" y="12"/>
                      <a:pt x="34" y="12"/>
                      <a:pt x="34" y="13"/>
                    </a:cubicBezTo>
                    <a:cubicBezTo>
                      <a:pt x="34" y="15"/>
                      <a:pt x="36" y="16"/>
                      <a:pt x="37" y="16"/>
                    </a:cubicBezTo>
                    <a:cubicBezTo>
                      <a:pt x="35" y="18"/>
                      <a:pt x="33" y="18"/>
                      <a:pt x="30" y="18"/>
                    </a:cubicBezTo>
                    <a:cubicBezTo>
                      <a:pt x="25" y="18"/>
                      <a:pt x="24" y="24"/>
                      <a:pt x="22" y="26"/>
                    </a:cubicBezTo>
                    <a:cubicBezTo>
                      <a:pt x="18" y="24"/>
                      <a:pt x="16" y="24"/>
                      <a:pt x="12" y="21"/>
                    </a:cubicBezTo>
                    <a:cubicBezTo>
                      <a:pt x="12" y="21"/>
                      <a:pt x="11" y="22"/>
                      <a:pt x="11" y="23"/>
                    </a:cubicBezTo>
                    <a:cubicBezTo>
                      <a:pt x="8" y="23"/>
                      <a:pt x="4" y="21"/>
                      <a:pt x="4" y="25"/>
                    </a:cubicBezTo>
                    <a:cubicBezTo>
                      <a:pt x="4" y="27"/>
                      <a:pt x="7" y="27"/>
                      <a:pt x="8" y="28"/>
                    </a:cubicBezTo>
                    <a:cubicBezTo>
                      <a:pt x="6" y="30"/>
                      <a:pt x="4" y="29"/>
                      <a:pt x="3" y="31"/>
                    </a:cubicBezTo>
                    <a:cubicBezTo>
                      <a:pt x="1" y="31"/>
                      <a:pt x="1" y="31"/>
                      <a:pt x="1" y="31"/>
                    </a:cubicBezTo>
                    <a:cubicBezTo>
                      <a:pt x="1" y="30"/>
                      <a:pt x="1" y="26"/>
                      <a:pt x="1" y="26"/>
                    </a:cubicBezTo>
                    <a:cubicBezTo>
                      <a:pt x="1" y="25"/>
                      <a:pt x="0" y="25"/>
                      <a:pt x="0" y="24"/>
                    </a:cubicBezTo>
                    <a:cubicBezTo>
                      <a:pt x="0" y="21"/>
                      <a:pt x="4" y="20"/>
                      <a:pt x="4" y="18"/>
                    </a:cubicBezTo>
                    <a:cubicBezTo>
                      <a:pt x="4" y="16"/>
                      <a:pt x="4" y="16"/>
                      <a:pt x="4" y="16"/>
                    </a:cubicBezTo>
                    <a:cubicBezTo>
                      <a:pt x="5" y="17"/>
                      <a:pt x="5" y="17"/>
                      <a:pt x="6" y="17"/>
                    </a:cubicBezTo>
                    <a:lnTo>
                      <a:pt x="5" y="1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0" name="Freeform 64"/>
              <p:cNvSpPr>
                <a:spLocks/>
              </p:cNvSpPr>
              <p:nvPr/>
            </p:nvSpPr>
            <p:spPr bwMode="auto">
              <a:xfrm>
                <a:off x="4624388" y="2490788"/>
                <a:ext cx="15875" cy="11113"/>
              </a:xfrm>
              <a:custGeom>
                <a:avLst/>
                <a:gdLst>
                  <a:gd name="T0" fmla="*/ 5 w 7"/>
                  <a:gd name="T1" fmla="*/ 0 h 5"/>
                  <a:gd name="T2" fmla="*/ 7 w 7"/>
                  <a:gd name="T3" fmla="*/ 0 h 5"/>
                  <a:gd name="T4" fmla="*/ 1 w 7"/>
                  <a:gd name="T5" fmla="*/ 5 h 5"/>
                  <a:gd name="T6" fmla="*/ 1 w 7"/>
                  <a:gd name="T7" fmla="*/ 3 h 5"/>
                  <a:gd name="T8" fmla="*/ 6 w 7"/>
                  <a:gd name="T9" fmla="*/ 0 h 5"/>
                  <a:gd name="T10" fmla="*/ 5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5" y="0"/>
                    </a:moveTo>
                    <a:cubicBezTo>
                      <a:pt x="7" y="0"/>
                      <a:pt x="7" y="0"/>
                      <a:pt x="7" y="0"/>
                    </a:cubicBezTo>
                    <a:cubicBezTo>
                      <a:pt x="6" y="2"/>
                      <a:pt x="3" y="5"/>
                      <a:pt x="1" y="5"/>
                    </a:cubicBezTo>
                    <a:cubicBezTo>
                      <a:pt x="0" y="5"/>
                      <a:pt x="0" y="4"/>
                      <a:pt x="1" y="3"/>
                    </a:cubicBezTo>
                    <a:cubicBezTo>
                      <a:pt x="2" y="2"/>
                      <a:pt x="4" y="0"/>
                      <a:pt x="6" y="0"/>
                    </a:cubicBez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1" name="Freeform 65"/>
              <p:cNvSpPr>
                <a:spLocks/>
              </p:cNvSpPr>
              <p:nvPr/>
            </p:nvSpPr>
            <p:spPr bwMode="auto">
              <a:xfrm>
                <a:off x="4652963" y="2471738"/>
                <a:ext cx="19050" cy="15875"/>
              </a:xfrm>
              <a:custGeom>
                <a:avLst/>
                <a:gdLst>
                  <a:gd name="T0" fmla="*/ 9 w 9"/>
                  <a:gd name="T1" fmla="*/ 2 h 7"/>
                  <a:gd name="T2" fmla="*/ 0 w 9"/>
                  <a:gd name="T3" fmla="*/ 7 h 7"/>
                  <a:gd name="T4" fmla="*/ 0 w 9"/>
                  <a:gd name="T5" fmla="*/ 5 h 7"/>
                  <a:gd name="T6" fmla="*/ 5 w 9"/>
                  <a:gd name="T7" fmla="*/ 0 h 7"/>
                  <a:gd name="T8" fmla="*/ 9 w 9"/>
                  <a:gd name="T9" fmla="*/ 0 h 7"/>
                  <a:gd name="T10" fmla="*/ 9 w 9"/>
                  <a:gd name="T11" fmla="*/ 2 h 7"/>
                </a:gdLst>
                <a:ahLst/>
                <a:cxnLst>
                  <a:cxn ang="0">
                    <a:pos x="T0" y="T1"/>
                  </a:cxn>
                  <a:cxn ang="0">
                    <a:pos x="T2" y="T3"/>
                  </a:cxn>
                  <a:cxn ang="0">
                    <a:pos x="T4" y="T5"/>
                  </a:cxn>
                  <a:cxn ang="0">
                    <a:pos x="T6" y="T7"/>
                  </a:cxn>
                  <a:cxn ang="0">
                    <a:pos x="T8" y="T9"/>
                  </a:cxn>
                  <a:cxn ang="0">
                    <a:pos x="T10" y="T11"/>
                  </a:cxn>
                </a:cxnLst>
                <a:rect l="0" t="0" r="r" b="b"/>
                <a:pathLst>
                  <a:path w="9" h="7">
                    <a:moveTo>
                      <a:pt x="9" y="2"/>
                    </a:moveTo>
                    <a:cubicBezTo>
                      <a:pt x="3" y="2"/>
                      <a:pt x="3" y="7"/>
                      <a:pt x="0" y="7"/>
                    </a:cubicBezTo>
                    <a:cubicBezTo>
                      <a:pt x="0" y="7"/>
                      <a:pt x="0" y="6"/>
                      <a:pt x="0" y="5"/>
                    </a:cubicBezTo>
                    <a:cubicBezTo>
                      <a:pt x="0" y="5"/>
                      <a:pt x="2" y="0"/>
                      <a:pt x="5" y="0"/>
                    </a:cubicBezTo>
                    <a:cubicBezTo>
                      <a:pt x="6" y="0"/>
                      <a:pt x="8" y="1"/>
                      <a:pt x="9" y="0"/>
                    </a:cubicBezTo>
                    <a:lnTo>
                      <a:pt x="9"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2" name="Freeform 66"/>
              <p:cNvSpPr>
                <a:spLocks/>
              </p:cNvSpPr>
              <p:nvPr/>
            </p:nvSpPr>
            <p:spPr bwMode="auto">
              <a:xfrm>
                <a:off x="4686300" y="2459038"/>
                <a:ext cx="11112" cy="7938"/>
              </a:xfrm>
              <a:custGeom>
                <a:avLst/>
                <a:gdLst>
                  <a:gd name="T0" fmla="*/ 1 w 5"/>
                  <a:gd name="T1" fmla="*/ 3 h 4"/>
                  <a:gd name="T2" fmla="*/ 1 w 5"/>
                  <a:gd name="T3" fmla="*/ 1 h 4"/>
                  <a:gd name="T4" fmla="*/ 5 w 5"/>
                  <a:gd name="T5" fmla="*/ 0 h 4"/>
                  <a:gd name="T6" fmla="*/ 1 w 5"/>
                  <a:gd name="T7" fmla="*/ 4 h 4"/>
                  <a:gd name="T8" fmla="*/ 1 w 5"/>
                  <a:gd name="T9" fmla="*/ 3 h 4"/>
                </a:gdLst>
                <a:ahLst/>
                <a:cxnLst>
                  <a:cxn ang="0">
                    <a:pos x="T0" y="T1"/>
                  </a:cxn>
                  <a:cxn ang="0">
                    <a:pos x="T2" y="T3"/>
                  </a:cxn>
                  <a:cxn ang="0">
                    <a:pos x="T4" y="T5"/>
                  </a:cxn>
                  <a:cxn ang="0">
                    <a:pos x="T6" y="T7"/>
                  </a:cxn>
                  <a:cxn ang="0">
                    <a:pos x="T8" y="T9"/>
                  </a:cxn>
                </a:cxnLst>
                <a:rect l="0" t="0" r="r" b="b"/>
                <a:pathLst>
                  <a:path w="5" h="4">
                    <a:moveTo>
                      <a:pt x="1" y="3"/>
                    </a:moveTo>
                    <a:cubicBezTo>
                      <a:pt x="1" y="3"/>
                      <a:pt x="1" y="2"/>
                      <a:pt x="1" y="1"/>
                    </a:cubicBezTo>
                    <a:cubicBezTo>
                      <a:pt x="1" y="0"/>
                      <a:pt x="4" y="0"/>
                      <a:pt x="5" y="0"/>
                    </a:cubicBezTo>
                    <a:cubicBezTo>
                      <a:pt x="4" y="1"/>
                      <a:pt x="3" y="4"/>
                      <a:pt x="1" y="4"/>
                    </a:cubicBezTo>
                    <a:cubicBezTo>
                      <a:pt x="0" y="4"/>
                      <a:pt x="0" y="3"/>
                      <a:pt x="1"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3" name="Freeform 67"/>
              <p:cNvSpPr>
                <a:spLocks/>
              </p:cNvSpPr>
              <p:nvPr/>
            </p:nvSpPr>
            <p:spPr bwMode="auto">
              <a:xfrm>
                <a:off x="4572000" y="2306638"/>
                <a:ext cx="39687" cy="155575"/>
              </a:xfrm>
              <a:custGeom>
                <a:avLst/>
                <a:gdLst>
                  <a:gd name="T0" fmla="*/ 13 w 18"/>
                  <a:gd name="T1" fmla="*/ 43 h 71"/>
                  <a:gd name="T2" fmla="*/ 7 w 18"/>
                  <a:gd name="T3" fmla="*/ 56 h 71"/>
                  <a:gd name="T4" fmla="*/ 13 w 18"/>
                  <a:gd name="T5" fmla="*/ 68 h 71"/>
                  <a:gd name="T6" fmla="*/ 12 w 18"/>
                  <a:gd name="T7" fmla="*/ 68 h 71"/>
                  <a:gd name="T8" fmla="*/ 10 w 18"/>
                  <a:gd name="T9" fmla="*/ 66 h 71"/>
                  <a:gd name="T10" fmla="*/ 8 w 18"/>
                  <a:gd name="T11" fmla="*/ 66 h 71"/>
                  <a:gd name="T12" fmla="*/ 2 w 18"/>
                  <a:gd name="T13" fmla="*/ 71 h 71"/>
                  <a:gd name="T14" fmla="*/ 2 w 18"/>
                  <a:gd name="T15" fmla="*/ 64 h 71"/>
                  <a:gd name="T16" fmla="*/ 3 w 18"/>
                  <a:gd name="T17" fmla="*/ 54 h 71"/>
                  <a:gd name="T18" fmla="*/ 2 w 18"/>
                  <a:gd name="T19" fmla="*/ 48 h 71"/>
                  <a:gd name="T20" fmla="*/ 3 w 18"/>
                  <a:gd name="T21" fmla="*/ 40 h 71"/>
                  <a:gd name="T22" fmla="*/ 3 w 18"/>
                  <a:gd name="T23" fmla="*/ 27 h 71"/>
                  <a:gd name="T24" fmla="*/ 0 w 18"/>
                  <a:gd name="T25" fmla="*/ 19 h 71"/>
                  <a:gd name="T26" fmla="*/ 4 w 18"/>
                  <a:gd name="T27" fmla="*/ 7 h 71"/>
                  <a:gd name="T28" fmla="*/ 5 w 18"/>
                  <a:gd name="T29" fmla="*/ 4 h 71"/>
                  <a:gd name="T30" fmla="*/ 5 w 18"/>
                  <a:gd name="T31" fmla="*/ 0 h 71"/>
                  <a:gd name="T32" fmla="*/ 7 w 18"/>
                  <a:gd name="T33" fmla="*/ 0 h 71"/>
                  <a:gd name="T34" fmla="*/ 10 w 18"/>
                  <a:gd name="T35" fmla="*/ 10 h 71"/>
                  <a:gd name="T36" fmla="*/ 10 w 18"/>
                  <a:gd name="T37" fmla="*/ 19 h 71"/>
                  <a:gd name="T38" fmla="*/ 10 w 18"/>
                  <a:gd name="T39" fmla="*/ 24 h 71"/>
                  <a:gd name="T40" fmla="*/ 12 w 18"/>
                  <a:gd name="T41" fmla="*/ 30 h 71"/>
                  <a:gd name="T42" fmla="*/ 18 w 18"/>
                  <a:gd name="T43" fmla="*/ 46 h 71"/>
                  <a:gd name="T44" fmla="*/ 13 w 18"/>
                  <a:gd name="T45" fmla="*/ 4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71">
                    <a:moveTo>
                      <a:pt x="13" y="43"/>
                    </a:moveTo>
                    <a:cubicBezTo>
                      <a:pt x="7" y="43"/>
                      <a:pt x="7" y="50"/>
                      <a:pt x="7" y="56"/>
                    </a:cubicBezTo>
                    <a:cubicBezTo>
                      <a:pt x="7" y="61"/>
                      <a:pt x="11" y="64"/>
                      <a:pt x="13" y="68"/>
                    </a:cubicBezTo>
                    <a:cubicBezTo>
                      <a:pt x="13" y="68"/>
                      <a:pt x="13" y="68"/>
                      <a:pt x="12" y="68"/>
                    </a:cubicBezTo>
                    <a:cubicBezTo>
                      <a:pt x="12" y="68"/>
                      <a:pt x="10" y="67"/>
                      <a:pt x="10" y="66"/>
                    </a:cubicBezTo>
                    <a:cubicBezTo>
                      <a:pt x="9" y="66"/>
                      <a:pt x="9" y="66"/>
                      <a:pt x="8" y="66"/>
                    </a:cubicBezTo>
                    <a:cubicBezTo>
                      <a:pt x="5" y="66"/>
                      <a:pt x="5" y="71"/>
                      <a:pt x="2" y="71"/>
                    </a:cubicBezTo>
                    <a:cubicBezTo>
                      <a:pt x="2" y="71"/>
                      <a:pt x="2" y="65"/>
                      <a:pt x="2" y="64"/>
                    </a:cubicBezTo>
                    <a:cubicBezTo>
                      <a:pt x="2" y="60"/>
                      <a:pt x="3" y="57"/>
                      <a:pt x="3" y="54"/>
                    </a:cubicBezTo>
                    <a:cubicBezTo>
                      <a:pt x="3" y="51"/>
                      <a:pt x="2" y="50"/>
                      <a:pt x="2" y="48"/>
                    </a:cubicBezTo>
                    <a:cubicBezTo>
                      <a:pt x="2" y="44"/>
                      <a:pt x="3" y="43"/>
                      <a:pt x="3" y="40"/>
                    </a:cubicBezTo>
                    <a:cubicBezTo>
                      <a:pt x="3" y="35"/>
                      <a:pt x="3" y="33"/>
                      <a:pt x="3" y="27"/>
                    </a:cubicBezTo>
                    <a:cubicBezTo>
                      <a:pt x="3" y="24"/>
                      <a:pt x="0" y="22"/>
                      <a:pt x="0" y="19"/>
                    </a:cubicBezTo>
                    <a:cubicBezTo>
                      <a:pt x="0" y="14"/>
                      <a:pt x="1" y="8"/>
                      <a:pt x="4" y="7"/>
                    </a:cubicBezTo>
                    <a:cubicBezTo>
                      <a:pt x="4" y="6"/>
                      <a:pt x="5" y="6"/>
                      <a:pt x="5" y="4"/>
                    </a:cubicBezTo>
                    <a:cubicBezTo>
                      <a:pt x="5" y="2"/>
                      <a:pt x="5" y="1"/>
                      <a:pt x="5" y="0"/>
                    </a:cubicBezTo>
                    <a:cubicBezTo>
                      <a:pt x="6" y="0"/>
                      <a:pt x="7" y="0"/>
                      <a:pt x="7" y="0"/>
                    </a:cubicBezTo>
                    <a:cubicBezTo>
                      <a:pt x="7" y="4"/>
                      <a:pt x="9" y="7"/>
                      <a:pt x="10" y="10"/>
                    </a:cubicBezTo>
                    <a:cubicBezTo>
                      <a:pt x="11" y="13"/>
                      <a:pt x="9" y="16"/>
                      <a:pt x="10" y="19"/>
                    </a:cubicBezTo>
                    <a:cubicBezTo>
                      <a:pt x="10" y="24"/>
                      <a:pt x="10" y="24"/>
                      <a:pt x="10" y="24"/>
                    </a:cubicBezTo>
                    <a:cubicBezTo>
                      <a:pt x="10" y="26"/>
                      <a:pt x="12" y="29"/>
                      <a:pt x="12" y="30"/>
                    </a:cubicBezTo>
                    <a:cubicBezTo>
                      <a:pt x="14" y="36"/>
                      <a:pt x="17" y="40"/>
                      <a:pt x="18" y="46"/>
                    </a:cubicBezTo>
                    <a:cubicBezTo>
                      <a:pt x="17" y="44"/>
                      <a:pt x="15" y="43"/>
                      <a:pt x="1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4" name="Freeform 68"/>
              <p:cNvSpPr>
                <a:spLocks/>
              </p:cNvSpPr>
              <p:nvPr/>
            </p:nvSpPr>
            <p:spPr bwMode="auto">
              <a:xfrm>
                <a:off x="3286125" y="1765301"/>
                <a:ext cx="250825" cy="182563"/>
              </a:xfrm>
              <a:custGeom>
                <a:avLst/>
                <a:gdLst>
                  <a:gd name="T0" fmla="*/ 39 w 114"/>
                  <a:gd name="T1" fmla="*/ 82 h 83"/>
                  <a:gd name="T2" fmla="*/ 26 w 114"/>
                  <a:gd name="T3" fmla="*/ 67 h 83"/>
                  <a:gd name="T4" fmla="*/ 54 w 114"/>
                  <a:gd name="T5" fmla="*/ 34 h 83"/>
                  <a:gd name="T6" fmla="*/ 64 w 114"/>
                  <a:gd name="T7" fmla="*/ 28 h 83"/>
                  <a:gd name="T8" fmla="*/ 69 w 114"/>
                  <a:gd name="T9" fmla="*/ 23 h 83"/>
                  <a:gd name="T10" fmla="*/ 90 w 114"/>
                  <a:gd name="T11" fmla="*/ 17 h 83"/>
                  <a:gd name="T12" fmla="*/ 114 w 114"/>
                  <a:gd name="T13" fmla="*/ 5 h 83"/>
                  <a:gd name="T14" fmla="*/ 105 w 114"/>
                  <a:gd name="T15" fmla="*/ 0 h 83"/>
                  <a:gd name="T16" fmla="*/ 70 w 114"/>
                  <a:gd name="T17" fmla="*/ 12 h 83"/>
                  <a:gd name="T18" fmla="*/ 64 w 114"/>
                  <a:gd name="T19" fmla="*/ 10 h 83"/>
                  <a:gd name="T20" fmla="*/ 56 w 114"/>
                  <a:gd name="T21" fmla="*/ 12 h 83"/>
                  <a:gd name="T22" fmla="*/ 36 w 114"/>
                  <a:gd name="T23" fmla="*/ 23 h 83"/>
                  <a:gd name="T24" fmla="*/ 27 w 114"/>
                  <a:gd name="T25" fmla="*/ 25 h 83"/>
                  <a:gd name="T26" fmla="*/ 25 w 114"/>
                  <a:gd name="T27" fmla="*/ 27 h 83"/>
                  <a:gd name="T28" fmla="*/ 26 w 114"/>
                  <a:gd name="T29" fmla="*/ 31 h 83"/>
                  <a:gd name="T30" fmla="*/ 15 w 114"/>
                  <a:gd name="T31" fmla="*/ 45 h 83"/>
                  <a:gd name="T32" fmla="*/ 18 w 114"/>
                  <a:gd name="T33" fmla="*/ 50 h 83"/>
                  <a:gd name="T34" fmla="*/ 7 w 114"/>
                  <a:gd name="T35" fmla="*/ 56 h 83"/>
                  <a:gd name="T36" fmla="*/ 7 w 114"/>
                  <a:gd name="T37" fmla="*/ 60 h 83"/>
                  <a:gd name="T38" fmla="*/ 0 w 114"/>
                  <a:gd name="T39" fmla="*/ 69 h 83"/>
                  <a:gd name="T40" fmla="*/ 4 w 114"/>
                  <a:gd name="T41" fmla="*/ 73 h 83"/>
                  <a:gd name="T42" fmla="*/ 11 w 114"/>
                  <a:gd name="T43" fmla="*/ 73 h 83"/>
                  <a:gd name="T44" fmla="*/ 15 w 114"/>
                  <a:gd name="T45" fmla="*/ 81 h 83"/>
                  <a:gd name="T46" fmla="*/ 20 w 114"/>
                  <a:gd name="T47" fmla="*/ 81 h 83"/>
                  <a:gd name="T48" fmla="*/ 22 w 114"/>
                  <a:gd name="T49" fmla="*/ 83 h 83"/>
                  <a:gd name="T50" fmla="*/ 39 w 114"/>
                  <a:gd name="T51" fmla="*/ 83 h 83"/>
                  <a:gd name="T52" fmla="*/ 37 w 114"/>
                  <a:gd name="T53" fmla="*/ 80 h 83"/>
                  <a:gd name="T54" fmla="*/ 39 w 114"/>
                  <a:gd name="T55"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83">
                    <a:moveTo>
                      <a:pt x="39" y="82"/>
                    </a:moveTo>
                    <a:cubicBezTo>
                      <a:pt x="34" y="77"/>
                      <a:pt x="26" y="75"/>
                      <a:pt x="26" y="67"/>
                    </a:cubicBezTo>
                    <a:cubicBezTo>
                      <a:pt x="26" y="52"/>
                      <a:pt x="42" y="37"/>
                      <a:pt x="54" y="34"/>
                    </a:cubicBezTo>
                    <a:cubicBezTo>
                      <a:pt x="58" y="33"/>
                      <a:pt x="59" y="28"/>
                      <a:pt x="64" y="28"/>
                    </a:cubicBezTo>
                    <a:cubicBezTo>
                      <a:pt x="67" y="28"/>
                      <a:pt x="68" y="23"/>
                      <a:pt x="69" y="23"/>
                    </a:cubicBezTo>
                    <a:cubicBezTo>
                      <a:pt x="77" y="19"/>
                      <a:pt x="83" y="21"/>
                      <a:pt x="90" y="17"/>
                    </a:cubicBezTo>
                    <a:cubicBezTo>
                      <a:pt x="96" y="14"/>
                      <a:pt x="114" y="13"/>
                      <a:pt x="114" y="5"/>
                    </a:cubicBezTo>
                    <a:cubicBezTo>
                      <a:pt x="114" y="3"/>
                      <a:pt x="107" y="0"/>
                      <a:pt x="105" y="0"/>
                    </a:cubicBezTo>
                    <a:cubicBezTo>
                      <a:pt x="93" y="0"/>
                      <a:pt x="83" y="12"/>
                      <a:pt x="70" y="12"/>
                    </a:cubicBezTo>
                    <a:cubicBezTo>
                      <a:pt x="68" y="12"/>
                      <a:pt x="66" y="10"/>
                      <a:pt x="64" y="10"/>
                    </a:cubicBezTo>
                    <a:cubicBezTo>
                      <a:pt x="59" y="10"/>
                      <a:pt x="59" y="12"/>
                      <a:pt x="56" y="12"/>
                    </a:cubicBezTo>
                    <a:cubicBezTo>
                      <a:pt x="48" y="12"/>
                      <a:pt x="42" y="23"/>
                      <a:pt x="36" y="23"/>
                    </a:cubicBezTo>
                    <a:cubicBezTo>
                      <a:pt x="33" y="23"/>
                      <a:pt x="30" y="25"/>
                      <a:pt x="27" y="25"/>
                    </a:cubicBezTo>
                    <a:cubicBezTo>
                      <a:pt x="25" y="25"/>
                      <a:pt x="25" y="26"/>
                      <a:pt x="25" y="27"/>
                    </a:cubicBezTo>
                    <a:cubicBezTo>
                      <a:pt x="25" y="29"/>
                      <a:pt x="26" y="29"/>
                      <a:pt x="26" y="31"/>
                    </a:cubicBezTo>
                    <a:cubicBezTo>
                      <a:pt x="26" y="38"/>
                      <a:pt x="15" y="41"/>
                      <a:pt x="15" y="45"/>
                    </a:cubicBezTo>
                    <a:cubicBezTo>
                      <a:pt x="15" y="47"/>
                      <a:pt x="18" y="47"/>
                      <a:pt x="18" y="50"/>
                    </a:cubicBezTo>
                    <a:cubicBezTo>
                      <a:pt x="14" y="51"/>
                      <a:pt x="7" y="52"/>
                      <a:pt x="7" y="56"/>
                    </a:cubicBezTo>
                    <a:cubicBezTo>
                      <a:pt x="7" y="59"/>
                      <a:pt x="7" y="60"/>
                      <a:pt x="7" y="60"/>
                    </a:cubicBezTo>
                    <a:cubicBezTo>
                      <a:pt x="7" y="64"/>
                      <a:pt x="0" y="63"/>
                      <a:pt x="0" y="69"/>
                    </a:cubicBezTo>
                    <a:cubicBezTo>
                      <a:pt x="0" y="71"/>
                      <a:pt x="4" y="73"/>
                      <a:pt x="4" y="73"/>
                    </a:cubicBezTo>
                    <a:cubicBezTo>
                      <a:pt x="4" y="73"/>
                      <a:pt x="10" y="73"/>
                      <a:pt x="11" y="73"/>
                    </a:cubicBezTo>
                    <a:cubicBezTo>
                      <a:pt x="15" y="74"/>
                      <a:pt x="13" y="78"/>
                      <a:pt x="15" y="81"/>
                    </a:cubicBezTo>
                    <a:cubicBezTo>
                      <a:pt x="15" y="82"/>
                      <a:pt x="19" y="81"/>
                      <a:pt x="20" y="81"/>
                    </a:cubicBezTo>
                    <a:cubicBezTo>
                      <a:pt x="21" y="81"/>
                      <a:pt x="21" y="82"/>
                      <a:pt x="22" y="83"/>
                    </a:cubicBezTo>
                    <a:cubicBezTo>
                      <a:pt x="39" y="83"/>
                      <a:pt x="39" y="83"/>
                      <a:pt x="39" y="83"/>
                    </a:cubicBezTo>
                    <a:cubicBezTo>
                      <a:pt x="39" y="81"/>
                      <a:pt x="38" y="80"/>
                      <a:pt x="37" y="80"/>
                    </a:cubicBezTo>
                    <a:lnTo>
                      <a:pt x="39" y="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5" name="Freeform 69"/>
              <p:cNvSpPr>
                <a:spLocks/>
              </p:cNvSpPr>
              <p:nvPr/>
            </p:nvSpPr>
            <p:spPr bwMode="auto">
              <a:xfrm>
                <a:off x="2428875" y="2244726"/>
                <a:ext cx="549275" cy="392113"/>
              </a:xfrm>
              <a:custGeom>
                <a:avLst/>
                <a:gdLst>
                  <a:gd name="T0" fmla="*/ 244 w 250"/>
                  <a:gd name="T1" fmla="*/ 119 h 178"/>
                  <a:gd name="T2" fmla="*/ 242 w 250"/>
                  <a:gd name="T3" fmla="*/ 140 h 178"/>
                  <a:gd name="T4" fmla="*/ 220 w 250"/>
                  <a:gd name="T5" fmla="*/ 141 h 178"/>
                  <a:gd name="T6" fmla="*/ 207 w 250"/>
                  <a:gd name="T7" fmla="*/ 145 h 178"/>
                  <a:gd name="T8" fmla="*/ 208 w 250"/>
                  <a:gd name="T9" fmla="*/ 155 h 178"/>
                  <a:gd name="T10" fmla="*/ 213 w 250"/>
                  <a:gd name="T11" fmla="*/ 165 h 178"/>
                  <a:gd name="T12" fmla="*/ 206 w 250"/>
                  <a:gd name="T13" fmla="*/ 163 h 178"/>
                  <a:gd name="T14" fmla="*/ 204 w 250"/>
                  <a:gd name="T15" fmla="*/ 173 h 178"/>
                  <a:gd name="T16" fmla="*/ 197 w 250"/>
                  <a:gd name="T17" fmla="*/ 162 h 178"/>
                  <a:gd name="T18" fmla="*/ 184 w 250"/>
                  <a:gd name="T19" fmla="*/ 142 h 178"/>
                  <a:gd name="T20" fmla="*/ 169 w 250"/>
                  <a:gd name="T21" fmla="*/ 122 h 178"/>
                  <a:gd name="T22" fmla="*/ 149 w 250"/>
                  <a:gd name="T23" fmla="*/ 109 h 178"/>
                  <a:gd name="T24" fmla="*/ 139 w 250"/>
                  <a:gd name="T25" fmla="*/ 108 h 178"/>
                  <a:gd name="T26" fmla="*/ 149 w 250"/>
                  <a:gd name="T27" fmla="*/ 125 h 178"/>
                  <a:gd name="T28" fmla="*/ 162 w 250"/>
                  <a:gd name="T29" fmla="*/ 135 h 178"/>
                  <a:gd name="T30" fmla="*/ 170 w 250"/>
                  <a:gd name="T31" fmla="*/ 145 h 178"/>
                  <a:gd name="T32" fmla="*/ 166 w 250"/>
                  <a:gd name="T33" fmla="*/ 156 h 178"/>
                  <a:gd name="T34" fmla="*/ 163 w 250"/>
                  <a:gd name="T35" fmla="*/ 156 h 178"/>
                  <a:gd name="T36" fmla="*/ 150 w 250"/>
                  <a:gd name="T37" fmla="*/ 140 h 178"/>
                  <a:gd name="T38" fmla="*/ 118 w 250"/>
                  <a:gd name="T39" fmla="*/ 114 h 178"/>
                  <a:gd name="T40" fmla="*/ 86 w 250"/>
                  <a:gd name="T41" fmla="*/ 122 h 178"/>
                  <a:gd name="T42" fmla="*/ 70 w 250"/>
                  <a:gd name="T43" fmla="*/ 139 h 178"/>
                  <a:gd name="T44" fmla="*/ 52 w 250"/>
                  <a:gd name="T45" fmla="*/ 167 h 178"/>
                  <a:gd name="T46" fmla="*/ 38 w 250"/>
                  <a:gd name="T47" fmla="*/ 173 h 178"/>
                  <a:gd name="T48" fmla="*/ 6 w 250"/>
                  <a:gd name="T49" fmla="*/ 171 h 178"/>
                  <a:gd name="T50" fmla="*/ 0 w 250"/>
                  <a:gd name="T51" fmla="*/ 157 h 178"/>
                  <a:gd name="T52" fmla="*/ 2 w 250"/>
                  <a:gd name="T53" fmla="*/ 126 h 178"/>
                  <a:gd name="T54" fmla="*/ 25 w 250"/>
                  <a:gd name="T55" fmla="*/ 121 h 178"/>
                  <a:gd name="T56" fmla="*/ 46 w 250"/>
                  <a:gd name="T57" fmla="*/ 123 h 178"/>
                  <a:gd name="T58" fmla="*/ 54 w 250"/>
                  <a:gd name="T59" fmla="*/ 105 h 178"/>
                  <a:gd name="T60" fmla="*/ 53 w 250"/>
                  <a:gd name="T61" fmla="*/ 99 h 178"/>
                  <a:gd name="T62" fmla="*/ 31 w 250"/>
                  <a:gd name="T63" fmla="*/ 83 h 178"/>
                  <a:gd name="T64" fmla="*/ 46 w 250"/>
                  <a:gd name="T65" fmla="*/ 81 h 178"/>
                  <a:gd name="T66" fmla="*/ 50 w 250"/>
                  <a:gd name="T67" fmla="*/ 73 h 178"/>
                  <a:gd name="T68" fmla="*/ 59 w 250"/>
                  <a:gd name="T69" fmla="*/ 74 h 178"/>
                  <a:gd name="T70" fmla="*/ 76 w 250"/>
                  <a:gd name="T71" fmla="*/ 60 h 178"/>
                  <a:gd name="T72" fmla="*/ 91 w 250"/>
                  <a:gd name="T73" fmla="*/ 45 h 178"/>
                  <a:gd name="T74" fmla="*/ 107 w 250"/>
                  <a:gd name="T75" fmla="*/ 37 h 178"/>
                  <a:gd name="T76" fmla="*/ 116 w 250"/>
                  <a:gd name="T77" fmla="*/ 27 h 178"/>
                  <a:gd name="T78" fmla="*/ 126 w 250"/>
                  <a:gd name="T79" fmla="*/ 2 h 178"/>
                  <a:gd name="T80" fmla="*/ 129 w 250"/>
                  <a:gd name="T81" fmla="*/ 13 h 178"/>
                  <a:gd name="T82" fmla="*/ 124 w 250"/>
                  <a:gd name="T83" fmla="*/ 27 h 178"/>
                  <a:gd name="T84" fmla="*/ 131 w 250"/>
                  <a:gd name="T85" fmla="*/ 33 h 178"/>
                  <a:gd name="T86" fmla="*/ 149 w 250"/>
                  <a:gd name="T87" fmla="*/ 34 h 178"/>
                  <a:gd name="T88" fmla="*/ 171 w 250"/>
                  <a:gd name="T89" fmla="*/ 25 h 178"/>
                  <a:gd name="T90" fmla="*/ 195 w 250"/>
                  <a:gd name="T91" fmla="*/ 28 h 178"/>
                  <a:gd name="T92" fmla="*/ 210 w 250"/>
                  <a:gd name="T93" fmla="*/ 48 h 178"/>
                  <a:gd name="T94" fmla="*/ 205 w 250"/>
                  <a:gd name="T95" fmla="*/ 78 h 178"/>
                  <a:gd name="T96" fmla="*/ 242 w 250"/>
                  <a:gd name="T97" fmla="*/ 92 h 178"/>
                  <a:gd name="T98" fmla="*/ 244 w 250"/>
                  <a:gd name="T99" fmla="*/ 105 h 178"/>
                  <a:gd name="T100" fmla="*/ 245 w 250"/>
                  <a:gd name="T101" fmla="*/ 11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0" h="178">
                    <a:moveTo>
                      <a:pt x="245" y="110"/>
                    </a:moveTo>
                    <a:cubicBezTo>
                      <a:pt x="244" y="114"/>
                      <a:pt x="244" y="112"/>
                      <a:pt x="244" y="114"/>
                    </a:cubicBezTo>
                    <a:cubicBezTo>
                      <a:pt x="244" y="119"/>
                      <a:pt x="244" y="119"/>
                      <a:pt x="244" y="119"/>
                    </a:cubicBezTo>
                    <a:cubicBezTo>
                      <a:pt x="241" y="122"/>
                      <a:pt x="237" y="126"/>
                      <a:pt x="237" y="129"/>
                    </a:cubicBezTo>
                    <a:cubicBezTo>
                      <a:pt x="237" y="134"/>
                      <a:pt x="243" y="137"/>
                      <a:pt x="245" y="139"/>
                    </a:cubicBezTo>
                    <a:cubicBezTo>
                      <a:pt x="244" y="140"/>
                      <a:pt x="243" y="140"/>
                      <a:pt x="242" y="140"/>
                    </a:cubicBezTo>
                    <a:cubicBezTo>
                      <a:pt x="240" y="141"/>
                      <a:pt x="238" y="140"/>
                      <a:pt x="236" y="141"/>
                    </a:cubicBezTo>
                    <a:cubicBezTo>
                      <a:pt x="233" y="142"/>
                      <a:pt x="232" y="145"/>
                      <a:pt x="230" y="145"/>
                    </a:cubicBezTo>
                    <a:cubicBezTo>
                      <a:pt x="226" y="145"/>
                      <a:pt x="224" y="141"/>
                      <a:pt x="220" y="141"/>
                    </a:cubicBezTo>
                    <a:cubicBezTo>
                      <a:pt x="216" y="141"/>
                      <a:pt x="215" y="143"/>
                      <a:pt x="213" y="144"/>
                    </a:cubicBezTo>
                    <a:cubicBezTo>
                      <a:pt x="213" y="145"/>
                      <a:pt x="213" y="147"/>
                      <a:pt x="213" y="148"/>
                    </a:cubicBezTo>
                    <a:cubicBezTo>
                      <a:pt x="209" y="148"/>
                      <a:pt x="209" y="145"/>
                      <a:pt x="207" y="145"/>
                    </a:cubicBezTo>
                    <a:cubicBezTo>
                      <a:pt x="205" y="145"/>
                      <a:pt x="204" y="146"/>
                      <a:pt x="204" y="148"/>
                    </a:cubicBezTo>
                    <a:cubicBezTo>
                      <a:pt x="208" y="153"/>
                      <a:pt x="208" y="153"/>
                      <a:pt x="208" y="153"/>
                    </a:cubicBezTo>
                    <a:cubicBezTo>
                      <a:pt x="208" y="154"/>
                      <a:pt x="208" y="155"/>
                      <a:pt x="208" y="155"/>
                    </a:cubicBezTo>
                    <a:cubicBezTo>
                      <a:pt x="208" y="156"/>
                      <a:pt x="214" y="162"/>
                      <a:pt x="215" y="162"/>
                    </a:cubicBezTo>
                    <a:cubicBezTo>
                      <a:pt x="215" y="162"/>
                      <a:pt x="216" y="163"/>
                      <a:pt x="216" y="164"/>
                    </a:cubicBezTo>
                    <a:cubicBezTo>
                      <a:pt x="215" y="164"/>
                      <a:pt x="213" y="163"/>
                      <a:pt x="213" y="165"/>
                    </a:cubicBezTo>
                    <a:cubicBezTo>
                      <a:pt x="212" y="165"/>
                      <a:pt x="212" y="165"/>
                      <a:pt x="212" y="165"/>
                    </a:cubicBezTo>
                    <a:cubicBezTo>
                      <a:pt x="210" y="165"/>
                      <a:pt x="207" y="163"/>
                      <a:pt x="206" y="162"/>
                    </a:cubicBezTo>
                    <a:cubicBezTo>
                      <a:pt x="206" y="163"/>
                      <a:pt x="206" y="163"/>
                      <a:pt x="206" y="163"/>
                    </a:cubicBezTo>
                    <a:cubicBezTo>
                      <a:pt x="207" y="165"/>
                      <a:pt x="208" y="166"/>
                      <a:pt x="208" y="167"/>
                    </a:cubicBezTo>
                    <a:cubicBezTo>
                      <a:pt x="208" y="169"/>
                      <a:pt x="205" y="171"/>
                      <a:pt x="208" y="173"/>
                    </a:cubicBezTo>
                    <a:cubicBezTo>
                      <a:pt x="206" y="173"/>
                      <a:pt x="205" y="173"/>
                      <a:pt x="204" y="173"/>
                    </a:cubicBezTo>
                    <a:cubicBezTo>
                      <a:pt x="201" y="173"/>
                      <a:pt x="198" y="169"/>
                      <a:pt x="198" y="165"/>
                    </a:cubicBezTo>
                    <a:cubicBezTo>
                      <a:pt x="198" y="163"/>
                      <a:pt x="200" y="163"/>
                      <a:pt x="200" y="162"/>
                    </a:cubicBezTo>
                    <a:cubicBezTo>
                      <a:pt x="199" y="162"/>
                      <a:pt x="198" y="162"/>
                      <a:pt x="197" y="162"/>
                    </a:cubicBezTo>
                    <a:cubicBezTo>
                      <a:pt x="196" y="162"/>
                      <a:pt x="195" y="160"/>
                      <a:pt x="195" y="159"/>
                    </a:cubicBezTo>
                    <a:cubicBezTo>
                      <a:pt x="194" y="156"/>
                      <a:pt x="193" y="154"/>
                      <a:pt x="191" y="152"/>
                    </a:cubicBezTo>
                    <a:cubicBezTo>
                      <a:pt x="188" y="149"/>
                      <a:pt x="184" y="147"/>
                      <a:pt x="184" y="142"/>
                    </a:cubicBezTo>
                    <a:cubicBezTo>
                      <a:pt x="184" y="140"/>
                      <a:pt x="184" y="138"/>
                      <a:pt x="184" y="136"/>
                    </a:cubicBezTo>
                    <a:cubicBezTo>
                      <a:pt x="184" y="133"/>
                      <a:pt x="179" y="129"/>
                      <a:pt x="176" y="127"/>
                    </a:cubicBezTo>
                    <a:cubicBezTo>
                      <a:pt x="173" y="125"/>
                      <a:pt x="169" y="125"/>
                      <a:pt x="169" y="122"/>
                    </a:cubicBezTo>
                    <a:cubicBezTo>
                      <a:pt x="168" y="122"/>
                      <a:pt x="167" y="122"/>
                      <a:pt x="166" y="122"/>
                    </a:cubicBezTo>
                    <a:cubicBezTo>
                      <a:pt x="161" y="122"/>
                      <a:pt x="155" y="114"/>
                      <a:pt x="155" y="109"/>
                    </a:cubicBezTo>
                    <a:cubicBezTo>
                      <a:pt x="153" y="109"/>
                      <a:pt x="151" y="109"/>
                      <a:pt x="149" y="109"/>
                    </a:cubicBezTo>
                    <a:cubicBezTo>
                      <a:pt x="146" y="109"/>
                      <a:pt x="147" y="104"/>
                      <a:pt x="146" y="103"/>
                    </a:cubicBezTo>
                    <a:cubicBezTo>
                      <a:pt x="143" y="105"/>
                      <a:pt x="138" y="105"/>
                      <a:pt x="138" y="107"/>
                    </a:cubicBezTo>
                    <a:cubicBezTo>
                      <a:pt x="138" y="107"/>
                      <a:pt x="139" y="108"/>
                      <a:pt x="139" y="108"/>
                    </a:cubicBezTo>
                    <a:cubicBezTo>
                      <a:pt x="139" y="110"/>
                      <a:pt x="138" y="111"/>
                      <a:pt x="138" y="112"/>
                    </a:cubicBezTo>
                    <a:cubicBezTo>
                      <a:pt x="138" y="116"/>
                      <a:pt x="140" y="117"/>
                      <a:pt x="143" y="118"/>
                    </a:cubicBezTo>
                    <a:cubicBezTo>
                      <a:pt x="147" y="119"/>
                      <a:pt x="148" y="123"/>
                      <a:pt x="149" y="125"/>
                    </a:cubicBezTo>
                    <a:cubicBezTo>
                      <a:pt x="150" y="128"/>
                      <a:pt x="152" y="132"/>
                      <a:pt x="153" y="133"/>
                    </a:cubicBezTo>
                    <a:cubicBezTo>
                      <a:pt x="157" y="134"/>
                      <a:pt x="159" y="133"/>
                      <a:pt x="162" y="133"/>
                    </a:cubicBezTo>
                    <a:cubicBezTo>
                      <a:pt x="162" y="134"/>
                      <a:pt x="162" y="135"/>
                      <a:pt x="162" y="135"/>
                    </a:cubicBezTo>
                    <a:cubicBezTo>
                      <a:pt x="161" y="138"/>
                      <a:pt x="166" y="139"/>
                      <a:pt x="168" y="140"/>
                    </a:cubicBezTo>
                    <a:cubicBezTo>
                      <a:pt x="172" y="142"/>
                      <a:pt x="178" y="144"/>
                      <a:pt x="177" y="148"/>
                    </a:cubicBezTo>
                    <a:cubicBezTo>
                      <a:pt x="175" y="148"/>
                      <a:pt x="174" y="145"/>
                      <a:pt x="170" y="145"/>
                    </a:cubicBezTo>
                    <a:cubicBezTo>
                      <a:pt x="167" y="145"/>
                      <a:pt x="165" y="146"/>
                      <a:pt x="165" y="149"/>
                    </a:cubicBezTo>
                    <a:cubicBezTo>
                      <a:pt x="165" y="152"/>
                      <a:pt x="169" y="152"/>
                      <a:pt x="169" y="155"/>
                    </a:cubicBezTo>
                    <a:cubicBezTo>
                      <a:pt x="169" y="156"/>
                      <a:pt x="166" y="156"/>
                      <a:pt x="166" y="156"/>
                    </a:cubicBezTo>
                    <a:cubicBezTo>
                      <a:pt x="164" y="158"/>
                      <a:pt x="164" y="163"/>
                      <a:pt x="161" y="163"/>
                    </a:cubicBezTo>
                    <a:cubicBezTo>
                      <a:pt x="160" y="163"/>
                      <a:pt x="159" y="163"/>
                      <a:pt x="159" y="162"/>
                    </a:cubicBezTo>
                    <a:cubicBezTo>
                      <a:pt x="162" y="162"/>
                      <a:pt x="163" y="158"/>
                      <a:pt x="163" y="156"/>
                    </a:cubicBezTo>
                    <a:cubicBezTo>
                      <a:pt x="163" y="152"/>
                      <a:pt x="161" y="151"/>
                      <a:pt x="160" y="149"/>
                    </a:cubicBezTo>
                    <a:cubicBezTo>
                      <a:pt x="160" y="149"/>
                      <a:pt x="154" y="144"/>
                      <a:pt x="154" y="142"/>
                    </a:cubicBezTo>
                    <a:cubicBezTo>
                      <a:pt x="153" y="142"/>
                      <a:pt x="150" y="141"/>
                      <a:pt x="150" y="140"/>
                    </a:cubicBezTo>
                    <a:cubicBezTo>
                      <a:pt x="143" y="139"/>
                      <a:pt x="141" y="136"/>
                      <a:pt x="137" y="133"/>
                    </a:cubicBezTo>
                    <a:cubicBezTo>
                      <a:pt x="136" y="131"/>
                      <a:pt x="132" y="130"/>
                      <a:pt x="132" y="129"/>
                    </a:cubicBezTo>
                    <a:cubicBezTo>
                      <a:pt x="128" y="123"/>
                      <a:pt x="126" y="114"/>
                      <a:pt x="118" y="114"/>
                    </a:cubicBezTo>
                    <a:cubicBezTo>
                      <a:pt x="114" y="114"/>
                      <a:pt x="113" y="117"/>
                      <a:pt x="111" y="118"/>
                    </a:cubicBezTo>
                    <a:cubicBezTo>
                      <a:pt x="107" y="120"/>
                      <a:pt x="104" y="124"/>
                      <a:pt x="99" y="124"/>
                    </a:cubicBezTo>
                    <a:cubicBezTo>
                      <a:pt x="94" y="124"/>
                      <a:pt x="91" y="122"/>
                      <a:pt x="86" y="122"/>
                    </a:cubicBezTo>
                    <a:cubicBezTo>
                      <a:pt x="83" y="122"/>
                      <a:pt x="79" y="124"/>
                      <a:pt x="79" y="127"/>
                    </a:cubicBezTo>
                    <a:cubicBezTo>
                      <a:pt x="81" y="132"/>
                      <a:pt x="81" y="132"/>
                      <a:pt x="81" y="132"/>
                    </a:cubicBezTo>
                    <a:cubicBezTo>
                      <a:pt x="79" y="137"/>
                      <a:pt x="74" y="138"/>
                      <a:pt x="70" y="139"/>
                    </a:cubicBezTo>
                    <a:cubicBezTo>
                      <a:pt x="66" y="140"/>
                      <a:pt x="59" y="150"/>
                      <a:pt x="59" y="155"/>
                    </a:cubicBezTo>
                    <a:cubicBezTo>
                      <a:pt x="59" y="156"/>
                      <a:pt x="60" y="157"/>
                      <a:pt x="61" y="158"/>
                    </a:cubicBezTo>
                    <a:cubicBezTo>
                      <a:pt x="58" y="162"/>
                      <a:pt x="57" y="165"/>
                      <a:pt x="52" y="167"/>
                    </a:cubicBezTo>
                    <a:cubicBezTo>
                      <a:pt x="50" y="168"/>
                      <a:pt x="49" y="174"/>
                      <a:pt x="45" y="173"/>
                    </a:cubicBezTo>
                    <a:cubicBezTo>
                      <a:pt x="45" y="173"/>
                      <a:pt x="45" y="173"/>
                      <a:pt x="45" y="173"/>
                    </a:cubicBezTo>
                    <a:cubicBezTo>
                      <a:pt x="42" y="172"/>
                      <a:pt x="39" y="173"/>
                      <a:pt x="38" y="173"/>
                    </a:cubicBezTo>
                    <a:cubicBezTo>
                      <a:pt x="32" y="173"/>
                      <a:pt x="29" y="178"/>
                      <a:pt x="24" y="178"/>
                    </a:cubicBezTo>
                    <a:cubicBezTo>
                      <a:pt x="21" y="178"/>
                      <a:pt x="20" y="170"/>
                      <a:pt x="15" y="170"/>
                    </a:cubicBezTo>
                    <a:cubicBezTo>
                      <a:pt x="11" y="170"/>
                      <a:pt x="9" y="171"/>
                      <a:pt x="6" y="171"/>
                    </a:cubicBezTo>
                    <a:cubicBezTo>
                      <a:pt x="4" y="171"/>
                      <a:pt x="4" y="170"/>
                      <a:pt x="4" y="169"/>
                    </a:cubicBezTo>
                    <a:cubicBezTo>
                      <a:pt x="4" y="165"/>
                      <a:pt x="4" y="163"/>
                      <a:pt x="4" y="160"/>
                    </a:cubicBezTo>
                    <a:cubicBezTo>
                      <a:pt x="2" y="160"/>
                      <a:pt x="0" y="159"/>
                      <a:pt x="0" y="157"/>
                    </a:cubicBezTo>
                    <a:cubicBezTo>
                      <a:pt x="0" y="154"/>
                      <a:pt x="3" y="154"/>
                      <a:pt x="3" y="152"/>
                    </a:cubicBezTo>
                    <a:cubicBezTo>
                      <a:pt x="3" y="146"/>
                      <a:pt x="5" y="140"/>
                      <a:pt x="5" y="134"/>
                    </a:cubicBezTo>
                    <a:cubicBezTo>
                      <a:pt x="5" y="131"/>
                      <a:pt x="2" y="128"/>
                      <a:pt x="2" y="126"/>
                    </a:cubicBezTo>
                    <a:cubicBezTo>
                      <a:pt x="2" y="124"/>
                      <a:pt x="10" y="120"/>
                      <a:pt x="11" y="120"/>
                    </a:cubicBezTo>
                    <a:cubicBezTo>
                      <a:pt x="12" y="120"/>
                      <a:pt x="13" y="121"/>
                      <a:pt x="15" y="121"/>
                    </a:cubicBezTo>
                    <a:cubicBezTo>
                      <a:pt x="25" y="121"/>
                      <a:pt x="25" y="121"/>
                      <a:pt x="25" y="121"/>
                    </a:cubicBezTo>
                    <a:cubicBezTo>
                      <a:pt x="26" y="122"/>
                      <a:pt x="28" y="122"/>
                      <a:pt x="29" y="122"/>
                    </a:cubicBezTo>
                    <a:cubicBezTo>
                      <a:pt x="40" y="122"/>
                      <a:pt x="40" y="122"/>
                      <a:pt x="40" y="122"/>
                    </a:cubicBezTo>
                    <a:cubicBezTo>
                      <a:pt x="42" y="121"/>
                      <a:pt x="44" y="123"/>
                      <a:pt x="46" y="123"/>
                    </a:cubicBezTo>
                    <a:cubicBezTo>
                      <a:pt x="47" y="123"/>
                      <a:pt x="51" y="122"/>
                      <a:pt x="52" y="122"/>
                    </a:cubicBezTo>
                    <a:cubicBezTo>
                      <a:pt x="52" y="117"/>
                      <a:pt x="55" y="116"/>
                      <a:pt x="55" y="112"/>
                    </a:cubicBezTo>
                    <a:cubicBezTo>
                      <a:pt x="55" y="111"/>
                      <a:pt x="54" y="107"/>
                      <a:pt x="54" y="105"/>
                    </a:cubicBezTo>
                    <a:cubicBezTo>
                      <a:pt x="54" y="106"/>
                      <a:pt x="54" y="106"/>
                      <a:pt x="54" y="106"/>
                    </a:cubicBezTo>
                    <a:cubicBezTo>
                      <a:pt x="54" y="105"/>
                      <a:pt x="55" y="103"/>
                      <a:pt x="55" y="102"/>
                    </a:cubicBezTo>
                    <a:cubicBezTo>
                      <a:pt x="55" y="100"/>
                      <a:pt x="53" y="101"/>
                      <a:pt x="53" y="99"/>
                    </a:cubicBezTo>
                    <a:cubicBezTo>
                      <a:pt x="49" y="99"/>
                      <a:pt x="47" y="95"/>
                      <a:pt x="47" y="91"/>
                    </a:cubicBezTo>
                    <a:cubicBezTo>
                      <a:pt x="46" y="91"/>
                      <a:pt x="46" y="90"/>
                      <a:pt x="45" y="90"/>
                    </a:cubicBezTo>
                    <a:cubicBezTo>
                      <a:pt x="41" y="88"/>
                      <a:pt x="31" y="87"/>
                      <a:pt x="31" y="83"/>
                    </a:cubicBezTo>
                    <a:cubicBezTo>
                      <a:pt x="31" y="83"/>
                      <a:pt x="31" y="83"/>
                      <a:pt x="31" y="82"/>
                    </a:cubicBezTo>
                    <a:cubicBezTo>
                      <a:pt x="31" y="80"/>
                      <a:pt x="37" y="79"/>
                      <a:pt x="40" y="78"/>
                    </a:cubicBezTo>
                    <a:cubicBezTo>
                      <a:pt x="40" y="80"/>
                      <a:pt x="44" y="81"/>
                      <a:pt x="46" y="81"/>
                    </a:cubicBezTo>
                    <a:cubicBezTo>
                      <a:pt x="47" y="81"/>
                      <a:pt x="50" y="80"/>
                      <a:pt x="51" y="79"/>
                    </a:cubicBezTo>
                    <a:cubicBezTo>
                      <a:pt x="51" y="78"/>
                      <a:pt x="51" y="78"/>
                      <a:pt x="51" y="78"/>
                    </a:cubicBezTo>
                    <a:cubicBezTo>
                      <a:pt x="49" y="77"/>
                      <a:pt x="50" y="74"/>
                      <a:pt x="50" y="73"/>
                    </a:cubicBezTo>
                    <a:cubicBezTo>
                      <a:pt x="50" y="71"/>
                      <a:pt x="50" y="71"/>
                      <a:pt x="50" y="71"/>
                    </a:cubicBezTo>
                    <a:cubicBezTo>
                      <a:pt x="52" y="71"/>
                      <a:pt x="52" y="71"/>
                      <a:pt x="52" y="71"/>
                    </a:cubicBezTo>
                    <a:cubicBezTo>
                      <a:pt x="54" y="73"/>
                      <a:pt x="56" y="74"/>
                      <a:pt x="59" y="74"/>
                    </a:cubicBezTo>
                    <a:cubicBezTo>
                      <a:pt x="61" y="74"/>
                      <a:pt x="62" y="73"/>
                      <a:pt x="63" y="71"/>
                    </a:cubicBezTo>
                    <a:cubicBezTo>
                      <a:pt x="69" y="71"/>
                      <a:pt x="71" y="66"/>
                      <a:pt x="73" y="61"/>
                    </a:cubicBezTo>
                    <a:cubicBezTo>
                      <a:pt x="74" y="61"/>
                      <a:pt x="75" y="60"/>
                      <a:pt x="76" y="60"/>
                    </a:cubicBezTo>
                    <a:cubicBezTo>
                      <a:pt x="77" y="60"/>
                      <a:pt x="86" y="56"/>
                      <a:pt x="87" y="55"/>
                    </a:cubicBezTo>
                    <a:cubicBezTo>
                      <a:pt x="89" y="53"/>
                      <a:pt x="88" y="51"/>
                      <a:pt x="88" y="48"/>
                    </a:cubicBezTo>
                    <a:cubicBezTo>
                      <a:pt x="88" y="47"/>
                      <a:pt x="90" y="46"/>
                      <a:pt x="91" y="45"/>
                    </a:cubicBezTo>
                    <a:cubicBezTo>
                      <a:pt x="94" y="42"/>
                      <a:pt x="97" y="39"/>
                      <a:pt x="102" y="39"/>
                    </a:cubicBezTo>
                    <a:cubicBezTo>
                      <a:pt x="105" y="39"/>
                      <a:pt x="104" y="39"/>
                      <a:pt x="105" y="39"/>
                    </a:cubicBezTo>
                    <a:cubicBezTo>
                      <a:pt x="106" y="39"/>
                      <a:pt x="107" y="37"/>
                      <a:pt x="107" y="37"/>
                    </a:cubicBezTo>
                    <a:cubicBezTo>
                      <a:pt x="109" y="35"/>
                      <a:pt x="111" y="37"/>
                      <a:pt x="113" y="37"/>
                    </a:cubicBezTo>
                    <a:cubicBezTo>
                      <a:pt x="114" y="37"/>
                      <a:pt x="118" y="35"/>
                      <a:pt x="118" y="33"/>
                    </a:cubicBezTo>
                    <a:cubicBezTo>
                      <a:pt x="118" y="32"/>
                      <a:pt x="116" y="27"/>
                      <a:pt x="116" y="27"/>
                    </a:cubicBezTo>
                    <a:cubicBezTo>
                      <a:pt x="115" y="21"/>
                      <a:pt x="112" y="19"/>
                      <a:pt x="112" y="14"/>
                    </a:cubicBezTo>
                    <a:cubicBezTo>
                      <a:pt x="112" y="4"/>
                      <a:pt x="120" y="4"/>
                      <a:pt x="126" y="0"/>
                    </a:cubicBezTo>
                    <a:cubicBezTo>
                      <a:pt x="126" y="2"/>
                      <a:pt x="126" y="2"/>
                      <a:pt x="126" y="2"/>
                    </a:cubicBezTo>
                    <a:cubicBezTo>
                      <a:pt x="125" y="5"/>
                      <a:pt x="125" y="6"/>
                      <a:pt x="125" y="8"/>
                    </a:cubicBezTo>
                    <a:cubicBezTo>
                      <a:pt x="125" y="10"/>
                      <a:pt x="127" y="11"/>
                      <a:pt x="129" y="11"/>
                    </a:cubicBezTo>
                    <a:cubicBezTo>
                      <a:pt x="129" y="11"/>
                      <a:pt x="129" y="12"/>
                      <a:pt x="129" y="13"/>
                    </a:cubicBezTo>
                    <a:cubicBezTo>
                      <a:pt x="129" y="14"/>
                      <a:pt x="127" y="14"/>
                      <a:pt x="126" y="15"/>
                    </a:cubicBezTo>
                    <a:cubicBezTo>
                      <a:pt x="124" y="17"/>
                      <a:pt x="121" y="19"/>
                      <a:pt x="121" y="23"/>
                    </a:cubicBezTo>
                    <a:cubicBezTo>
                      <a:pt x="121" y="25"/>
                      <a:pt x="123" y="27"/>
                      <a:pt x="124" y="27"/>
                    </a:cubicBezTo>
                    <a:cubicBezTo>
                      <a:pt x="124" y="29"/>
                      <a:pt x="124" y="29"/>
                      <a:pt x="124" y="30"/>
                    </a:cubicBezTo>
                    <a:cubicBezTo>
                      <a:pt x="126" y="30"/>
                      <a:pt x="127" y="31"/>
                      <a:pt x="129" y="31"/>
                    </a:cubicBezTo>
                    <a:cubicBezTo>
                      <a:pt x="130" y="32"/>
                      <a:pt x="130" y="33"/>
                      <a:pt x="131" y="33"/>
                    </a:cubicBezTo>
                    <a:cubicBezTo>
                      <a:pt x="137" y="33"/>
                      <a:pt x="141" y="28"/>
                      <a:pt x="147" y="29"/>
                    </a:cubicBezTo>
                    <a:cubicBezTo>
                      <a:pt x="146" y="30"/>
                      <a:pt x="145" y="31"/>
                      <a:pt x="145" y="31"/>
                    </a:cubicBezTo>
                    <a:cubicBezTo>
                      <a:pt x="145" y="32"/>
                      <a:pt x="149" y="34"/>
                      <a:pt x="149" y="34"/>
                    </a:cubicBezTo>
                    <a:cubicBezTo>
                      <a:pt x="152" y="34"/>
                      <a:pt x="152" y="33"/>
                      <a:pt x="153" y="32"/>
                    </a:cubicBezTo>
                    <a:cubicBezTo>
                      <a:pt x="157" y="31"/>
                      <a:pt x="160" y="31"/>
                      <a:pt x="163" y="30"/>
                    </a:cubicBezTo>
                    <a:cubicBezTo>
                      <a:pt x="165" y="29"/>
                      <a:pt x="169" y="25"/>
                      <a:pt x="171" y="25"/>
                    </a:cubicBezTo>
                    <a:cubicBezTo>
                      <a:pt x="174" y="25"/>
                      <a:pt x="178" y="26"/>
                      <a:pt x="179" y="26"/>
                    </a:cubicBezTo>
                    <a:cubicBezTo>
                      <a:pt x="179" y="27"/>
                      <a:pt x="178" y="28"/>
                      <a:pt x="178" y="29"/>
                    </a:cubicBezTo>
                    <a:cubicBezTo>
                      <a:pt x="184" y="29"/>
                      <a:pt x="190" y="28"/>
                      <a:pt x="195" y="28"/>
                    </a:cubicBezTo>
                    <a:cubicBezTo>
                      <a:pt x="199" y="28"/>
                      <a:pt x="202" y="27"/>
                      <a:pt x="206" y="27"/>
                    </a:cubicBezTo>
                    <a:cubicBezTo>
                      <a:pt x="211" y="27"/>
                      <a:pt x="213" y="36"/>
                      <a:pt x="213" y="41"/>
                    </a:cubicBezTo>
                    <a:cubicBezTo>
                      <a:pt x="213" y="44"/>
                      <a:pt x="210" y="45"/>
                      <a:pt x="210" y="48"/>
                    </a:cubicBezTo>
                    <a:cubicBezTo>
                      <a:pt x="210" y="53"/>
                      <a:pt x="214" y="56"/>
                      <a:pt x="214" y="60"/>
                    </a:cubicBezTo>
                    <a:cubicBezTo>
                      <a:pt x="214" y="63"/>
                      <a:pt x="210" y="64"/>
                      <a:pt x="209" y="65"/>
                    </a:cubicBezTo>
                    <a:cubicBezTo>
                      <a:pt x="206" y="69"/>
                      <a:pt x="205" y="73"/>
                      <a:pt x="205" y="78"/>
                    </a:cubicBezTo>
                    <a:cubicBezTo>
                      <a:pt x="205" y="85"/>
                      <a:pt x="210" y="83"/>
                      <a:pt x="215" y="83"/>
                    </a:cubicBezTo>
                    <a:cubicBezTo>
                      <a:pt x="222" y="83"/>
                      <a:pt x="226" y="81"/>
                      <a:pt x="231" y="81"/>
                    </a:cubicBezTo>
                    <a:cubicBezTo>
                      <a:pt x="237" y="81"/>
                      <a:pt x="236" y="92"/>
                      <a:pt x="242" y="92"/>
                    </a:cubicBezTo>
                    <a:cubicBezTo>
                      <a:pt x="242" y="102"/>
                      <a:pt x="242" y="102"/>
                      <a:pt x="242" y="102"/>
                    </a:cubicBezTo>
                    <a:cubicBezTo>
                      <a:pt x="242" y="102"/>
                      <a:pt x="242" y="103"/>
                      <a:pt x="243" y="103"/>
                    </a:cubicBezTo>
                    <a:cubicBezTo>
                      <a:pt x="244" y="105"/>
                      <a:pt x="244" y="105"/>
                      <a:pt x="244" y="105"/>
                    </a:cubicBezTo>
                    <a:cubicBezTo>
                      <a:pt x="245" y="105"/>
                      <a:pt x="248" y="103"/>
                      <a:pt x="249" y="103"/>
                    </a:cubicBezTo>
                    <a:cubicBezTo>
                      <a:pt x="250" y="104"/>
                      <a:pt x="249" y="105"/>
                      <a:pt x="250" y="107"/>
                    </a:cubicBezTo>
                    <a:cubicBezTo>
                      <a:pt x="247" y="107"/>
                      <a:pt x="245" y="108"/>
                      <a:pt x="245"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6" name="Freeform 70"/>
              <p:cNvSpPr>
                <a:spLocks/>
              </p:cNvSpPr>
              <p:nvPr/>
            </p:nvSpPr>
            <p:spPr bwMode="auto">
              <a:xfrm>
                <a:off x="2633663" y="1931988"/>
                <a:ext cx="369887" cy="358775"/>
              </a:xfrm>
              <a:custGeom>
                <a:avLst/>
                <a:gdLst>
                  <a:gd name="T0" fmla="*/ 34 w 168"/>
                  <a:gd name="T1" fmla="*/ 121 h 163"/>
                  <a:gd name="T2" fmla="*/ 2 w 168"/>
                  <a:gd name="T3" fmla="*/ 130 h 163"/>
                  <a:gd name="T4" fmla="*/ 6 w 168"/>
                  <a:gd name="T5" fmla="*/ 123 h 163"/>
                  <a:gd name="T6" fmla="*/ 4 w 168"/>
                  <a:gd name="T7" fmla="*/ 119 h 163"/>
                  <a:gd name="T8" fmla="*/ 5 w 168"/>
                  <a:gd name="T9" fmla="*/ 97 h 163"/>
                  <a:gd name="T10" fmla="*/ 28 w 168"/>
                  <a:gd name="T11" fmla="*/ 84 h 163"/>
                  <a:gd name="T12" fmla="*/ 43 w 168"/>
                  <a:gd name="T13" fmla="*/ 66 h 163"/>
                  <a:gd name="T14" fmla="*/ 50 w 168"/>
                  <a:gd name="T15" fmla="*/ 52 h 163"/>
                  <a:gd name="T16" fmla="*/ 73 w 168"/>
                  <a:gd name="T17" fmla="*/ 28 h 163"/>
                  <a:gd name="T18" fmla="*/ 64 w 168"/>
                  <a:gd name="T19" fmla="*/ 29 h 163"/>
                  <a:gd name="T20" fmla="*/ 64 w 168"/>
                  <a:gd name="T21" fmla="*/ 25 h 163"/>
                  <a:gd name="T22" fmla="*/ 68 w 168"/>
                  <a:gd name="T23" fmla="*/ 23 h 163"/>
                  <a:gd name="T24" fmla="*/ 76 w 168"/>
                  <a:gd name="T25" fmla="*/ 29 h 163"/>
                  <a:gd name="T26" fmla="*/ 76 w 168"/>
                  <a:gd name="T27" fmla="*/ 23 h 163"/>
                  <a:gd name="T28" fmla="*/ 86 w 168"/>
                  <a:gd name="T29" fmla="*/ 19 h 163"/>
                  <a:gd name="T30" fmla="*/ 94 w 168"/>
                  <a:gd name="T31" fmla="*/ 14 h 163"/>
                  <a:gd name="T32" fmla="*/ 102 w 168"/>
                  <a:gd name="T33" fmla="*/ 11 h 163"/>
                  <a:gd name="T34" fmla="*/ 113 w 168"/>
                  <a:gd name="T35" fmla="*/ 8 h 163"/>
                  <a:gd name="T36" fmla="*/ 115 w 168"/>
                  <a:gd name="T37" fmla="*/ 2 h 163"/>
                  <a:gd name="T38" fmla="*/ 131 w 168"/>
                  <a:gd name="T39" fmla="*/ 3 h 163"/>
                  <a:gd name="T40" fmla="*/ 136 w 168"/>
                  <a:gd name="T41" fmla="*/ 3 h 163"/>
                  <a:gd name="T42" fmla="*/ 146 w 168"/>
                  <a:gd name="T43" fmla="*/ 1 h 163"/>
                  <a:gd name="T44" fmla="*/ 152 w 168"/>
                  <a:gd name="T45" fmla="*/ 3 h 163"/>
                  <a:gd name="T46" fmla="*/ 151 w 168"/>
                  <a:gd name="T47" fmla="*/ 12 h 163"/>
                  <a:gd name="T48" fmla="*/ 162 w 168"/>
                  <a:gd name="T49" fmla="*/ 16 h 163"/>
                  <a:gd name="T50" fmla="*/ 159 w 168"/>
                  <a:gd name="T51" fmla="*/ 37 h 163"/>
                  <a:gd name="T52" fmla="*/ 159 w 168"/>
                  <a:gd name="T53" fmla="*/ 58 h 163"/>
                  <a:gd name="T54" fmla="*/ 163 w 168"/>
                  <a:gd name="T55" fmla="*/ 76 h 163"/>
                  <a:gd name="T56" fmla="*/ 168 w 168"/>
                  <a:gd name="T57" fmla="*/ 88 h 163"/>
                  <a:gd name="T58" fmla="*/ 131 w 168"/>
                  <a:gd name="T59" fmla="*/ 115 h 163"/>
                  <a:gd name="T60" fmla="*/ 112 w 168"/>
                  <a:gd name="T61" fmla="*/ 115 h 163"/>
                  <a:gd name="T62" fmla="*/ 105 w 168"/>
                  <a:gd name="T63" fmla="*/ 103 h 163"/>
                  <a:gd name="T64" fmla="*/ 101 w 168"/>
                  <a:gd name="T65" fmla="*/ 89 h 163"/>
                  <a:gd name="T66" fmla="*/ 130 w 168"/>
                  <a:gd name="T67" fmla="*/ 67 h 163"/>
                  <a:gd name="T68" fmla="*/ 103 w 168"/>
                  <a:gd name="T69" fmla="*/ 69 h 163"/>
                  <a:gd name="T70" fmla="*/ 88 w 168"/>
                  <a:gd name="T71" fmla="*/ 87 h 163"/>
                  <a:gd name="T72" fmla="*/ 75 w 168"/>
                  <a:gd name="T73" fmla="*/ 103 h 163"/>
                  <a:gd name="T74" fmla="*/ 77 w 168"/>
                  <a:gd name="T75" fmla="*/ 112 h 163"/>
                  <a:gd name="T76" fmla="*/ 78 w 168"/>
                  <a:gd name="T77" fmla="*/ 130 h 163"/>
                  <a:gd name="T78" fmla="*/ 75 w 168"/>
                  <a:gd name="T79" fmla="*/ 145 h 163"/>
                  <a:gd name="T80" fmla="*/ 62 w 168"/>
                  <a:gd name="T81" fmla="*/ 156 h 163"/>
                  <a:gd name="T82" fmla="*/ 46 w 168"/>
                  <a:gd name="T83" fmla="*/ 152 h 163"/>
                  <a:gd name="T84" fmla="*/ 42 w 168"/>
                  <a:gd name="T85" fmla="*/ 138 h 163"/>
                  <a:gd name="T86" fmla="*/ 39 w 168"/>
                  <a:gd name="T87" fmla="*/ 12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8" h="163">
                    <a:moveTo>
                      <a:pt x="39" y="127"/>
                    </a:moveTo>
                    <a:cubicBezTo>
                      <a:pt x="36" y="125"/>
                      <a:pt x="35" y="123"/>
                      <a:pt x="34" y="121"/>
                    </a:cubicBezTo>
                    <a:cubicBezTo>
                      <a:pt x="29" y="128"/>
                      <a:pt x="22" y="137"/>
                      <a:pt x="12" y="137"/>
                    </a:cubicBezTo>
                    <a:cubicBezTo>
                      <a:pt x="11" y="137"/>
                      <a:pt x="2" y="131"/>
                      <a:pt x="2" y="130"/>
                    </a:cubicBezTo>
                    <a:cubicBezTo>
                      <a:pt x="2" y="128"/>
                      <a:pt x="5" y="127"/>
                      <a:pt x="6" y="127"/>
                    </a:cubicBezTo>
                    <a:cubicBezTo>
                      <a:pt x="6" y="123"/>
                      <a:pt x="6" y="123"/>
                      <a:pt x="6" y="123"/>
                    </a:cubicBezTo>
                    <a:cubicBezTo>
                      <a:pt x="3" y="123"/>
                      <a:pt x="3" y="123"/>
                      <a:pt x="0" y="125"/>
                    </a:cubicBezTo>
                    <a:cubicBezTo>
                      <a:pt x="0" y="123"/>
                      <a:pt x="3" y="120"/>
                      <a:pt x="4" y="119"/>
                    </a:cubicBezTo>
                    <a:cubicBezTo>
                      <a:pt x="0" y="115"/>
                      <a:pt x="0" y="109"/>
                      <a:pt x="0" y="103"/>
                    </a:cubicBezTo>
                    <a:cubicBezTo>
                      <a:pt x="0" y="99"/>
                      <a:pt x="3" y="99"/>
                      <a:pt x="5" y="97"/>
                    </a:cubicBezTo>
                    <a:cubicBezTo>
                      <a:pt x="8" y="94"/>
                      <a:pt x="10" y="91"/>
                      <a:pt x="15" y="89"/>
                    </a:cubicBezTo>
                    <a:cubicBezTo>
                      <a:pt x="19" y="88"/>
                      <a:pt x="20" y="83"/>
                      <a:pt x="28" y="84"/>
                    </a:cubicBezTo>
                    <a:cubicBezTo>
                      <a:pt x="26" y="83"/>
                      <a:pt x="25" y="83"/>
                      <a:pt x="23" y="82"/>
                    </a:cubicBezTo>
                    <a:cubicBezTo>
                      <a:pt x="33" y="80"/>
                      <a:pt x="37" y="72"/>
                      <a:pt x="43" y="66"/>
                    </a:cubicBezTo>
                    <a:cubicBezTo>
                      <a:pt x="46" y="64"/>
                      <a:pt x="46" y="57"/>
                      <a:pt x="47" y="57"/>
                    </a:cubicBezTo>
                    <a:cubicBezTo>
                      <a:pt x="47" y="57"/>
                      <a:pt x="50" y="52"/>
                      <a:pt x="50" y="52"/>
                    </a:cubicBezTo>
                    <a:cubicBezTo>
                      <a:pt x="52" y="47"/>
                      <a:pt x="56" y="44"/>
                      <a:pt x="60" y="43"/>
                    </a:cubicBezTo>
                    <a:cubicBezTo>
                      <a:pt x="65" y="41"/>
                      <a:pt x="71" y="33"/>
                      <a:pt x="73" y="28"/>
                    </a:cubicBezTo>
                    <a:cubicBezTo>
                      <a:pt x="67" y="29"/>
                      <a:pt x="65" y="32"/>
                      <a:pt x="59" y="32"/>
                    </a:cubicBezTo>
                    <a:cubicBezTo>
                      <a:pt x="60" y="31"/>
                      <a:pt x="63" y="30"/>
                      <a:pt x="64" y="29"/>
                    </a:cubicBezTo>
                    <a:cubicBezTo>
                      <a:pt x="63" y="29"/>
                      <a:pt x="60" y="28"/>
                      <a:pt x="60" y="28"/>
                    </a:cubicBezTo>
                    <a:cubicBezTo>
                      <a:pt x="61" y="26"/>
                      <a:pt x="62" y="25"/>
                      <a:pt x="64" y="25"/>
                    </a:cubicBezTo>
                    <a:cubicBezTo>
                      <a:pt x="64" y="25"/>
                      <a:pt x="65" y="26"/>
                      <a:pt x="66" y="26"/>
                    </a:cubicBezTo>
                    <a:cubicBezTo>
                      <a:pt x="66" y="24"/>
                      <a:pt x="67" y="23"/>
                      <a:pt x="68" y="23"/>
                    </a:cubicBezTo>
                    <a:cubicBezTo>
                      <a:pt x="69" y="24"/>
                      <a:pt x="69" y="25"/>
                      <a:pt x="68" y="27"/>
                    </a:cubicBezTo>
                    <a:cubicBezTo>
                      <a:pt x="72" y="27"/>
                      <a:pt x="73" y="29"/>
                      <a:pt x="76" y="29"/>
                    </a:cubicBezTo>
                    <a:cubicBezTo>
                      <a:pt x="77" y="29"/>
                      <a:pt x="79" y="23"/>
                      <a:pt x="80" y="23"/>
                    </a:cubicBezTo>
                    <a:cubicBezTo>
                      <a:pt x="78" y="23"/>
                      <a:pt x="78" y="23"/>
                      <a:pt x="76" y="23"/>
                    </a:cubicBezTo>
                    <a:cubicBezTo>
                      <a:pt x="77" y="21"/>
                      <a:pt x="79" y="19"/>
                      <a:pt x="81" y="19"/>
                    </a:cubicBezTo>
                    <a:cubicBezTo>
                      <a:pt x="83" y="19"/>
                      <a:pt x="84" y="20"/>
                      <a:pt x="86" y="19"/>
                    </a:cubicBezTo>
                    <a:cubicBezTo>
                      <a:pt x="85" y="18"/>
                      <a:pt x="85" y="18"/>
                      <a:pt x="84" y="17"/>
                    </a:cubicBezTo>
                    <a:cubicBezTo>
                      <a:pt x="86" y="15"/>
                      <a:pt x="90" y="15"/>
                      <a:pt x="94" y="14"/>
                    </a:cubicBezTo>
                    <a:cubicBezTo>
                      <a:pt x="94" y="17"/>
                      <a:pt x="94" y="17"/>
                      <a:pt x="94" y="17"/>
                    </a:cubicBezTo>
                    <a:cubicBezTo>
                      <a:pt x="97" y="16"/>
                      <a:pt x="98" y="11"/>
                      <a:pt x="102" y="11"/>
                    </a:cubicBezTo>
                    <a:cubicBezTo>
                      <a:pt x="102" y="15"/>
                      <a:pt x="102" y="15"/>
                      <a:pt x="102" y="15"/>
                    </a:cubicBezTo>
                    <a:cubicBezTo>
                      <a:pt x="105" y="9"/>
                      <a:pt x="109" y="11"/>
                      <a:pt x="113" y="8"/>
                    </a:cubicBezTo>
                    <a:cubicBezTo>
                      <a:pt x="111" y="8"/>
                      <a:pt x="110" y="7"/>
                      <a:pt x="110" y="6"/>
                    </a:cubicBezTo>
                    <a:cubicBezTo>
                      <a:pt x="110" y="4"/>
                      <a:pt x="114" y="4"/>
                      <a:pt x="115" y="2"/>
                    </a:cubicBezTo>
                    <a:cubicBezTo>
                      <a:pt x="116" y="4"/>
                      <a:pt x="117" y="6"/>
                      <a:pt x="119" y="6"/>
                    </a:cubicBezTo>
                    <a:cubicBezTo>
                      <a:pt x="123" y="6"/>
                      <a:pt x="131" y="0"/>
                      <a:pt x="131" y="3"/>
                    </a:cubicBezTo>
                    <a:cubicBezTo>
                      <a:pt x="131" y="6"/>
                      <a:pt x="127" y="7"/>
                      <a:pt x="127" y="10"/>
                    </a:cubicBezTo>
                    <a:cubicBezTo>
                      <a:pt x="131" y="11"/>
                      <a:pt x="132" y="5"/>
                      <a:pt x="136" y="3"/>
                    </a:cubicBezTo>
                    <a:cubicBezTo>
                      <a:pt x="137" y="5"/>
                      <a:pt x="137" y="6"/>
                      <a:pt x="137" y="7"/>
                    </a:cubicBezTo>
                    <a:cubicBezTo>
                      <a:pt x="141" y="4"/>
                      <a:pt x="142" y="3"/>
                      <a:pt x="146" y="1"/>
                    </a:cubicBezTo>
                    <a:cubicBezTo>
                      <a:pt x="146" y="4"/>
                      <a:pt x="146" y="6"/>
                      <a:pt x="148" y="6"/>
                    </a:cubicBezTo>
                    <a:cubicBezTo>
                      <a:pt x="149" y="4"/>
                      <a:pt x="150" y="3"/>
                      <a:pt x="152" y="3"/>
                    </a:cubicBezTo>
                    <a:cubicBezTo>
                      <a:pt x="153" y="3"/>
                      <a:pt x="158" y="6"/>
                      <a:pt x="160" y="6"/>
                    </a:cubicBezTo>
                    <a:cubicBezTo>
                      <a:pt x="158" y="12"/>
                      <a:pt x="156" y="10"/>
                      <a:pt x="151" y="12"/>
                    </a:cubicBezTo>
                    <a:cubicBezTo>
                      <a:pt x="153" y="14"/>
                      <a:pt x="154" y="14"/>
                      <a:pt x="154" y="15"/>
                    </a:cubicBezTo>
                    <a:cubicBezTo>
                      <a:pt x="156" y="16"/>
                      <a:pt x="161" y="16"/>
                      <a:pt x="162" y="16"/>
                    </a:cubicBezTo>
                    <a:cubicBezTo>
                      <a:pt x="159" y="18"/>
                      <a:pt x="151" y="23"/>
                      <a:pt x="151" y="28"/>
                    </a:cubicBezTo>
                    <a:cubicBezTo>
                      <a:pt x="151" y="32"/>
                      <a:pt x="159" y="32"/>
                      <a:pt x="159" y="37"/>
                    </a:cubicBezTo>
                    <a:cubicBezTo>
                      <a:pt x="159" y="41"/>
                      <a:pt x="154" y="43"/>
                      <a:pt x="154" y="46"/>
                    </a:cubicBezTo>
                    <a:cubicBezTo>
                      <a:pt x="154" y="51"/>
                      <a:pt x="159" y="53"/>
                      <a:pt x="159" y="58"/>
                    </a:cubicBezTo>
                    <a:cubicBezTo>
                      <a:pt x="159" y="60"/>
                      <a:pt x="157" y="62"/>
                      <a:pt x="157" y="64"/>
                    </a:cubicBezTo>
                    <a:cubicBezTo>
                      <a:pt x="157" y="69"/>
                      <a:pt x="163" y="71"/>
                      <a:pt x="163" y="76"/>
                    </a:cubicBezTo>
                    <a:cubicBezTo>
                      <a:pt x="163" y="77"/>
                      <a:pt x="161" y="78"/>
                      <a:pt x="161" y="79"/>
                    </a:cubicBezTo>
                    <a:cubicBezTo>
                      <a:pt x="163" y="82"/>
                      <a:pt x="168" y="83"/>
                      <a:pt x="168" y="88"/>
                    </a:cubicBezTo>
                    <a:cubicBezTo>
                      <a:pt x="168" y="96"/>
                      <a:pt x="152" y="104"/>
                      <a:pt x="148" y="111"/>
                    </a:cubicBezTo>
                    <a:cubicBezTo>
                      <a:pt x="145" y="115"/>
                      <a:pt x="135" y="116"/>
                      <a:pt x="131" y="115"/>
                    </a:cubicBezTo>
                    <a:cubicBezTo>
                      <a:pt x="126" y="116"/>
                      <a:pt x="121" y="118"/>
                      <a:pt x="117" y="118"/>
                    </a:cubicBezTo>
                    <a:cubicBezTo>
                      <a:pt x="114" y="118"/>
                      <a:pt x="112" y="118"/>
                      <a:pt x="112" y="115"/>
                    </a:cubicBezTo>
                    <a:cubicBezTo>
                      <a:pt x="107" y="115"/>
                      <a:pt x="102" y="112"/>
                      <a:pt x="102" y="108"/>
                    </a:cubicBezTo>
                    <a:cubicBezTo>
                      <a:pt x="102" y="105"/>
                      <a:pt x="105" y="104"/>
                      <a:pt x="105" y="103"/>
                    </a:cubicBezTo>
                    <a:cubicBezTo>
                      <a:pt x="103" y="102"/>
                      <a:pt x="101" y="96"/>
                      <a:pt x="101" y="94"/>
                    </a:cubicBezTo>
                    <a:cubicBezTo>
                      <a:pt x="101" y="92"/>
                      <a:pt x="102" y="91"/>
                      <a:pt x="101" y="89"/>
                    </a:cubicBezTo>
                    <a:cubicBezTo>
                      <a:pt x="111" y="89"/>
                      <a:pt x="116" y="77"/>
                      <a:pt x="122" y="74"/>
                    </a:cubicBezTo>
                    <a:cubicBezTo>
                      <a:pt x="125" y="72"/>
                      <a:pt x="130" y="71"/>
                      <a:pt x="130" y="67"/>
                    </a:cubicBezTo>
                    <a:cubicBezTo>
                      <a:pt x="130" y="61"/>
                      <a:pt x="123" y="60"/>
                      <a:pt x="117" y="60"/>
                    </a:cubicBezTo>
                    <a:cubicBezTo>
                      <a:pt x="110" y="60"/>
                      <a:pt x="103" y="63"/>
                      <a:pt x="103" y="69"/>
                    </a:cubicBezTo>
                    <a:cubicBezTo>
                      <a:pt x="103" y="72"/>
                      <a:pt x="104" y="73"/>
                      <a:pt x="103" y="74"/>
                    </a:cubicBezTo>
                    <a:cubicBezTo>
                      <a:pt x="103" y="79"/>
                      <a:pt x="93" y="84"/>
                      <a:pt x="88" y="87"/>
                    </a:cubicBezTo>
                    <a:cubicBezTo>
                      <a:pt x="84" y="89"/>
                      <a:pt x="80" y="90"/>
                      <a:pt x="78" y="94"/>
                    </a:cubicBezTo>
                    <a:cubicBezTo>
                      <a:pt x="76" y="97"/>
                      <a:pt x="78" y="101"/>
                      <a:pt x="75" y="103"/>
                    </a:cubicBezTo>
                    <a:cubicBezTo>
                      <a:pt x="75" y="108"/>
                      <a:pt x="75" y="108"/>
                      <a:pt x="75" y="108"/>
                    </a:cubicBezTo>
                    <a:cubicBezTo>
                      <a:pt x="76" y="108"/>
                      <a:pt x="77" y="110"/>
                      <a:pt x="77" y="112"/>
                    </a:cubicBezTo>
                    <a:cubicBezTo>
                      <a:pt x="81" y="112"/>
                      <a:pt x="87" y="116"/>
                      <a:pt x="87" y="121"/>
                    </a:cubicBezTo>
                    <a:cubicBezTo>
                      <a:pt x="87" y="124"/>
                      <a:pt x="80" y="130"/>
                      <a:pt x="78" y="130"/>
                    </a:cubicBezTo>
                    <a:cubicBezTo>
                      <a:pt x="73" y="130"/>
                      <a:pt x="72" y="136"/>
                      <a:pt x="72" y="141"/>
                    </a:cubicBezTo>
                    <a:cubicBezTo>
                      <a:pt x="72" y="144"/>
                      <a:pt x="74" y="145"/>
                      <a:pt x="75" y="145"/>
                    </a:cubicBezTo>
                    <a:cubicBezTo>
                      <a:pt x="74" y="151"/>
                      <a:pt x="69" y="152"/>
                      <a:pt x="68" y="156"/>
                    </a:cubicBezTo>
                    <a:cubicBezTo>
                      <a:pt x="65" y="156"/>
                      <a:pt x="64" y="156"/>
                      <a:pt x="62" y="156"/>
                    </a:cubicBezTo>
                    <a:cubicBezTo>
                      <a:pt x="58" y="156"/>
                      <a:pt x="57" y="163"/>
                      <a:pt x="51" y="163"/>
                    </a:cubicBezTo>
                    <a:cubicBezTo>
                      <a:pt x="49" y="163"/>
                      <a:pt x="46" y="154"/>
                      <a:pt x="46" y="152"/>
                    </a:cubicBezTo>
                    <a:cubicBezTo>
                      <a:pt x="46" y="152"/>
                      <a:pt x="47" y="151"/>
                      <a:pt x="47" y="150"/>
                    </a:cubicBezTo>
                    <a:cubicBezTo>
                      <a:pt x="43" y="146"/>
                      <a:pt x="43" y="143"/>
                      <a:pt x="42" y="138"/>
                    </a:cubicBezTo>
                    <a:cubicBezTo>
                      <a:pt x="41" y="135"/>
                      <a:pt x="37" y="134"/>
                      <a:pt x="37" y="130"/>
                    </a:cubicBezTo>
                    <a:cubicBezTo>
                      <a:pt x="37" y="128"/>
                      <a:pt x="39" y="126"/>
                      <a:pt x="39" y="126"/>
                    </a:cubicBezTo>
                    <a:lnTo>
                      <a:pt x="39" y="1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7" name="Freeform 71"/>
              <p:cNvSpPr>
                <a:spLocks/>
              </p:cNvSpPr>
              <p:nvPr/>
            </p:nvSpPr>
            <p:spPr bwMode="auto">
              <a:xfrm>
                <a:off x="2838450" y="1747838"/>
                <a:ext cx="2419350" cy="896938"/>
              </a:xfrm>
              <a:custGeom>
                <a:avLst/>
                <a:gdLst>
                  <a:gd name="T0" fmla="*/ 779 w 1100"/>
                  <a:gd name="T1" fmla="*/ 300 h 408"/>
                  <a:gd name="T2" fmla="*/ 751 w 1100"/>
                  <a:gd name="T3" fmla="*/ 249 h 408"/>
                  <a:gd name="T4" fmla="*/ 856 w 1100"/>
                  <a:gd name="T5" fmla="*/ 209 h 408"/>
                  <a:gd name="T6" fmla="*/ 927 w 1100"/>
                  <a:gd name="T7" fmla="*/ 178 h 408"/>
                  <a:gd name="T8" fmla="*/ 879 w 1100"/>
                  <a:gd name="T9" fmla="*/ 239 h 408"/>
                  <a:gd name="T10" fmla="*/ 922 w 1100"/>
                  <a:gd name="T11" fmla="*/ 232 h 408"/>
                  <a:gd name="T12" fmla="*/ 1023 w 1100"/>
                  <a:gd name="T13" fmla="*/ 161 h 408"/>
                  <a:gd name="T14" fmla="*/ 1086 w 1100"/>
                  <a:gd name="T15" fmla="*/ 147 h 408"/>
                  <a:gd name="T16" fmla="*/ 973 w 1100"/>
                  <a:gd name="T17" fmla="*/ 99 h 408"/>
                  <a:gd name="T18" fmla="*/ 854 w 1100"/>
                  <a:gd name="T19" fmla="*/ 81 h 408"/>
                  <a:gd name="T20" fmla="*/ 738 w 1100"/>
                  <a:gd name="T21" fmla="*/ 80 h 408"/>
                  <a:gd name="T22" fmla="*/ 676 w 1100"/>
                  <a:gd name="T23" fmla="*/ 49 h 408"/>
                  <a:gd name="T24" fmla="*/ 567 w 1100"/>
                  <a:gd name="T25" fmla="*/ 53 h 408"/>
                  <a:gd name="T26" fmla="*/ 523 w 1100"/>
                  <a:gd name="T27" fmla="*/ 13 h 408"/>
                  <a:gd name="T28" fmla="*/ 390 w 1100"/>
                  <a:gd name="T29" fmla="*/ 60 h 408"/>
                  <a:gd name="T30" fmla="*/ 344 w 1100"/>
                  <a:gd name="T31" fmla="*/ 75 h 408"/>
                  <a:gd name="T32" fmla="*/ 331 w 1100"/>
                  <a:gd name="T33" fmla="*/ 62 h 408"/>
                  <a:gd name="T34" fmla="*/ 263 w 1100"/>
                  <a:gd name="T35" fmla="*/ 106 h 408"/>
                  <a:gd name="T36" fmla="*/ 166 w 1100"/>
                  <a:gd name="T37" fmla="*/ 127 h 408"/>
                  <a:gd name="T38" fmla="*/ 110 w 1100"/>
                  <a:gd name="T39" fmla="*/ 151 h 408"/>
                  <a:gd name="T40" fmla="*/ 118 w 1100"/>
                  <a:gd name="T41" fmla="*/ 116 h 408"/>
                  <a:gd name="T42" fmla="*/ 66 w 1100"/>
                  <a:gd name="T43" fmla="*/ 121 h 408"/>
                  <a:gd name="T44" fmla="*/ 70 w 1100"/>
                  <a:gd name="T45" fmla="*/ 160 h 408"/>
                  <a:gd name="T46" fmla="*/ 60 w 1100"/>
                  <a:gd name="T47" fmla="*/ 202 h 408"/>
                  <a:gd name="T48" fmla="*/ 26 w 1100"/>
                  <a:gd name="T49" fmla="*/ 229 h 408"/>
                  <a:gd name="T50" fmla="*/ 9 w 1100"/>
                  <a:gd name="T51" fmla="*/ 254 h 408"/>
                  <a:gd name="T52" fmla="*/ 28 w 1100"/>
                  <a:gd name="T53" fmla="*/ 286 h 408"/>
                  <a:gd name="T54" fmla="*/ 45 w 1100"/>
                  <a:gd name="T55" fmla="*/ 307 h 408"/>
                  <a:gd name="T56" fmla="*/ 58 w 1100"/>
                  <a:gd name="T57" fmla="*/ 331 h 408"/>
                  <a:gd name="T58" fmla="*/ 107 w 1100"/>
                  <a:gd name="T59" fmla="*/ 332 h 408"/>
                  <a:gd name="T60" fmla="*/ 116 w 1100"/>
                  <a:gd name="T61" fmla="*/ 321 h 408"/>
                  <a:gd name="T62" fmla="*/ 146 w 1100"/>
                  <a:gd name="T63" fmla="*/ 360 h 408"/>
                  <a:gd name="T64" fmla="*/ 180 w 1100"/>
                  <a:gd name="T65" fmla="*/ 376 h 408"/>
                  <a:gd name="T66" fmla="*/ 188 w 1100"/>
                  <a:gd name="T67" fmla="*/ 381 h 408"/>
                  <a:gd name="T68" fmla="*/ 180 w 1100"/>
                  <a:gd name="T69" fmla="*/ 325 h 408"/>
                  <a:gd name="T70" fmla="*/ 212 w 1100"/>
                  <a:gd name="T71" fmla="*/ 331 h 408"/>
                  <a:gd name="T72" fmla="*/ 220 w 1100"/>
                  <a:gd name="T73" fmla="*/ 359 h 408"/>
                  <a:gd name="T74" fmla="*/ 220 w 1100"/>
                  <a:gd name="T75" fmla="*/ 383 h 408"/>
                  <a:gd name="T76" fmla="*/ 230 w 1100"/>
                  <a:gd name="T77" fmla="*/ 388 h 408"/>
                  <a:gd name="T78" fmla="*/ 268 w 1100"/>
                  <a:gd name="T79" fmla="*/ 399 h 408"/>
                  <a:gd name="T80" fmla="*/ 288 w 1100"/>
                  <a:gd name="T81" fmla="*/ 401 h 408"/>
                  <a:gd name="T82" fmla="*/ 313 w 1100"/>
                  <a:gd name="T83" fmla="*/ 395 h 408"/>
                  <a:gd name="T84" fmla="*/ 337 w 1100"/>
                  <a:gd name="T85" fmla="*/ 396 h 408"/>
                  <a:gd name="T86" fmla="*/ 348 w 1100"/>
                  <a:gd name="T87" fmla="*/ 384 h 408"/>
                  <a:gd name="T88" fmla="*/ 426 w 1100"/>
                  <a:gd name="T89" fmla="*/ 304 h 408"/>
                  <a:gd name="T90" fmla="*/ 511 w 1100"/>
                  <a:gd name="T91" fmla="*/ 274 h 408"/>
                  <a:gd name="T92" fmla="*/ 629 w 1100"/>
                  <a:gd name="T93" fmla="*/ 292 h 408"/>
                  <a:gd name="T94" fmla="*/ 726 w 1100"/>
                  <a:gd name="T95" fmla="*/ 311 h 408"/>
                  <a:gd name="T96" fmla="*/ 720 w 1100"/>
                  <a:gd name="T97" fmla="*/ 336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00" h="408">
                    <a:moveTo>
                      <a:pt x="719" y="351"/>
                    </a:moveTo>
                    <a:cubicBezTo>
                      <a:pt x="719" y="351"/>
                      <a:pt x="728" y="353"/>
                      <a:pt x="735" y="353"/>
                    </a:cubicBezTo>
                    <a:cubicBezTo>
                      <a:pt x="748" y="353"/>
                      <a:pt x="760" y="326"/>
                      <a:pt x="769" y="317"/>
                    </a:cubicBezTo>
                    <a:cubicBezTo>
                      <a:pt x="772" y="313"/>
                      <a:pt x="778" y="306"/>
                      <a:pt x="779" y="300"/>
                    </a:cubicBezTo>
                    <a:cubicBezTo>
                      <a:pt x="780" y="293"/>
                      <a:pt x="778" y="289"/>
                      <a:pt x="781" y="283"/>
                    </a:cubicBezTo>
                    <a:cubicBezTo>
                      <a:pt x="783" y="280"/>
                      <a:pt x="785" y="275"/>
                      <a:pt x="785" y="270"/>
                    </a:cubicBezTo>
                    <a:cubicBezTo>
                      <a:pt x="785" y="264"/>
                      <a:pt x="775" y="252"/>
                      <a:pt x="771" y="256"/>
                    </a:cubicBezTo>
                    <a:cubicBezTo>
                      <a:pt x="758" y="266"/>
                      <a:pt x="751" y="250"/>
                      <a:pt x="751" y="249"/>
                    </a:cubicBezTo>
                    <a:cubicBezTo>
                      <a:pt x="751" y="243"/>
                      <a:pt x="763" y="236"/>
                      <a:pt x="768" y="231"/>
                    </a:cubicBezTo>
                    <a:cubicBezTo>
                      <a:pt x="775" y="224"/>
                      <a:pt x="784" y="212"/>
                      <a:pt x="794" y="209"/>
                    </a:cubicBezTo>
                    <a:cubicBezTo>
                      <a:pt x="802" y="207"/>
                      <a:pt x="829" y="205"/>
                      <a:pt x="837" y="205"/>
                    </a:cubicBezTo>
                    <a:cubicBezTo>
                      <a:pt x="846" y="205"/>
                      <a:pt x="850" y="209"/>
                      <a:pt x="856" y="209"/>
                    </a:cubicBezTo>
                    <a:cubicBezTo>
                      <a:pt x="859" y="209"/>
                      <a:pt x="861" y="209"/>
                      <a:pt x="868" y="209"/>
                    </a:cubicBezTo>
                    <a:cubicBezTo>
                      <a:pt x="872" y="194"/>
                      <a:pt x="879" y="185"/>
                      <a:pt x="895" y="185"/>
                    </a:cubicBezTo>
                    <a:cubicBezTo>
                      <a:pt x="899" y="185"/>
                      <a:pt x="900" y="184"/>
                      <a:pt x="908" y="185"/>
                    </a:cubicBezTo>
                    <a:cubicBezTo>
                      <a:pt x="904" y="188"/>
                      <a:pt x="903" y="208"/>
                      <a:pt x="927" y="178"/>
                    </a:cubicBezTo>
                    <a:cubicBezTo>
                      <a:pt x="930" y="177"/>
                      <a:pt x="942" y="182"/>
                      <a:pt x="924" y="193"/>
                    </a:cubicBezTo>
                    <a:cubicBezTo>
                      <a:pt x="918" y="197"/>
                      <a:pt x="912" y="195"/>
                      <a:pt x="908" y="201"/>
                    </a:cubicBezTo>
                    <a:cubicBezTo>
                      <a:pt x="903" y="208"/>
                      <a:pt x="899" y="217"/>
                      <a:pt x="892" y="221"/>
                    </a:cubicBezTo>
                    <a:cubicBezTo>
                      <a:pt x="887" y="224"/>
                      <a:pt x="879" y="229"/>
                      <a:pt x="879" y="239"/>
                    </a:cubicBezTo>
                    <a:cubicBezTo>
                      <a:pt x="879" y="247"/>
                      <a:pt x="881" y="275"/>
                      <a:pt x="888" y="280"/>
                    </a:cubicBezTo>
                    <a:cubicBezTo>
                      <a:pt x="892" y="273"/>
                      <a:pt x="895" y="260"/>
                      <a:pt x="905" y="258"/>
                    </a:cubicBezTo>
                    <a:cubicBezTo>
                      <a:pt x="904" y="252"/>
                      <a:pt x="914" y="250"/>
                      <a:pt x="914" y="246"/>
                    </a:cubicBezTo>
                    <a:cubicBezTo>
                      <a:pt x="914" y="238"/>
                      <a:pt x="922" y="236"/>
                      <a:pt x="922" y="232"/>
                    </a:cubicBezTo>
                    <a:cubicBezTo>
                      <a:pt x="922" y="229"/>
                      <a:pt x="919" y="226"/>
                      <a:pt x="922" y="222"/>
                    </a:cubicBezTo>
                    <a:cubicBezTo>
                      <a:pt x="940" y="183"/>
                      <a:pt x="957" y="204"/>
                      <a:pt x="964" y="204"/>
                    </a:cubicBezTo>
                    <a:cubicBezTo>
                      <a:pt x="984" y="204"/>
                      <a:pt x="998" y="178"/>
                      <a:pt x="1016" y="178"/>
                    </a:cubicBezTo>
                    <a:cubicBezTo>
                      <a:pt x="1049" y="177"/>
                      <a:pt x="1023" y="164"/>
                      <a:pt x="1023" y="161"/>
                    </a:cubicBezTo>
                    <a:cubicBezTo>
                      <a:pt x="1023" y="151"/>
                      <a:pt x="1036" y="152"/>
                      <a:pt x="1038" y="147"/>
                    </a:cubicBezTo>
                    <a:cubicBezTo>
                      <a:pt x="1040" y="145"/>
                      <a:pt x="1037" y="139"/>
                      <a:pt x="1042" y="139"/>
                    </a:cubicBezTo>
                    <a:cubicBezTo>
                      <a:pt x="1056" y="139"/>
                      <a:pt x="1068" y="158"/>
                      <a:pt x="1078" y="158"/>
                    </a:cubicBezTo>
                    <a:cubicBezTo>
                      <a:pt x="1083" y="158"/>
                      <a:pt x="1084" y="150"/>
                      <a:pt x="1086" y="147"/>
                    </a:cubicBezTo>
                    <a:cubicBezTo>
                      <a:pt x="1090" y="142"/>
                      <a:pt x="1094" y="143"/>
                      <a:pt x="1100" y="141"/>
                    </a:cubicBezTo>
                    <a:cubicBezTo>
                      <a:pt x="1092" y="130"/>
                      <a:pt x="1065" y="124"/>
                      <a:pt x="1052" y="116"/>
                    </a:cubicBezTo>
                    <a:cubicBezTo>
                      <a:pt x="1034" y="106"/>
                      <a:pt x="1010" y="95"/>
                      <a:pt x="984" y="95"/>
                    </a:cubicBezTo>
                    <a:cubicBezTo>
                      <a:pt x="977" y="95"/>
                      <a:pt x="972" y="96"/>
                      <a:pt x="973" y="99"/>
                    </a:cubicBezTo>
                    <a:cubicBezTo>
                      <a:pt x="980" y="121"/>
                      <a:pt x="962" y="99"/>
                      <a:pt x="958" y="99"/>
                    </a:cubicBezTo>
                    <a:cubicBezTo>
                      <a:pt x="906" y="98"/>
                      <a:pt x="906" y="98"/>
                      <a:pt x="906" y="98"/>
                    </a:cubicBezTo>
                    <a:cubicBezTo>
                      <a:pt x="903" y="86"/>
                      <a:pt x="895" y="82"/>
                      <a:pt x="880" y="82"/>
                    </a:cubicBezTo>
                    <a:cubicBezTo>
                      <a:pt x="871" y="82"/>
                      <a:pt x="859" y="85"/>
                      <a:pt x="854" y="81"/>
                    </a:cubicBezTo>
                    <a:cubicBezTo>
                      <a:pt x="849" y="77"/>
                      <a:pt x="849" y="72"/>
                      <a:pt x="842" y="70"/>
                    </a:cubicBezTo>
                    <a:cubicBezTo>
                      <a:pt x="829" y="65"/>
                      <a:pt x="814" y="62"/>
                      <a:pt x="796" y="62"/>
                    </a:cubicBezTo>
                    <a:cubicBezTo>
                      <a:pt x="778" y="62"/>
                      <a:pt x="776" y="71"/>
                      <a:pt x="774" y="80"/>
                    </a:cubicBezTo>
                    <a:cubicBezTo>
                      <a:pt x="758" y="80"/>
                      <a:pt x="749" y="80"/>
                      <a:pt x="738" y="80"/>
                    </a:cubicBezTo>
                    <a:cubicBezTo>
                      <a:pt x="732" y="80"/>
                      <a:pt x="731" y="75"/>
                      <a:pt x="723" y="74"/>
                    </a:cubicBezTo>
                    <a:cubicBezTo>
                      <a:pt x="723" y="78"/>
                      <a:pt x="721" y="85"/>
                      <a:pt x="718" y="85"/>
                    </a:cubicBezTo>
                    <a:cubicBezTo>
                      <a:pt x="708" y="85"/>
                      <a:pt x="704" y="73"/>
                      <a:pt x="704" y="66"/>
                    </a:cubicBezTo>
                    <a:cubicBezTo>
                      <a:pt x="704" y="65"/>
                      <a:pt x="722" y="53"/>
                      <a:pt x="676" y="49"/>
                    </a:cubicBezTo>
                    <a:cubicBezTo>
                      <a:pt x="670" y="49"/>
                      <a:pt x="667" y="51"/>
                      <a:pt x="667" y="58"/>
                    </a:cubicBezTo>
                    <a:cubicBezTo>
                      <a:pt x="642" y="58"/>
                      <a:pt x="642" y="58"/>
                      <a:pt x="642" y="58"/>
                    </a:cubicBezTo>
                    <a:cubicBezTo>
                      <a:pt x="634" y="56"/>
                      <a:pt x="595" y="52"/>
                      <a:pt x="590" y="44"/>
                    </a:cubicBezTo>
                    <a:cubicBezTo>
                      <a:pt x="560" y="68"/>
                      <a:pt x="567" y="53"/>
                      <a:pt x="567" y="53"/>
                    </a:cubicBezTo>
                    <a:cubicBezTo>
                      <a:pt x="574" y="44"/>
                      <a:pt x="642" y="26"/>
                      <a:pt x="586" y="12"/>
                    </a:cubicBezTo>
                    <a:cubicBezTo>
                      <a:pt x="562" y="12"/>
                      <a:pt x="562" y="12"/>
                      <a:pt x="562" y="12"/>
                    </a:cubicBezTo>
                    <a:cubicBezTo>
                      <a:pt x="560" y="6"/>
                      <a:pt x="555" y="0"/>
                      <a:pt x="545" y="0"/>
                    </a:cubicBezTo>
                    <a:cubicBezTo>
                      <a:pt x="534" y="0"/>
                      <a:pt x="529" y="8"/>
                      <a:pt x="523" y="13"/>
                    </a:cubicBezTo>
                    <a:cubicBezTo>
                      <a:pt x="518" y="17"/>
                      <a:pt x="489" y="28"/>
                      <a:pt x="491" y="18"/>
                    </a:cubicBezTo>
                    <a:cubicBezTo>
                      <a:pt x="484" y="20"/>
                      <a:pt x="452" y="22"/>
                      <a:pt x="435" y="37"/>
                    </a:cubicBezTo>
                    <a:cubicBezTo>
                      <a:pt x="432" y="40"/>
                      <a:pt x="431" y="49"/>
                      <a:pt x="426" y="49"/>
                    </a:cubicBezTo>
                    <a:cubicBezTo>
                      <a:pt x="418" y="49"/>
                      <a:pt x="390" y="47"/>
                      <a:pt x="390" y="60"/>
                    </a:cubicBezTo>
                    <a:cubicBezTo>
                      <a:pt x="390" y="62"/>
                      <a:pt x="393" y="65"/>
                      <a:pt x="394" y="69"/>
                    </a:cubicBezTo>
                    <a:cubicBezTo>
                      <a:pt x="389" y="72"/>
                      <a:pt x="387" y="69"/>
                      <a:pt x="371" y="69"/>
                    </a:cubicBezTo>
                    <a:cubicBezTo>
                      <a:pt x="357" y="87"/>
                      <a:pt x="359" y="66"/>
                      <a:pt x="355" y="62"/>
                    </a:cubicBezTo>
                    <a:cubicBezTo>
                      <a:pt x="354" y="69"/>
                      <a:pt x="350" y="72"/>
                      <a:pt x="344" y="75"/>
                    </a:cubicBezTo>
                    <a:cubicBezTo>
                      <a:pt x="345" y="82"/>
                      <a:pt x="355" y="88"/>
                      <a:pt x="348" y="96"/>
                    </a:cubicBezTo>
                    <a:cubicBezTo>
                      <a:pt x="343" y="101"/>
                      <a:pt x="357" y="118"/>
                      <a:pt x="350" y="118"/>
                    </a:cubicBezTo>
                    <a:cubicBezTo>
                      <a:pt x="341" y="118"/>
                      <a:pt x="338" y="84"/>
                      <a:pt x="338" y="77"/>
                    </a:cubicBezTo>
                    <a:cubicBezTo>
                      <a:pt x="338" y="69"/>
                      <a:pt x="351" y="66"/>
                      <a:pt x="331" y="62"/>
                    </a:cubicBezTo>
                    <a:cubicBezTo>
                      <a:pt x="321" y="60"/>
                      <a:pt x="303" y="76"/>
                      <a:pt x="303" y="85"/>
                    </a:cubicBezTo>
                    <a:cubicBezTo>
                      <a:pt x="303" y="95"/>
                      <a:pt x="308" y="102"/>
                      <a:pt x="313" y="107"/>
                    </a:cubicBezTo>
                    <a:cubicBezTo>
                      <a:pt x="326" y="127"/>
                      <a:pt x="296" y="105"/>
                      <a:pt x="284" y="102"/>
                    </a:cubicBezTo>
                    <a:cubicBezTo>
                      <a:pt x="253" y="94"/>
                      <a:pt x="263" y="105"/>
                      <a:pt x="263" y="106"/>
                    </a:cubicBezTo>
                    <a:cubicBezTo>
                      <a:pt x="262" y="124"/>
                      <a:pt x="255" y="110"/>
                      <a:pt x="251" y="110"/>
                    </a:cubicBezTo>
                    <a:cubicBezTo>
                      <a:pt x="244" y="110"/>
                      <a:pt x="229" y="119"/>
                      <a:pt x="219" y="114"/>
                    </a:cubicBezTo>
                    <a:cubicBezTo>
                      <a:pt x="214" y="101"/>
                      <a:pt x="180" y="131"/>
                      <a:pt x="171" y="131"/>
                    </a:cubicBezTo>
                    <a:cubicBezTo>
                      <a:pt x="169" y="131"/>
                      <a:pt x="165" y="129"/>
                      <a:pt x="166" y="127"/>
                    </a:cubicBezTo>
                    <a:cubicBezTo>
                      <a:pt x="169" y="117"/>
                      <a:pt x="164" y="98"/>
                      <a:pt x="154" y="128"/>
                    </a:cubicBezTo>
                    <a:cubicBezTo>
                      <a:pt x="154" y="130"/>
                      <a:pt x="158" y="130"/>
                      <a:pt x="158" y="134"/>
                    </a:cubicBezTo>
                    <a:cubicBezTo>
                      <a:pt x="158" y="142"/>
                      <a:pt x="146" y="137"/>
                      <a:pt x="140" y="139"/>
                    </a:cubicBezTo>
                    <a:cubicBezTo>
                      <a:pt x="133" y="141"/>
                      <a:pt x="136" y="163"/>
                      <a:pt x="110" y="151"/>
                    </a:cubicBezTo>
                    <a:cubicBezTo>
                      <a:pt x="110" y="161"/>
                      <a:pt x="110" y="161"/>
                      <a:pt x="110" y="161"/>
                    </a:cubicBezTo>
                    <a:cubicBezTo>
                      <a:pt x="97" y="159"/>
                      <a:pt x="99" y="146"/>
                      <a:pt x="94" y="139"/>
                    </a:cubicBezTo>
                    <a:cubicBezTo>
                      <a:pt x="104" y="139"/>
                      <a:pt x="109" y="139"/>
                      <a:pt x="119" y="141"/>
                    </a:cubicBezTo>
                    <a:cubicBezTo>
                      <a:pt x="131" y="144"/>
                      <a:pt x="157" y="129"/>
                      <a:pt x="118" y="116"/>
                    </a:cubicBezTo>
                    <a:cubicBezTo>
                      <a:pt x="107" y="113"/>
                      <a:pt x="83" y="100"/>
                      <a:pt x="75" y="100"/>
                    </a:cubicBezTo>
                    <a:cubicBezTo>
                      <a:pt x="74" y="100"/>
                      <a:pt x="74" y="100"/>
                      <a:pt x="69" y="100"/>
                    </a:cubicBezTo>
                    <a:cubicBezTo>
                      <a:pt x="66" y="102"/>
                      <a:pt x="58" y="107"/>
                      <a:pt x="58" y="112"/>
                    </a:cubicBezTo>
                    <a:cubicBezTo>
                      <a:pt x="58" y="116"/>
                      <a:pt x="66" y="116"/>
                      <a:pt x="66" y="121"/>
                    </a:cubicBezTo>
                    <a:cubicBezTo>
                      <a:pt x="66" y="125"/>
                      <a:pt x="61" y="127"/>
                      <a:pt x="61" y="130"/>
                    </a:cubicBezTo>
                    <a:cubicBezTo>
                      <a:pt x="61" y="135"/>
                      <a:pt x="66" y="137"/>
                      <a:pt x="66" y="142"/>
                    </a:cubicBezTo>
                    <a:cubicBezTo>
                      <a:pt x="66" y="144"/>
                      <a:pt x="64" y="146"/>
                      <a:pt x="64" y="148"/>
                    </a:cubicBezTo>
                    <a:cubicBezTo>
                      <a:pt x="64" y="153"/>
                      <a:pt x="70" y="155"/>
                      <a:pt x="70" y="160"/>
                    </a:cubicBezTo>
                    <a:cubicBezTo>
                      <a:pt x="70" y="161"/>
                      <a:pt x="68" y="162"/>
                      <a:pt x="68" y="163"/>
                    </a:cubicBezTo>
                    <a:cubicBezTo>
                      <a:pt x="70" y="166"/>
                      <a:pt x="75" y="167"/>
                      <a:pt x="75" y="172"/>
                    </a:cubicBezTo>
                    <a:cubicBezTo>
                      <a:pt x="75" y="180"/>
                      <a:pt x="59" y="188"/>
                      <a:pt x="55" y="195"/>
                    </a:cubicBezTo>
                    <a:cubicBezTo>
                      <a:pt x="56" y="197"/>
                      <a:pt x="59" y="198"/>
                      <a:pt x="60" y="202"/>
                    </a:cubicBezTo>
                    <a:cubicBezTo>
                      <a:pt x="58" y="204"/>
                      <a:pt x="51" y="207"/>
                      <a:pt x="48" y="207"/>
                    </a:cubicBezTo>
                    <a:cubicBezTo>
                      <a:pt x="44" y="207"/>
                      <a:pt x="41" y="206"/>
                      <a:pt x="36" y="206"/>
                    </a:cubicBezTo>
                    <a:cubicBezTo>
                      <a:pt x="31" y="206"/>
                      <a:pt x="20" y="210"/>
                      <a:pt x="24" y="214"/>
                    </a:cubicBezTo>
                    <a:cubicBezTo>
                      <a:pt x="35" y="224"/>
                      <a:pt x="29" y="229"/>
                      <a:pt x="26" y="229"/>
                    </a:cubicBezTo>
                    <a:cubicBezTo>
                      <a:pt x="22" y="229"/>
                      <a:pt x="21" y="223"/>
                      <a:pt x="17" y="223"/>
                    </a:cubicBezTo>
                    <a:cubicBezTo>
                      <a:pt x="13" y="223"/>
                      <a:pt x="8" y="233"/>
                      <a:pt x="8" y="239"/>
                    </a:cubicBezTo>
                    <a:cubicBezTo>
                      <a:pt x="8" y="248"/>
                      <a:pt x="1" y="246"/>
                      <a:pt x="0" y="254"/>
                    </a:cubicBezTo>
                    <a:cubicBezTo>
                      <a:pt x="3" y="254"/>
                      <a:pt x="6" y="254"/>
                      <a:pt x="9" y="254"/>
                    </a:cubicBezTo>
                    <a:cubicBezTo>
                      <a:pt x="13" y="254"/>
                      <a:pt x="16" y="253"/>
                      <a:pt x="20" y="253"/>
                    </a:cubicBezTo>
                    <a:cubicBezTo>
                      <a:pt x="25" y="253"/>
                      <a:pt x="27" y="262"/>
                      <a:pt x="27" y="267"/>
                    </a:cubicBezTo>
                    <a:cubicBezTo>
                      <a:pt x="27" y="270"/>
                      <a:pt x="24" y="271"/>
                      <a:pt x="24" y="274"/>
                    </a:cubicBezTo>
                    <a:cubicBezTo>
                      <a:pt x="24" y="279"/>
                      <a:pt x="28" y="282"/>
                      <a:pt x="28" y="286"/>
                    </a:cubicBezTo>
                    <a:cubicBezTo>
                      <a:pt x="28" y="289"/>
                      <a:pt x="24" y="290"/>
                      <a:pt x="23" y="291"/>
                    </a:cubicBezTo>
                    <a:cubicBezTo>
                      <a:pt x="20" y="295"/>
                      <a:pt x="19" y="299"/>
                      <a:pt x="19" y="304"/>
                    </a:cubicBezTo>
                    <a:cubicBezTo>
                      <a:pt x="19" y="311"/>
                      <a:pt x="24" y="309"/>
                      <a:pt x="29" y="309"/>
                    </a:cubicBezTo>
                    <a:cubicBezTo>
                      <a:pt x="36" y="309"/>
                      <a:pt x="40" y="307"/>
                      <a:pt x="45" y="307"/>
                    </a:cubicBezTo>
                    <a:cubicBezTo>
                      <a:pt x="51" y="307"/>
                      <a:pt x="50" y="318"/>
                      <a:pt x="56" y="318"/>
                    </a:cubicBezTo>
                    <a:cubicBezTo>
                      <a:pt x="56" y="328"/>
                      <a:pt x="56" y="328"/>
                      <a:pt x="56" y="328"/>
                    </a:cubicBezTo>
                    <a:cubicBezTo>
                      <a:pt x="56" y="328"/>
                      <a:pt x="56" y="329"/>
                      <a:pt x="57" y="329"/>
                    </a:cubicBezTo>
                    <a:cubicBezTo>
                      <a:pt x="58" y="331"/>
                      <a:pt x="58" y="331"/>
                      <a:pt x="58" y="331"/>
                    </a:cubicBezTo>
                    <a:cubicBezTo>
                      <a:pt x="59" y="331"/>
                      <a:pt x="62" y="329"/>
                      <a:pt x="63" y="329"/>
                    </a:cubicBezTo>
                    <a:cubicBezTo>
                      <a:pt x="68" y="328"/>
                      <a:pt x="69" y="322"/>
                      <a:pt x="74" y="322"/>
                    </a:cubicBezTo>
                    <a:cubicBezTo>
                      <a:pt x="78" y="322"/>
                      <a:pt x="88" y="339"/>
                      <a:pt x="92" y="339"/>
                    </a:cubicBezTo>
                    <a:cubicBezTo>
                      <a:pt x="95" y="339"/>
                      <a:pt x="106" y="334"/>
                      <a:pt x="107" y="332"/>
                    </a:cubicBezTo>
                    <a:cubicBezTo>
                      <a:pt x="107" y="332"/>
                      <a:pt x="101" y="331"/>
                      <a:pt x="101" y="331"/>
                    </a:cubicBezTo>
                    <a:cubicBezTo>
                      <a:pt x="100" y="331"/>
                      <a:pt x="97" y="330"/>
                      <a:pt x="97" y="328"/>
                    </a:cubicBezTo>
                    <a:cubicBezTo>
                      <a:pt x="97" y="326"/>
                      <a:pt x="114" y="320"/>
                      <a:pt x="120" y="317"/>
                    </a:cubicBezTo>
                    <a:cubicBezTo>
                      <a:pt x="120" y="317"/>
                      <a:pt x="117" y="321"/>
                      <a:pt x="116" y="321"/>
                    </a:cubicBezTo>
                    <a:cubicBezTo>
                      <a:pt x="116" y="323"/>
                      <a:pt x="122" y="329"/>
                      <a:pt x="109" y="332"/>
                    </a:cubicBezTo>
                    <a:cubicBezTo>
                      <a:pt x="115" y="345"/>
                      <a:pt x="141" y="343"/>
                      <a:pt x="141" y="361"/>
                    </a:cubicBezTo>
                    <a:cubicBezTo>
                      <a:pt x="142" y="361"/>
                      <a:pt x="142" y="361"/>
                      <a:pt x="142" y="361"/>
                    </a:cubicBezTo>
                    <a:cubicBezTo>
                      <a:pt x="143" y="360"/>
                      <a:pt x="144" y="360"/>
                      <a:pt x="146" y="360"/>
                    </a:cubicBezTo>
                    <a:cubicBezTo>
                      <a:pt x="154" y="360"/>
                      <a:pt x="153" y="364"/>
                      <a:pt x="155" y="369"/>
                    </a:cubicBezTo>
                    <a:cubicBezTo>
                      <a:pt x="156" y="370"/>
                      <a:pt x="160" y="373"/>
                      <a:pt x="161" y="373"/>
                    </a:cubicBezTo>
                    <a:cubicBezTo>
                      <a:pt x="165" y="374"/>
                      <a:pt x="166" y="381"/>
                      <a:pt x="172" y="381"/>
                    </a:cubicBezTo>
                    <a:cubicBezTo>
                      <a:pt x="177" y="381"/>
                      <a:pt x="177" y="377"/>
                      <a:pt x="180" y="376"/>
                    </a:cubicBezTo>
                    <a:cubicBezTo>
                      <a:pt x="182" y="375"/>
                      <a:pt x="182" y="375"/>
                      <a:pt x="184" y="375"/>
                    </a:cubicBezTo>
                    <a:cubicBezTo>
                      <a:pt x="184" y="376"/>
                      <a:pt x="184" y="378"/>
                      <a:pt x="185" y="379"/>
                    </a:cubicBezTo>
                    <a:cubicBezTo>
                      <a:pt x="185" y="380"/>
                      <a:pt x="185" y="380"/>
                      <a:pt x="185" y="380"/>
                    </a:cubicBezTo>
                    <a:cubicBezTo>
                      <a:pt x="188" y="381"/>
                      <a:pt x="188" y="381"/>
                      <a:pt x="188" y="381"/>
                    </a:cubicBezTo>
                    <a:cubicBezTo>
                      <a:pt x="191" y="377"/>
                      <a:pt x="191" y="372"/>
                      <a:pt x="195" y="370"/>
                    </a:cubicBezTo>
                    <a:cubicBezTo>
                      <a:pt x="189" y="367"/>
                      <a:pt x="179" y="353"/>
                      <a:pt x="179" y="345"/>
                    </a:cubicBezTo>
                    <a:cubicBezTo>
                      <a:pt x="179" y="343"/>
                      <a:pt x="174" y="340"/>
                      <a:pt x="174" y="336"/>
                    </a:cubicBezTo>
                    <a:cubicBezTo>
                      <a:pt x="174" y="335"/>
                      <a:pt x="179" y="327"/>
                      <a:pt x="180" y="325"/>
                    </a:cubicBezTo>
                    <a:cubicBezTo>
                      <a:pt x="181" y="326"/>
                      <a:pt x="188" y="322"/>
                      <a:pt x="188" y="322"/>
                    </a:cubicBezTo>
                    <a:cubicBezTo>
                      <a:pt x="194" y="320"/>
                      <a:pt x="198" y="318"/>
                      <a:pt x="205" y="318"/>
                    </a:cubicBezTo>
                    <a:cubicBezTo>
                      <a:pt x="218" y="318"/>
                      <a:pt x="220" y="324"/>
                      <a:pt x="224" y="331"/>
                    </a:cubicBezTo>
                    <a:cubicBezTo>
                      <a:pt x="221" y="333"/>
                      <a:pt x="216" y="331"/>
                      <a:pt x="212" y="331"/>
                    </a:cubicBezTo>
                    <a:cubicBezTo>
                      <a:pt x="206" y="331"/>
                      <a:pt x="197" y="337"/>
                      <a:pt x="196" y="337"/>
                    </a:cubicBezTo>
                    <a:cubicBezTo>
                      <a:pt x="197" y="341"/>
                      <a:pt x="200" y="341"/>
                      <a:pt x="202" y="343"/>
                    </a:cubicBezTo>
                    <a:cubicBezTo>
                      <a:pt x="206" y="351"/>
                      <a:pt x="212" y="354"/>
                      <a:pt x="212" y="363"/>
                    </a:cubicBezTo>
                    <a:cubicBezTo>
                      <a:pt x="214" y="362"/>
                      <a:pt x="218" y="360"/>
                      <a:pt x="220" y="359"/>
                    </a:cubicBezTo>
                    <a:cubicBezTo>
                      <a:pt x="220" y="363"/>
                      <a:pt x="223" y="365"/>
                      <a:pt x="223" y="368"/>
                    </a:cubicBezTo>
                    <a:cubicBezTo>
                      <a:pt x="217" y="368"/>
                      <a:pt x="217" y="368"/>
                      <a:pt x="217" y="368"/>
                    </a:cubicBezTo>
                    <a:cubicBezTo>
                      <a:pt x="215" y="368"/>
                      <a:pt x="213" y="370"/>
                      <a:pt x="212" y="374"/>
                    </a:cubicBezTo>
                    <a:cubicBezTo>
                      <a:pt x="217" y="374"/>
                      <a:pt x="220" y="379"/>
                      <a:pt x="220" y="383"/>
                    </a:cubicBezTo>
                    <a:cubicBezTo>
                      <a:pt x="220" y="386"/>
                      <a:pt x="219" y="386"/>
                      <a:pt x="219" y="388"/>
                    </a:cubicBezTo>
                    <a:cubicBezTo>
                      <a:pt x="219" y="390"/>
                      <a:pt x="221" y="393"/>
                      <a:pt x="221" y="393"/>
                    </a:cubicBezTo>
                    <a:cubicBezTo>
                      <a:pt x="221" y="391"/>
                      <a:pt x="223" y="391"/>
                      <a:pt x="226" y="390"/>
                    </a:cubicBezTo>
                    <a:cubicBezTo>
                      <a:pt x="228" y="389"/>
                      <a:pt x="228" y="389"/>
                      <a:pt x="230" y="388"/>
                    </a:cubicBezTo>
                    <a:cubicBezTo>
                      <a:pt x="234" y="386"/>
                      <a:pt x="237" y="387"/>
                      <a:pt x="240" y="385"/>
                    </a:cubicBezTo>
                    <a:cubicBezTo>
                      <a:pt x="245" y="387"/>
                      <a:pt x="248" y="388"/>
                      <a:pt x="253" y="389"/>
                    </a:cubicBezTo>
                    <a:cubicBezTo>
                      <a:pt x="258" y="391"/>
                      <a:pt x="260" y="396"/>
                      <a:pt x="267" y="396"/>
                    </a:cubicBezTo>
                    <a:cubicBezTo>
                      <a:pt x="267" y="397"/>
                      <a:pt x="268" y="398"/>
                      <a:pt x="268" y="399"/>
                    </a:cubicBezTo>
                    <a:cubicBezTo>
                      <a:pt x="269" y="401"/>
                      <a:pt x="268" y="404"/>
                      <a:pt x="270" y="407"/>
                    </a:cubicBezTo>
                    <a:cubicBezTo>
                      <a:pt x="272" y="404"/>
                      <a:pt x="274" y="408"/>
                      <a:pt x="276" y="408"/>
                    </a:cubicBezTo>
                    <a:cubicBezTo>
                      <a:pt x="279" y="408"/>
                      <a:pt x="280" y="406"/>
                      <a:pt x="282" y="404"/>
                    </a:cubicBezTo>
                    <a:cubicBezTo>
                      <a:pt x="283" y="403"/>
                      <a:pt x="286" y="403"/>
                      <a:pt x="288" y="401"/>
                    </a:cubicBezTo>
                    <a:cubicBezTo>
                      <a:pt x="292" y="397"/>
                      <a:pt x="292" y="391"/>
                      <a:pt x="298" y="391"/>
                    </a:cubicBezTo>
                    <a:cubicBezTo>
                      <a:pt x="300" y="391"/>
                      <a:pt x="299" y="392"/>
                      <a:pt x="301" y="392"/>
                    </a:cubicBezTo>
                    <a:cubicBezTo>
                      <a:pt x="302" y="395"/>
                      <a:pt x="307" y="393"/>
                      <a:pt x="309" y="393"/>
                    </a:cubicBezTo>
                    <a:cubicBezTo>
                      <a:pt x="311" y="393"/>
                      <a:pt x="311" y="395"/>
                      <a:pt x="313" y="395"/>
                    </a:cubicBezTo>
                    <a:cubicBezTo>
                      <a:pt x="317" y="395"/>
                      <a:pt x="321" y="393"/>
                      <a:pt x="323" y="390"/>
                    </a:cubicBezTo>
                    <a:cubicBezTo>
                      <a:pt x="323" y="390"/>
                      <a:pt x="324" y="390"/>
                      <a:pt x="324" y="390"/>
                    </a:cubicBezTo>
                    <a:cubicBezTo>
                      <a:pt x="326" y="390"/>
                      <a:pt x="327" y="384"/>
                      <a:pt x="332" y="384"/>
                    </a:cubicBezTo>
                    <a:cubicBezTo>
                      <a:pt x="336" y="384"/>
                      <a:pt x="331" y="396"/>
                      <a:pt x="337" y="396"/>
                    </a:cubicBezTo>
                    <a:cubicBezTo>
                      <a:pt x="342" y="396"/>
                      <a:pt x="344" y="392"/>
                      <a:pt x="348" y="392"/>
                    </a:cubicBezTo>
                    <a:cubicBezTo>
                      <a:pt x="351" y="392"/>
                      <a:pt x="353" y="392"/>
                      <a:pt x="356" y="393"/>
                    </a:cubicBezTo>
                    <a:cubicBezTo>
                      <a:pt x="356" y="392"/>
                      <a:pt x="356" y="392"/>
                      <a:pt x="356" y="392"/>
                    </a:cubicBezTo>
                    <a:cubicBezTo>
                      <a:pt x="355" y="386"/>
                      <a:pt x="354" y="385"/>
                      <a:pt x="348" y="384"/>
                    </a:cubicBezTo>
                    <a:cubicBezTo>
                      <a:pt x="349" y="379"/>
                      <a:pt x="354" y="369"/>
                      <a:pt x="357" y="369"/>
                    </a:cubicBezTo>
                    <a:cubicBezTo>
                      <a:pt x="378" y="369"/>
                      <a:pt x="392" y="358"/>
                      <a:pt x="392" y="333"/>
                    </a:cubicBezTo>
                    <a:cubicBezTo>
                      <a:pt x="404" y="331"/>
                      <a:pt x="405" y="317"/>
                      <a:pt x="412" y="318"/>
                    </a:cubicBezTo>
                    <a:cubicBezTo>
                      <a:pt x="430" y="320"/>
                      <a:pt x="423" y="308"/>
                      <a:pt x="426" y="304"/>
                    </a:cubicBezTo>
                    <a:cubicBezTo>
                      <a:pt x="435" y="297"/>
                      <a:pt x="449" y="296"/>
                      <a:pt x="460" y="290"/>
                    </a:cubicBezTo>
                    <a:cubicBezTo>
                      <a:pt x="462" y="289"/>
                      <a:pt x="466" y="284"/>
                      <a:pt x="469" y="284"/>
                    </a:cubicBezTo>
                    <a:cubicBezTo>
                      <a:pt x="475" y="284"/>
                      <a:pt x="485" y="291"/>
                      <a:pt x="494" y="291"/>
                    </a:cubicBezTo>
                    <a:cubicBezTo>
                      <a:pt x="507" y="291"/>
                      <a:pt x="504" y="274"/>
                      <a:pt x="511" y="274"/>
                    </a:cubicBezTo>
                    <a:cubicBezTo>
                      <a:pt x="515" y="274"/>
                      <a:pt x="529" y="276"/>
                      <a:pt x="531" y="280"/>
                    </a:cubicBezTo>
                    <a:cubicBezTo>
                      <a:pt x="536" y="294"/>
                      <a:pt x="545" y="286"/>
                      <a:pt x="551" y="286"/>
                    </a:cubicBezTo>
                    <a:cubicBezTo>
                      <a:pt x="565" y="286"/>
                      <a:pt x="569" y="298"/>
                      <a:pt x="584" y="298"/>
                    </a:cubicBezTo>
                    <a:cubicBezTo>
                      <a:pt x="596" y="298"/>
                      <a:pt x="613" y="286"/>
                      <a:pt x="629" y="292"/>
                    </a:cubicBezTo>
                    <a:cubicBezTo>
                      <a:pt x="651" y="300"/>
                      <a:pt x="640" y="263"/>
                      <a:pt x="669" y="263"/>
                    </a:cubicBezTo>
                    <a:cubicBezTo>
                      <a:pt x="689" y="263"/>
                      <a:pt x="688" y="279"/>
                      <a:pt x="696" y="291"/>
                    </a:cubicBezTo>
                    <a:cubicBezTo>
                      <a:pt x="699" y="296"/>
                      <a:pt x="709" y="296"/>
                      <a:pt x="713" y="300"/>
                    </a:cubicBezTo>
                    <a:cubicBezTo>
                      <a:pt x="716" y="303"/>
                      <a:pt x="719" y="311"/>
                      <a:pt x="726" y="311"/>
                    </a:cubicBezTo>
                    <a:cubicBezTo>
                      <a:pt x="733" y="311"/>
                      <a:pt x="734" y="304"/>
                      <a:pt x="744" y="304"/>
                    </a:cubicBezTo>
                    <a:cubicBezTo>
                      <a:pt x="744" y="310"/>
                      <a:pt x="744" y="310"/>
                      <a:pt x="744" y="310"/>
                    </a:cubicBezTo>
                    <a:cubicBezTo>
                      <a:pt x="739" y="315"/>
                      <a:pt x="737" y="327"/>
                      <a:pt x="731" y="331"/>
                    </a:cubicBezTo>
                    <a:cubicBezTo>
                      <a:pt x="726" y="333"/>
                      <a:pt x="717" y="334"/>
                      <a:pt x="720" y="336"/>
                    </a:cubicBezTo>
                    <a:cubicBezTo>
                      <a:pt x="727" y="341"/>
                      <a:pt x="719" y="351"/>
                      <a:pt x="719" y="3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8" name="Freeform 72"/>
              <p:cNvSpPr>
                <a:spLocks/>
              </p:cNvSpPr>
              <p:nvPr/>
            </p:nvSpPr>
            <p:spPr bwMode="auto">
              <a:xfrm>
                <a:off x="3603625" y="2325688"/>
                <a:ext cx="871537" cy="549275"/>
              </a:xfrm>
              <a:custGeom>
                <a:avLst/>
                <a:gdLst>
                  <a:gd name="T0" fmla="*/ 301 w 396"/>
                  <a:gd name="T1" fmla="*/ 157 h 249"/>
                  <a:gd name="T2" fmla="*/ 295 w 396"/>
                  <a:gd name="T3" fmla="*/ 147 h 249"/>
                  <a:gd name="T4" fmla="*/ 316 w 396"/>
                  <a:gd name="T5" fmla="*/ 131 h 249"/>
                  <a:gd name="T6" fmla="*/ 303 w 396"/>
                  <a:gd name="T7" fmla="*/ 126 h 249"/>
                  <a:gd name="T8" fmla="*/ 294 w 396"/>
                  <a:gd name="T9" fmla="*/ 131 h 249"/>
                  <a:gd name="T10" fmla="*/ 284 w 396"/>
                  <a:gd name="T11" fmla="*/ 121 h 249"/>
                  <a:gd name="T12" fmla="*/ 304 w 396"/>
                  <a:gd name="T13" fmla="*/ 107 h 249"/>
                  <a:gd name="T14" fmla="*/ 312 w 396"/>
                  <a:gd name="T15" fmla="*/ 108 h 249"/>
                  <a:gd name="T16" fmla="*/ 326 w 396"/>
                  <a:gd name="T17" fmla="*/ 111 h 249"/>
                  <a:gd name="T18" fmla="*/ 333 w 396"/>
                  <a:gd name="T19" fmla="*/ 118 h 249"/>
                  <a:gd name="T20" fmla="*/ 333 w 396"/>
                  <a:gd name="T21" fmla="*/ 127 h 249"/>
                  <a:gd name="T22" fmla="*/ 342 w 396"/>
                  <a:gd name="T23" fmla="*/ 130 h 249"/>
                  <a:gd name="T24" fmla="*/ 339 w 396"/>
                  <a:gd name="T25" fmla="*/ 136 h 249"/>
                  <a:gd name="T26" fmla="*/ 342 w 396"/>
                  <a:gd name="T27" fmla="*/ 141 h 249"/>
                  <a:gd name="T28" fmla="*/ 341 w 396"/>
                  <a:gd name="T29" fmla="*/ 148 h 249"/>
                  <a:gd name="T30" fmla="*/ 343 w 396"/>
                  <a:gd name="T31" fmla="*/ 151 h 249"/>
                  <a:gd name="T32" fmla="*/ 355 w 396"/>
                  <a:gd name="T33" fmla="*/ 147 h 249"/>
                  <a:gd name="T34" fmla="*/ 351 w 396"/>
                  <a:gd name="T35" fmla="*/ 119 h 249"/>
                  <a:gd name="T36" fmla="*/ 354 w 396"/>
                  <a:gd name="T37" fmla="*/ 108 h 249"/>
                  <a:gd name="T38" fmla="*/ 371 w 396"/>
                  <a:gd name="T39" fmla="*/ 88 h 249"/>
                  <a:gd name="T40" fmla="*/ 383 w 396"/>
                  <a:gd name="T41" fmla="*/ 68 h 249"/>
                  <a:gd name="T42" fmla="*/ 396 w 396"/>
                  <a:gd name="T43" fmla="*/ 41 h 249"/>
                  <a:gd name="T44" fmla="*/ 365 w 396"/>
                  <a:gd name="T45" fmla="*/ 37 h 249"/>
                  <a:gd name="T46" fmla="*/ 321 w 396"/>
                  <a:gd name="T47" fmla="*/ 0 h 249"/>
                  <a:gd name="T48" fmla="*/ 236 w 396"/>
                  <a:gd name="T49" fmla="*/ 35 h 249"/>
                  <a:gd name="T50" fmla="*/ 183 w 396"/>
                  <a:gd name="T51" fmla="*/ 17 h 249"/>
                  <a:gd name="T52" fmla="*/ 146 w 396"/>
                  <a:gd name="T53" fmla="*/ 28 h 249"/>
                  <a:gd name="T54" fmla="*/ 112 w 396"/>
                  <a:gd name="T55" fmla="*/ 27 h 249"/>
                  <a:gd name="T56" fmla="*/ 64 w 396"/>
                  <a:gd name="T57" fmla="*/ 55 h 249"/>
                  <a:gd name="T58" fmla="*/ 9 w 396"/>
                  <a:gd name="T59" fmla="*/ 106 h 249"/>
                  <a:gd name="T60" fmla="*/ 8 w 396"/>
                  <a:gd name="T61" fmla="*/ 129 h 249"/>
                  <a:gd name="T62" fmla="*/ 13 w 396"/>
                  <a:gd name="T63" fmla="*/ 134 h 249"/>
                  <a:gd name="T64" fmla="*/ 26 w 396"/>
                  <a:gd name="T65" fmla="*/ 143 h 249"/>
                  <a:gd name="T66" fmla="*/ 43 w 396"/>
                  <a:gd name="T67" fmla="*/ 146 h 249"/>
                  <a:gd name="T68" fmla="*/ 38 w 396"/>
                  <a:gd name="T69" fmla="*/ 163 h 249"/>
                  <a:gd name="T70" fmla="*/ 33 w 396"/>
                  <a:gd name="T71" fmla="*/ 167 h 249"/>
                  <a:gd name="T72" fmla="*/ 38 w 396"/>
                  <a:gd name="T73" fmla="*/ 176 h 249"/>
                  <a:gd name="T74" fmla="*/ 57 w 396"/>
                  <a:gd name="T75" fmla="*/ 183 h 249"/>
                  <a:gd name="T76" fmla="*/ 68 w 396"/>
                  <a:gd name="T77" fmla="*/ 191 h 249"/>
                  <a:gd name="T78" fmla="*/ 82 w 396"/>
                  <a:gd name="T79" fmla="*/ 197 h 249"/>
                  <a:gd name="T80" fmla="*/ 96 w 396"/>
                  <a:gd name="T81" fmla="*/ 196 h 249"/>
                  <a:gd name="T82" fmla="*/ 108 w 396"/>
                  <a:gd name="T83" fmla="*/ 195 h 249"/>
                  <a:gd name="T84" fmla="*/ 131 w 396"/>
                  <a:gd name="T85" fmla="*/ 191 h 249"/>
                  <a:gd name="T86" fmla="*/ 142 w 396"/>
                  <a:gd name="T87" fmla="*/ 188 h 249"/>
                  <a:gd name="T88" fmla="*/ 145 w 396"/>
                  <a:gd name="T89" fmla="*/ 186 h 249"/>
                  <a:gd name="T90" fmla="*/ 162 w 396"/>
                  <a:gd name="T91" fmla="*/ 205 h 249"/>
                  <a:gd name="T92" fmla="*/ 157 w 396"/>
                  <a:gd name="T93" fmla="*/ 225 h 249"/>
                  <a:gd name="T94" fmla="*/ 167 w 396"/>
                  <a:gd name="T95" fmla="*/ 231 h 249"/>
                  <a:gd name="T96" fmla="*/ 178 w 396"/>
                  <a:gd name="T97" fmla="*/ 240 h 249"/>
                  <a:gd name="T98" fmla="*/ 181 w 396"/>
                  <a:gd name="T99" fmla="*/ 242 h 249"/>
                  <a:gd name="T100" fmla="*/ 182 w 396"/>
                  <a:gd name="T101" fmla="*/ 234 h 249"/>
                  <a:gd name="T102" fmla="*/ 195 w 396"/>
                  <a:gd name="T103" fmla="*/ 233 h 249"/>
                  <a:gd name="T104" fmla="*/ 214 w 396"/>
                  <a:gd name="T105" fmla="*/ 232 h 249"/>
                  <a:gd name="T106" fmla="*/ 222 w 396"/>
                  <a:gd name="T107" fmla="*/ 241 h 249"/>
                  <a:gd name="T108" fmla="*/ 234 w 396"/>
                  <a:gd name="T109" fmla="*/ 249 h 249"/>
                  <a:gd name="T110" fmla="*/ 245 w 396"/>
                  <a:gd name="T111" fmla="*/ 241 h 249"/>
                  <a:gd name="T112" fmla="*/ 259 w 396"/>
                  <a:gd name="T113" fmla="*/ 233 h 249"/>
                  <a:gd name="T114" fmla="*/ 284 w 396"/>
                  <a:gd name="T115" fmla="*/ 225 h 249"/>
                  <a:gd name="T116" fmla="*/ 296 w 396"/>
                  <a:gd name="T117" fmla="*/ 208 h 249"/>
                  <a:gd name="T118" fmla="*/ 311 w 396"/>
                  <a:gd name="T119" fmla="*/ 182 h 249"/>
                  <a:gd name="T120" fmla="*/ 301 w 396"/>
                  <a:gd name="T121" fmla="*/ 15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6" h="249">
                    <a:moveTo>
                      <a:pt x="302" y="157"/>
                    </a:moveTo>
                    <a:cubicBezTo>
                      <a:pt x="301" y="157"/>
                      <a:pt x="301" y="157"/>
                      <a:pt x="301" y="157"/>
                    </a:cubicBezTo>
                    <a:cubicBezTo>
                      <a:pt x="301" y="157"/>
                      <a:pt x="301" y="154"/>
                      <a:pt x="301" y="153"/>
                    </a:cubicBezTo>
                    <a:cubicBezTo>
                      <a:pt x="299" y="153"/>
                      <a:pt x="295" y="151"/>
                      <a:pt x="295" y="147"/>
                    </a:cubicBezTo>
                    <a:cubicBezTo>
                      <a:pt x="295" y="145"/>
                      <a:pt x="299" y="144"/>
                      <a:pt x="300" y="142"/>
                    </a:cubicBezTo>
                    <a:cubicBezTo>
                      <a:pt x="302" y="136"/>
                      <a:pt x="311" y="136"/>
                      <a:pt x="316" y="131"/>
                    </a:cubicBezTo>
                    <a:cubicBezTo>
                      <a:pt x="314" y="129"/>
                      <a:pt x="311" y="131"/>
                      <a:pt x="308" y="129"/>
                    </a:cubicBezTo>
                    <a:cubicBezTo>
                      <a:pt x="306" y="128"/>
                      <a:pt x="305" y="126"/>
                      <a:pt x="303" y="126"/>
                    </a:cubicBezTo>
                    <a:cubicBezTo>
                      <a:pt x="301" y="126"/>
                      <a:pt x="301" y="131"/>
                      <a:pt x="299" y="131"/>
                    </a:cubicBezTo>
                    <a:cubicBezTo>
                      <a:pt x="298" y="131"/>
                      <a:pt x="295" y="132"/>
                      <a:pt x="294" y="131"/>
                    </a:cubicBezTo>
                    <a:cubicBezTo>
                      <a:pt x="291" y="129"/>
                      <a:pt x="292" y="127"/>
                      <a:pt x="289" y="125"/>
                    </a:cubicBezTo>
                    <a:cubicBezTo>
                      <a:pt x="288" y="124"/>
                      <a:pt x="284" y="123"/>
                      <a:pt x="284" y="121"/>
                    </a:cubicBezTo>
                    <a:cubicBezTo>
                      <a:pt x="284" y="116"/>
                      <a:pt x="291" y="118"/>
                      <a:pt x="294" y="115"/>
                    </a:cubicBezTo>
                    <a:cubicBezTo>
                      <a:pt x="297" y="113"/>
                      <a:pt x="302" y="110"/>
                      <a:pt x="304" y="107"/>
                    </a:cubicBezTo>
                    <a:cubicBezTo>
                      <a:pt x="304" y="106"/>
                      <a:pt x="305" y="104"/>
                      <a:pt x="307" y="104"/>
                    </a:cubicBezTo>
                    <a:cubicBezTo>
                      <a:pt x="309" y="104"/>
                      <a:pt x="312" y="107"/>
                      <a:pt x="312" y="108"/>
                    </a:cubicBezTo>
                    <a:cubicBezTo>
                      <a:pt x="312" y="112"/>
                      <a:pt x="307" y="114"/>
                      <a:pt x="307" y="118"/>
                    </a:cubicBezTo>
                    <a:cubicBezTo>
                      <a:pt x="314" y="118"/>
                      <a:pt x="319" y="111"/>
                      <a:pt x="326" y="111"/>
                    </a:cubicBezTo>
                    <a:cubicBezTo>
                      <a:pt x="329" y="111"/>
                      <a:pt x="330" y="113"/>
                      <a:pt x="333" y="113"/>
                    </a:cubicBezTo>
                    <a:cubicBezTo>
                      <a:pt x="332" y="116"/>
                      <a:pt x="333" y="116"/>
                      <a:pt x="333" y="118"/>
                    </a:cubicBezTo>
                    <a:cubicBezTo>
                      <a:pt x="333" y="121"/>
                      <a:pt x="331" y="120"/>
                      <a:pt x="331" y="123"/>
                    </a:cubicBezTo>
                    <a:cubicBezTo>
                      <a:pt x="331" y="124"/>
                      <a:pt x="332" y="127"/>
                      <a:pt x="333" y="127"/>
                    </a:cubicBezTo>
                    <a:cubicBezTo>
                      <a:pt x="334" y="127"/>
                      <a:pt x="335" y="126"/>
                      <a:pt x="336" y="126"/>
                    </a:cubicBezTo>
                    <a:cubicBezTo>
                      <a:pt x="339" y="126"/>
                      <a:pt x="342" y="128"/>
                      <a:pt x="342" y="130"/>
                    </a:cubicBezTo>
                    <a:cubicBezTo>
                      <a:pt x="342" y="132"/>
                      <a:pt x="341" y="133"/>
                      <a:pt x="339" y="133"/>
                    </a:cubicBezTo>
                    <a:cubicBezTo>
                      <a:pt x="339" y="136"/>
                      <a:pt x="339" y="136"/>
                      <a:pt x="339" y="136"/>
                    </a:cubicBezTo>
                    <a:cubicBezTo>
                      <a:pt x="339" y="136"/>
                      <a:pt x="340" y="137"/>
                      <a:pt x="341" y="137"/>
                    </a:cubicBezTo>
                    <a:cubicBezTo>
                      <a:pt x="341" y="138"/>
                      <a:pt x="342" y="140"/>
                      <a:pt x="342" y="141"/>
                    </a:cubicBezTo>
                    <a:cubicBezTo>
                      <a:pt x="342" y="142"/>
                      <a:pt x="340" y="145"/>
                      <a:pt x="340" y="146"/>
                    </a:cubicBezTo>
                    <a:cubicBezTo>
                      <a:pt x="340" y="147"/>
                      <a:pt x="340" y="148"/>
                      <a:pt x="341" y="148"/>
                    </a:cubicBezTo>
                    <a:cubicBezTo>
                      <a:pt x="341" y="150"/>
                      <a:pt x="340" y="150"/>
                      <a:pt x="340" y="151"/>
                    </a:cubicBezTo>
                    <a:cubicBezTo>
                      <a:pt x="343" y="151"/>
                      <a:pt x="343" y="151"/>
                      <a:pt x="343" y="151"/>
                    </a:cubicBezTo>
                    <a:cubicBezTo>
                      <a:pt x="345" y="150"/>
                      <a:pt x="345" y="150"/>
                      <a:pt x="348" y="149"/>
                    </a:cubicBezTo>
                    <a:cubicBezTo>
                      <a:pt x="348" y="147"/>
                      <a:pt x="354" y="147"/>
                      <a:pt x="355" y="147"/>
                    </a:cubicBezTo>
                    <a:cubicBezTo>
                      <a:pt x="358" y="146"/>
                      <a:pt x="359" y="143"/>
                      <a:pt x="359" y="138"/>
                    </a:cubicBezTo>
                    <a:cubicBezTo>
                      <a:pt x="359" y="129"/>
                      <a:pt x="356" y="124"/>
                      <a:pt x="351" y="119"/>
                    </a:cubicBezTo>
                    <a:cubicBezTo>
                      <a:pt x="349" y="117"/>
                      <a:pt x="347" y="115"/>
                      <a:pt x="347" y="111"/>
                    </a:cubicBezTo>
                    <a:cubicBezTo>
                      <a:pt x="350" y="111"/>
                      <a:pt x="352" y="109"/>
                      <a:pt x="354" y="108"/>
                    </a:cubicBezTo>
                    <a:cubicBezTo>
                      <a:pt x="356" y="106"/>
                      <a:pt x="360" y="104"/>
                      <a:pt x="361" y="102"/>
                    </a:cubicBezTo>
                    <a:cubicBezTo>
                      <a:pt x="364" y="96"/>
                      <a:pt x="365" y="92"/>
                      <a:pt x="371" y="88"/>
                    </a:cubicBezTo>
                    <a:cubicBezTo>
                      <a:pt x="371" y="88"/>
                      <a:pt x="379" y="78"/>
                      <a:pt x="372" y="73"/>
                    </a:cubicBezTo>
                    <a:cubicBezTo>
                      <a:pt x="369" y="71"/>
                      <a:pt x="378" y="70"/>
                      <a:pt x="383" y="68"/>
                    </a:cubicBezTo>
                    <a:cubicBezTo>
                      <a:pt x="389" y="64"/>
                      <a:pt x="391" y="52"/>
                      <a:pt x="396" y="47"/>
                    </a:cubicBezTo>
                    <a:cubicBezTo>
                      <a:pt x="396" y="41"/>
                      <a:pt x="396" y="41"/>
                      <a:pt x="396" y="41"/>
                    </a:cubicBezTo>
                    <a:cubicBezTo>
                      <a:pt x="386" y="41"/>
                      <a:pt x="385" y="48"/>
                      <a:pt x="378" y="48"/>
                    </a:cubicBezTo>
                    <a:cubicBezTo>
                      <a:pt x="371" y="48"/>
                      <a:pt x="368" y="40"/>
                      <a:pt x="365" y="37"/>
                    </a:cubicBezTo>
                    <a:cubicBezTo>
                      <a:pt x="361" y="33"/>
                      <a:pt x="351" y="33"/>
                      <a:pt x="348" y="28"/>
                    </a:cubicBezTo>
                    <a:cubicBezTo>
                      <a:pt x="340" y="16"/>
                      <a:pt x="341" y="0"/>
                      <a:pt x="321" y="0"/>
                    </a:cubicBezTo>
                    <a:cubicBezTo>
                      <a:pt x="292" y="0"/>
                      <a:pt x="303" y="37"/>
                      <a:pt x="281" y="29"/>
                    </a:cubicBezTo>
                    <a:cubicBezTo>
                      <a:pt x="265" y="23"/>
                      <a:pt x="248" y="35"/>
                      <a:pt x="236" y="35"/>
                    </a:cubicBezTo>
                    <a:cubicBezTo>
                      <a:pt x="221" y="35"/>
                      <a:pt x="217" y="23"/>
                      <a:pt x="203" y="23"/>
                    </a:cubicBezTo>
                    <a:cubicBezTo>
                      <a:pt x="197" y="23"/>
                      <a:pt x="188" y="31"/>
                      <a:pt x="183" y="17"/>
                    </a:cubicBezTo>
                    <a:cubicBezTo>
                      <a:pt x="181" y="13"/>
                      <a:pt x="167" y="11"/>
                      <a:pt x="163" y="11"/>
                    </a:cubicBezTo>
                    <a:cubicBezTo>
                      <a:pt x="156" y="11"/>
                      <a:pt x="159" y="28"/>
                      <a:pt x="146" y="28"/>
                    </a:cubicBezTo>
                    <a:cubicBezTo>
                      <a:pt x="137" y="28"/>
                      <a:pt x="127" y="21"/>
                      <a:pt x="121" y="21"/>
                    </a:cubicBezTo>
                    <a:cubicBezTo>
                      <a:pt x="118" y="21"/>
                      <a:pt x="114" y="26"/>
                      <a:pt x="112" y="27"/>
                    </a:cubicBezTo>
                    <a:cubicBezTo>
                      <a:pt x="101" y="33"/>
                      <a:pt x="87" y="34"/>
                      <a:pt x="78" y="41"/>
                    </a:cubicBezTo>
                    <a:cubicBezTo>
                      <a:pt x="75" y="45"/>
                      <a:pt x="82" y="57"/>
                      <a:pt x="64" y="55"/>
                    </a:cubicBezTo>
                    <a:cubicBezTo>
                      <a:pt x="57" y="54"/>
                      <a:pt x="56" y="68"/>
                      <a:pt x="44" y="70"/>
                    </a:cubicBezTo>
                    <a:cubicBezTo>
                      <a:pt x="44" y="95"/>
                      <a:pt x="30" y="106"/>
                      <a:pt x="9" y="106"/>
                    </a:cubicBezTo>
                    <a:cubicBezTo>
                      <a:pt x="6" y="106"/>
                      <a:pt x="1" y="116"/>
                      <a:pt x="0" y="121"/>
                    </a:cubicBezTo>
                    <a:cubicBezTo>
                      <a:pt x="6" y="122"/>
                      <a:pt x="7" y="123"/>
                      <a:pt x="8" y="129"/>
                    </a:cubicBezTo>
                    <a:cubicBezTo>
                      <a:pt x="8" y="130"/>
                      <a:pt x="8" y="130"/>
                      <a:pt x="8" y="130"/>
                    </a:cubicBezTo>
                    <a:cubicBezTo>
                      <a:pt x="8" y="134"/>
                      <a:pt x="10" y="133"/>
                      <a:pt x="13" y="134"/>
                    </a:cubicBezTo>
                    <a:cubicBezTo>
                      <a:pt x="16" y="134"/>
                      <a:pt x="15" y="137"/>
                      <a:pt x="16" y="139"/>
                    </a:cubicBezTo>
                    <a:cubicBezTo>
                      <a:pt x="19" y="142"/>
                      <a:pt x="22" y="142"/>
                      <a:pt x="26" y="143"/>
                    </a:cubicBezTo>
                    <a:cubicBezTo>
                      <a:pt x="30" y="143"/>
                      <a:pt x="32" y="139"/>
                      <a:pt x="36" y="139"/>
                    </a:cubicBezTo>
                    <a:cubicBezTo>
                      <a:pt x="38" y="139"/>
                      <a:pt x="43" y="143"/>
                      <a:pt x="43" y="146"/>
                    </a:cubicBezTo>
                    <a:cubicBezTo>
                      <a:pt x="43" y="152"/>
                      <a:pt x="34" y="151"/>
                      <a:pt x="34" y="157"/>
                    </a:cubicBezTo>
                    <a:cubicBezTo>
                      <a:pt x="34" y="159"/>
                      <a:pt x="38" y="160"/>
                      <a:pt x="38" y="163"/>
                    </a:cubicBezTo>
                    <a:cubicBezTo>
                      <a:pt x="38" y="165"/>
                      <a:pt x="35" y="165"/>
                      <a:pt x="33" y="165"/>
                    </a:cubicBezTo>
                    <a:cubicBezTo>
                      <a:pt x="33" y="167"/>
                      <a:pt x="33" y="167"/>
                      <a:pt x="33" y="167"/>
                    </a:cubicBezTo>
                    <a:cubicBezTo>
                      <a:pt x="33" y="170"/>
                      <a:pt x="33" y="172"/>
                      <a:pt x="34" y="174"/>
                    </a:cubicBezTo>
                    <a:cubicBezTo>
                      <a:pt x="34" y="176"/>
                      <a:pt x="37" y="175"/>
                      <a:pt x="38" y="176"/>
                    </a:cubicBezTo>
                    <a:cubicBezTo>
                      <a:pt x="42" y="177"/>
                      <a:pt x="43" y="180"/>
                      <a:pt x="47" y="181"/>
                    </a:cubicBezTo>
                    <a:cubicBezTo>
                      <a:pt x="52" y="182"/>
                      <a:pt x="54" y="181"/>
                      <a:pt x="57" y="183"/>
                    </a:cubicBezTo>
                    <a:cubicBezTo>
                      <a:pt x="60" y="186"/>
                      <a:pt x="62" y="185"/>
                      <a:pt x="65" y="187"/>
                    </a:cubicBezTo>
                    <a:cubicBezTo>
                      <a:pt x="67" y="188"/>
                      <a:pt x="67" y="189"/>
                      <a:pt x="68" y="191"/>
                    </a:cubicBezTo>
                    <a:cubicBezTo>
                      <a:pt x="69" y="193"/>
                      <a:pt x="71" y="191"/>
                      <a:pt x="72" y="192"/>
                    </a:cubicBezTo>
                    <a:cubicBezTo>
                      <a:pt x="75" y="194"/>
                      <a:pt x="77" y="197"/>
                      <a:pt x="82" y="197"/>
                    </a:cubicBezTo>
                    <a:cubicBezTo>
                      <a:pt x="86" y="197"/>
                      <a:pt x="89" y="197"/>
                      <a:pt x="92" y="197"/>
                    </a:cubicBezTo>
                    <a:cubicBezTo>
                      <a:pt x="94" y="197"/>
                      <a:pt x="95" y="196"/>
                      <a:pt x="96" y="196"/>
                    </a:cubicBezTo>
                    <a:cubicBezTo>
                      <a:pt x="97" y="196"/>
                      <a:pt x="98" y="199"/>
                      <a:pt x="98" y="201"/>
                    </a:cubicBezTo>
                    <a:cubicBezTo>
                      <a:pt x="102" y="199"/>
                      <a:pt x="102" y="195"/>
                      <a:pt x="108" y="195"/>
                    </a:cubicBezTo>
                    <a:cubicBezTo>
                      <a:pt x="113" y="195"/>
                      <a:pt x="115" y="198"/>
                      <a:pt x="119" y="198"/>
                    </a:cubicBezTo>
                    <a:cubicBezTo>
                      <a:pt x="122" y="198"/>
                      <a:pt x="130" y="192"/>
                      <a:pt x="131" y="191"/>
                    </a:cubicBezTo>
                    <a:cubicBezTo>
                      <a:pt x="133" y="190"/>
                      <a:pt x="133" y="189"/>
                      <a:pt x="134" y="188"/>
                    </a:cubicBezTo>
                    <a:cubicBezTo>
                      <a:pt x="136" y="186"/>
                      <a:pt x="139" y="189"/>
                      <a:pt x="142" y="188"/>
                    </a:cubicBezTo>
                    <a:cubicBezTo>
                      <a:pt x="144" y="186"/>
                      <a:pt x="144" y="186"/>
                      <a:pt x="144" y="186"/>
                    </a:cubicBezTo>
                    <a:cubicBezTo>
                      <a:pt x="145" y="186"/>
                      <a:pt x="145" y="186"/>
                      <a:pt x="145" y="186"/>
                    </a:cubicBezTo>
                    <a:cubicBezTo>
                      <a:pt x="147" y="193"/>
                      <a:pt x="152" y="193"/>
                      <a:pt x="157" y="195"/>
                    </a:cubicBezTo>
                    <a:cubicBezTo>
                      <a:pt x="159" y="199"/>
                      <a:pt x="162" y="200"/>
                      <a:pt x="162" y="205"/>
                    </a:cubicBezTo>
                    <a:cubicBezTo>
                      <a:pt x="162" y="214"/>
                      <a:pt x="157" y="214"/>
                      <a:pt x="157" y="223"/>
                    </a:cubicBezTo>
                    <a:cubicBezTo>
                      <a:pt x="157" y="223"/>
                      <a:pt x="157" y="225"/>
                      <a:pt x="157" y="225"/>
                    </a:cubicBezTo>
                    <a:cubicBezTo>
                      <a:pt x="159" y="225"/>
                      <a:pt x="160" y="224"/>
                      <a:pt x="162" y="224"/>
                    </a:cubicBezTo>
                    <a:cubicBezTo>
                      <a:pt x="164" y="224"/>
                      <a:pt x="165" y="230"/>
                      <a:pt x="167" y="231"/>
                    </a:cubicBezTo>
                    <a:cubicBezTo>
                      <a:pt x="167" y="235"/>
                      <a:pt x="170" y="240"/>
                      <a:pt x="174" y="240"/>
                    </a:cubicBezTo>
                    <a:cubicBezTo>
                      <a:pt x="176" y="240"/>
                      <a:pt x="177" y="240"/>
                      <a:pt x="178" y="240"/>
                    </a:cubicBezTo>
                    <a:cubicBezTo>
                      <a:pt x="179" y="240"/>
                      <a:pt x="179" y="240"/>
                      <a:pt x="179" y="240"/>
                    </a:cubicBezTo>
                    <a:cubicBezTo>
                      <a:pt x="179" y="242"/>
                      <a:pt x="180" y="242"/>
                      <a:pt x="181" y="242"/>
                    </a:cubicBezTo>
                    <a:cubicBezTo>
                      <a:pt x="181" y="242"/>
                      <a:pt x="182" y="241"/>
                      <a:pt x="182" y="240"/>
                    </a:cubicBezTo>
                    <a:cubicBezTo>
                      <a:pt x="182" y="238"/>
                      <a:pt x="182" y="237"/>
                      <a:pt x="182" y="234"/>
                    </a:cubicBezTo>
                    <a:cubicBezTo>
                      <a:pt x="182" y="234"/>
                      <a:pt x="187" y="233"/>
                      <a:pt x="188" y="233"/>
                    </a:cubicBezTo>
                    <a:cubicBezTo>
                      <a:pt x="195" y="233"/>
                      <a:pt x="195" y="233"/>
                      <a:pt x="195" y="233"/>
                    </a:cubicBezTo>
                    <a:cubicBezTo>
                      <a:pt x="198" y="235"/>
                      <a:pt x="201" y="230"/>
                      <a:pt x="204" y="230"/>
                    </a:cubicBezTo>
                    <a:cubicBezTo>
                      <a:pt x="208" y="230"/>
                      <a:pt x="210" y="232"/>
                      <a:pt x="214" y="232"/>
                    </a:cubicBezTo>
                    <a:cubicBezTo>
                      <a:pt x="214" y="238"/>
                      <a:pt x="218" y="240"/>
                      <a:pt x="222" y="241"/>
                    </a:cubicBezTo>
                    <a:cubicBezTo>
                      <a:pt x="222" y="241"/>
                      <a:pt x="222" y="241"/>
                      <a:pt x="222" y="241"/>
                    </a:cubicBezTo>
                    <a:cubicBezTo>
                      <a:pt x="226" y="243"/>
                      <a:pt x="228" y="242"/>
                      <a:pt x="233" y="244"/>
                    </a:cubicBezTo>
                    <a:cubicBezTo>
                      <a:pt x="233" y="245"/>
                      <a:pt x="232" y="249"/>
                      <a:pt x="234" y="249"/>
                    </a:cubicBezTo>
                    <a:cubicBezTo>
                      <a:pt x="236" y="249"/>
                      <a:pt x="235" y="246"/>
                      <a:pt x="237" y="245"/>
                    </a:cubicBezTo>
                    <a:cubicBezTo>
                      <a:pt x="238" y="243"/>
                      <a:pt x="243" y="242"/>
                      <a:pt x="245" y="241"/>
                    </a:cubicBezTo>
                    <a:cubicBezTo>
                      <a:pt x="249" y="239"/>
                      <a:pt x="253" y="240"/>
                      <a:pt x="256" y="238"/>
                    </a:cubicBezTo>
                    <a:cubicBezTo>
                      <a:pt x="256" y="238"/>
                      <a:pt x="258" y="233"/>
                      <a:pt x="259" y="233"/>
                    </a:cubicBezTo>
                    <a:cubicBezTo>
                      <a:pt x="261" y="233"/>
                      <a:pt x="262" y="235"/>
                      <a:pt x="265" y="235"/>
                    </a:cubicBezTo>
                    <a:cubicBezTo>
                      <a:pt x="275" y="235"/>
                      <a:pt x="277" y="229"/>
                      <a:pt x="284" y="225"/>
                    </a:cubicBezTo>
                    <a:cubicBezTo>
                      <a:pt x="286" y="224"/>
                      <a:pt x="287" y="223"/>
                      <a:pt x="287" y="221"/>
                    </a:cubicBezTo>
                    <a:cubicBezTo>
                      <a:pt x="293" y="221"/>
                      <a:pt x="294" y="213"/>
                      <a:pt x="296" y="208"/>
                    </a:cubicBezTo>
                    <a:cubicBezTo>
                      <a:pt x="298" y="206"/>
                      <a:pt x="304" y="197"/>
                      <a:pt x="307" y="196"/>
                    </a:cubicBezTo>
                    <a:cubicBezTo>
                      <a:pt x="307" y="191"/>
                      <a:pt x="311" y="189"/>
                      <a:pt x="311" y="182"/>
                    </a:cubicBezTo>
                    <a:cubicBezTo>
                      <a:pt x="311" y="172"/>
                      <a:pt x="308" y="169"/>
                      <a:pt x="304" y="163"/>
                    </a:cubicBezTo>
                    <a:cubicBezTo>
                      <a:pt x="303" y="161"/>
                      <a:pt x="303" y="159"/>
                      <a:pt x="301" y="158"/>
                    </a:cubicBezTo>
                    <a:lnTo>
                      <a:pt x="302" y="1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09" name="Freeform 73"/>
              <p:cNvSpPr>
                <a:spLocks/>
              </p:cNvSpPr>
              <p:nvPr/>
            </p:nvSpPr>
            <p:spPr bwMode="auto">
              <a:xfrm>
                <a:off x="5094288" y="1914526"/>
                <a:ext cx="49212" cy="22225"/>
              </a:xfrm>
              <a:custGeom>
                <a:avLst/>
                <a:gdLst>
                  <a:gd name="T0" fmla="*/ 2 w 22"/>
                  <a:gd name="T1" fmla="*/ 10 h 10"/>
                  <a:gd name="T2" fmla="*/ 0 w 22"/>
                  <a:gd name="T3" fmla="*/ 7 h 10"/>
                  <a:gd name="T4" fmla="*/ 10 w 22"/>
                  <a:gd name="T5" fmla="*/ 0 h 10"/>
                  <a:gd name="T6" fmla="*/ 22 w 22"/>
                  <a:gd name="T7" fmla="*/ 6 h 10"/>
                  <a:gd name="T8" fmla="*/ 2 w 22"/>
                  <a:gd name="T9" fmla="*/ 10 h 10"/>
                </a:gdLst>
                <a:ahLst/>
                <a:cxnLst>
                  <a:cxn ang="0">
                    <a:pos x="T0" y="T1"/>
                  </a:cxn>
                  <a:cxn ang="0">
                    <a:pos x="T2" y="T3"/>
                  </a:cxn>
                  <a:cxn ang="0">
                    <a:pos x="T4" y="T5"/>
                  </a:cxn>
                  <a:cxn ang="0">
                    <a:pos x="T6" y="T7"/>
                  </a:cxn>
                  <a:cxn ang="0">
                    <a:pos x="T8" y="T9"/>
                  </a:cxn>
                </a:cxnLst>
                <a:rect l="0" t="0" r="r" b="b"/>
                <a:pathLst>
                  <a:path w="22" h="10">
                    <a:moveTo>
                      <a:pt x="2" y="10"/>
                    </a:moveTo>
                    <a:cubicBezTo>
                      <a:pt x="0" y="10"/>
                      <a:pt x="0" y="9"/>
                      <a:pt x="0" y="7"/>
                    </a:cubicBezTo>
                    <a:cubicBezTo>
                      <a:pt x="0" y="4"/>
                      <a:pt x="6" y="0"/>
                      <a:pt x="10" y="0"/>
                    </a:cubicBezTo>
                    <a:cubicBezTo>
                      <a:pt x="14" y="0"/>
                      <a:pt x="22" y="2"/>
                      <a:pt x="22" y="6"/>
                    </a:cubicBezTo>
                    <a:cubicBezTo>
                      <a:pt x="22" y="9"/>
                      <a:pt x="4" y="10"/>
                      <a:pt x="2"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0" name="Freeform 74"/>
              <p:cNvSpPr>
                <a:spLocks/>
              </p:cNvSpPr>
              <p:nvPr/>
            </p:nvSpPr>
            <p:spPr bwMode="auto">
              <a:xfrm>
                <a:off x="4943475" y="1957388"/>
                <a:ext cx="19050" cy="11113"/>
              </a:xfrm>
              <a:custGeom>
                <a:avLst/>
                <a:gdLst>
                  <a:gd name="T0" fmla="*/ 7 w 9"/>
                  <a:gd name="T1" fmla="*/ 5 h 5"/>
                  <a:gd name="T2" fmla="*/ 9 w 9"/>
                  <a:gd name="T3" fmla="*/ 3 h 5"/>
                  <a:gd name="T4" fmla="*/ 7 w 9"/>
                  <a:gd name="T5" fmla="*/ 0 h 5"/>
                  <a:gd name="T6" fmla="*/ 0 w 9"/>
                  <a:gd name="T7" fmla="*/ 0 h 5"/>
                  <a:gd name="T8" fmla="*/ 7 w 9"/>
                  <a:gd name="T9" fmla="*/ 5 h 5"/>
                </a:gdLst>
                <a:ahLst/>
                <a:cxnLst>
                  <a:cxn ang="0">
                    <a:pos x="T0" y="T1"/>
                  </a:cxn>
                  <a:cxn ang="0">
                    <a:pos x="T2" y="T3"/>
                  </a:cxn>
                  <a:cxn ang="0">
                    <a:pos x="T4" y="T5"/>
                  </a:cxn>
                  <a:cxn ang="0">
                    <a:pos x="T6" y="T7"/>
                  </a:cxn>
                  <a:cxn ang="0">
                    <a:pos x="T8" y="T9"/>
                  </a:cxn>
                </a:cxnLst>
                <a:rect l="0" t="0" r="r" b="b"/>
                <a:pathLst>
                  <a:path w="9" h="5">
                    <a:moveTo>
                      <a:pt x="7" y="5"/>
                    </a:moveTo>
                    <a:cubicBezTo>
                      <a:pt x="8" y="5"/>
                      <a:pt x="9" y="4"/>
                      <a:pt x="9" y="3"/>
                    </a:cubicBezTo>
                    <a:cubicBezTo>
                      <a:pt x="9" y="1"/>
                      <a:pt x="8" y="1"/>
                      <a:pt x="7" y="0"/>
                    </a:cubicBezTo>
                    <a:cubicBezTo>
                      <a:pt x="0" y="0"/>
                      <a:pt x="0" y="0"/>
                      <a:pt x="0" y="0"/>
                    </a:cubicBezTo>
                    <a:cubicBezTo>
                      <a:pt x="1" y="3"/>
                      <a:pt x="3" y="5"/>
                      <a:pt x="7"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1" name="Freeform 75"/>
              <p:cNvSpPr>
                <a:spLocks/>
              </p:cNvSpPr>
              <p:nvPr/>
            </p:nvSpPr>
            <p:spPr bwMode="auto">
              <a:xfrm>
                <a:off x="4478338" y="1798638"/>
                <a:ext cx="9525" cy="11113"/>
              </a:xfrm>
              <a:custGeom>
                <a:avLst/>
                <a:gdLst>
                  <a:gd name="T0" fmla="*/ 4 w 4"/>
                  <a:gd name="T1" fmla="*/ 2 h 5"/>
                  <a:gd name="T2" fmla="*/ 2 w 4"/>
                  <a:gd name="T3" fmla="*/ 0 h 5"/>
                  <a:gd name="T4" fmla="*/ 0 w 4"/>
                  <a:gd name="T5" fmla="*/ 3 h 5"/>
                  <a:gd name="T6" fmla="*/ 2 w 4"/>
                  <a:gd name="T7" fmla="*/ 5 h 5"/>
                  <a:gd name="T8" fmla="*/ 4 w 4"/>
                  <a:gd name="T9" fmla="*/ 2 h 5"/>
                  <a:gd name="T10" fmla="*/ 3 w 4"/>
                  <a:gd name="T11" fmla="*/ 2 h 5"/>
                  <a:gd name="T12" fmla="*/ 4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2"/>
                    </a:moveTo>
                    <a:cubicBezTo>
                      <a:pt x="2" y="0"/>
                      <a:pt x="2" y="0"/>
                      <a:pt x="2" y="0"/>
                    </a:cubicBezTo>
                    <a:cubicBezTo>
                      <a:pt x="1" y="1"/>
                      <a:pt x="0" y="2"/>
                      <a:pt x="0" y="3"/>
                    </a:cubicBezTo>
                    <a:cubicBezTo>
                      <a:pt x="0" y="4"/>
                      <a:pt x="1" y="5"/>
                      <a:pt x="2" y="5"/>
                    </a:cubicBezTo>
                    <a:cubicBezTo>
                      <a:pt x="4" y="5"/>
                      <a:pt x="4" y="3"/>
                      <a:pt x="4" y="2"/>
                    </a:cubicBezTo>
                    <a:cubicBezTo>
                      <a:pt x="3" y="2"/>
                      <a:pt x="3" y="2"/>
                      <a:pt x="3" y="2"/>
                    </a:cubicBezTo>
                    <a:lnTo>
                      <a:pt x="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2" name="Freeform 76"/>
              <p:cNvSpPr>
                <a:spLocks/>
              </p:cNvSpPr>
              <p:nvPr/>
            </p:nvSpPr>
            <p:spPr bwMode="auto">
              <a:xfrm>
                <a:off x="4144963" y="1833563"/>
                <a:ext cx="22225" cy="12700"/>
              </a:xfrm>
              <a:custGeom>
                <a:avLst/>
                <a:gdLst>
                  <a:gd name="T0" fmla="*/ 10 w 10"/>
                  <a:gd name="T1" fmla="*/ 5 h 6"/>
                  <a:gd name="T2" fmla="*/ 5 w 10"/>
                  <a:gd name="T3" fmla="*/ 6 h 6"/>
                  <a:gd name="T4" fmla="*/ 0 w 10"/>
                  <a:gd name="T5" fmla="*/ 4 h 6"/>
                  <a:gd name="T6" fmla="*/ 5 w 10"/>
                  <a:gd name="T7" fmla="*/ 0 h 6"/>
                  <a:gd name="T8" fmla="*/ 10 w 10"/>
                  <a:gd name="T9" fmla="*/ 4 h 6"/>
                  <a:gd name="T10" fmla="*/ 8 w 10"/>
                  <a:gd name="T11" fmla="*/ 6 h 6"/>
                  <a:gd name="T12" fmla="*/ 10 w 10"/>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10" y="5"/>
                    </a:moveTo>
                    <a:cubicBezTo>
                      <a:pt x="8" y="6"/>
                      <a:pt x="7" y="6"/>
                      <a:pt x="5" y="6"/>
                    </a:cubicBezTo>
                    <a:cubicBezTo>
                      <a:pt x="2" y="6"/>
                      <a:pt x="0" y="6"/>
                      <a:pt x="0" y="4"/>
                    </a:cubicBezTo>
                    <a:cubicBezTo>
                      <a:pt x="0" y="1"/>
                      <a:pt x="2" y="0"/>
                      <a:pt x="5" y="0"/>
                    </a:cubicBezTo>
                    <a:cubicBezTo>
                      <a:pt x="8" y="0"/>
                      <a:pt x="10" y="1"/>
                      <a:pt x="10" y="4"/>
                    </a:cubicBezTo>
                    <a:cubicBezTo>
                      <a:pt x="10" y="5"/>
                      <a:pt x="9" y="6"/>
                      <a:pt x="8" y="6"/>
                    </a:cubicBezTo>
                    <a:lnTo>
                      <a:pt x="1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3" name="Freeform 77"/>
              <p:cNvSpPr>
                <a:spLocks/>
              </p:cNvSpPr>
              <p:nvPr/>
            </p:nvSpPr>
            <p:spPr bwMode="auto">
              <a:xfrm>
                <a:off x="3968750" y="1689101"/>
                <a:ext cx="85725" cy="47625"/>
              </a:xfrm>
              <a:custGeom>
                <a:avLst/>
                <a:gdLst>
                  <a:gd name="T0" fmla="*/ 3 w 39"/>
                  <a:gd name="T1" fmla="*/ 22 h 22"/>
                  <a:gd name="T2" fmla="*/ 0 w 39"/>
                  <a:gd name="T3" fmla="*/ 19 h 22"/>
                  <a:gd name="T4" fmla="*/ 4 w 39"/>
                  <a:gd name="T5" fmla="*/ 14 h 22"/>
                  <a:gd name="T6" fmla="*/ 20 w 39"/>
                  <a:gd name="T7" fmla="*/ 0 h 22"/>
                  <a:gd name="T8" fmla="*/ 23 w 39"/>
                  <a:gd name="T9" fmla="*/ 0 h 22"/>
                  <a:gd name="T10" fmla="*/ 22 w 39"/>
                  <a:gd name="T11" fmla="*/ 5 h 22"/>
                  <a:gd name="T12" fmla="*/ 26 w 39"/>
                  <a:gd name="T13" fmla="*/ 3 h 22"/>
                  <a:gd name="T14" fmla="*/ 39 w 39"/>
                  <a:gd name="T15" fmla="*/ 12 h 22"/>
                  <a:gd name="T16" fmla="*/ 23 w 39"/>
                  <a:gd name="T17" fmla="*/ 18 h 22"/>
                  <a:gd name="T18" fmla="*/ 15 w 39"/>
                  <a:gd name="T19" fmla="*/ 19 h 22"/>
                  <a:gd name="T20" fmla="*/ 3 w 39"/>
                  <a:gd name="T21"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2">
                    <a:moveTo>
                      <a:pt x="3" y="22"/>
                    </a:moveTo>
                    <a:cubicBezTo>
                      <a:pt x="0" y="22"/>
                      <a:pt x="0" y="21"/>
                      <a:pt x="0" y="19"/>
                    </a:cubicBezTo>
                    <a:cubicBezTo>
                      <a:pt x="0" y="15"/>
                      <a:pt x="2" y="15"/>
                      <a:pt x="4" y="14"/>
                    </a:cubicBezTo>
                    <a:cubicBezTo>
                      <a:pt x="9" y="9"/>
                      <a:pt x="11" y="0"/>
                      <a:pt x="20" y="0"/>
                    </a:cubicBezTo>
                    <a:cubicBezTo>
                      <a:pt x="22" y="0"/>
                      <a:pt x="22" y="0"/>
                      <a:pt x="23" y="0"/>
                    </a:cubicBezTo>
                    <a:cubicBezTo>
                      <a:pt x="23" y="4"/>
                      <a:pt x="24" y="4"/>
                      <a:pt x="22" y="5"/>
                    </a:cubicBezTo>
                    <a:cubicBezTo>
                      <a:pt x="24" y="5"/>
                      <a:pt x="25" y="3"/>
                      <a:pt x="26" y="3"/>
                    </a:cubicBezTo>
                    <a:cubicBezTo>
                      <a:pt x="30" y="3"/>
                      <a:pt x="39" y="9"/>
                      <a:pt x="39" y="12"/>
                    </a:cubicBezTo>
                    <a:cubicBezTo>
                      <a:pt x="39" y="18"/>
                      <a:pt x="27" y="19"/>
                      <a:pt x="23" y="18"/>
                    </a:cubicBezTo>
                    <a:cubicBezTo>
                      <a:pt x="22" y="18"/>
                      <a:pt x="15" y="19"/>
                      <a:pt x="15" y="19"/>
                    </a:cubicBezTo>
                    <a:lnTo>
                      <a:pt x="3"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4" name="Freeform 78"/>
              <p:cNvSpPr>
                <a:spLocks/>
              </p:cNvSpPr>
              <p:nvPr/>
            </p:nvSpPr>
            <p:spPr bwMode="auto">
              <a:xfrm>
                <a:off x="3848100" y="1666876"/>
                <a:ext cx="33337" cy="17463"/>
              </a:xfrm>
              <a:custGeom>
                <a:avLst/>
                <a:gdLst>
                  <a:gd name="T0" fmla="*/ 6 w 15"/>
                  <a:gd name="T1" fmla="*/ 0 h 8"/>
                  <a:gd name="T2" fmla="*/ 15 w 15"/>
                  <a:gd name="T3" fmla="*/ 3 h 8"/>
                  <a:gd name="T4" fmla="*/ 4 w 15"/>
                  <a:gd name="T5" fmla="*/ 8 h 8"/>
                  <a:gd name="T6" fmla="*/ 0 w 15"/>
                  <a:gd name="T7" fmla="*/ 2 h 8"/>
                  <a:gd name="T8" fmla="*/ 6 w 15"/>
                  <a:gd name="T9" fmla="*/ 0 h 8"/>
                </a:gdLst>
                <a:ahLst/>
                <a:cxnLst>
                  <a:cxn ang="0">
                    <a:pos x="T0" y="T1"/>
                  </a:cxn>
                  <a:cxn ang="0">
                    <a:pos x="T2" y="T3"/>
                  </a:cxn>
                  <a:cxn ang="0">
                    <a:pos x="T4" y="T5"/>
                  </a:cxn>
                  <a:cxn ang="0">
                    <a:pos x="T6" y="T7"/>
                  </a:cxn>
                  <a:cxn ang="0">
                    <a:pos x="T8" y="T9"/>
                  </a:cxn>
                </a:cxnLst>
                <a:rect l="0" t="0" r="r" b="b"/>
                <a:pathLst>
                  <a:path w="15" h="8">
                    <a:moveTo>
                      <a:pt x="6" y="0"/>
                    </a:moveTo>
                    <a:cubicBezTo>
                      <a:pt x="7" y="0"/>
                      <a:pt x="13" y="3"/>
                      <a:pt x="15" y="3"/>
                    </a:cubicBezTo>
                    <a:cubicBezTo>
                      <a:pt x="15" y="7"/>
                      <a:pt x="7" y="8"/>
                      <a:pt x="4" y="8"/>
                    </a:cubicBezTo>
                    <a:cubicBezTo>
                      <a:pt x="3" y="8"/>
                      <a:pt x="0" y="4"/>
                      <a:pt x="0" y="2"/>
                    </a:cubicBezTo>
                    <a:cubicBezTo>
                      <a:pt x="0" y="0"/>
                      <a:pt x="5"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5" name="Freeform 79"/>
              <p:cNvSpPr>
                <a:spLocks/>
              </p:cNvSpPr>
              <p:nvPr/>
            </p:nvSpPr>
            <p:spPr bwMode="auto">
              <a:xfrm>
                <a:off x="3859213" y="1628776"/>
                <a:ext cx="119062" cy="84138"/>
              </a:xfrm>
              <a:custGeom>
                <a:avLst/>
                <a:gdLst>
                  <a:gd name="T0" fmla="*/ 51 w 54"/>
                  <a:gd name="T1" fmla="*/ 34 h 38"/>
                  <a:gd name="T2" fmla="*/ 46 w 54"/>
                  <a:gd name="T3" fmla="*/ 38 h 38"/>
                  <a:gd name="T4" fmla="*/ 21 w 54"/>
                  <a:gd name="T5" fmla="*/ 34 h 38"/>
                  <a:gd name="T6" fmla="*/ 9 w 54"/>
                  <a:gd name="T7" fmla="*/ 25 h 38"/>
                  <a:gd name="T8" fmla="*/ 26 w 54"/>
                  <a:gd name="T9" fmla="*/ 18 h 38"/>
                  <a:gd name="T10" fmla="*/ 16 w 54"/>
                  <a:gd name="T11" fmla="*/ 18 h 38"/>
                  <a:gd name="T12" fmla="*/ 0 w 54"/>
                  <a:gd name="T13" fmla="*/ 13 h 38"/>
                  <a:gd name="T14" fmla="*/ 24 w 54"/>
                  <a:gd name="T15" fmla="*/ 0 h 38"/>
                  <a:gd name="T16" fmla="*/ 37 w 54"/>
                  <a:gd name="T17" fmla="*/ 8 h 38"/>
                  <a:gd name="T18" fmla="*/ 34 w 54"/>
                  <a:gd name="T19" fmla="*/ 9 h 38"/>
                  <a:gd name="T20" fmla="*/ 34 w 54"/>
                  <a:gd name="T21" fmla="*/ 13 h 38"/>
                  <a:gd name="T22" fmla="*/ 30 w 54"/>
                  <a:gd name="T23" fmla="*/ 17 h 38"/>
                  <a:gd name="T24" fmla="*/ 35 w 54"/>
                  <a:gd name="T25" fmla="*/ 17 h 38"/>
                  <a:gd name="T26" fmla="*/ 42 w 54"/>
                  <a:gd name="T27" fmla="*/ 20 h 38"/>
                  <a:gd name="T28" fmla="*/ 46 w 54"/>
                  <a:gd name="T29" fmla="*/ 20 h 38"/>
                  <a:gd name="T30" fmla="*/ 54 w 54"/>
                  <a:gd name="T31" fmla="*/ 24 h 38"/>
                  <a:gd name="T32" fmla="*/ 52 w 54"/>
                  <a:gd name="T33" fmla="*/ 29 h 38"/>
                  <a:gd name="T34" fmla="*/ 47 w 54"/>
                  <a:gd name="T35" fmla="*/ 32 h 38"/>
                  <a:gd name="T36" fmla="*/ 51 w 54"/>
                  <a:gd name="T37" fmla="*/ 3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4" h="38">
                    <a:moveTo>
                      <a:pt x="51" y="34"/>
                    </a:moveTo>
                    <a:cubicBezTo>
                      <a:pt x="51" y="36"/>
                      <a:pt x="48" y="38"/>
                      <a:pt x="46" y="38"/>
                    </a:cubicBezTo>
                    <a:cubicBezTo>
                      <a:pt x="36" y="38"/>
                      <a:pt x="29" y="34"/>
                      <a:pt x="21" y="34"/>
                    </a:cubicBezTo>
                    <a:cubicBezTo>
                      <a:pt x="18" y="34"/>
                      <a:pt x="12" y="27"/>
                      <a:pt x="9" y="25"/>
                    </a:cubicBezTo>
                    <a:cubicBezTo>
                      <a:pt x="16" y="23"/>
                      <a:pt x="19" y="20"/>
                      <a:pt x="26" y="18"/>
                    </a:cubicBezTo>
                    <a:cubicBezTo>
                      <a:pt x="24" y="18"/>
                      <a:pt x="18" y="18"/>
                      <a:pt x="16" y="18"/>
                    </a:cubicBezTo>
                    <a:cubicBezTo>
                      <a:pt x="10" y="18"/>
                      <a:pt x="6" y="16"/>
                      <a:pt x="0" y="13"/>
                    </a:cubicBezTo>
                    <a:cubicBezTo>
                      <a:pt x="9" y="10"/>
                      <a:pt x="13" y="0"/>
                      <a:pt x="24" y="0"/>
                    </a:cubicBezTo>
                    <a:cubicBezTo>
                      <a:pt x="30" y="0"/>
                      <a:pt x="34" y="6"/>
                      <a:pt x="37" y="8"/>
                    </a:cubicBezTo>
                    <a:cubicBezTo>
                      <a:pt x="35" y="9"/>
                      <a:pt x="35" y="9"/>
                      <a:pt x="34" y="9"/>
                    </a:cubicBezTo>
                    <a:cubicBezTo>
                      <a:pt x="35" y="11"/>
                      <a:pt x="34" y="12"/>
                      <a:pt x="34" y="13"/>
                    </a:cubicBezTo>
                    <a:cubicBezTo>
                      <a:pt x="34" y="15"/>
                      <a:pt x="32" y="16"/>
                      <a:pt x="30" y="17"/>
                    </a:cubicBezTo>
                    <a:cubicBezTo>
                      <a:pt x="32" y="17"/>
                      <a:pt x="33" y="17"/>
                      <a:pt x="35" y="17"/>
                    </a:cubicBezTo>
                    <a:cubicBezTo>
                      <a:pt x="38" y="17"/>
                      <a:pt x="39" y="20"/>
                      <a:pt x="42" y="20"/>
                    </a:cubicBezTo>
                    <a:cubicBezTo>
                      <a:pt x="43" y="20"/>
                      <a:pt x="45" y="20"/>
                      <a:pt x="46" y="20"/>
                    </a:cubicBezTo>
                    <a:cubicBezTo>
                      <a:pt x="51" y="20"/>
                      <a:pt x="51" y="21"/>
                      <a:pt x="54" y="24"/>
                    </a:cubicBezTo>
                    <a:cubicBezTo>
                      <a:pt x="51" y="26"/>
                      <a:pt x="52" y="26"/>
                      <a:pt x="52" y="29"/>
                    </a:cubicBezTo>
                    <a:cubicBezTo>
                      <a:pt x="52" y="31"/>
                      <a:pt x="49" y="31"/>
                      <a:pt x="47" y="32"/>
                    </a:cubicBezTo>
                    <a:cubicBezTo>
                      <a:pt x="49" y="32"/>
                      <a:pt x="51" y="33"/>
                      <a:pt x="51"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6" name="Freeform 80"/>
              <p:cNvSpPr>
                <a:spLocks/>
              </p:cNvSpPr>
              <p:nvPr/>
            </p:nvSpPr>
            <p:spPr bwMode="auto">
              <a:xfrm>
                <a:off x="3910013" y="1760538"/>
                <a:ext cx="14287" cy="9525"/>
              </a:xfrm>
              <a:custGeom>
                <a:avLst/>
                <a:gdLst>
                  <a:gd name="T0" fmla="*/ 0 w 7"/>
                  <a:gd name="T1" fmla="*/ 2 h 4"/>
                  <a:gd name="T2" fmla="*/ 4 w 7"/>
                  <a:gd name="T3" fmla="*/ 0 h 4"/>
                  <a:gd name="T4" fmla="*/ 7 w 7"/>
                  <a:gd name="T5" fmla="*/ 0 h 4"/>
                  <a:gd name="T6" fmla="*/ 2 w 7"/>
                  <a:gd name="T7" fmla="*/ 4 h 4"/>
                  <a:gd name="T8" fmla="*/ 0 w 7"/>
                  <a:gd name="T9" fmla="*/ 2 h 4"/>
                </a:gdLst>
                <a:ahLst/>
                <a:cxnLst>
                  <a:cxn ang="0">
                    <a:pos x="T0" y="T1"/>
                  </a:cxn>
                  <a:cxn ang="0">
                    <a:pos x="T2" y="T3"/>
                  </a:cxn>
                  <a:cxn ang="0">
                    <a:pos x="T4" y="T5"/>
                  </a:cxn>
                  <a:cxn ang="0">
                    <a:pos x="T6" y="T7"/>
                  </a:cxn>
                  <a:cxn ang="0">
                    <a:pos x="T8" y="T9"/>
                  </a:cxn>
                </a:cxnLst>
                <a:rect l="0" t="0" r="r" b="b"/>
                <a:pathLst>
                  <a:path w="7" h="4">
                    <a:moveTo>
                      <a:pt x="0" y="2"/>
                    </a:moveTo>
                    <a:cubicBezTo>
                      <a:pt x="1" y="1"/>
                      <a:pt x="3" y="0"/>
                      <a:pt x="4" y="0"/>
                    </a:cubicBezTo>
                    <a:cubicBezTo>
                      <a:pt x="7" y="0"/>
                      <a:pt x="7" y="0"/>
                      <a:pt x="7" y="0"/>
                    </a:cubicBezTo>
                    <a:cubicBezTo>
                      <a:pt x="6" y="3"/>
                      <a:pt x="5" y="4"/>
                      <a:pt x="2" y="4"/>
                    </a:cubicBezTo>
                    <a:cubicBezTo>
                      <a:pt x="1" y="4"/>
                      <a:pt x="0" y="3"/>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7" name="Freeform 81"/>
              <p:cNvSpPr>
                <a:spLocks/>
              </p:cNvSpPr>
              <p:nvPr/>
            </p:nvSpPr>
            <p:spPr bwMode="auto">
              <a:xfrm>
                <a:off x="3833813" y="1631951"/>
                <a:ext cx="20637" cy="6350"/>
              </a:xfrm>
              <a:custGeom>
                <a:avLst/>
                <a:gdLst>
                  <a:gd name="T0" fmla="*/ 9 w 9"/>
                  <a:gd name="T1" fmla="*/ 2 h 3"/>
                  <a:gd name="T2" fmla="*/ 0 w 9"/>
                  <a:gd name="T3" fmla="*/ 0 h 3"/>
                  <a:gd name="T4" fmla="*/ 9 w 9"/>
                  <a:gd name="T5" fmla="*/ 0 h 3"/>
                  <a:gd name="T6" fmla="*/ 9 w 9"/>
                  <a:gd name="T7" fmla="*/ 2 h 3"/>
                </a:gdLst>
                <a:ahLst/>
                <a:cxnLst>
                  <a:cxn ang="0">
                    <a:pos x="T0" y="T1"/>
                  </a:cxn>
                  <a:cxn ang="0">
                    <a:pos x="T2" y="T3"/>
                  </a:cxn>
                  <a:cxn ang="0">
                    <a:pos x="T4" y="T5"/>
                  </a:cxn>
                  <a:cxn ang="0">
                    <a:pos x="T6" y="T7"/>
                  </a:cxn>
                </a:cxnLst>
                <a:rect l="0" t="0" r="r" b="b"/>
                <a:pathLst>
                  <a:path w="9" h="3">
                    <a:moveTo>
                      <a:pt x="9" y="2"/>
                    </a:moveTo>
                    <a:cubicBezTo>
                      <a:pt x="6" y="2"/>
                      <a:pt x="1" y="3"/>
                      <a:pt x="0" y="0"/>
                    </a:cubicBezTo>
                    <a:cubicBezTo>
                      <a:pt x="9" y="0"/>
                      <a:pt x="9" y="0"/>
                      <a:pt x="9" y="0"/>
                    </a:cubicBezTo>
                    <a:lnTo>
                      <a:pt x="9"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8" name="Freeform 82"/>
              <p:cNvSpPr>
                <a:spLocks/>
              </p:cNvSpPr>
              <p:nvPr/>
            </p:nvSpPr>
            <p:spPr bwMode="auto">
              <a:xfrm>
                <a:off x="4070350" y="1725613"/>
                <a:ext cx="17462" cy="9525"/>
              </a:xfrm>
              <a:custGeom>
                <a:avLst/>
                <a:gdLst>
                  <a:gd name="T0" fmla="*/ 8 w 8"/>
                  <a:gd name="T1" fmla="*/ 0 h 4"/>
                  <a:gd name="T2" fmla="*/ 5 w 8"/>
                  <a:gd name="T3" fmla="*/ 4 h 4"/>
                  <a:gd name="T4" fmla="*/ 0 w 8"/>
                  <a:gd name="T5" fmla="*/ 1 h 4"/>
                  <a:gd name="T6" fmla="*/ 8 w 8"/>
                  <a:gd name="T7" fmla="*/ 0 h 4"/>
                </a:gdLst>
                <a:ahLst/>
                <a:cxnLst>
                  <a:cxn ang="0">
                    <a:pos x="T0" y="T1"/>
                  </a:cxn>
                  <a:cxn ang="0">
                    <a:pos x="T2" y="T3"/>
                  </a:cxn>
                  <a:cxn ang="0">
                    <a:pos x="T4" y="T5"/>
                  </a:cxn>
                  <a:cxn ang="0">
                    <a:pos x="T6" y="T7"/>
                  </a:cxn>
                </a:cxnLst>
                <a:rect l="0" t="0" r="r" b="b"/>
                <a:pathLst>
                  <a:path w="8" h="4">
                    <a:moveTo>
                      <a:pt x="8" y="0"/>
                    </a:moveTo>
                    <a:cubicBezTo>
                      <a:pt x="7" y="2"/>
                      <a:pt x="6" y="4"/>
                      <a:pt x="5" y="4"/>
                    </a:cubicBezTo>
                    <a:cubicBezTo>
                      <a:pt x="2" y="4"/>
                      <a:pt x="1" y="2"/>
                      <a:pt x="0" y="1"/>
                    </a:cubicBezTo>
                    <a:cubicBezTo>
                      <a:pt x="5" y="0"/>
                      <a:pt x="6" y="1"/>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19" name="Freeform 83"/>
              <p:cNvSpPr>
                <a:spLocks/>
              </p:cNvSpPr>
              <p:nvPr/>
            </p:nvSpPr>
            <p:spPr bwMode="auto">
              <a:xfrm>
                <a:off x="3182938" y="1643063"/>
                <a:ext cx="101600" cy="30163"/>
              </a:xfrm>
              <a:custGeom>
                <a:avLst/>
                <a:gdLst>
                  <a:gd name="T0" fmla="*/ 39 w 46"/>
                  <a:gd name="T1" fmla="*/ 7 h 14"/>
                  <a:gd name="T2" fmla="*/ 30 w 46"/>
                  <a:gd name="T3" fmla="*/ 9 h 14"/>
                  <a:gd name="T4" fmla="*/ 25 w 46"/>
                  <a:gd name="T5" fmla="*/ 14 h 14"/>
                  <a:gd name="T6" fmla="*/ 23 w 46"/>
                  <a:gd name="T7" fmla="*/ 12 h 14"/>
                  <a:gd name="T8" fmla="*/ 23 w 46"/>
                  <a:gd name="T9" fmla="*/ 12 h 14"/>
                  <a:gd name="T10" fmla="*/ 17 w 46"/>
                  <a:gd name="T11" fmla="*/ 9 h 14"/>
                  <a:gd name="T12" fmla="*/ 21 w 46"/>
                  <a:gd name="T13" fmla="*/ 7 h 14"/>
                  <a:gd name="T14" fmla="*/ 17 w 46"/>
                  <a:gd name="T15" fmla="*/ 7 h 14"/>
                  <a:gd name="T16" fmla="*/ 21 w 46"/>
                  <a:gd name="T17" fmla="*/ 5 h 14"/>
                  <a:gd name="T18" fmla="*/ 15 w 46"/>
                  <a:gd name="T19" fmla="*/ 3 h 14"/>
                  <a:gd name="T20" fmla="*/ 5 w 46"/>
                  <a:gd name="T21" fmla="*/ 6 h 14"/>
                  <a:gd name="T22" fmla="*/ 0 w 46"/>
                  <a:gd name="T23" fmla="*/ 5 h 14"/>
                  <a:gd name="T24" fmla="*/ 18 w 46"/>
                  <a:gd name="T25" fmla="*/ 0 h 14"/>
                  <a:gd name="T26" fmla="*/ 31 w 46"/>
                  <a:gd name="T27" fmla="*/ 3 h 14"/>
                  <a:gd name="T28" fmla="*/ 39 w 46"/>
                  <a:gd name="T29" fmla="*/ 0 h 14"/>
                  <a:gd name="T30" fmla="*/ 46 w 46"/>
                  <a:gd name="T31" fmla="*/ 3 h 14"/>
                  <a:gd name="T32" fmla="*/ 40 w 46"/>
                  <a:gd name="T33" fmla="*/ 7 h 14"/>
                  <a:gd name="T34" fmla="*/ 38 w 46"/>
                  <a:gd name="T35" fmla="*/ 7 h 14"/>
                  <a:gd name="T36" fmla="*/ 38 w 46"/>
                  <a:gd name="T37" fmla="*/ 9 h 14"/>
                  <a:gd name="T38" fmla="*/ 39 w 46"/>
                  <a:gd name="T3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 h="14">
                    <a:moveTo>
                      <a:pt x="39" y="7"/>
                    </a:moveTo>
                    <a:cubicBezTo>
                      <a:pt x="35" y="10"/>
                      <a:pt x="33" y="7"/>
                      <a:pt x="30" y="9"/>
                    </a:cubicBezTo>
                    <a:cubicBezTo>
                      <a:pt x="28" y="10"/>
                      <a:pt x="27" y="14"/>
                      <a:pt x="25" y="14"/>
                    </a:cubicBezTo>
                    <a:cubicBezTo>
                      <a:pt x="24" y="14"/>
                      <a:pt x="23" y="13"/>
                      <a:pt x="23" y="12"/>
                    </a:cubicBezTo>
                    <a:cubicBezTo>
                      <a:pt x="23" y="12"/>
                      <a:pt x="23" y="12"/>
                      <a:pt x="23" y="12"/>
                    </a:cubicBezTo>
                    <a:cubicBezTo>
                      <a:pt x="20" y="12"/>
                      <a:pt x="17" y="11"/>
                      <a:pt x="17" y="9"/>
                    </a:cubicBezTo>
                    <a:cubicBezTo>
                      <a:pt x="18" y="8"/>
                      <a:pt x="20" y="8"/>
                      <a:pt x="21" y="7"/>
                    </a:cubicBezTo>
                    <a:cubicBezTo>
                      <a:pt x="19" y="7"/>
                      <a:pt x="18" y="7"/>
                      <a:pt x="17" y="7"/>
                    </a:cubicBezTo>
                    <a:cubicBezTo>
                      <a:pt x="18" y="6"/>
                      <a:pt x="20" y="6"/>
                      <a:pt x="21" y="5"/>
                    </a:cubicBezTo>
                    <a:cubicBezTo>
                      <a:pt x="19" y="4"/>
                      <a:pt x="18" y="3"/>
                      <a:pt x="15" y="3"/>
                    </a:cubicBezTo>
                    <a:cubicBezTo>
                      <a:pt x="13" y="3"/>
                      <a:pt x="9" y="6"/>
                      <a:pt x="5" y="6"/>
                    </a:cubicBezTo>
                    <a:cubicBezTo>
                      <a:pt x="3" y="6"/>
                      <a:pt x="2" y="5"/>
                      <a:pt x="0" y="5"/>
                    </a:cubicBezTo>
                    <a:cubicBezTo>
                      <a:pt x="2" y="1"/>
                      <a:pt x="13" y="0"/>
                      <a:pt x="18" y="0"/>
                    </a:cubicBezTo>
                    <a:cubicBezTo>
                      <a:pt x="23" y="0"/>
                      <a:pt x="27" y="3"/>
                      <a:pt x="31" y="3"/>
                    </a:cubicBezTo>
                    <a:cubicBezTo>
                      <a:pt x="34" y="3"/>
                      <a:pt x="36" y="0"/>
                      <a:pt x="39" y="0"/>
                    </a:cubicBezTo>
                    <a:cubicBezTo>
                      <a:pt x="42" y="0"/>
                      <a:pt x="45" y="2"/>
                      <a:pt x="46" y="3"/>
                    </a:cubicBezTo>
                    <a:cubicBezTo>
                      <a:pt x="46" y="7"/>
                      <a:pt x="43" y="5"/>
                      <a:pt x="40" y="7"/>
                    </a:cubicBezTo>
                    <a:cubicBezTo>
                      <a:pt x="39" y="7"/>
                      <a:pt x="38" y="7"/>
                      <a:pt x="38" y="7"/>
                    </a:cubicBezTo>
                    <a:cubicBezTo>
                      <a:pt x="38" y="9"/>
                      <a:pt x="38" y="9"/>
                      <a:pt x="38" y="9"/>
                    </a:cubicBezTo>
                    <a:lnTo>
                      <a:pt x="3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0" name="Freeform 84"/>
              <p:cNvSpPr>
                <a:spLocks/>
              </p:cNvSpPr>
              <p:nvPr/>
            </p:nvSpPr>
            <p:spPr bwMode="auto">
              <a:xfrm>
                <a:off x="3444875" y="1622426"/>
                <a:ext cx="34925" cy="23813"/>
              </a:xfrm>
              <a:custGeom>
                <a:avLst/>
                <a:gdLst>
                  <a:gd name="T0" fmla="*/ 4 w 16"/>
                  <a:gd name="T1" fmla="*/ 11 h 11"/>
                  <a:gd name="T2" fmla="*/ 0 w 16"/>
                  <a:gd name="T3" fmla="*/ 7 h 11"/>
                  <a:gd name="T4" fmla="*/ 13 w 16"/>
                  <a:gd name="T5" fmla="*/ 0 h 11"/>
                  <a:gd name="T6" fmla="*/ 16 w 16"/>
                  <a:gd name="T7" fmla="*/ 8 h 11"/>
                  <a:gd name="T8" fmla="*/ 4 w 16"/>
                  <a:gd name="T9" fmla="*/ 11 h 11"/>
                </a:gdLst>
                <a:ahLst/>
                <a:cxnLst>
                  <a:cxn ang="0">
                    <a:pos x="T0" y="T1"/>
                  </a:cxn>
                  <a:cxn ang="0">
                    <a:pos x="T2" y="T3"/>
                  </a:cxn>
                  <a:cxn ang="0">
                    <a:pos x="T4" y="T5"/>
                  </a:cxn>
                  <a:cxn ang="0">
                    <a:pos x="T6" y="T7"/>
                  </a:cxn>
                  <a:cxn ang="0">
                    <a:pos x="T8" y="T9"/>
                  </a:cxn>
                </a:cxnLst>
                <a:rect l="0" t="0" r="r" b="b"/>
                <a:pathLst>
                  <a:path w="16" h="11">
                    <a:moveTo>
                      <a:pt x="4" y="11"/>
                    </a:moveTo>
                    <a:cubicBezTo>
                      <a:pt x="1" y="11"/>
                      <a:pt x="0" y="9"/>
                      <a:pt x="0" y="7"/>
                    </a:cubicBezTo>
                    <a:cubicBezTo>
                      <a:pt x="0" y="4"/>
                      <a:pt x="10" y="0"/>
                      <a:pt x="13" y="0"/>
                    </a:cubicBezTo>
                    <a:cubicBezTo>
                      <a:pt x="16" y="8"/>
                      <a:pt x="16" y="8"/>
                      <a:pt x="16" y="8"/>
                    </a:cubicBezTo>
                    <a:cubicBezTo>
                      <a:pt x="15" y="9"/>
                      <a:pt x="6"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1" name="Freeform 85"/>
              <p:cNvSpPr>
                <a:spLocks/>
              </p:cNvSpPr>
              <p:nvPr/>
            </p:nvSpPr>
            <p:spPr bwMode="auto">
              <a:xfrm>
                <a:off x="3398838" y="1638301"/>
                <a:ext cx="38100" cy="22225"/>
              </a:xfrm>
              <a:custGeom>
                <a:avLst/>
                <a:gdLst>
                  <a:gd name="T0" fmla="*/ 17 w 17"/>
                  <a:gd name="T1" fmla="*/ 2 h 10"/>
                  <a:gd name="T2" fmla="*/ 17 w 17"/>
                  <a:gd name="T3" fmla="*/ 5 h 10"/>
                  <a:gd name="T4" fmla="*/ 12 w 17"/>
                  <a:gd name="T5" fmla="*/ 6 h 10"/>
                  <a:gd name="T6" fmla="*/ 13 w 17"/>
                  <a:gd name="T7" fmla="*/ 9 h 10"/>
                  <a:gd name="T8" fmla="*/ 0 w 17"/>
                  <a:gd name="T9" fmla="*/ 9 h 10"/>
                  <a:gd name="T10" fmla="*/ 5 w 17"/>
                  <a:gd name="T11" fmla="*/ 3 h 10"/>
                  <a:gd name="T12" fmla="*/ 5 w 17"/>
                  <a:gd name="T13" fmla="*/ 0 h 10"/>
                  <a:gd name="T14" fmla="*/ 12 w 17"/>
                  <a:gd name="T15" fmla="*/ 0 h 10"/>
                  <a:gd name="T16" fmla="*/ 10 w 17"/>
                  <a:gd name="T17" fmla="*/ 2 h 10"/>
                  <a:gd name="T18" fmla="*/ 17 w 17"/>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17" y="2"/>
                    </a:moveTo>
                    <a:cubicBezTo>
                      <a:pt x="17" y="4"/>
                      <a:pt x="17" y="4"/>
                      <a:pt x="17" y="5"/>
                    </a:cubicBezTo>
                    <a:cubicBezTo>
                      <a:pt x="16" y="7"/>
                      <a:pt x="14" y="6"/>
                      <a:pt x="12" y="6"/>
                    </a:cubicBezTo>
                    <a:cubicBezTo>
                      <a:pt x="13" y="9"/>
                      <a:pt x="13" y="9"/>
                      <a:pt x="13" y="9"/>
                    </a:cubicBezTo>
                    <a:cubicBezTo>
                      <a:pt x="11" y="10"/>
                      <a:pt x="0" y="10"/>
                      <a:pt x="0" y="9"/>
                    </a:cubicBezTo>
                    <a:cubicBezTo>
                      <a:pt x="0" y="6"/>
                      <a:pt x="2" y="4"/>
                      <a:pt x="5" y="3"/>
                    </a:cubicBezTo>
                    <a:cubicBezTo>
                      <a:pt x="5" y="1"/>
                      <a:pt x="5" y="1"/>
                      <a:pt x="5" y="0"/>
                    </a:cubicBezTo>
                    <a:cubicBezTo>
                      <a:pt x="12" y="0"/>
                      <a:pt x="12" y="0"/>
                      <a:pt x="12" y="0"/>
                    </a:cubicBezTo>
                    <a:cubicBezTo>
                      <a:pt x="12" y="1"/>
                      <a:pt x="10" y="2"/>
                      <a:pt x="10" y="2"/>
                    </a:cubicBezTo>
                    <a:cubicBezTo>
                      <a:pt x="11" y="2"/>
                      <a:pt x="15" y="2"/>
                      <a:pt x="17"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2" name="Freeform 86"/>
              <p:cNvSpPr>
                <a:spLocks/>
              </p:cNvSpPr>
              <p:nvPr/>
            </p:nvSpPr>
            <p:spPr bwMode="auto">
              <a:xfrm>
                <a:off x="3351213" y="1657351"/>
                <a:ext cx="36512" cy="14288"/>
              </a:xfrm>
              <a:custGeom>
                <a:avLst/>
                <a:gdLst>
                  <a:gd name="T0" fmla="*/ 10 w 17"/>
                  <a:gd name="T1" fmla="*/ 6 h 6"/>
                  <a:gd name="T2" fmla="*/ 5 w 17"/>
                  <a:gd name="T3" fmla="*/ 4 h 6"/>
                  <a:gd name="T4" fmla="*/ 2 w 17"/>
                  <a:gd name="T5" fmla="*/ 6 h 6"/>
                  <a:gd name="T6" fmla="*/ 0 w 17"/>
                  <a:gd name="T7" fmla="*/ 4 h 6"/>
                  <a:gd name="T8" fmla="*/ 11 w 17"/>
                  <a:gd name="T9" fmla="*/ 0 h 6"/>
                  <a:gd name="T10" fmla="*/ 17 w 17"/>
                  <a:gd name="T11" fmla="*/ 2 h 6"/>
                  <a:gd name="T12" fmla="*/ 10 w 17"/>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7" h="6">
                    <a:moveTo>
                      <a:pt x="10" y="6"/>
                    </a:moveTo>
                    <a:cubicBezTo>
                      <a:pt x="8" y="6"/>
                      <a:pt x="7" y="4"/>
                      <a:pt x="5" y="4"/>
                    </a:cubicBezTo>
                    <a:cubicBezTo>
                      <a:pt x="5" y="6"/>
                      <a:pt x="4" y="6"/>
                      <a:pt x="2" y="6"/>
                    </a:cubicBezTo>
                    <a:cubicBezTo>
                      <a:pt x="1" y="6"/>
                      <a:pt x="0" y="5"/>
                      <a:pt x="0" y="4"/>
                    </a:cubicBezTo>
                    <a:cubicBezTo>
                      <a:pt x="0" y="1"/>
                      <a:pt x="9" y="0"/>
                      <a:pt x="11" y="0"/>
                    </a:cubicBezTo>
                    <a:cubicBezTo>
                      <a:pt x="14" y="0"/>
                      <a:pt x="16" y="1"/>
                      <a:pt x="17" y="2"/>
                    </a:cubicBezTo>
                    <a:cubicBezTo>
                      <a:pt x="13" y="2"/>
                      <a:pt x="13" y="6"/>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3" name="Freeform 87"/>
              <p:cNvSpPr>
                <a:spLocks/>
              </p:cNvSpPr>
              <p:nvPr/>
            </p:nvSpPr>
            <p:spPr bwMode="auto">
              <a:xfrm>
                <a:off x="3325813" y="1611313"/>
                <a:ext cx="61912" cy="41275"/>
              </a:xfrm>
              <a:custGeom>
                <a:avLst/>
                <a:gdLst>
                  <a:gd name="T0" fmla="*/ 21 w 28"/>
                  <a:gd name="T1" fmla="*/ 16 h 19"/>
                  <a:gd name="T2" fmla="*/ 12 w 28"/>
                  <a:gd name="T3" fmla="*/ 19 h 19"/>
                  <a:gd name="T4" fmla="*/ 0 w 28"/>
                  <a:gd name="T5" fmla="*/ 15 h 19"/>
                  <a:gd name="T6" fmla="*/ 3 w 28"/>
                  <a:gd name="T7" fmla="*/ 12 h 19"/>
                  <a:gd name="T8" fmla="*/ 13 w 28"/>
                  <a:gd name="T9" fmla="*/ 12 h 19"/>
                  <a:gd name="T10" fmla="*/ 9 w 28"/>
                  <a:gd name="T11" fmla="*/ 12 h 19"/>
                  <a:gd name="T12" fmla="*/ 9 w 28"/>
                  <a:gd name="T13" fmla="*/ 9 h 19"/>
                  <a:gd name="T14" fmla="*/ 23 w 28"/>
                  <a:gd name="T15" fmla="*/ 4 h 19"/>
                  <a:gd name="T16" fmla="*/ 26 w 28"/>
                  <a:gd name="T17" fmla="*/ 0 h 19"/>
                  <a:gd name="T18" fmla="*/ 27 w 28"/>
                  <a:gd name="T19" fmla="*/ 3 h 19"/>
                  <a:gd name="T20" fmla="*/ 25 w 28"/>
                  <a:gd name="T21" fmla="*/ 6 h 19"/>
                  <a:gd name="T22" fmla="*/ 15 w 28"/>
                  <a:gd name="T23" fmla="*/ 12 h 19"/>
                  <a:gd name="T24" fmla="*/ 28 w 28"/>
                  <a:gd name="T25" fmla="*/ 15 h 19"/>
                  <a:gd name="T26" fmla="*/ 21 w 28"/>
                  <a:gd name="T2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9">
                    <a:moveTo>
                      <a:pt x="21" y="16"/>
                    </a:moveTo>
                    <a:cubicBezTo>
                      <a:pt x="18" y="16"/>
                      <a:pt x="14" y="19"/>
                      <a:pt x="12" y="19"/>
                    </a:cubicBezTo>
                    <a:cubicBezTo>
                      <a:pt x="10" y="19"/>
                      <a:pt x="1" y="15"/>
                      <a:pt x="0" y="15"/>
                    </a:cubicBezTo>
                    <a:cubicBezTo>
                      <a:pt x="2" y="14"/>
                      <a:pt x="2" y="13"/>
                      <a:pt x="3" y="12"/>
                    </a:cubicBezTo>
                    <a:cubicBezTo>
                      <a:pt x="13" y="12"/>
                      <a:pt x="13" y="12"/>
                      <a:pt x="13" y="12"/>
                    </a:cubicBezTo>
                    <a:cubicBezTo>
                      <a:pt x="10" y="11"/>
                      <a:pt x="11" y="10"/>
                      <a:pt x="9" y="12"/>
                    </a:cubicBezTo>
                    <a:cubicBezTo>
                      <a:pt x="9" y="9"/>
                      <a:pt x="9" y="9"/>
                      <a:pt x="9" y="9"/>
                    </a:cubicBezTo>
                    <a:cubicBezTo>
                      <a:pt x="16" y="9"/>
                      <a:pt x="16" y="4"/>
                      <a:pt x="23" y="4"/>
                    </a:cubicBezTo>
                    <a:cubicBezTo>
                      <a:pt x="23" y="2"/>
                      <a:pt x="24" y="0"/>
                      <a:pt x="26" y="0"/>
                    </a:cubicBezTo>
                    <a:cubicBezTo>
                      <a:pt x="27" y="0"/>
                      <a:pt x="27" y="2"/>
                      <a:pt x="27" y="3"/>
                    </a:cubicBezTo>
                    <a:cubicBezTo>
                      <a:pt x="26" y="4"/>
                      <a:pt x="25" y="5"/>
                      <a:pt x="25" y="6"/>
                    </a:cubicBezTo>
                    <a:cubicBezTo>
                      <a:pt x="21" y="8"/>
                      <a:pt x="17" y="10"/>
                      <a:pt x="15" y="12"/>
                    </a:cubicBezTo>
                    <a:cubicBezTo>
                      <a:pt x="21" y="13"/>
                      <a:pt x="23" y="13"/>
                      <a:pt x="28" y="15"/>
                    </a:cubicBezTo>
                    <a:cubicBezTo>
                      <a:pt x="26" y="17"/>
                      <a:pt x="23" y="16"/>
                      <a:pt x="21"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4" name="Freeform 88"/>
              <p:cNvSpPr>
                <a:spLocks/>
              </p:cNvSpPr>
              <p:nvPr/>
            </p:nvSpPr>
            <p:spPr bwMode="auto">
              <a:xfrm>
                <a:off x="2708275" y="1673226"/>
                <a:ext cx="198437" cy="107950"/>
              </a:xfrm>
              <a:custGeom>
                <a:avLst/>
                <a:gdLst>
                  <a:gd name="T0" fmla="*/ 76 w 90"/>
                  <a:gd name="T1" fmla="*/ 40 h 49"/>
                  <a:gd name="T2" fmla="*/ 76 w 90"/>
                  <a:gd name="T3" fmla="*/ 36 h 49"/>
                  <a:gd name="T4" fmla="*/ 66 w 90"/>
                  <a:gd name="T5" fmla="*/ 36 h 49"/>
                  <a:gd name="T6" fmla="*/ 69 w 90"/>
                  <a:gd name="T7" fmla="*/ 29 h 49"/>
                  <a:gd name="T8" fmla="*/ 65 w 90"/>
                  <a:gd name="T9" fmla="*/ 23 h 49"/>
                  <a:gd name="T10" fmla="*/ 68 w 90"/>
                  <a:gd name="T11" fmla="*/ 23 h 49"/>
                  <a:gd name="T12" fmla="*/ 63 w 90"/>
                  <a:gd name="T13" fmla="*/ 19 h 49"/>
                  <a:gd name="T14" fmla="*/ 50 w 90"/>
                  <a:gd name="T15" fmla="*/ 35 h 49"/>
                  <a:gd name="T16" fmla="*/ 47 w 90"/>
                  <a:gd name="T17" fmla="*/ 37 h 49"/>
                  <a:gd name="T18" fmla="*/ 40 w 90"/>
                  <a:gd name="T19" fmla="*/ 49 h 49"/>
                  <a:gd name="T20" fmla="*/ 22 w 90"/>
                  <a:gd name="T21" fmla="*/ 35 h 49"/>
                  <a:gd name="T22" fmla="*/ 31 w 90"/>
                  <a:gd name="T23" fmla="*/ 35 h 49"/>
                  <a:gd name="T24" fmla="*/ 38 w 90"/>
                  <a:gd name="T25" fmla="*/ 34 h 49"/>
                  <a:gd name="T26" fmla="*/ 28 w 90"/>
                  <a:gd name="T27" fmla="*/ 32 h 49"/>
                  <a:gd name="T28" fmla="*/ 20 w 90"/>
                  <a:gd name="T29" fmla="*/ 29 h 49"/>
                  <a:gd name="T30" fmla="*/ 26 w 90"/>
                  <a:gd name="T31" fmla="*/ 27 h 49"/>
                  <a:gd name="T32" fmla="*/ 37 w 90"/>
                  <a:gd name="T33" fmla="*/ 22 h 49"/>
                  <a:gd name="T34" fmla="*/ 32 w 90"/>
                  <a:gd name="T35" fmla="*/ 22 h 49"/>
                  <a:gd name="T36" fmla="*/ 28 w 90"/>
                  <a:gd name="T37" fmla="*/ 20 h 49"/>
                  <a:gd name="T38" fmla="*/ 26 w 90"/>
                  <a:gd name="T39" fmla="*/ 20 h 49"/>
                  <a:gd name="T40" fmla="*/ 20 w 90"/>
                  <a:gd name="T41" fmla="*/ 26 h 49"/>
                  <a:gd name="T42" fmla="*/ 12 w 90"/>
                  <a:gd name="T43" fmla="*/ 22 h 49"/>
                  <a:gd name="T44" fmla="*/ 14 w 90"/>
                  <a:gd name="T45" fmla="*/ 22 h 49"/>
                  <a:gd name="T46" fmla="*/ 8 w 90"/>
                  <a:gd name="T47" fmla="*/ 14 h 49"/>
                  <a:gd name="T48" fmla="*/ 6 w 90"/>
                  <a:gd name="T49" fmla="*/ 13 h 49"/>
                  <a:gd name="T50" fmla="*/ 0 w 90"/>
                  <a:gd name="T51" fmla="*/ 8 h 49"/>
                  <a:gd name="T52" fmla="*/ 8 w 90"/>
                  <a:gd name="T53" fmla="*/ 2 h 49"/>
                  <a:gd name="T54" fmla="*/ 20 w 90"/>
                  <a:gd name="T55" fmla="*/ 3 h 49"/>
                  <a:gd name="T56" fmla="*/ 17 w 90"/>
                  <a:gd name="T57" fmla="*/ 6 h 49"/>
                  <a:gd name="T58" fmla="*/ 23 w 90"/>
                  <a:gd name="T59" fmla="*/ 10 h 49"/>
                  <a:gd name="T60" fmla="*/ 21 w 90"/>
                  <a:gd name="T61" fmla="*/ 7 h 49"/>
                  <a:gd name="T62" fmla="*/ 25 w 90"/>
                  <a:gd name="T63" fmla="*/ 3 h 49"/>
                  <a:gd name="T64" fmla="*/ 35 w 90"/>
                  <a:gd name="T65" fmla="*/ 13 h 49"/>
                  <a:gd name="T66" fmla="*/ 33 w 90"/>
                  <a:gd name="T67" fmla="*/ 3 h 49"/>
                  <a:gd name="T68" fmla="*/ 37 w 90"/>
                  <a:gd name="T69" fmla="*/ 0 h 49"/>
                  <a:gd name="T70" fmla="*/ 46 w 90"/>
                  <a:gd name="T71" fmla="*/ 4 h 49"/>
                  <a:gd name="T72" fmla="*/ 46 w 90"/>
                  <a:gd name="T73" fmla="*/ 9 h 49"/>
                  <a:gd name="T74" fmla="*/ 50 w 90"/>
                  <a:gd name="T75" fmla="*/ 6 h 49"/>
                  <a:gd name="T76" fmla="*/ 52 w 90"/>
                  <a:gd name="T77" fmla="*/ 11 h 49"/>
                  <a:gd name="T78" fmla="*/ 55 w 90"/>
                  <a:gd name="T79" fmla="*/ 11 h 49"/>
                  <a:gd name="T80" fmla="*/ 73 w 90"/>
                  <a:gd name="T81" fmla="*/ 21 h 49"/>
                  <a:gd name="T82" fmla="*/ 71 w 90"/>
                  <a:gd name="T83" fmla="*/ 21 h 49"/>
                  <a:gd name="T84" fmla="*/ 75 w 90"/>
                  <a:gd name="T85" fmla="*/ 21 h 49"/>
                  <a:gd name="T86" fmla="*/ 75 w 90"/>
                  <a:gd name="T87" fmla="*/ 24 h 49"/>
                  <a:gd name="T88" fmla="*/ 82 w 90"/>
                  <a:gd name="T89" fmla="*/ 24 h 49"/>
                  <a:gd name="T90" fmla="*/ 90 w 90"/>
                  <a:gd name="T91" fmla="*/ 33 h 49"/>
                  <a:gd name="T92" fmla="*/ 76 w 90"/>
                  <a:gd name="T93"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0" h="49">
                    <a:moveTo>
                      <a:pt x="76" y="40"/>
                    </a:moveTo>
                    <a:cubicBezTo>
                      <a:pt x="76" y="39"/>
                      <a:pt x="76" y="37"/>
                      <a:pt x="76" y="36"/>
                    </a:cubicBezTo>
                    <a:cubicBezTo>
                      <a:pt x="74" y="36"/>
                      <a:pt x="69" y="36"/>
                      <a:pt x="66" y="36"/>
                    </a:cubicBezTo>
                    <a:cubicBezTo>
                      <a:pt x="66" y="32"/>
                      <a:pt x="69" y="33"/>
                      <a:pt x="69" y="29"/>
                    </a:cubicBezTo>
                    <a:cubicBezTo>
                      <a:pt x="68" y="29"/>
                      <a:pt x="66" y="25"/>
                      <a:pt x="65" y="23"/>
                    </a:cubicBezTo>
                    <a:cubicBezTo>
                      <a:pt x="66" y="23"/>
                      <a:pt x="67" y="23"/>
                      <a:pt x="68" y="23"/>
                    </a:cubicBezTo>
                    <a:cubicBezTo>
                      <a:pt x="64" y="22"/>
                      <a:pt x="63" y="19"/>
                      <a:pt x="63" y="19"/>
                    </a:cubicBezTo>
                    <a:cubicBezTo>
                      <a:pt x="55" y="19"/>
                      <a:pt x="52" y="29"/>
                      <a:pt x="50" y="35"/>
                    </a:cubicBezTo>
                    <a:cubicBezTo>
                      <a:pt x="50" y="37"/>
                      <a:pt x="48" y="36"/>
                      <a:pt x="47" y="37"/>
                    </a:cubicBezTo>
                    <a:cubicBezTo>
                      <a:pt x="43" y="40"/>
                      <a:pt x="43" y="46"/>
                      <a:pt x="40" y="49"/>
                    </a:cubicBezTo>
                    <a:cubicBezTo>
                      <a:pt x="35" y="46"/>
                      <a:pt x="22" y="43"/>
                      <a:pt x="22" y="35"/>
                    </a:cubicBezTo>
                    <a:cubicBezTo>
                      <a:pt x="26" y="35"/>
                      <a:pt x="31" y="35"/>
                      <a:pt x="31" y="35"/>
                    </a:cubicBezTo>
                    <a:cubicBezTo>
                      <a:pt x="33" y="34"/>
                      <a:pt x="36" y="34"/>
                      <a:pt x="38" y="34"/>
                    </a:cubicBezTo>
                    <a:cubicBezTo>
                      <a:pt x="37" y="33"/>
                      <a:pt x="30" y="32"/>
                      <a:pt x="28" y="32"/>
                    </a:cubicBezTo>
                    <a:cubicBezTo>
                      <a:pt x="25" y="32"/>
                      <a:pt x="20" y="35"/>
                      <a:pt x="20" y="29"/>
                    </a:cubicBezTo>
                    <a:cubicBezTo>
                      <a:pt x="20" y="27"/>
                      <a:pt x="25" y="27"/>
                      <a:pt x="26" y="27"/>
                    </a:cubicBezTo>
                    <a:cubicBezTo>
                      <a:pt x="29" y="26"/>
                      <a:pt x="35" y="24"/>
                      <a:pt x="37" y="22"/>
                    </a:cubicBezTo>
                    <a:cubicBezTo>
                      <a:pt x="34" y="22"/>
                      <a:pt x="32" y="22"/>
                      <a:pt x="32" y="22"/>
                    </a:cubicBezTo>
                    <a:cubicBezTo>
                      <a:pt x="31" y="22"/>
                      <a:pt x="29" y="20"/>
                      <a:pt x="28" y="20"/>
                    </a:cubicBezTo>
                    <a:cubicBezTo>
                      <a:pt x="27" y="20"/>
                      <a:pt x="27" y="20"/>
                      <a:pt x="26" y="20"/>
                    </a:cubicBezTo>
                    <a:cubicBezTo>
                      <a:pt x="24" y="21"/>
                      <a:pt x="24" y="26"/>
                      <a:pt x="20" y="26"/>
                    </a:cubicBezTo>
                    <a:cubicBezTo>
                      <a:pt x="16" y="26"/>
                      <a:pt x="13" y="24"/>
                      <a:pt x="12" y="22"/>
                    </a:cubicBezTo>
                    <a:cubicBezTo>
                      <a:pt x="13" y="22"/>
                      <a:pt x="13" y="22"/>
                      <a:pt x="14" y="22"/>
                    </a:cubicBezTo>
                    <a:cubicBezTo>
                      <a:pt x="10" y="20"/>
                      <a:pt x="7" y="18"/>
                      <a:pt x="8" y="14"/>
                    </a:cubicBezTo>
                    <a:cubicBezTo>
                      <a:pt x="7" y="14"/>
                      <a:pt x="7" y="13"/>
                      <a:pt x="6" y="13"/>
                    </a:cubicBezTo>
                    <a:cubicBezTo>
                      <a:pt x="4" y="13"/>
                      <a:pt x="2" y="9"/>
                      <a:pt x="0" y="8"/>
                    </a:cubicBezTo>
                    <a:cubicBezTo>
                      <a:pt x="1" y="7"/>
                      <a:pt x="6" y="2"/>
                      <a:pt x="8" y="2"/>
                    </a:cubicBezTo>
                    <a:cubicBezTo>
                      <a:pt x="12" y="2"/>
                      <a:pt x="14" y="2"/>
                      <a:pt x="20" y="3"/>
                    </a:cubicBezTo>
                    <a:cubicBezTo>
                      <a:pt x="18" y="5"/>
                      <a:pt x="17" y="5"/>
                      <a:pt x="17" y="6"/>
                    </a:cubicBezTo>
                    <a:cubicBezTo>
                      <a:pt x="19" y="8"/>
                      <a:pt x="21" y="8"/>
                      <a:pt x="23" y="10"/>
                    </a:cubicBezTo>
                    <a:cubicBezTo>
                      <a:pt x="22" y="9"/>
                      <a:pt x="21" y="8"/>
                      <a:pt x="21" y="7"/>
                    </a:cubicBezTo>
                    <a:cubicBezTo>
                      <a:pt x="21" y="5"/>
                      <a:pt x="23" y="3"/>
                      <a:pt x="25" y="3"/>
                    </a:cubicBezTo>
                    <a:cubicBezTo>
                      <a:pt x="31" y="3"/>
                      <a:pt x="30" y="11"/>
                      <a:pt x="35" y="13"/>
                    </a:cubicBezTo>
                    <a:cubicBezTo>
                      <a:pt x="34" y="9"/>
                      <a:pt x="33" y="7"/>
                      <a:pt x="33" y="3"/>
                    </a:cubicBezTo>
                    <a:cubicBezTo>
                      <a:pt x="33" y="0"/>
                      <a:pt x="34" y="0"/>
                      <a:pt x="37" y="0"/>
                    </a:cubicBezTo>
                    <a:cubicBezTo>
                      <a:pt x="40" y="0"/>
                      <a:pt x="46" y="2"/>
                      <a:pt x="46" y="4"/>
                    </a:cubicBezTo>
                    <a:cubicBezTo>
                      <a:pt x="46" y="6"/>
                      <a:pt x="46" y="7"/>
                      <a:pt x="46" y="9"/>
                    </a:cubicBezTo>
                    <a:cubicBezTo>
                      <a:pt x="47" y="8"/>
                      <a:pt x="48" y="6"/>
                      <a:pt x="50" y="6"/>
                    </a:cubicBezTo>
                    <a:cubicBezTo>
                      <a:pt x="53" y="6"/>
                      <a:pt x="53" y="9"/>
                      <a:pt x="52" y="11"/>
                    </a:cubicBezTo>
                    <a:cubicBezTo>
                      <a:pt x="53" y="11"/>
                      <a:pt x="54" y="11"/>
                      <a:pt x="55" y="11"/>
                    </a:cubicBezTo>
                    <a:cubicBezTo>
                      <a:pt x="59" y="11"/>
                      <a:pt x="71" y="18"/>
                      <a:pt x="73" y="21"/>
                    </a:cubicBezTo>
                    <a:cubicBezTo>
                      <a:pt x="72" y="21"/>
                      <a:pt x="71" y="21"/>
                      <a:pt x="71" y="21"/>
                    </a:cubicBezTo>
                    <a:cubicBezTo>
                      <a:pt x="72" y="22"/>
                      <a:pt x="73" y="21"/>
                      <a:pt x="75" y="21"/>
                    </a:cubicBezTo>
                    <a:cubicBezTo>
                      <a:pt x="75" y="22"/>
                      <a:pt x="75" y="24"/>
                      <a:pt x="75" y="24"/>
                    </a:cubicBezTo>
                    <a:cubicBezTo>
                      <a:pt x="78" y="24"/>
                      <a:pt x="79" y="24"/>
                      <a:pt x="82" y="24"/>
                    </a:cubicBezTo>
                    <a:cubicBezTo>
                      <a:pt x="82" y="32"/>
                      <a:pt x="88" y="30"/>
                      <a:pt x="90" y="33"/>
                    </a:cubicBezTo>
                    <a:cubicBezTo>
                      <a:pt x="84" y="35"/>
                      <a:pt x="82" y="39"/>
                      <a:pt x="76"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5" name="Freeform 89"/>
              <p:cNvSpPr>
                <a:spLocks/>
              </p:cNvSpPr>
              <p:nvPr/>
            </p:nvSpPr>
            <p:spPr bwMode="auto">
              <a:xfrm>
                <a:off x="2811463" y="1655763"/>
                <a:ext cx="130175" cy="46038"/>
              </a:xfrm>
              <a:custGeom>
                <a:avLst/>
                <a:gdLst>
                  <a:gd name="T0" fmla="*/ 59 w 59"/>
                  <a:gd name="T1" fmla="*/ 10 h 21"/>
                  <a:gd name="T2" fmla="*/ 36 w 59"/>
                  <a:gd name="T3" fmla="*/ 21 h 21"/>
                  <a:gd name="T4" fmla="*/ 28 w 59"/>
                  <a:gd name="T5" fmla="*/ 17 h 21"/>
                  <a:gd name="T6" fmla="*/ 15 w 59"/>
                  <a:gd name="T7" fmla="*/ 17 h 21"/>
                  <a:gd name="T8" fmla="*/ 12 w 59"/>
                  <a:gd name="T9" fmla="*/ 13 h 21"/>
                  <a:gd name="T10" fmla="*/ 17 w 59"/>
                  <a:gd name="T11" fmla="*/ 13 h 21"/>
                  <a:gd name="T12" fmla="*/ 22 w 59"/>
                  <a:gd name="T13" fmla="*/ 12 h 21"/>
                  <a:gd name="T14" fmla="*/ 12 w 59"/>
                  <a:gd name="T15" fmla="*/ 11 h 21"/>
                  <a:gd name="T16" fmla="*/ 4 w 59"/>
                  <a:gd name="T17" fmla="*/ 9 h 21"/>
                  <a:gd name="T18" fmla="*/ 0 w 59"/>
                  <a:gd name="T19" fmla="*/ 3 h 21"/>
                  <a:gd name="T20" fmla="*/ 4 w 59"/>
                  <a:gd name="T21" fmla="*/ 3 h 21"/>
                  <a:gd name="T22" fmla="*/ 8 w 59"/>
                  <a:gd name="T23" fmla="*/ 4 h 21"/>
                  <a:gd name="T24" fmla="*/ 8 w 59"/>
                  <a:gd name="T25" fmla="*/ 3 h 21"/>
                  <a:gd name="T26" fmla="*/ 12 w 59"/>
                  <a:gd name="T27" fmla="*/ 3 h 21"/>
                  <a:gd name="T28" fmla="*/ 11 w 59"/>
                  <a:gd name="T29" fmla="*/ 1 h 21"/>
                  <a:gd name="T30" fmla="*/ 17 w 59"/>
                  <a:gd name="T31" fmla="*/ 1 h 21"/>
                  <a:gd name="T32" fmla="*/ 26 w 59"/>
                  <a:gd name="T33" fmla="*/ 5 h 21"/>
                  <a:gd name="T34" fmla="*/ 32 w 59"/>
                  <a:gd name="T35" fmla="*/ 0 h 21"/>
                  <a:gd name="T36" fmla="*/ 35 w 59"/>
                  <a:gd name="T37" fmla="*/ 0 h 21"/>
                  <a:gd name="T38" fmla="*/ 35 w 59"/>
                  <a:gd name="T39" fmla="*/ 6 h 21"/>
                  <a:gd name="T40" fmla="*/ 42 w 59"/>
                  <a:gd name="T41" fmla="*/ 3 h 21"/>
                  <a:gd name="T42" fmla="*/ 49 w 59"/>
                  <a:gd name="T43" fmla="*/ 3 h 21"/>
                  <a:gd name="T44" fmla="*/ 59 w 59"/>
                  <a:gd name="T45"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9" h="21">
                    <a:moveTo>
                      <a:pt x="59" y="10"/>
                    </a:moveTo>
                    <a:cubicBezTo>
                      <a:pt x="54" y="13"/>
                      <a:pt x="43" y="21"/>
                      <a:pt x="36" y="21"/>
                    </a:cubicBezTo>
                    <a:cubicBezTo>
                      <a:pt x="32" y="21"/>
                      <a:pt x="30" y="20"/>
                      <a:pt x="28" y="17"/>
                    </a:cubicBezTo>
                    <a:cubicBezTo>
                      <a:pt x="15" y="17"/>
                      <a:pt x="15" y="17"/>
                      <a:pt x="15" y="17"/>
                    </a:cubicBezTo>
                    <a:cubicBezTo>
                      <a:pt x="13" y="16"/>
                      <a:pt x="12" y="15"/>
                      <a:pt x="12" y="13"/>
                    </a:cubicBezTo>
                    <a:cubicBezTo>
                      <a:pt x="14" y="13"/>
                      <a:pt x="16" y="13"/>
                      <a:pt x="17" y="13"/>
                    </a:cubicBezTo>
                    <a:cubicBezTo>
                      <a:pt x="19" y="13"/>
                      <a:pt x="21" y="13"/>
                      <a:pt x="22" y="12"/>
                    </a:cubicBezTo>
                    <a:cubicBezTo>
                      <a:pt x="22" y="12"/>
                      <a:pt x="12" y="11"/>
                      <a:pt x="12" y="11"/>
                    </a:cubicBezTo>
                    <a:cubicBezTo>
                      <a:pt x="8" y="11"/>
                      <a:pt x="3" y="14"/>
                      <a:pt x="4" y="9"/>
                    </a:cubicBezTo>
                    <a:cubicBezTo>
                      <a:pt x="2" y="8"/>
                      <a:pt x="1" y="6"/>
                      <a:pt x="0" y="3"/>
                    </a:cubicBezTo>
                    <a:cubicBezTo>
                      <a:pt x="4" y="3"/>
                      <a:pt x="4" y="3"/>
                      <a:pt x="4" y="3"/>
                    </a:cubicBezTo>
                    <a:cubicBezTo>
                      <a:pt x="5" y="4"/>
                      <a:pt x="7" y="5"/>
                      <a:pt x="8" y="4"/>
                    </a:cubicBezTo>
                    <a:cubicBezTo>
                      <a:pt x="8" y="3"/>
                      <a:pt x="8" y="3"/>
                      <a:pt x="8" y="3"/>
                    </a:cubicBezTo>
                    <a:cubicBezTo>
                      <a:pt x="12" y="3"/>
                      <a:pt x="12" y="3"/>
                      <a:pt x="12" y="3"/>
                    </a:cubicBezTo>
                    <a:cubicBezTo>
                      <a:pt x="11" y="1"/>
                      <a:pt x="11" y="1"/>
                      <a:pt x="11" y="1"/>
                    </a:cubicBezTo>
                    <a:cubicBezTo>
                      <a:pt x="17" y="1"/>
                      <a:pt x="17" y="1"/>
                      <a:pt x="17" y="1"/>
                    </a:cubicBezTo>
                    <a:cubicBezTo>
                      <a:pt x="19" y="2"/>
                      <a:pt x="25" y="5"/>
                      <a:pt x="26" y="5"/>
                    </a:cubicBezTo>
                    <a:cubicBezTo>
                      <a:pt x="29" y="5"/>
                      <a:pt x="31" y="1"/>
                      <a:pt x="32" y="0"/>
                    </a:cubicBezTo>
                    <a:cubicBezTo>
                      <a:pt x="35" y="0"/>
                      <a:pt x="35" y="0"/>
                      <a:pt x="35" y="0"/>
                    </a:cubicBezTo>
                    <a:cubicBezTo>
                      <a:pt x="35" y="3"/>
                      <a:pt x="34" y="4"/>
                      <a:pt x="35" y="6"/>
                    </a:cubicBezTo>
                    <a:cubicBezTo>
                      <a:pt x="37" y="6"/>
                      <a:pt x="38" y="3"/>
                      <a:pt x="42" y="3"/>
                    </a:cubicBezTo>
                    <a:cubicBezTo>
                      <a:pt x="47" y="3"/>
                      <a:pt x="46" y="3"/>
                      <a:pt x="49" y="3"/>
                    </a:cubicBezTo>
                    <a:cubicBezTo>
                      <a:pt x="54" y="3"/>
                      <a:pt x="58" y="7"/>
                      <a:pt x="59"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6" name="Freeform 90"/>
              <p:cNvSpPr>
                <a:spLocks/>
              </p:cNvSpPr>
              <p:nvPr/>
            </p:nvSpPr>
            <p:spPr bwMode="auto">
              <a:xfrm>
                <a:off x="2698750" y="1708151"/>
                <a:ext cx="26987" cy="22225"/>
              </a:xfrm>
              <a:custGeom>
                <a:avLst/>
                <a:gdLst>
                  <a:gd name="T0" fmla="*/ 4 w 12"/>
                  <a:gd name="T1" fmla="*/ 0 h 10"/>
                  <a:gd name="T2" fmla="*/ 12 w 12"/>
                  <a:gd name="T3" fmla="*/ 10 h 10"/>
                  <a:gd name="T4" fmla="*/ 5 w 12"/>
                  <a:gd name="T5" fmla="*/ 0 h 10"/>
                  <a:gd name="T6" fmla="*/ 5 w 12"/>
                  <a:gd name="T7" fmla="*/ 1 h 10"/>
                  <a:gd name="T8" fmla="*/ 4 w 12"/>
                  <a:gd name="T9" fmla="*/ 0 h 10"/>
                </a:gdLst>
                <a:ahLst/>
                <a:cxnLst>
                  <a:cxn ang="0">
                    <a:pos x="T0" y="T1"/>
                  </a:cxn>
                  <a:cxn ang="0">
                    <a:pos x="T2" y="T3"/>
                  </a:cxn>
                  <a:cxn ang="0">
                    <a:pos x="T4" y="T5"/>
                  </a:cxn>
                  <a:cxn ang="0">
                    <a:pos x="T6" y="T7"/>
                  </a:cxn>
                  <a:cxn ang="0">
                    <a:pos x="T8" y="T9"/>
                  </a:cxn>
                </a:cxnLst>
                <a:rect l="0" t="0" r="r" b="b"/>
                <a:pathLst>
                  <a:path w="12" h="10">
                    <a:moveTo>
                      <a:pt x="4" y="0"/>
                    </a:moveTo>
                    <a:cubicBezTo>
                      <a:pt x="7" y="4"/>
                      <a:pt x="10" y="5"/>
                      <a:pt x="12" y="10"/>
                    </a:cubicBezTo>
                    <a:cubicBezTo>
                      <a:pt x="7" y="8"/>
                      <a:pt x="0" y="2"/>
                      <a:pt x="5" y="0"/>
                    </a:cubicBezTo>
                    <a:cubicBezTo>
                      <a:pt x="5" y="1"/>
                      <a:pt x="5" y="1"/>
                      <a:pt x="5" y="1"/>
                    </a:cubicBez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7" name="Freeform 91"/>
              <p:cNvSpPr>
                <a:spLocks/>
              </p:cNvSpPr>
              <p:nvPr/>
            </p:nvSpPr>
            <p:spPr bwMode="auto">
              <a:xfrm>
                <a:off x="2419350" y="2293938"/>
                <a:ext cx="61912" cy="74613"/>
              </a:xfrm>
              <a:custGeom>
                <a:avLst/>
                <a:gdLst>
                  <a:gd name="T0" fmla="*/ 4 w 28"/>
                  <a:gd name="T1" fmla="*/ 10 h 34"/>
                  <a:gd name="T2" fmla="*/ 11 w 28"/>
                  <a:gd name="T3" fmla="*/ 7 h 34"/>
                  <a:gd name="T4" fmla="*/ 10 w 28"/>
                  <a:gd name="T5" fmla="*/ 4 h 34"/>
                  <a:gd name="T6" fmla="*/ 16 w 28"/>
                  <a:gd name="T7" fmla="*/ 0 h 34"/>
                  <a:gd name="T8" fmla="*/ 20 w 28"/>
                  <a:gd name="T9" fmla="*/ 0 h 34"/>
                  <a:gd name="T10" fmla="*/ 28 w 28"/>
                  <a:gd name="T11" fmla="*/ 9 h 34"/>
                  <a:gd name="T12" fmla="*/ 24 w 28"/>
                  <a:gd name="T13" fmla="*/ 13 h 34"/>
                  <a:gd name="T14" fmla="*/ 24 w 28"/>
                  <a:gd name="T15" fmla="*/ 20 h 34"/>
                  <a:gd name="T16" fmla="*/ 24 w 28"/>
                  <a:gd name="T17" fmla="*/ 27 h 34"/>
                  <a:gd name="T18" fmla="*/ 18 w 28"/>
                  <a:gd name="T19" fmla="*/ 28 h 34"/>
                  <a:gd name="T20" fmla="*/ 10 w 28"/>
                  <a:gd name="T21" fmla="*/ 33 h 34"/>
                  <a:gd name="T22" fmla="*/ 5 w 28"/>
                  <a:gd name="T23" fmla="*/ 34 h 34"/>
                  <a:gd name="T24" fmla="*/ 0 w 28"/>
                  <a:gd name="T25" fmla="*/ 29 h 34"/>
                  <a:gd name="T26" fmla="*/ 6 w 28"/>
                  <a:gd name="T27" fmla="*/ 17 h 34"/>
                  <a:gd name="T28" fmla="*/ 2 w 28"/>
                  <a:gd name="T29" fmla="*/ 12 h 34"/>
                  <a:gd name="T30" fmla="*/ 4 w 28"/>
                  <a:gd name="T31" fmla="*/ 1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34">
                    <a:moveTo>
                      <a:pt x="4" y="10"/>
                    </a:moveTo>
                    <a:cubicBezTo>
                      <a:pt x="6" y="10"/>
                      <a:pt x="10" y="9"/>
                      <a:pt x="11" y="7"/>
                    </a:cubicBezTo>
                    <a:cubicBezTo>
                      <a:pt x="10" y="6"/>
                      <a:pt x="10" y="5"/>
                      <a:pt x="10" y="4"/>
                    </a:cubicBezTo>
                    <a:cubicBezTo>
                      <a:pt x="10" y="3"/>
                      <a:pt x="14" y="0"/>
                      <a:pt x="16" y="0"/>
                    </a:cubicBezTo>
                    <a:cubicBezTo>
                      <a:pt x="18" y="0"/>
                      <a:pt x="19" y="0"/>
                      <a:pt x="20" y="0"/>
                    </a:cubicBezTo>
                    <a:cubicBezTo>
                      <a:pt x="25" y="0"/>
                      <a:pt x="28" y="5"/>
                      <a:pt x="28" y="9"/>
                    </a:cubicBezTo>
                    <a:cubicBezTo>
                      <a:pt x="28" y="11"/>
                      <a:pt x="24" y="11"/>
                      <a:pt x="24" y="13"/>
                    </a:cubicBezTo>
                    <a:cubicBezTo>
                      <a:pt x="24" y="14"/>
                      <a:pt x="24" y="20"/>
                      <a:pt x="24" y="20"/>
                    </a:cubicBezTo>
                    <a:cubicBezTo>
                      <a:pt x="24" y="22"/>
                      <a:pt x="25" y="25"/>
                      <a:pt x="24" y="27"/>
                    </a:cubicBezTo>
                    <a:cubicBezTo>
                      <a:pt x="22" y="28"/>
                      <a:pt x="20" y="28"/>
                      <a:pt x="18" y="28"/>
                    </a:cubicBezTo>
                    <a:cubicBezTo>
                      <a:pt x="14" y="28"/>
                      <a:pt x="11" y="32"/>
                      <a:pt x="10" y="33"/>
                    </a:cubicBezTo>
                    <a:cubicBezTo>
                      <a:pt x="8" y="34"/>
                      <a:pt x="7" y="34"/>
                      <a:pt x="5" y="34"/>
                    </a:cubicBezTo>
                    <a:cubicBezTo>
                      <a:pt x="3" y="34"/>
                      <a:pt x="0" y="31"/>
                      <a:pt x="0" y="29"/>
                    </a:cubicBezTo>
                    <a:cubicBezTo>
                      <a:pt x="0" y="23"/>
                      <a:pt x="5" y="22"/>
                      <a:pt x="6" y="17"/>
                    </a:cubicBezTo>
                    <a:cubicBezTo>
                      <a:pt x="4" y="16"/>
                      <a:pt x="2" y="15"/>
                      <a:pt x="2" y="12"/>
                    </a:cubicBezTo>
                    <a:cubicBezTo>
                      <a:pt x="2" y="9"/>
                      <a:pt x="4"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8" name="Freeform 92"/>
              <p:cNvSpPr>
                <a:spLocks/>
              </p:cNvSpPr>
              <p:nvPr/>
            </p:nvSpPr>
            <p:spPr bwMode="auto">
              <a:xfrm>
                <a:off x="2462213" y="2230438"/>
                <a:ext cx="11112" cy="9525"/>
              </a:xfrm>
              <a:custGeom>
                <a:avLst/>
                <a:gdLst>
                  <a:gd name="T0" fmla="*/ 1 w 5"/>
                  <a:gd name="T1" fmla="*/ 5 h 5"/>
                  <a:gd name="T2" fmla="*/ 0 w 5"/>
                  <a:gd name="T3" fmla="*/ 3 h 5"/>
                  <a:gd name="T4" fmla="*/ 5 w 5"/>
                  <a:gd name="T5" fmla="*/ 0 h 5"/>
                  <a:gd name="T6" fmla="*/ 1 w 5"/>
                  <a:gd name="T7" fmla="*/ 5 h 5"/>
                </a:gdLst>
                <a:ahLst/>
                <a:cxnLst>
                  <a:cxn ang="0">
                    <a:pos x="T0" y="T1"/>
                  </a:cxn>
                  <a:cxn ang="0">
                    <a:pos x="T2" y="T3"/>
                  </a:cxn>
                  <a:cxn ang="0">
                    <a:pos x="T4" y="T5"/>
                  </a:cxn>
                  <a:cxn ang="0">
                    <a:pos x="T6" y="T7"/>
                  </a:cxn>
                </a:cxnLst>
                <a:rect l="0" t="0" r="r" b="b"/>
                <a:pathLst>
                  <a:path w="5" h="5">
                    <a:moveTo>
                      <a:pt x="1" y="5"/>
                    </a:moveTo>
                    <a:cubicBezTo>
                      <a:pt x="0" y="5"/>
                      <a:pt x="0" y="4"/>
                      <a:pt x="0" y="3"/>
                    </a:cubicBezTo>
                    <a:cubicBezTo>
                      <a:pt x="0" y="1"/>
                      <a:pt x="3" y="0"/>
                      <a:pt x="5" y="0"/>
                    </a:cubicBezTo>
                    <a:cubicBezTo>
                      <a:pt x="5" y="3"/>
                      <a:pt x="3" y="5"/>
                      <a:pt x="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29" name="Freeform 93"/>
              <p:cNvSpPr>
                <a:spLocks/>
              </p:cNvSpPr>
              <p:nvPr/>
            </p:nvSpPr>
            <p:spPr bwMode="auto">
              <a:xfrm>
                <a:off x="2468563" y="2225676"/>
                <a:ext cx="119062" cy="168275"/>
              </a:xfrm>
              <a:custGeom>
                <a:avLst/>
                <a:gdLst>
                  <a:gd name="T0" fmla="*/ 49 w 54"/>
                  <a:gd name="T1" fmla="*/ 52 h 77"/>
                  <a:gd name="T2" fmla="*/ 46 w 54"/>
                  <a:gd name="T3" fmla="*/ 65 h 77"/>
                  <a:gd name="T4" fmla="*/ 51 w 54"/>
                  <a:gd name="T5" fmla="*/ 68 h 77"/>
                  <a:gd name="T6" fmla="*/ 36 w 54"/>
                  <a:gd name="T7" fmla="*/ 71 h 77"/>
                  <a:gd name="T8" fmla="*/ 20 w 54"/>
                  <a:gd name="T9" fmla="*/ 72 h 77"/>
                  <a:gd name="T10" fmla="*/ 13 w 54"/>
                  <a:gd name="T11" fmla="*/ 75 h 77"/>
                  <a:gd name="T12" fmla="*/ 8 w 54"/>
                  <a:gd name="T13" fmla="*/ 77 h 77"/>
                  <a:gd name="T14" fmla="*/ 16 w 54"/>
                  <a:gd name="T15" fmla="*/ 68 h 77"/>
                  <a:gd name="T16" fmla="*/ 23 w 54"/>
                  <a:gd name="T17" fmla="*/ 63 h 77"/>
                  <a:gd name="T18" fmla="*/ 13 w 54"/>
                  <a:gd name="T19" fmla="*/ 63 h 77"/>
                  <a:gd name="T20" fmla="*/ 10 w 54"/>
                  <a:gd name="T21" fmla="*/ 63 h 77"/>
                  <a:gd name="T22" fmla="*/ 14 w 54"/>
                  <a:gd name="T23" fmla="*/ 49 h 77"/>
                  <a:gd name="T24" fmla="*/ 24 w 54"/>
                  <a:gd name="T25" fmla="*/ 41 h 77"/>
                  <a:gd name="T26" fmla="*/ 20 w 54"/>
                  <a:gd name="T27" fmla="*/ 36 h 77"/>
                  <a:gd name="T28" fmla="*/ 13 w 54"/>
                  <a:gd name="T29" fmla="*/ 36 h 77"/>
                  <a:gd name="T30" fmla="*/ 12 w 54"/>
                  <a:gd name="T31" fmla="*/ 30 h 77"/>
                  <a:gd name="T32" fmla="*/ 8 w 54"/>
                  <a:gd name="T33" fmla="*/ 24 h 77"/>
                  <a:gd name="T34" fmla="*/ 6 w 54"/>
                  <a:gd name="T35" fmla="*/ 28 h 77"/>
                  <a:gd name="T36" fmla="*/ 7 w 54"/>
                  <a:gd name="T37" fmla="*/ 23 h 77"/>
                  <a:gd name="T38" fmla="*/ 4 w 54"/>
                  <a:gd name="T39" fmla="*/ 19 h 77"/>
                  <a:gd name="T40" fmla="*/ 5 w 54"/>
                  <a:gd name="T41" fmla="*/ 14 h 77"/>
                  <a:gd name="T42" fmla="*/ 4 w 54"/>
                  <a:gd name="T43" fmla="*/ 10 h 77"/>
                  <a:gd name="T44" fmla="*/ 6 w 54"/>
                  <a:gd name="T45" fmla="*/ 10 h 77"/>
                  <a:gd name="T46" fmla="*/ 8 w 54"/>
                  <a:gd name="T47" fmla="*/ 6 h 77"/>
                  <a:gd name="T48" fmla="*/ 13 w 54"/>
                  <a:gd name="T49" fmla="*/ 0 h 77"/>
                  <a:gd name="T50" fmla="*/ 22 w 54"/>
                  <a:gd name="T51" fmla="*/ 2 h 77"/>
                  <a:gd name="T52" fmla="*/ 17 w 54"/>
                  <a:gd name="T53" fmla="*/ 9 h 77"/>
                  <a:gd name="T54" fmla="*/ 24 w 54"/>
                  <a:gd name="T55" fmla="*/ 23 h 77"/>
                  <a:gd name="T56" fmla="*/ 27 w 54"/>
                  <a:gd name="T57" fmla="*/ 25 h 77"/>
                  <a:gd name="T58" fmla="*/ 43 w 54"/>
                  <a:gd name="T59" fmla="*/ 45 h 77"/>
                  <a:gd name="T60" fmla="*/ 44 w 54"/>
                  <a:gd name="T61" fmla="*/ 52 h 77"/>
                  <a:gd name="T62" fmla="*/ 47 w 54"/>
                  <a:gd name="T63" fmla="*/ 5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77">
                    <a:moveTo>
                      <a:pt x="46" y="53"/>
                    </a:moveTo>
                    <a:cubicBezTo>
                      <a:pt x="48" y="51"/>
                      <a:pt x="47" y="52"/>
                      <a:pt x="49" y="52"/>
                    </a:cubicBezTo>
                    <a:cubicBezTo>
                      <a:pt x="52" y="52"/>
                      <a:pt x="54" y="54"/>
                      <a:pt x="54" y="56"/>
                    </a:cubicBezTo>
                    <a:cubicBezTo>
                      <a:pt x="54" y="60"/>
                      <a:pt x="48" y="62"/>
                      <a:pt x="46" y="65"/>
                    </a:cubicBezTo>
                    <a:cubicBezTo>
                      <a:pt x="49" y="66"/>
                      <a:pt x="50" y="66"/>
                      <a:pt x="51" y="66"/>
                    </a:cubicBezTo>
                    <a:cubicBezTo>
                      <a:pt x="51" y="68"/>
                      <a:pt x="51" y="68"/>
                      <a:pt x="51" y="68"/>
                    </a:cubicBezTo>
                    <a:cubicBezTo>
                      <a:pt x="49" y="70"/>
                      <a:pt x="47" y="71"/>
                      <a:pt x="45" y="71"/>
                    </a:cubicBezTo>
                    <a:cubicBezTo>
                      <a:pt x="42" y="71"/>
                      <a:pt x="37" y="71"/>
                      <a:pt x="36" y="71"/>
                    </a:cubicBezTo>
                    <a:cubicBezTo>
                      <a:pt x="33" y="71"/>
                      <a:pt x="27" y="73"/>
                      <a:pt x="24" y="73"/>
                    </a:cubicBezTo>
                    <a:cubicBezTo>
                      <a:pt x="22" y="73"/>
                      <a:pt x="21" y="72"/>
                      <a:pt x="20" y="72"/>
                    </a:cubicBezTo>
                    <a:cubicBezTo>
                      <a:pt x="17" y="72"/>
                      <a:pt x="16" y="74"/>
                      <a:pt x="16" y="75"/>
                    </a:cubicBezTo>
                    <a:cubicBezTo>
                      <a:pt x="13" y="75"/>
                      <a:pt x="13" y="75"/>
                      <a:pt x="13" y="75"/>
                    </a:cubicBezTo>
                    <a:cubicBezTo>
                      <a:pt x="11" y="75"/>
                      <a:pt x="11" y="76"/>
                      <a:pt x="10" y="77"/>
                    </a:cubicBezTo>
                    <a:cubicBezTo>
                      <a:pt x="8" y="77"/>
                      <a:pt x="8" y="77"/>
                      <a:pt x="8" y="77"/>
                    </a:cubicBezTo>
                    <a:cubicBezTo>
                      <a:pt x="8" y="76"/>
                      <a:pt x="8" y="76"/>
                      <a:pt x="8" y="76"/>
                    </a:cubicBezTo>
                    <a:cubicBezTo>
                      <a:pt x="9" y="75"/>
                      <a:pt x="15" y="68"/>
                      <a:pt x="16" y="68"/>
                    </a:cubicBezTo>
                    <a:cubicBezTo>
                      <a:pt x="19" y="67"/>
                      <a:pt x="24" y="68"/>
                      <a:pt x="24" y="65"/>
                    </a:cubicBezTo>
                    <a:cubicBezTo>
                      <a:pt x="24" y="64"/>
                      <a:pt x="23" y="63"/>
                      <a:pt x="23" y="63"/>
                    </a:cubicBezTo>
                    <a:cubicBezTo>
                      <a:pt x="22" y="64"/>
                      <a:pt x="21" y="65"/>
                      <a:pt x="19" y="65"/>
                    </a:cubicBezTo>
                    <a:cubicBezTo>
                      <a:pt x="16" y="65"/>
                      <a:pt x="15" y="63"/>
                      <a:pt x="13" y="63"/>
                    </a:cubicBezTo>
                    <a:cubicBezTo>
                      <a:pt x="12" y="63"/>
                      <a:pt x="12" y="64"/>
                      <a:pt x="11" y="64"/>
                    </a:cubicBezTo>
                    <a:cubicBezTo>
                      <a:pt x="10" y="64"/>
                      <a:pt x="10" y="63"/>
                      <a:pt x="10" y="63"/>
                    </a:cubicBezTo>
                    <a:cubicBezTo>
                      <a:pt x="10" y="59"/>
                      <a:pt x="16" y="59"/>
                      <a:pt x="16" y="56"/>
                    </a:cubicBezTo>
                    <a:cubicBezTo>
                      <a:pt x="16" y="53"/>
                      <a:pt x="14" y="51"/>
                      <a:pt x="14" y="49"/>
                    </a:cubicBezTo>
                    <a:cubicBezTo>
                      <a:pt x="18" y="49"/>
                      <a:pt x="23" y="47"/>
                      <a:pt x="24" y="45"/>
                    </a:cubicBezTo>
                    <a:cubicBezTo>
                      <a:pt x="24" y="41"/>
                      <a:pt x="24" y="41"/>
                      <a:pt x="24" y="41"/>
                    </a:cubicBezTo>
                    <a:cubicBezTo>
                      <a:pt x="22" y="41"/>
                      <a:pt x="19" y="41"/>
                      <a:pt x="19" y="39"/>
                    </a:cubicBezTo>
                    <a:cubicBezTo>
                      <a:pt x="19" y="37"/>
                      <a:pt x="20" y="36"/>
                      <a:pt x="20" y="36"/>
                    </a:cubicBezTo>
                    <a:cubicBezTo>
                      <a:pt x="20" y="36"/>
                      <a:pt x="19" y="35"/>
                      <a:pt x="18" y="35"/>
                    </a:cubicBezTo>
                    <a:cubicBezTo>
                      <a:pt x="16" y="35"/>
                      <a:pt x="15" y="36"/>
                      <a:pt x="13" y="36"/>
                    </a:cubicBezTo>
                    <a:cubicBezTo>
                      <a:pt x="11" y="36"/>
                      <a:pt x="10" y="36"/>
                      <a:pt x="10" y="35"/>
                    </a:cubicBezTo>
                    <a:cubicBezTo>
                      <a:pt x="10" y="33"/>
                      <a:pt x="12" y="32"/>
                      <a:pt x="12" y="30"/>
                    </a:cubicBezTo>
                    <a:cubicBezTo>
                      <a:pt x="12" y="28"/>
                      <a:pt x="11" y="27"/>
                      <a:pt x="12" y="26"/>
                    </a:cubicBezTo>
                    <a:cubicBezTo>
                      <a:pt x="10" y="26"/>
                      <a:pt x="9" y="25"/>
                      <a:pt x="8" y="24"/>
                    </a:cubicBezTo>
                    <a:cubicBezTo>
                      <a:pt x="7" y="26"/>
                      <a:pt x="7" y="27"/>
                      <a:pt x="8" y="28"/>
                    </a:cubicBezTo>
                    <a:cubicBezTo>
                      <a:pt x="6" y="28"/>
                      <a:pt x="6" y="28"/>
                      <a:pt x="6" y="28"/>
                    </a:cubicBezTo>
                    <a:cubicBezTo>
                      <a:pt x="6" y="26"/>
                      <a:pt x="6" y="25"/>
                      <a:pt x="6" y="24"/>
                    </a:cubicBezTo>
                    <a:cubicBezTo>
                      <a:pt x="6" y="24"/>
                      <a:pt x="6" y="23"/>
                      <a:pt x="7" y="23"/>
                    </a:cubicBezTo>
                    <a:cubicBezTo>
                      <a:pt x="7" y="21"/>
                      <a:pt x="7" y="21"/>
                      <a:pt x="7" y="21"/>
                    </a:cubicBezTo>
                    <a:cubicBezTo>
                      <a:pt x="6" y="20"/>
                      <a:pt x="4" y="20"/>
                      <a:pt x="4" y="19"/>
                    </a:cubicBezTo>
                    <a:cubicBezTo>
                      <a:pt x="4" y="18"/>
                      <a:pt x="5" y="16"/>
                      <a:pt x="5" y="16"/>
                    </a:cubicBezTo>
                    <a:cubicBezTo>
                      <a:pt x="5" y="14"/>
                      <a:pt x="5" y="14"/>
                      <a:pt x="5" y="14"/>
                    </a:cubicBezTo>
                    <a:cubicBezTo>
                      <a:pt x="2" y="13"/>
                      <a:pt x="0" y="13"/>
                      <a:pt x="0" y="10"/>
                    </a:cubicBezTo>
                    <a:cubicBezTo>
                      <a:pt x="4" y="10"/>
                      <a:pt x="4" y="10"/>
                      <a:pt x="4" y="10"/>
                    </a:cubicBezTo>
                    <a:cubicBezTo>
                      <a:pt x="4" y="11"/>
                      <a:pt x="5" y="12"/>
                      <a:pt x="5" y="12"/>
                    </a:cubicBezTo>
                    <a:cubicBezTo>
                      <a:pt x="6" y="12"/>
                      <a:pt x="6" y="11"/>
                      <a:pt x="6" y="10"/>
                    </a:cubicBezTo>
                    <a:cubicBezTo>
                      <a:pt x="6" y="10"/>
                      <a:pt x="5" y="9"/>
                      <a:pt x="5" y="9"/>
                    </a:cubicBezTo>
                    <a:cubicBezTo>
                      <a:pt x="5" y="7"/>
                      <a:pt x="7" y="6"/>
                      <a:pt x="8" y="6"/>
                    </a:cubicBezTo>
                    <a:cubicBezTo>
                      <a:pt x="8" y="4"/>
                      <a:pt x="9" y="4"/>
                      <a:pt x="9" y="2"/>
                    </a:cubicBezTo>
                    <a:cubicBezTo>
                      <a:pt x="9" y="1"/>
                      <a:pt x="11" y="0"/>
                      <a:pt x="13" y="0"/>
                    </a:cubicBezTo>
                    <a:cubicBezTo>
                      <a:pt x="15" y="0"/>
                      <a:pt x="18" y="0"/>
                      <a:pt x="19" y="0"/>
                    </a:cubicBezTo>
                    <a:cubicBezTo>
                      <a:pt x="20" y="0"/>
                      <a:pt x="22" y="1"/>
                      <a:pt x="22" y="2"/>
                    </a:cubicBezTo>
                    <a:cubicBezTo>
                      <a:pt x="22" y="5"/>
                      <a:pt x="17" y="4"/>
                      <a:pt x="16" y="7"/>
                    </a:cubicBezTo>
                    <a:cubicBezTo>
                      <a:pt x="16" y="8"/>
                      <a:pt x="16" y="9"/>
                      <a:pt x="17" y="9"/>
                    </a:cubicBezTo>
                    <a:cubicBezTo>
                      <a:pt x="30" y="9"/>
                      <a:pt x="30" y="9"/>
                      <a:pt x="30" y="9"/>
                    </a:cubicBezTo>
                    <a:cubicBezTo>
                      <a:pt x="31" y="16"/>
                      <a:pt x="24" y="18"/>
                      <a:pt x="24" y="23"/>
                    </a:cubicBezTo>
                    <a:cubicBezTo>
                      <a:pt x="23" y="23"/>
                      <a:pt x="22" y="24"/>
                      <a:pt x="22" y="25"/>
                    </a:cubicBezTo>
                    <a:cubicBezTo>
                      <a:pt x="24" y="26"/>
                      <a:pt x="25" y="25"/>
                      <a:pt x="27" y="25"/>
                    </a:cubicBezTo>
                    <a:cubicBezTo>
                      <a:pt x="32" y="26"/>
                      <a:pt x="31" y="32"/>
                      <a:pt x="34" y="35"/>
                    </a:cubicBezTo>
                    <a:cubicBezTo>
                      <a:pt x="37" y="38"/>
                      <a:pt x="43" y="40"/>
                      <a:pt x="43" y="45"/>
                    </a:cubicBezTo>
                    <a:cubicBezTo>
                      <a:pt x="43" y="47"/>
                      <a:pt x="46" y="48"/>
                      <a:pt x="46" y="50"/>
                    </a:cubicBezTo>
                    <a:cubicBezTo>
                      <a:pt x="46" y="51"/>
                      <a:pt x="45" y="51"/>
                      <a:pt x="44" y="52"/>
                    </a:cubicBezTo>
                    <a:cubicBezTo>
                      <a:pt x="44" y="53"/>
                      <a:pt x="44" y="53"/>
                      <a:pt x="44" y="53"/>
                    </a:cubicBezTo>
                    <a:cubicBezTo>
                      <a:pt x="46" y="53"/>
                      <a:pt x="46" y="52"/>
                      <a:pt x="47" y="52"/>
                    </a:cubicBezTo>
                    <a:lnTo>
                      <a:pt x="46" y="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0" name="Freeform 94"/>
              <p:cNvSpPr>
                <a:spLocks/>
              </p:cNvSpPr>
              <p:nvPr/>
            </p:nvSpPr>
            <p:spPr bwMode="auto">
              <a:xfrm>
                <a:off x="2492375" y="2312988"/>
                <a:ext cx="6350" cy="4763"/>
              </a:xfrm>
              <a:custGeom>
                <a:avLst/>
                <a:gdLst>
                  <a:gd name="T0" fmla="*/ 2 w 3"/>
                  <a:gd name="T1" fmla="*/ 0 h 2"/>
                  <a:gd name="T2" fmla="*/ 0 w 3"/>
                  <a:gd name="T3" fmla="*/ 2 h 2"/>
                  <a:gd name="T4" fmla="*/ 3 w 3"/>
                  <a:gd name="T5" fmla="*/ 2 h 2"/>
                  <a:gd name="T6" fmla="*/ 3 w 3"/>
                  <a:gd name="T7" fmla="*/ 0 h 2"/>
                  <a:gd name="T8" fmla="*/ 2 w 3"/>
                  <a:gd name="T9" fmla="*/ 0 h 2"/>
                </a:gdLst>
                <a:ahLst/>
                <a:cxnLst>
                  <a:cxn ang="0">
                    <a:pos x="T0" y="T1"/>
                  </a:cxn>
                  <a:cxn ang="0">
                    <a:pos x="T2" y="T3"/>
                  </a:cxn>
                  <a:cxn ang="0">
                    <a:pos x="T4" y="T5"/>
                  </a:cxn>
                  <a:cxn ang="0">
                    <a:pos x="T6" y="T7"/>
                  </a:cxn>
                  <a:cxn ang="0">
                    <a:pos x="T8" y="T9"/>
                  </a:cxn>
                </a:cxnLst>
                <a:rect l="0" t="0" r="r" b="b"/>
                <a:pathLst>
                  <a:path w="3" h="2">
                    <a:moveTo>
                      <a:pt x="2" y="0"/>
                    </a:moveTo>
                    <a:cubicBezTo>
                      <a:pt x="1" y="0"/>
                      <a:pt x="0" y="1"/>
                      <a:pt x="0" y="2"/>
                    </a:cubicBezTo>
                    <a:cubicBezTo>
                      <a:pt x="2" y="2"/>
                      <a:pt x="2" y="2"/>
                      <a:pt x="3" y="2"/>
                    </a:cubicBezTo>
                    <a:cubicBezTo>
                      <a:pt x="3" y="1"/>
                      <a:pt x="3" y="0"/>
                      <a:pt x="3" y="0"/>
                    </a:cubicBezTo>
                    <a:cubicBezTo>
                      <a:pt x="3" y="0"/>
                      <a:pt x="2"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1" name="Freeform 95"/>
              <p:cNvSpPr>
                <a:spLocks/>
              </p:cNvSpPr>
              <p:nvPr/>
            </p:nvSpPr>
            <p:spPr bwMode="auto">
              <a:xfrm>
                <a:off x="2224088" y="2049463"/>
                <a:ext cx="144462" cy="65088"/>
              </a:xfrm>
              <a:custGeom>
                <a:avLst/>
                <a:gdLst>
                  <a:gd name="T0" fmla="*/ 65 w 66"/>
                  <a:gd name="T1" fmla="*/ 16 h 30"/>
                  <a:gd name="T2" fmla="*/ 55 w 66"/>
                  <a:gd name="T3" fmla="*/ 24 h 30"/>
                  <a:gd name="T4" fmla="*/ 38 w 66"/>
                  <a:gd name="T5" fmla="*/ 30 h 30"/>
                  <a:gd name="T6" fmla="*/ 17 w 66"/>
                  <a:gd name="T7" fmla="*/ 26 h 30"/>
                  <a:gd name="T8" fmla="*/ 7 w 66"/>
                  <a:gd name="T9" fmla="*/ 21 h 30"/>
                  <a:gd name="T10" fmla="*/ 9 w 66"/>
                  <a:gd name="T11" fmla="*/ 20 h 30"/>
                  <a:gd name="T12" fmla="*/ 10 w 66"/>
                  <a:gd name="T13" fmla="*/ 14 h 30"/>
                  <a:gd name="T14" fmla="*/ 1 w 66"/>
                  <a:gd name="T15" fmla="*/ 13 h 30"/>
                  <a:gd name="T16" fmla="*/ 12 w 66"/>
                  <a:gd name="T17" fmla="*/ 11 h 30"/>
                  <a:gd name="T18" fmla="*/ 11 w 66"/>
                  <a:gd name="T19" fmla="*/ 9 h 30"/>
                  <a:gd name="T20" fmla="*/ 0 w 66"/>
                  <a:gd name="T21" fmla="*/ 4 h 30"/>
                  <a:gd name="T22" fmla="*/ 4 w 66"/>
                  <a:gd name="T23" fmla="*/ 4 h 30"/>
                  <a:gd name="T24" fmla="*/ 4 w 66"/>
                  <a:gd name="T25" fmla="*/ 2 h 30"/>
                  <a:gd name="T26" fmla="*/ 9 w 66"/>
                  <a:gd name="T27" fmla="*/ 0 h 30"/>
                  <a:gd name="T28" fmla="*/ 10 w 66"/>
                  <a:gd name="T29" fmla="*/ 0 h 30"/>
                  <a:gd name="T30" fmla="*/ 12 w 66"/>
                  <a:gd name="T31" fmla="*/ 3 h 30"/>
                  <a:gd name="T32" fmla="*/ 15 w 66"/>
                  <a:gd name="T33" fmla="*/ 8 h 30"/>
                  <a:gd name="T34" fmla="*/ 19 w 66"/>
                  <a:gd name="T35" fmla="*/ 7 h 30"/>
                  <a:gd name="T36" fmla="*/ 19 w 66"/>
                  <a:gd name="T37" fmla="*/ 4 h 30"/>
                  <a:gd name="T38" fmla="*/ 22 w 66"/>
                  <a:gd name="T39" fmla="*/ 6 h 30"/>
                  <a:gd name="T40" fmla="*/ 28 w 66"/>
                  <a:gd name="T41" fmla="*/ 4 h 30"/>
                  <a:gd name="T42" fmla="*/ 31 w 66"/>
                  <a:gd name="T43" fmla="*/ 6 h 30"/>
                  <a:gd name="T44" fmla="*/ 31 w 66"/>
                  <a:gd name="T45" fmla="*/ 4 h 30"/>
                  <a:gd name="T46" fmla="*/ 38 w 66"/>
                  <a:gd name="T47" fmla="*/ 4 h 30"/>
                  <a:gd name="T48" fmla="*/ 46 w 66"/>
                  <a:gd name="T49" fmla="*/ 4 h 30"/>
                  <a:gd name="T50" fmla="*/ 47 w 66"/>
                  <a:gd name="T51" fmla="*/ 0 h 30"/>
                  <a:gd name="T52" fmla="*/ 49 w 66"/>
                  <a:gd name="T53" fmla="*/ 0 h 30"/>
                  <a:gd name="T54" fmla="*/ 53 w 66"/>
                  <a:gd name="T55" fmla="*/ 3 h 30"/>
                  <a:gd name="T56" fmla="*/ 59 w 66"/>
                  <a:gd name="T57" fmla="*/ 2 h 30"/>
                  <a:gd name="T58" fmla="*/ 57 w 66"/>
                  <a:gd name="T59" fmla="*/ 4 h 30"/>
                  <a:gd name="T60" fmla="*/ 66 w 66"/>
                  <a:gd name="T61" fmla="*/ 15 h 30"/>
                  <a:gd name="T62" fmla="*/ 65 w 66"/>
                  <a:gd name="T63"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6" h="30">
                    <a:moveTo>
                      <a:pt x="65" y="16"/>
                    </a:moveTo>
                    <a:cubicBezTo>
                      <a:pt x="63" y="19"/>
                      <a:pt x="58" y="23"/>
                      <a:pt x="55" y="24"/>
                    </a:cubicBezTo>
                    <a:cubicBezTo>
                      <a:pt x="50" y="26"/>
                      <a:pt x="45" y="30"/>
                      <a:pt x="38" y="30"/>
                    </a:cubicBezTo>
                    <a:cubicBezTo>
                      <a:pt x="29" y="30"/>
                      <a:pt x="23" y="28"/>
                      <a:pt x="17" y="26"/>
                    </a:cubicBezTo>
                    <a:cubicBezTo>
                      <a:pt x="14" y="25"/>
                      <a:pt x="12" y="21"/>
                      <a:pt x="7" y="21"/>
                    </a:cubicBezTo>
                    <a:cubicBezTo>
                      <a:pt x="8" y="21"/>
                      <a:pt x="9" y="20"/>
                      <a:pt x="9" y="20"/>
                    </a:cubicBezTo>
                    <a:cubicBezTo>
                      <a:pt x="9" y="17"/>
                      <a:pt x="10" y="16"/>
                      <a:pt x="10" y="14"/>
                    </a:cubicBezTo>
                    <a:cubicBezTo>
                      <a:pt x="7" y="13"/>
                      <a:pt x="3" y="15"/>
                      <a:pt x="1" y="13"/>
                    </a:cubicBezTo>
                    <a:cubicBezTo>
                      <a:pt x="4" y="13"/>
                      <a:pt x="10" y="11"/>
                      <a:pt x="12" y="11"/>
                    </a:cubicBezTo>
                    <a:cubicBezTo>
                      <a:pt x="12" y="10"/>
                      <a:pt x="11" y="9"/>
                      <a:pt x="11" y="9"/>
                    </a:cubicBezTo>
                    <a:cubicBezTo>
                      <a:pt x="9" y="9"/>
                      <a:pt x="0" y="6"/>
                      <a:pt x="0" y="4"/>
                    </a:cubicBezTo>
                    <a:cubicBezTo>
                      <a:pt x="2" y="3"/>
                      <a:pt x="3" y="4"/>
                      <a:pt x="4" y="4"/>
                    </a:cubicBezTo>
                    <a:cubicBezTo>
                      <a:pt x="4" y="4"/>
                      <a:pt x="4" y="3"/>
                      <a:pt x="4" y="2"/>
                    </a:cubicBezTo>
                    <a:cubicBezTo>
                      <a:pt x="6" y="2"/>
                      <a:pt x="7" y="0"/>
                      <a:pt x="9" y="0"/>
                    </a:cubicBezTo>
                    <a:cubicBezTo>
                      <a:pt x="9" y="0"/>
                      <a:pt x="10" y="0"/>
                      <a:pt x="10" y="0"/>
                    </a:cubicBezTo>
                    <a:cubicBezTo>
                      <a:pt x="11" y="1"/>
                      <a:pt x="11" y="2"/>
                      <a:pt x="12" y="3"/>
                    </a:cubicBezTo>
                    <a:cubicBezTo>
                      <a:pt x="11" y="5"/>
                      <a:pt x="14" y="8"/>
                      <a:pt x="15" y="8"/>
                    </a:cubicBezTo>
                    <a:cubicBezTo>
                      <a:pt x="17" y="8"/>
                      <a:pt x="18" y="7"/>
                      <a:pt x="19" y="7"/>
                    </a:cubicBezTo>
                    <a:cubicBezTo>
                      <a:pt x="19" y="5"/>
                      <a:pt x="19" y="4"/>
                      <a:pt x="19" y="4"/>
                    </a:cubicBezTo>
                    <a:cubicBezTo>
                      <a:pt x="20" y="4"/>
                      <a:pt x="21" y="6"/>
                      <a:pt x="22" y="6"/>
                    </a:cubicBezTo>
                    <a:cubicBezTo>
                      <a:pt x="28" y="4"/>
                      <a:pt x="28" y="4"/>
                      <a:pt x="28" y="4"/>
                    </a:cubicBezTo>
                    <a:cubicBezTo>
                      <a:pt x="29" y="5"/>
                      <a:pt x="30" y="5"/>
                      <a:pt x="31" y="6"/>
                    </a:cubicBezTo>
                    <a:cubicBezTo>
                      <a:pt x="31" y="5"/>
                      <a:pt x="31" y="4"/>
                      <a:pt x="31" y="4"/>
                    </a:cubicBezTo>
                    <a:cubicBezTo>
                      <a:pt x="34" y="4"/>
                      <a:pt x="36" y="4"/>
                      <a:pt x="38" y="4"/>
                    </a:cubicBezTo>
                    <a:cubicBezTo>
                      <a:pt x="41" y="4"/>
                      <a:pt x="44" y="2"/>
                      <a:pt x="46" y="4"/>
                    </a:cubicBezTo>
                    <a:cubicBezTo>
                      <a:pt x="46" y="2"/>
                      <a:pt x="46" y="1"/>
                      <a:pt x="47" y="0"/>
                    </a:cubicBezTo>
                    <a:cubicBezTo>
                      <a:pt x="48" y="1"/>
                      <a:pt x="48" y="1"/>
                      <a:pt x="49" y="0"/>
                    </a:cubicBezTo>
                    <a:cubicBezTo>
                      <a:pt x="49" y="3"/>
                      <a:pt x="51" y="3"/>
                      <a:pt x="53" y="3"/>
                    </a:cubicBezTo>
                    <a:cubicBezTo>
                      <a:pt x="55" y="3"/>
                      <a:pt x="57" y="2"/>
                      <a:pt x="59" y="2"/>
                    </a:cubicBezTo>
                    <a:cubicBezTo>
                      <a:pt x="58" y="2"/>
                      <a:pt x="57" y="3"/>
                      <a:pt x="57" y="4"/>
                    </a:cubicBezTo>
                    <a:cubicBezTo>
                      <a:pt x="57" y="11"/>
                      <a:pt x="66" y="9"/>
                      <a:pt x="66" y="15"/>
                    </a:cubicBezTo>
                    <a:lnTo>
                      <a:pt x="65"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2" name="Freeform 96"/>
              <p:cNvSpPr>
                <a:spLocks/>
              </p:cNvSpPr>
              <p:nvPr/>
            </p:nvSpPr>
            <p:spPr bwMode="auto">
              <a:xfrm>
                <a:off x="1358900" y="2843213"/>
                <a:ext cx="147637" cy="50800"/>
              </a:xfrm>
              <a:custGeom>
                <a:avLst/>
                <a:gdLst>
                  <a:gd name="T0" fmla="*/ 67 w 67"/>
                  <a:gd name="T1" fmla="*/ 20 h 23"/>
                  <a:gd name="T2" fmla="*/ 59 w 67"/>
                  <a:gd name="T3" fmla="*/ 23 h 23"/>
                  <a:gd name="T4" fmla="*/ 45 w 67"/>
                  <a:gd name="T5" fmla="*/ 21 h 23"/>
                  <a:gd name="T6" fmla="*/ 45 w 67"/>
                  <a:gd name="T7" fmla="*/ 20 h 23"/>
                  <a:gd name="T8" fmla="*/ 48 w 67"/>
                  <a:gd name="T9" fmla="*/ 18 h 23"/>
                  <a:gd name="T10" fmla="*/ 40 w 67"/>
                  <a:gd name="T11" fmla="*/ 13 h 23"/>
                  <a:gd name="T12" fmla="*/ 37 w 67"/>
                  <a:gd name="T13" fmla="*/ 11 h 23"/>
                  <a:gd name="T14" fmla="*/ 33 w 67"/>
                  <a:gd name="T15" fmla="*/ 11 h 23"/>
                  <a:gd name="T16" fmla="*/ 25 w 67"/>
                  <a:gd name="T17" fmla="*/ 7 h 23"/>
                  <a:gd name="T18" fmla="*/ 18 w 67"/>
                  <a:gd name="T19" fmla="*/ 7 h 23"/>
                  <a:gd name="T20" fmla="*/ 18 w 67"/>
                  <a:gd name="T21" fmla="*/ 5 h 23"/>
                  <a:gd name="T22" fmla="*/ 15 w 67"/>
                  <a:gd name="T23" fmla="*/ 4 h 23"/>
                  <a:gd name="T24" fmla="*/ 2 w 67"/>
                  <a:gd name="T25" fmla="*/ 10 h 23"/>
                  <a:gd name="T26" fmla="*/ 0 w 67"/>
                  <a:gd name="T27" fmla="*/ 10 h 23"/>
                  <a:gd name="T28" fmla="*/ 18 w 67"/>
                  <a:gd name="T29" fmla="*/ 0 h 23"/>
                  <a:gd name="T30" fmla="*/ 41 w 67"/>
                  <a:gd name="T31" fmla="*/ 5 h 23"/>
                  <a:gd name="T32" fmla="*/ 45 w 67"/>
                  <a:gd name="T33" fmla="*/ 8 h 23"/>
                  <a:gd name="T34" fmla="*/ 59 w 67"/>
                  <a:gd name="T35" fmla="*/ 14 h 23"/>
                  <a:gd name="T36" fmla="*/ 59 w 67"/>
                  <a:gd name="T37" fmla="*/ 15 h 23"/>
                  <a:gd name="T38" fmla="*/ 62 w 67"/>
                  <a:gd name="T39" fmla="*/ 15 h 23"/>
                  <a:gd name="T40" fmla="*/ 67 w 67"/>
                  <a:gd name="T41" fmla="*/ 2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 h="23">
                    <a:moveTo>
                      <a:pt x="67" y="20"/>
                    </a:moveTo>
                    <a:cubicBezTo>
                      <a:pt x="66" y="23"/>
                      <a:pt x="61" y="23"/>
                      <a:pt x="59" y="23"/>
                    </a:cubicBezTo>
                    <a:cubicBezTo>
                      <a:pt x="53" y="23"/>
                      <a:pt x="50" y="21"/>
                      <a:pt x="45" y="21"/>
                    </a:cubicBezTo>
                    <a:cubicBezTo>
                      <a:pt x="45" y="21"/>
                      <a:pt x="45" y="20"/>
                      <a:pt x="45" y="20"/>
                    </a:cubicBezTo>
                    <a:cubicBezTo>
                      <a:pt x="47" y="20"/>
                      <a:pt x="47" y="19"/>
                      <a:pt x="48" y="18"/>
                    </a:cubicBezTo>
                    <a:cubicBezTo>
                      <a:pt x="44" y="16"/>
                      <a:pt x="41" y="16"/>
                      <a:pt x="40" y="13"/>
                    </a:cubicBezTo>
                    <a:cubicBezTo>
                      <a:pt x="38" y="13"/>
                      <a:pt x="38" y="11"/>
                      <a:pt x="37" y="11"/>
                    </a:cubicBezTo>
                    <a:cubicBezTo>
                      <a:pt x="36" y="10"/>
                      <a:pt x="35" y="11"/>
                      <a:pt x="33" y="11"/>
                    </a:cubicBezTo>
                    <a:cubicBezTo>
                      <a:pt x="30" y="11"/>
                      <a:pt x="28" y="7"/>
                      <a:pt x="25" y="7"/>
                    </a:cubicBezTo>
                    <a:cubicBezTo>
                      <a:pt x="18" y="7"/>
                      <a:pt x="18" y="7"/>
                      <a:pt x="18" y="7"/>
                    </a:cubicBezTo>
                    <a:cubicBezTo>
                      <a:pt x="17" y="6"/>
                      <a:pt x="17" y="6"/>
                      <a:pt x="18" y="5"/>
                    </a:cubicBezTo>
                    <a:cubicBezTo>
                      <a:pt x="17" y="4"/>
                      <a:pt x="16" y="4"/>
                      <a:pt x="15" y="4"/>
                    </a:cubicBezTo>
                    <a:cubicBezTo>
                      <a:pt x="10" y="4"/>
                      <a:pt x="4" y="7"/>
                      <a:pt x="2" y="10"/>
                    </a:cubicBezTo>
                    <a:cubicBezTo>
                      <a:pt x="0" y="10"/>
                      <a:pt x="0" y="10"/>
                      <a:pt x="0" y="10"/>
                    </a:cubicBezTo>
                    <a:cubicBezTo>
                      <a:pt x="3" y="3"/>
                      <a:pt x="8" y="0"/>
                      <a:pt x="18" y="0"/>
                    </a:cubicBezTo>
                    <a:cubicBezTo>
                      <a:pt x="28" y="0"/>
                      <a:pt x="33" y="5"/>
                      <a:pt x="41" y="5"/>
                    </a:cubicBezTo>
                    <a:cubicBezTo>
                      <a:pt x="42" y="5"/>
                      <a:pt x="44" y="8"/>
                      <a:pt x="45" y="8"/>
                    </a:cubicBezTo>
                    <a:cubicBezTo>
                      <a:pt x="48" y="11"/>
                      <a:pt x="53" y="14"/>
                      <a:pt x="59" y="14"/>
                    </a:cubicBezTo>
                    <a:cubicBezTo>
                      <a:pt x="59" y="14"/>
                      <a:pt x="58" y="15"/>
                      <a:pt x="59" y="15"/>
                    </a:cubicBezTo>
                    <a:cubicBezTo>
                      <a:pt x="62" y="15"/>
                      <a:pt x="62" y="15"/>
                      <a:pt x="62" y="15"/>
                    </a:cubicBezTo>
                    <a:cubicBezTo>
                      <a:pt x="64" y="16"/>
                      <a:pt x="66" y="19"/>
                      <a:pt x="6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3" name="Freeform 97"/>
              <p:cNvSpPr>
                <a:spLocks/>
              </p:cNvSpPr>
              <p:nvPr/>
            </p:nvSpPr>
            <p:spPr bwMode="auto">
              <a:xfrm>
                <a:off x="1379538" y="2860676"/>
                <a:ext cx="7937" cy="9525"/>
              </a:xfrm>
              <a:custGeom>
                <a:avLst/>
                <a:gdLst>
                  <a:gd name="T0" fmla="*/ 3 w 4"/>
                  <a:gd name="T1" fmla="*/ 0 h 4"/>
                  <a:gd name="T2" fmla="*/ 3 w 4"/>
                  <a:gd name="T3" fmla="*/ 4 h 4"/>
                  <a:gd name="T4" fmla="*/ 0 w 4"/>
                  <a:gd name="T5" fmla="*/ 4 h 4"/>
                  <a:gd name="T6" fmla="*/ 2 w 4"/>
                  <a:gd name="T7" fmla="*/ 2 h 4"/>
                  <a:gd name="T8" fmla="*/ 2 w 4"/>
                  <a:gd name="T9" fmla="*/ 0 h 4"/>
                  <a:gd name="T10" fmla="*/ 3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3" y="0"/>
                    </a:moveTo>
                    <a:cubicBezTo>
                      <a:pt x="4" y="2"/>
                      <a:pt x="4" y="3"/>
                      <a:pt x="3" y="4"/>
                    </a:cubicBezTo>
                    <a:cubicBezTo>
                      <a:pt x="3" y="4"/>
                      <a:pt x="0" y="4"/>
                      <a:pt x="0" y="4"/>
                    </a:cubicBezTo>
                    <a:cubicBezTo>
                      <a:pt x="0" y="2"/>
                      <a:pt x="2" y="2"/>
                      <a:pt x="2" y="2"/>
                    </a:cubicBezTo>
                    <a:cubicBezTo>
                      <a:pt x="2" y="0"/>
                      <a:pt x="2" y="0"/>
                      <a:pt x="2" y="0"/>
                    </a:cubicBezTo>
                    <a:cubicBezTo>
                      <a:pt x="3" y="0"/>
                      <a:pt x="3"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4" name="Freeform 98"/>
              <p:cNvSpPr>
                <a:spLocks/>
              </p:cNvSpPr>
              <p:nvPr/>
            </p:nvSpPr>
            <p:spPr bwMode="auto">
              <a:xfrm>
                <a:off x="1454150" y="2911476"/>
                <a:ext cx="23812" cy="11113"/>
              </a:xfrm>
              <a:custGeom>
                <a:avLst/>
                <a:gdLst>
                  <a:gd name="T0" fmla="*/ 9 w 11"/>
                  <a:gd name="T1" fmla="*/ 1 h 5"/>
                  <a:gd name="T2" fmla="*/ 11 w 11"/>
                  <a:gd name="T3" fmla="*/ 4 h 5"/>
                  <a:gd name="T4" fmla="*/ 4 w 11"/>
                  <a:gd name="T5" fmla="*/ 5 h 5"/>
                  <a:gd name="T6" fmla="*/ 0 w 11"/>
                  <a:gd name="T7" fmla="*/ 1 h 5"/>
                  <a:gd name="T8" fmla="*/ 2 w 11"/>
                  <a:gd name="T9" fmla="*/ 0 h 5"/>
                  <a:gd name="T10" fmla="*/ 9 w 11"/>
                  <a:gd name="T11" fmla="*/ 2 h 5"/>
                  <a:gd name="T12" fmla="*/ 9 w 11"/>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1" h="5">
                    <a:moveTo>
                      <a:pt x="9" y="1"/>
                    </a:moveTo>
                    <a:cubicBezTo>
                      <a:pt x="10" y="2"/>
                      <a:pt x="11" y="3"/>
                      <a:pt x="11" y="4"/>
                    </a:cubicBezTo>
                    <a:cubicBezTo>
                      <a:pt x="8" y="4"/>
                      <a:pt x="6" y="5"/>
                      <a:pt x="4" y="5"/>
                    </a:cubicBezTo>
                    <a:cubicBezTo>
                      <a:pt x="2" y="5"/>
                      <a:pt x="0" y="3"/>
                      <a:pt x="0" y="1"/>
                    </a:cubicBezTo>
                    <a:cubicBezTo>
                      <a:pt x="0" y="1"/>
                      <a:pt x="1" y="0"/>
                      <a:pt x="2" y="0"/>
                    </a:cubicBezTo>
                    <a:cubicBezTo>
                      <a:pt x="5" y="0"/>
                      <a:pt x="8" y="1"/>
                      <a:pt x="9" y="2"/>
                    </a:cubicBezTo>
                    <a:lnTo>
                      <a:pt x="9"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5" name="Freeform 99"/>
              <p:cNvSpPr>
                <a:spLocks/>
              </p:cNvSpPr>
              <p:nvPr/>
            </p:nvSpPr>
            <p:spPr bwMode="auto">
              <a:xfrm>
                <a:off x="1609725" y="2911476"/>
                <a:ext cx="22225" cy="9525"/>
              </a:xfrm>
              <a:custGeom>
                <a:avLst/>
                <a:gdLst>
                  <a:gd name="T0" fmla="*/ 10 w 10"/>
                  <a:gd name="T1" fmla="*/ 2 h 4"/>
                  <a:gd name="T2" fmla="*/ 6 w 10"/>
                  <a:gd name="T3" fmla="*/ 4 h 4"/>
                  <a:gd name="T4" fmla="*/ 0 w 10"/>
                  <a:gd name="T5" fmla="*/ 1 h 4"/>
                  <a:gd name="T6" fmla="*/ 3 w 10"/>
                  <a:gd name="T7" fmla="*/ 0 h 4"/>
                  <a:gd name="T8" fmla="*/ 10 w 10"/>
                  <a:gd name="T9" fmla="*/ 2 h 4"/>
                </a:gdLst>
                <a:ahLst/>
                <a:cxnLst>
                  <a:cxn ang="0">
                    <a:pos x="T0" y="T1"/>
                  </a:cxn>
                  <a:cxn ang="0">
                    <a:pos x="T2" y="T3"/>
                  </a:cxn>
                  <a:cxn ang="0">
                    <a:pos x="T4" y="T5"/>
                  </a:cxn>
                  <a:cxn ang="0">
                    <a:pos x="T6" y="T7"/>
                  </a:cxn>
                  <a:cxn ang="0">
                    <a:pos x="T8" y="T9"/>
                  </a:cxn>
                </a:cxnLst>
                <a:rect l="0" t="0" r="r" b="b"/>
                <a:pathLst>
                  <a:path w="10" h="4">
                    <a:moveTo>
                      <a:pt x="10" y="2"/>
                    </a:moveTo>
                    <a:cubicBezTo>
                      <a:pt x="9" y="4"/>
                      <a:pt x="7" y="4"/>
                      <a:pt x="6" y="4"/>
                    </a:cubicBezTo>
                    <a:cubicBezTo>
                      <a:pt x="3" y="4"/>
                      <a:pt x="0" y="3"/>
                      <a:pt x="0" y="1"/>
                    </a:cubicBezTo>
                    <a:cubicBezTo>
                      <a:pt x="0" y="0"/>
                      <a:pt x="2" y="0"/>
                      <a:pt x="3" y="0"/>
                    </a:cubicBezTo>
                    <a:cubicBezTo>
                      <a:pt x="4" y="0"/>
                      <a:pt x="9" y="1"/>
                      <a:pt x="1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6" name="Freeform 100"/>
              <p:cNvSpPr>
                <a:spLocks/>
              </p:cNvSpPr>
              <p:nvPr/>
            </p:nvSpPr>
            <p:spPr bwMode="auto">
              <a:xfrm>
                <a:off x="1509713" y="2889251"/>
                <a:ext cx="82550" cy="34925"/>
              </a:xfrm>
              <a:custGeom>
                <a:avLst/>
                <a:gdLst>
                  <a:gd name="T0" fmla="*/ 32 w 38"/>
                  <a:gd name="T1" fmla="*/ 6 h 16"/>
                  <a:gd name="T2" fmla="*/ 38 w 38"/>
                  <a:gd name="T3" fmla="*/ 11 h 16"/>
                  <a:gd name="T4" fmla="*/ 30 w 38"/>
                  <a:gd name="T5" fmla="*/ 11 h 16"/>
                  <a:gd name="T6" fmla="*/ 26 w 38"/>
                  <a:gd name="T7" fmla="*/ 13 h 16"/>
                  <a:gd name="T8" fmla="*/ 23 w 38"/>
                  <a:gd name="T9" fmla="*/ 11 h 16"/>
                  <a:gd name="T10" fmla="*/ 18 w 38"/>
                  <a:gd name="T11" fmla="*/ 16 h 16"/>
                  <a:gd name="T12" fmla="*/ 16 w 38"/>
                  <a:gd name="T13" fmla="*/ 13 h 16"/>
                  <a:gd name="T14" fmla="*/ 5 w 38"/>
                  <a:gd name="T15" fmla="*/ 12 h 16"/>
                  <a:gd name="T16" fmla="*/ 3 w 38"/>
                  <a:gd name="T17" fmla="*/ 12 h 16"/>
                  <a:gd name="T18" fmla="*/ 2 w 38"/>
                  <a:gd name="T19" fmla="*/ 14 h 16"/>
                  <a:gd name="T20" fmla="*/ 0 w 38"/>
                  <a:gd name="T21" fmla="*/ 10 h 16"/>
                  <a:gd name="T22" fmla="*/ 1 w 38"/>
                  <a:gd name="T23" fmla="*/ 9 h 16"/>
                  <a:gd name="T24" fmla="*/ 11 w 38"/>
                  <a:gd name="T25" fmla="*/ 9 h 16"/>
                  <a:gd name="T26" fmla="*/ 9 w 38"/>
                  <a:gd name="T27" fmla="*/ 4 h 16"/>
                  <a:gd name="T28" fmla="*/ 6 w 38"/>
                  <a:gd name="T29" fmla="*/ 2 h 16"/>
                  <a:gd name="T30" fmla="*/ 8 w 38"/>
                  <a:gd name="T31" fmla="*/ 0 h 16"/>
                  <a:gd name="T32" fmla="*/ 14 w 38"/>
                  <a:gd name="T33" fmla="*/ 2 h 16"/>
                  <a:gd name="T34" fmla="*/ 20 w 38"/>
                  <a:gd name="T35" fmla="*/ 1 h 16"/>
                  <a:gd name="T36" fmla="*/ 33 w 38"/>
                  <a:gd name="T37" fmla="*/ 7 h 16"/>
                  <a:gd name="T38" fmla="*/ 32 w 38"/>
                  <a:gd name="T39"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8" h="16">
                    <a:moveTo>
                      <a:pt x="32" y="6"/>
                    </a:moveTo>
                    <a:cubicBezTo>
                      <a:pt x="34" y="8"/>
                      <a:pt x="37" y="9"/>
                      <a:pt x="38" y="11"/>
                    </a:cubicBezTo>
                    <a:cubicBezTo>
                      <a:pt x="30" y="11"/>
                      <a:pt x="30" y="11"/>
                      <a:pt x="30" y="11"/>
                    </a:cubicBezTo>
                    <a:cubicBezTo>
                      <a:pt x="28" y="12"/>
                      <a:pt x="27" y="13"/>
                      <a:pt x="26" y="13"/>
                    </a:cubicBezTo>
                    <a:cubicBezTo>
                      <a:pt x="24" y="13"/>
                      <a:pt x="25" y="11"/>
                      <a:pt x="23" y="11"/>
                    </a:cubicBezTo>
                    <a:cubicBezTo>
                      <a:pt x="20" y="11"/>
                      <a:pt x="21" y="16"/>
                      <a:pt x="18" y="16"/>
                    </a:cubicBezTo>
                    <a:cubicBezTo>
                      <a:pt x="16" y="16"/>
                      <a:pt x="17" y="13"/>
                      <a:pt x="16" y="13"/>
                    </a:cubicBezTo>
                    <a:cubicBezTo>
                      <a:pt x="13" y="11"/>
                      <a:pt x="8" y="12"/>
                      <a:pt x="5" y="12"/>
                    </a:cubicBezTo>
                    <a:cubicBezTo>
                      <a:pt x="4" y="12"/>
                      <a:pt x="4" y="13"/>
                      <a:pt x="3" y="12"/>
                    </a:cubicBezTo>
                    <a:cubicBezTo>
                      <a:pt x="3" y="13"/>
                      <a:pt x="2" y="13"/>
                      <a:pt x="2" y="14"/>
                    </a:cubicBezTo>
                    <a:cubicBezTo>
                      <a:pt x="1" y="14"/>
                      <a:pt x="0" y="11"/>
                      <a:pt x="0" y="10"/>
                    </a:cubicBezTo>
                    <a:cubicBezTo>
                      <a:pt x="0" y="10"/>
                      <a:pt x="1" y="9"/>
                      <a:pt x="1" y="9"/>
                    </a:cubicBezTo>
                    <a:cubicBezTo>
                      <a:pt x="6" y="9"/>
                      <a:pt x="8" y="10"/>
                      <a:pt x="11" y="9"/>
                    </a:cubicBezTo>
                    <a:cubicBezTo>
                      <a:pt x="10" y="8"/>
                      <a:pt x="9" y="6"/>
                      <a:pt x="9" y="4"/>
                    </a:cubicBezTo>
                    <a:cubicBezTo>
                      <a:pt x="8" y="4"/>
                      <a:pt x="6" y="3"/>
                      <a:pt x="6" y="2"/>
                    </a:cubicBezTo>
                    <a:cubicBezTo>
                      <a:pt x="6" y="1"/>
                      <a:pt x="8" y="0"/>
                      <a:pt x="8" y="0"/>
                    </a:cubicBezTo>
                    <a:cubicBezTo>
                      <a:pt x="10" y="0"/>
                      <a:pt x="12" y="2"/>
                      <a:pt x="14" y="2"/>
                    </a:cubicBezTo>
                    <a:cubicBezTo>
                      <a:pt x="17" y="2"/>
                      <a:pt x="18" y="1"/>
                      <a:pt x="20" y="1"/>
                    </a:cubicBezTo>
                    <a:cubicBezTo>
                      <a:pt x="28" y="1"/>
                      <a:pt x="29" y="5"/>
                      <a:pt x="33" y="7"/>
                    </a:cubicBezTo>
                    <a:lnTo>
                      <a:pt x="32"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7" name="Freeform 101"/>
              <p:cNvSpPr>
                <a:spLocks/>
              </p:cNvSpPr>
              <p:nvPr/>
            </p:nvSpPr>
            <p:spPr bwMode="auto">
              <a:xfrm>
                <a:off x="1687513" y="3025776"/>
                <a:ext cx="11112" cy="11113"/>
              </a:xfrm>
              <a:custGeom>
                <a:avLst/>
                <a:gdLst>
                  <a:gd name="T0" fmla="*/ 5 w 5"/>
                  <a:gd name="T1" fmla="*/ 2 h 5"/>
                  <a:gd name="T2" fmla="*/ 5 w 5"/>
                  <a:gd name="T3" fmla="*/ 0 h 5"/>
                  <a:gd name="T4" fmla="*/ 3 w 5"/>
                  <a:gd name="T5" fmla="*/ 0 h 5"/>
                  <a:gd name="T6" fmla="*/ 0 w 5"/>
                  <a:gd name="T7" fmla="*/ 5 h 5"/>
                  <a:gd name="T8" fmla="*/ 3 w 5"/>
                  <a:gd name="T9" fmla="*/ 5 h 5"/>
                  <a:gd name="T10" fmla="*/ 5 w 5"/>
                  <a:gd name="T11" fmla="*/ 2 h 5"/>
                </a:gdLst>
                <a:ahLst/>
                <a:cxnLst>
                  <a:cxn ang="0">
                    <a:pos x="T0" y="T1"/>
                  </a:cxn>
                  <a:cxn ang="0">
                    <a:pos x="T2" y="T3"/>
                  </a:cxn>
                  <a:cxn ang="0">
                    <a:pos x="T4" y="T5"/>
                  </a:cxn>
                  <a:cxn ang="0">
                    <a:pos x="T6" y="T7"/>
                  </a:cxn>
                  <a:cxn ang="0">
                    <a:pos x="T8" y="T9"/>
                  </a:cxn>
                  <a:cxn ang="0">
                    <a:pos x="T10" y="T11"/>
                  </a:cxn>
                </a:cxnLst>
                <a:rect l="0" t="0" r="r" b="b"/>
                <a:pathLst>
                  <a:path w="5" h="5">
                    <a:moveTo>
                      <a:pt x="5" y="2"/>
                    </a:moveTo>
                    <a:cubicBezTo>
                      <a:pt x="5" y="0"/>
                      <a:pt x="5" y="0"/>
                      <a:pt x="5" y="0"/>
                    </a:cubicBezTo>
                    <a:cubicBezTo>
                      <a:pt x="5" y="0"/>
                      <a:pt x="4" y="0"/>
                      <a:pt x="3" y="0"/>
                    </a:cubicBezTo>
                    <a:cubicBezTo>
                      <a:pt x="2" y="0"/>
                      <a:pt x="0" y="2"/>
                      <a:pt x="0" y="5"/>
                    </a:cubicBezTo>
                    <a:cubicBezTo>
                      <a:pt x="0" y="5"/>
                      <a:pt x="2" y="5"/>
                      <a:pt x="3" y="5"/>
                    </a:cubicBezTo>
                    <a:cubicBezTo>
                      <a:pt x="4" y="5"/>
                      <a:pt x="5" y="3"/>
                      <a:pt x="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8" name="Freeform 102"/>
              <p:cNvSpPr>
                <a:spLocks/>
              </p:cNvSpPr>
              <p:nvPr/>
            </p:nvSpPr>
            <p:spPr bwMode="auto">
              <a:xfrm>
                <a:off x="1843088" y="3175001"/>
                <a:ext cx="33337" cy="26988"/>
              </a:xfrm>
              <a:custGeom>
                <a:avLst/>
                <a:gdLst>
                  <a:gd name="T0" fmla="*/ 5 w 15"/>
                  <a:gd name="T1" fmla="*/ 0 h 12"/>
                  <a:gd name="T2" fmla="*/ 10 w 15"/>
                  <a:gd name="T3" fmla="*/ 3 h 12"/>
                  <a:gd name="T4" fmla="*/ 14 w 15"/>
                  <a:gd name="T5" fmla="*/ 3 h 12"/>
                  <a:gd name="T6" fmla="*/ 15 w 15"/>
                  <a:gd name="T7" fmla="*/ 5 h 12"/>
                  <a:gd name="T8" fmla="*/ 9 w 15"/>
                  <a:gd name="T9" fmla="*/ 12 h 12"/>
                  <a:gd name="T10" fmla="*/ 0 w 15"/>
                  <a:gd name="T11" fmla="*/ 6 h 12"/>
                  <a:gd name="T12" fmla="*/ 4 w 15"/>
                  <a:gd name="T13" fmla="*/ 0 h 12"/>
                  <a:gd name="T14" fmla="*/ 5 w 15"/>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2">
                    <a:moveTo>
                      <a:pt x="5" y="0"/>
                    </a:moveTo>
                    <a:cubicBezTo>
                      <a:pt x="7" y="1"/>
                      <a:pt x="8" y="3"/>
                      <a:pt x="10" y="3"/>
                    </a:cubicBezTo>
                    <a:cubicBezTo>
                      <a:pt x="11" y="5"/>
                      <a:pt x="13" y="3"/>
                      <a:pt x="14" y="3"/>
                    </a:cubicBezTo>
                    <a:cubicBezTo>
                      <a:pt x="15" y="3"/>
                      <a:pt x="15" y="5"/>
                      <a:pt x="15" y="5"/>
                    </a:cubicBezTo>
                    <a:cubicBezTo>
                      <a:pt x="15" y="7"/>
                      <a:pt x="12" y="12"/>
                      <a:pt x="9" y="12"/>
                    </a:cubicBezTo>
                    <a:cubicBezTo>
                      <a:pt x="6" y="12"/>
                      <a:pt x="0" y="8"/>
                      <a:pt x="0" y="6"/>
                    </a:cubicBezTo>
                    <a:cubicBezTo>
                      <a:pt x="0" y="3"/>
                      <a:pt x="2" y="0"/>
                      <a:pt x="4" y="0"/>
                    </a:cubicBezTo>
                    <a:cubicBezTo>
                      <a:pt x="5" y="0"/>
                      <a:pt x="5" y="1"/>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39" name="Freeform 103"/>
              <p:cNvSpPr>
                <a:spLocks/>
              </p:cNvSpPr>
              <p:nvPr/>
            </p:nvSpPr>
            <p:spPr bwMode="auto">
              <a:xfrm>
                <a:off x="1511300" y="3817938"/>
                <a:ext cx="11112" cy="28575"/>
              </a:xfrm>
              <a:custGeom>
                <a:avLst/>
                <a:gdLst>
                  <a:gd name="T0" fmla="*/ 0 w 5"/>
                  <a:gd name="T1" fmla="*/ 7 h 13"/>
                  <a:gd name="T2" fmla="*/ 3 w 5"/>
                  <a:gd name="T3" fmla="*/ 0 h 13"/>
                  <a:gd name="T4" fmla="*/ 5 w 5"/>
                  <a:gd name="T5" fmla="*/ 4 h 13"/>
                  <a:gd name="T6" fmla="*/ 5 w 5"/>
                  <a:gd name="T7" fmla="*/ 6 h 13"/>
                  <a:gd name="T8" fmla="*/ 5 w 5"/>
                  <a:gd name="T9" fmla="*/ 13 h 13"/>
                  <a:gd name="T10" fmla="*/ 2 w 5"/>
                  <a:gd name="T11" fmla="*/ 13 h 13"/>
                  <a:gd name="T12" fmla="*/ 0 w 5"/>
                  <a:gd name="T13" fmla="*/ 10 h 13"/>
                  <a:gd name="T14" fmla="*/ 0 w 5"/>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3">
                    <a:moveTo>
                      <a:pt x="0" y="7"/>
                    </a:moveTo>
                    <a:cubicBezTo>
                      <a:pt x="0" y="7"/>
                      <a:pt x="1" y="0"/>
                      <a:pt x="3" y="0"/>
                    </a:cubicBezTo>
                    <a:cubicBezTo>
                      <a:pt x="5" y="0"/>
                      <a:pt x="5" y="2"/>
                      <a:pt x="5" y="4"/>
                    </a:cubicBezTo>
                    <a:cubicBezTo>
                      <a:pt x="5" y="5"/>
                      <a:pt x="5" y="6"/>
                      <a:pt x="5" y="6"/>
                    </a:cubicBezTo>
                    <a:cubicBezTo>
                      <a:pt x="5" y="13"/>
                      <a:pt x="5" y="13"/>
                      <a:pt x="5" y="13"/>
                    </a:cubicBezTo>
                    <a:cubicBezTo>
                      <a:pt x="2" y="13"/>
                      <a:pt x="2" y="13"/>
                      <a:pt x="2" y="13"/>
                    </a:cubicBezTo>
                    <a:cubicBezTo>
                      <a:pt x="1" y="13"/>
                      <a:pt x="0" y="11"/>
                      <a:pt x="0" y="10"/>
                    </a:cubicBezTo>
                    <a:cubicBezTo>
                      <a:pt x="0" y="9"/>
                      <a:pt x="0" y="7"/>
                      <a:pt x="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0" name="Freeform 104"/>
              <p:cNvSpPr>
                <a:spLocks/>
              </p:cNvSpPr>
              <p:nvPr/>
            </p:nvSpPr>
            <p:spPr bwMode="auto">
              <a:xfrm>
                <a:off x="1409700" y="3001963"/>
                <a:ext cx="661987" cy="1068388"/>
              </a:xfrm>
              <a:custGeom>
                <a:avLst/>
                <a:gdLst>
                  <a:gd name="T0" fmla="*/ 23 w 301"/>
                  <a:gd name="T1" fmla="*/ 47 h 486"/>
                  <a:gd name="T2" fmla="*/ 26 w 301"/>
                  <a:gd name="T3" fmla="*/ 26 h 486"/>
                  <a:gd name="T4" fmla="*/ 30 w 301"/>
                  <a:gd name="T5" fmla="*/ 24 h 486"/>
                  <a:gd name="T6" fmla="*/ 42 w 301"/>
                  <a:gd name="T7" fmla="*/ 9 h 486"/>
                  <a:gd name="T8" fmla="*/ 65 w 301"/>
                  <a:gd name="T9" fmla="*/ 3 h 486"/>
                  <a:gd name="T10" fmla="*/ 65 w 301"/>
                  <a:gd name="T11" fmla="*/ 22 h 486"/>
                  <a:gd name="T12" fmla="*/ 70 w 301"/>
                  <a:gd name="T13" fmla="*/ 7 h 486"/>
                  <a:gd name="T14" fmla="*/ 75 w 301"/>
                  <a:gd name="T15" fmla="*/ 2 h 486"/>
                  <a:gd name="T16" fmla="*/ 99 w 301"/>
                  <a:gd name="T17" fmla="*/ 12 h 486"/>
                  <a:gd name="T18" fmla="*/ 116 w 301"/>
                  <a:gd name="T19" fmla="*/ 10 h 486"/>
                  <a:gd name="T20" fmla="*/ 119 w 301"/>
                  <a:gd name="T21" fmla="*/ 13 h 486"/>
                  <a:gd name="T22" fmla="*/ 139 w 301"/>
                  <a:gd name="T23" fmla="*/ 26 h 486"/>
                  <a:gd name="T24" fmla="*/ 168 w 301"/>
                  <a:gd name="T25" fmla="*/ 43 h 486"/>
                  <a:gd name="T26" fmla="*/ 182 w 301"/>
                  <a:gd name="T27" fmla="*/ 46 h 486"/>
                  <a:gd name="T28" fmla="*/ 199 w 301"/>
                  <a:gd name="T29" fmla="*/ 67 h 486"/>
                  <a:gd name="T30" fmla="*/ 197 w 301"/>
                  <a:gd name="T31" fmla="*/ 87 h 486"/>
                  <a:gd name="T32" fmla="*/ 207 w 301"/>
                  <a:gd name="T33" fmla="*/ 95 h 486"/>
                  <a:gd name="T34" fmla="*/ 233 w 301"/>
                  <a:gd name="T35" fmla="*/ 90 h 486"/>
                  <a:gd name="T36" fmla="*/ 240 w 301"/>
                  <a:gd name="T37" fmla="*/ 98 h 486"/>
                  <a:gd name="T38" fmla="*/ 263 w 301"/>
                  <a:gd name="T39" fmla="*/ 98 h 486"/>
                  <a:gd name="T40" fmla="*/ 295 w 301"/>
                  <a:gd name="T41" fmla="*/ 113 h 486"/>
                  <a:gd name="T42" fmla="*/ 282 w 301"/>
                  <a:gd name="T43" fmla="*/ 159 h 486"/>
                  <a:gd name="T44" fmla="*/ 273 w 301"/>
                  <a:gd name="T45" fmla="*/ 192 h 486"/>
                  <a:gd name="T46" fmla="*/ 268 w 301"/>
                  <a:gd name="T47" fmla="*/ 208 h 486"/>
                  <a:gd name="T48" fmla="*/ 249 w 301"/>
                  <a:gd name="T49" fmla="*/ 231 h 486"/>
                  <a:gd name="T50" fmla="*/ 220 w 301"/>
                  <a:gd name="T51" fmla="*/ 243 h 486"/>
                  <a:gd name="T52" fmla="*/ 211 w 301"/>
                  <a:gd name="T53" fmla="*/ 269 h 486"/>
                  <a:gd name="T54" fmla="*/ 199 w 301"/>
                  <a:gd name="T55" fmla="*/ 287 h 486"/>
                  <a:gd name="T56" fmla="*/ 160 w 301"/>
                  <a:gd name="T57" fmla="*/ 316 h 486"/>
                  <a:gd name="T58" fmla="*/ 152 w 301"/>
                  <a:gd name="T59" fmla="*/ 318 h 486"/>
                  <a:gd name="T60" fmla="*/ 158 w 301"/>
                  <a:gd name="T61" fmla="*/ 336 h 486"/>
                  <a:gd name="T62" fmla="*/ 125 w 301"/>
                  <a:gd name="T63" fmla="*/ 348 h 486"/>
                  <a:gd name="T64" fmla="*/ 123 w 301"/>
                  <a:gd name="T65" fmla="*/ 363 h 486"/>
                  <a:gd name="T66" fmla="*/ 105 w 301"/>
                  <a:gd name="T67" fmla="*/ 366 h 486"/>
                  <a:gd name="T68" fmla="*/ 115 w 301"/>
                  <a:gd name="T69" fmla="*/ 375 h 486"/>
                  <a:gd name="T70" fmla="*/ 109 w 301"/>
                  <a:gd name="T71" fmla="*/ 380 h 486"/>
                  <a:gd name="T72" fmla="*/ 91 w 301"/>
                  <a:gd name="T73" fmla="*/ 404 h 486"/>
                  <a:gd name="T74" fmla="*/ 90 w 301"/>
                  <a:gd name="T75" fmla="*/ 435 h 486"/>
                  <a:gd name="T76" fmla="*/ 82 w 301"/>
                  <a:gd name="T77" fmla="*/ 454 h 486"/>
                  <a:gd name="T78" fmla="*/ 103 w 301"/>
                  <a:gd name="T79" fmla="*/ 481 h 486"/>
                  <a:gd name="T80" fmla="*/ 87 w 301"/>
                  <a:gd name="T81" fmla="*/ 486 h 486"/>
                  <a:gd name="T82" fmla="*/ 65 w 301"/>
                  <a:gd name="T83" fmla="*/ 473 h 486"/>
                  <a:gd name="T84" fmla="*/ 47 w 301"/>
                  <a:gd name="T85" fmla="*/ 464 h 486"/>
                  <a:gd name="T86" fmla="*/ 48 w 301"/>
                  <a:gd name="T87" fmla="*/ 457 h 486"/>
                  <a:gd name="T88" fmla="*/ 43 w 301"/>
                  <a:gd name="T89" fmla="*/ 441 h 486"/>
                  <a:gd name="T90" fmla="*/ 42 w 301"/>
                  <a:gd name="T91" fmla="*/ 407 h 486"/>
                  <a:gd name="T92" fmla="*/ 44 w 301"/>
                  <a:gd name="T93" fmla="*/ 402 h 486"/>
                  <a:gd name="T94" fmla="*/ 57 w 301"/>
                  <a:gd name="T95" fmla="*/ 369 h 486"/>
                  <a:gd name="T96" fmla="*/ 49 w 301"/>
                  <a:gd name="T97" fmla="*/ 364 h 486"/>
                  <a:gd name="T98" fmla="*/ 52 w 301"/>
                  <a:gd name="T99" fmla="*/ 350 h 486"/>
                  <a:gd name="T100" fmla="*/ 58 w 301"/>
                  <a:gd name="T101" fmla="*/ 322 h 486"/>
                  <a:gd name="T102" fmla="*/ 63 w 301"/>
                  <a:gd name="T103" fmla="*/ 289 h 486"/>
                  <a:gd name="T104" fmla="*/ 70 w 301"/>
                  <a:gd name="T105" fmla="*/ 254 h 486"/>
                  <a:gd name="T106" fmla="*/ 73 w 301"/>
                  <a:gd name="T107" fmla="*/ 223 h 486"/>
                  <a:gd name="T108" fmla="*/ 53 w 301"/>
                  <a:gd name="T109" fmla="*/ 190 h 486"/>
                  <a:gd name="T110" fmla="*/ 31 w 301"/>
                  <a:gd name="T111" fmla="*/ 169 h 486"/>
                  <a:gd name="T112" fmla="*/ 14 w 301"/>
                  <a:gd name="T113" fmla="*/ 134 h 486"/>
                  <a:gd name="T114" fmla="*/ 5 w 301"/>
                  <a:gd name="T115" fmla="*/ 124 h 486"/>
                  <a:gd name="T116" fmla="*/ 9 w 301"/>
                  <a:gd name="T117" fmla="*/ 98 h 486"/>
                  <a:gd name="T118" fmla="*/ 7 w 301"/>
                  <a:gd name="T119" fmla="*/ 76 h 486"/>
                  <a:gd name="T120" fmla="*/ 24 w 301"/>
                  <a:gd name="T121" fmla="*/ 55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1" h="486">
                    <a:moveTo>
                      <a:pt x="25" y="53"/>
                    </a:moveTo>
                    <a:cubicBezTo>
                      <a:pt x="25" y="53"/>
                      <a:pt x="25" y="52"/>
                      <a:pt x="25" y="52"/>
                    </a:cubicBezTo>
                    <a:cubicBezTo>
                      <a:pt x="25" y="50"/>
                      <a:pt x="23" y="48"/>
                      <a:pt x="23" y="47"/>
                    </a:cubicBezTo>
                    <a:cubicBezTo>
                      <a:pt x="23" y="44"/>
                      <a:pt x="24" y="43"/>
                      <a:pt x="24" y="41"/>
                    </a:cubicBezTo>
                    <a:cubicBezTo>
                      <a:pt x="24" y="36"/>
                      <a:pt x="20" y="37"/>
                      <a:pt x="20" y="33"/>
                    </a:cubicBezTo>
                    <a:cubicBezTo>
                      <a:pt x="20" y="29"/>
                      <a:pt x="25" y="28"/>
                      <a:pt x="26" y="26"/>
                    </a:cubicBezTo>
                    <a:cubicBezTo>
                      <a:pt x="28" y="27"/>
                      <a:pt x="27" y="27"/>
                      <a:pt x="29" y="26"/>
                    </a:cubicBezTo>
                    <a:cubicBezTo>
                      <a:pt x="29" y="26"/>
                      <a:pt x="29" y="25"/>
                      <a:pt x="29" y="25"/>
                    </a:cubicBezTo>
                    <a:cubicBezTo>
                      <a:pt x="29" y="24"/>
                      <a:pt x="30" y="24"/>
                      <a:pt x="30" y="24"/>
                    </a:cubicBezTo>
                    <a:cubicBezTo>
                      <a:pt x="30" y="21"/>
                      <a:pt x="32" y="21"/>
                      <a:pt x="34" y="20"/>
                    </a:cubicBezTo>
                    <a:cubicBezTo>
                      <a:pt x="35" y="19"/>
                      <a:pt x="35" y="16"/>
                      <a:pt x="36" y="14"/>
                    </a:cubicBezTo>
                    <a:cubicBezTo>
                      <a:pt x="37" y="11"/>
                      <a:pt x="39" y="10"/>
                      <a:pt x="42" y="9"/>
                    </a:cubicBezTo>
                    <a:cubicBezTo>
                      <a:pt x="47" y="7"/>
                      <a:pt x="51" y="6"/>
                      <a:pt x="57" y="4"/>
                    </a:cubicBezTo>
                    <a:cubicBezTo>
                      <a:pt x="60" y="4"/>
                      <a:pt x="60" y="0"/>
                      <a:pt x="63" y="0"/>
                    </a:cubicBezTo>
                    <a:cubicBezTo>
                      <a:pt x="64" y="0"/>
                      <a:pt x="65" y="3"/>
                      <a:pt x="65" y="3"/>
                    </a:cubicBezTo>
                    <a:cubicBezTo>
                      <a:pt x="65" y="5"/>
                      <a:pt x="64" y="6"/>
                      <a:pt x="63" y="6"/>
                    </a:cubicBezTo>
                    <a:cubicBezTo>
                      <a:pt x="62" y="9"/>
                      <a:pt x="61" y="13"/>
                      <a:pt x="61" y="15"/>
                    </a:cubicBezTo>
                    <a:cubicBezTo>
                      <a:pt x="61" y="17"/>
                      <a:pt x="62" y="22"/>
                      <a:pt x="65" y="22"/>
                    </a:cubicBezTo>
                    <a:cubicBezTo>
                      <a:pt x="66" y="22"/>
                      <a:pt x="67" y="19"/>
                      <a:pt x="67" y="18"/>
                    </a:cubicBezTo>
                    <a:cubicBezTo>
                      <a:pt x="67" y="15"/>
                      <a:pt x="64" y="14"/>
                      <a:pt x="64" y="11"/>
                    </a:cubicBezTo>
                    <a:cubicBezTo>
                      <a:pt x="64" y="8"/>
                      <a:pt x="68" y="8"/>
                      <a:pt x="70" y="7"/>
                    </a:cubicBezTo>
                    <a:cubicBezTo>
                      <a:pt x="75" y="7"/>
                      <a:pt x="75" y="7"/>
                      <a:pt x="75" y="7"/>
                    </a:cubicBezTo>
                    <a:cubicBezTo>
                      <a:pt x="74" y="4"/>
                      <a:pt x="71" y="5"/>
                      <a:pt x="71" y="2"/>
                    </a:cubicBezTo>
                    <a:cubicBezTo>
                      <a:pt x="75" y="2"/>
                      <a:pt x="75" y="2"/>
                      <a:pt x="75" y="2"/>
                    </a:cubicBezTo>
                    <a:cubicBezTo>
                      <a:pt x="76" y="6"/>
                      <a:pt x="81" y="7"/>
                      <a:pt x="84" y="8"/>
                    </a:cubicBezTo>
                    <a:cubicBezTo>
                      <a:pt x="84" y="10"/>
                      <a:pt x="86" y="12"/>
                      <a:pt x="87" y="12"/>
                    </a:cubicBezTo>
                    <a:cubicBezTo>
                      <a:pt x="91" y="12"/>
                      <a:pt x="97" y="12"/>
                      <a:pt x="99" y="12"/>
                    </a:cubicBezTo>
                    <a:cubicBezTo>
                      <a:pt x="99" y="14"/>
                      <a:pt x="102" y="15"/>
                      <a:pt x="104" y="15"/>
                    </a:cubicBezTo>
                    <a:cubicBezTo>
                      <a:pt x="107" y="14"/>
                      <a:pt x="109" y="14"/>
                      <a:pt x="111" y="11"/>
                    </a:cubicBezTo>
                    <a:cubicBezTo>
                      <a:pt x="111" y="11"/>
                      <a:pt x="116" y="11"/>
                      <a:pt x="116" y="10"/>
                    </a:cubicBezTo>
                    <a:cubicBezTo>
                      <a:pt x="119" y="10"/>
                      <a:pt x="123" y="11"/>
                      <a:pt x="123" y="11"/>
                    </a:cubicBezTo>
                    <a:cubicBezTo>
                      <a:pt x="122" y="12"/>
                      <a:pt x="120" y="12"/>
                      <a:pt x="119" y="11"/>
                    </a:cubicBezTo>
                    <a:cubicBezTo>
                      <a:pt x="119" y="13"/>
                      <a:pt x="119" y="13"/>
                      <a:pt x="119" y="13"/>
                    </a:cubicBezTo>
                    <a:cubicBezTo>
                      <a:pt x="121" y="16"/>
                      <a:pt x="126" y="17"/>
                      <a:pt x="129" y="18"/>
                    </a:cubicBezTo>
                    <a:cubicBezTo>
                      <a:pt x="132" y="19"/>
                      <a:pt x="131" y="23"/>
                      <a:pt x="132" y="26"/>
                    </a:cubicBezTo>
                    <a:cubicBezTo>
                      <a:pt x="139" y="26"/>
                      <a:pt x="139" y="26"/>
                      <a:pt x="139" y="26"/>
                    </a:cubicBezTo>
                    <a:cubicBezTo>
                      <a:pt x="143" y="30"/>
                      <a:pt x="145" y="29"/>
                      <a:pt x="148" y="35"/>
                    </a:cubicBezTo>
                    <a:cubicBezTo>
                      <a:pt x="148" y="36"/>
                      <a:pt x="150" y="36"/>
                      <a:pt x="151" y="36"/>
                    </a:cubicBezTo>
                    <a:cubicBezTo>
                      <a:pt x="153" y="43"/>
                      <a:pt x="162" y="42"/>
                      <a:pt x="168" y="43"/>
                    </a:cubicBezTo>
                    <a:cubicBezTo>
                      <a:pt x="174" y="43"/>
                      <a:pt x="174" y="43"/>
                      <a:pt x="174" y="43"/>
                    </a:cubicBezTo>
                    <a:cubicBezTo>
                      <a:pt x="176" y="44"/>
                      <a:pt x="179" y="45"/>
                      <a:pt x="182" y="45"/>
                    </a:cubicBezTo>
                    <a:cubicBezTo>
                      <a:pt x="182" y="46"/>
                      <a:pt x="182" y="46"/>
                      <a:pt x="182" y="46"/>
                    </a:cubicBezTo>
                    <a:cubicBezTo>
                      <a:pt x="182" y="46"/>
                      <a:pt x="183" y="46"/>
                      <a:pt x="183" y="46"/>
                    </a:cubicBezTo>
                    <a:cubicBezTo>
                      <a:pt x="187" y="46"/>
                      <a:pt x="192" y="53"/>
                      <a:pt x="195" y="54"/>
                    </a:cubicBezTo>
                    <a:cubicBezTo>
                      <a:pt x="195" y="57"/>
                      <a:pt x="198" y="64"/>
                      <a:pt x="199" y="67"/>
                    </a:cubicBezTo>
                    <a:cubicBezTo>
                      <a:pt x="201" y="69"/>
                      <a:pt x="204" y="69"/>
                      <a:pt x="204" y="71"/>
                    </a:cubicBezTo>
                    <a:cubicBezTo>
                      <a:pt x="200" y="76"/>
                      <a:pt x="193" y="78"/>
                      <a:pt x="193" y="85"/>
                    </a:cubicBezTo>
                    <a:cubicBezTo>
                      <a:pt x="193" y="87"/>
                      <a:pt x="195" y="87"/>
                      <a:pt x="197" y="87"/>
                    </a:cubicBezTo>
                    <a:cubicBezTo>
                      <a:pt x="199" y="89"/>
                      <a:pt x="200" y="90"/>
                      <a:pt x="200" y="93"/>
                    </a:cubicBezTo>
                    <a:cubicBezTo>
                      <a:pt x="206" y="93"/>
                      <a:pt x="206" y="93"/>
                      <a:pt x="206" y="93"/>
                    </a:cubicBezTo>
                    <a:cubicBezTo>
                      <a:pt x="206" y="93"/>
                      <a:pt x="206" y="95"/>
                      <a:pt x="207" y="95"/>
                    </a:cubicBezTo>
                    <a:cubicBezTo>
                      <a:pt x="208" y="95"/>
                      <a:pt x="209" y="94"/>
                      <a:pt x="209" y="92"/>
                    </a:cubicBezTo>
                    <a:cubicBezTo>
                      <a:pt x="212" y="89"/>
                      <a:pt x="214" y="84"/>
                      <a:pt x="218" y="84"/>
                    </a:cubicBezTo>
                    <a:cubicBezTo>
                      <a:pt x="222" y="84"/>
                      <a:pt x="230" y="88"/>
                      <a:pt x="233" y="90"/>
                    </a:cubicBezTo>
                    <a:cubicBezTo>
                      <a:pt x="235" y="91"/>
                      <a:pt x="237" y="91"/>
                      <a:pt x="238" y="93"/>
                    </a:cubicBezTo>
                    <a:cubicBezTo>
                      <a:pt x="238" y="95"/>
                      <a:pt x="238" y="96"/>
                      <a:pt x="238" y="98"/>
                    </a:cubicBezTo>
                    <a:cubicBezTo>
                      <a:pt x="240" y="98"/>
                      <a:pt x="240" y="98"/>
                      <a:pt x="240" y="98"/>
                    </a:cubicBezTo>
                    <a:cubicBezTo>
                      <a:pt x="242" y="97"/>
                      <a:pt x="243" y="96"/>
                      <a:pt x="245" y="96"/>
                    </a:cubicBezTo>
                    <a:cubicBezTo>
                      <a:pt x="249" y="96"/>
                      <a:pt x="250" y="99"/>
                      <a:pt x="255" y="99"/>
                    </a:cubicBezTo>
                    <a:cubicBezTo>
                      <a:pt x="263" y="98"/>
                      <a:pt x="263" y="98"/>
                      <a:pt x="263" y="98"/>
                    </a:cubicBezTo>
                    <a:cubicBezTo>
                      <a:pt x="268" y="99"/>
                      <a:pt x="272" y="101"/>
                      <a:pt x="274" y="102"/>
                    </a:cubicBezTo>
                    <a:cubicBezTo>
                      <a:pt x="276" y="105"/>
                      <a:pt x="283" y="112"/>
                      <a:pt x="287" y="113"/>
                    </a:cubicBezTo>
                    <a:cubicBezTo>
                      <a:pt x="290" y="114"/>
                      <a:pt x="292" y="112"/>
                      <a:pt x="295" y="113"/>
                    </a:cubicBezTo>
                    <a:cubicBezTo>
                      <a:pt x="300" y="115"/>
                      <a:pt x="301" y="119"/>
                      <a:pt x="301" y="124"/>
                    </a:cubicBezTo>
                    <a:cubicBezTo>
                      <a:pt x="301" y="141"/>
                      <a:pt x="292" y="145"/>
                      <a:pt x="285" y="155"/>
                    </a:cubicBezTo>
                    <a:cubicBezTo>
                      <a:pt x="284" y="157"/>
                      <a:pt x="283" y="157"/>
                      <a:pt x="282" y="159"/>
                    </a:cubicBezTo>
                    <a:cubicBezTo>
                      <a:pt x="279" y="163"/>
                      <a:pt x="277" y="163"/>
                      <a:pt x="275" y="165"/>
                    </a:cubicBezTo>
                    <a:cubicBezTo>
                      <a:pt x="271" y="169"/>
                      <a:pt x="275" y="176"/>
                      <a:pt x="275" y="182"/>
                    </a:cubicBezTo>
                    <a:cubicBezTo>
                      <a:pt x="275" y="186"/>
                      <a:pt x="273" y="189"/>
                      <a:pt x="273" y="192"/>
                    </a:cubicBezTo>
                    <a:cubicBezTo>
                      <a:pt x="273" y="194"/>
                      <a:pt x="272" y="194"/>
                      <a:pt x="272" y="195"/>
                    </a:cubicBezTo>
                    <a:cubicBezTo>
                      <a:pt x="271" y="196"/>
                      <a:pt x="269" y="198"/>
                      <a:pt x="269" y="200"/>
                    </a:cubicBezTo>
                    <a:cubicBezTo>
                      <a:pt x="269" y="203"/>
                      <a:pt x="268" y="207"/>
                      <a:pt x="268" y="208"/>
                    </a:cubicBezTo>
                    <a:cubicBezTo>
                      <a:pt x="265" y="213"/>
                      <a:pt x="263" y="216"/>
                      <a:pt x="260" y="220"/>
                    </a:cubicBezTo>
                    <a:cubicBezTo>
                      <a:pt x="259" y="221"/>
                      <a:pt x="259" y="224"/>
                      <a:pt x="259" y="225"/>
                    </a:cubicBezTo>
                    <a:cubicBezTo>
                      <a:pt x="257" y="228"/>
                      <a:pt x="253" y="231"/>
                      <a:pt x="249" y="231"/>
                    </a:cubicBezTo>
                    <a:cubicBezTo>
                      <a:pt x="245" y="231"/>
                      <a:pt x="241" y="231"/>
                      <a:pt x="238" y="232"/>
                    </a:cubicBezTo>
                    <a:cubicBezTo>
                      <a:pt x="236" y="233"/>
                      <a:pt x="236" y="234"/>
                      <a:pt x="236" y="235"/>
                    </a:cubicBezTo>
                    <a:cubicBezTo>
                      <a:pt x="230" y="240"/>
                      <a:pt x="224" y="237"/>
                      <a:pt x="220" y="243"/>
                    </a:cubicBezTo>
                    <a:cubicBezTo>
                      <a:pt x="218" y="246"/>
                      <a:pt x="216" y="246"/>
                      <a:pt x="214" y="248"/>
                    </a:cubicBezTo>
                    <a:cubicBezTo>
                      <a:pt x="211" y="251"/>
                      <a:pt x="211" y="254"/>
                      <a:pt x="211" y="259"/>
                    </a:cubicBezTo>
                    <a:cubicBezTo>
                      <a:pt x="211" y="269"/>
                      <a:pt x="211" y="269"/>
                      <a:pt x="211" y="269"/>
                    </a:cubicBezTo>
                    <a:cubicBezTo>
                      <a:pt x="207" y="271"/>
                      <a:pt x="204" y="275"/>
                      <a:pt x="202" y="280"/>
                    </a:cubicBezTo>
                    <a:cubicBezTo>
                      <a:pt x="202" y="280"/>
                      <a:pt x="202" y="280"/>
                      <a:pt x="202" y="280"/>
                    </a:cubicBezTo>
                    <a:cubicBezTo>
                      <a:pt x="201" y="283"/>
                      <a:pt x="201" y="284"/>
                      <a:pt x="199" y="287"/>
                    </a:cubicBezTo>
                    <a:cubicBezTo>
                      <a:pt x="195" y="293"/>
                      <a:pt x="190" y="294"/>
                      <a:pt x="187" y="300"/>
                    </a:cubicBezTo>
                    <a:cubicBezTo>
                      <a:pt x="182" y="307"/>
                      <a:pt x="180" y="318"/>
                      <a:pt x="170" y="318"/>
                    </a:cubicBezTo>
                    <a:cubicBezTo>
                      <a:pt x="166" y="318"/>
                      <a:pt x="161" y="316"/>
                      <a:pt x="160" y="316"/>
                    </a:cubicBezTo>
                    <a:cubicBezTo>
                      <a:pt x="156" y="316"/>
                      <a:pt x="153" y="313"/>
                      <a:pt x="150" y="313"/>
                    </a:cubicBezTo>
                    <a:cubicBezTo>
                      <a:pt x="149" y="313"/>
                      <a:pt x="148" y="313"/>
                      <a:pt x="148" y="314"/>
                    </a:cubicBezTo>
                    <a:cubicBezTo>
                      <a:pt x="148" y="316"/>
                      <a:pt x="152" y="317"/>
                      <a:pt x="152" y="318"/>
                    </a:cubicBezTo>
                    <a:cubicBezTo>
                      <a:pt x="154" y="320"/>
                      <a:pt x="154" y="322"/>
                      <a:pt x="155" y="325"/>
                    </a:cubicBezTo>
                    <a:cubicBezTo>
                      <a:pt x="156" y="327"/>
                      <a:pt x="159" y="327"/>
                      <a:pt x="159" y="330"/>
                    </a:cubicBezTo>
                    <a:cubicBezTo>
                      <a:pt x="159" y="333"/>
                      <a:pt x="159" y="334"/>
                      <a:pt x="158" y="336"/>
                    </a:cubicBezTo>
                    <a:cubicBezTo>
                      <a:pt x="156" y="339"/>
                      <a:pt x="155" y="341"/>
                      <a:pt x="152" y="343"/>
                    </a:cubicBezTo>
                    <a:cubicBezTo>
                      <a:pt x="148" y="347"/>
                      <a:pt x="144" y="346"/>
                      <a:pt x="138" y="347"/>
                    </a:cubicBezTo>
                    <a:cubicBezTo>
                      <a:pt x="135" y="349"/>
                      <a:pt x="127" y="346"/>
                      <a:pt x="125" y="348"/>
                    </a:cubicBezTo>
                    <a:cubicBezTo>
                      <a:pt x="122" y="351"/>
                      <a:pt x="124" y="358"/>
                      <a:pt x="123" y="361"/>
                    </a:cubicBezTo>
                    <a:cubicBezTo>
                      <a:pt x="123" y="361"/>
                      <a:pt x="123" y="361"/>
                      <a:pt x="123" y="361"/>
                    </a:cubicBezTo>
                    <a:cubicBezTo>
                      <a:pt x="123" y="361"/>
                      <a:pt x="123" y="363"/>
                      <a:pt x="123" y="363"/>
                    </a:cubicBezTo>
                    <a:cubicBezTo>
                      <a:pt x="123" y="364"/>
                      <a:pt x="119" y="366"/>
                      <a:pt x="118" y="366"/>
                    </a:cubicBezTo>
                    <a:cubicBezTo>
                      <a:pt x="113" y="366"/>
                      <a:pt x="112" y="363"/>
                      <a:pt x="107" y="363"/>
                    </a:cubicBezTo>
                    <a:cubicBezTo>
                      <a:pt x="106" y="363"/>
                      <a:pt x="105" y="364"/>
                      <a:pt x="105" y="366"/>
                    </a:cubicBezTo>
                    <a:cubicBezTo>
                      <a:pt x="105" y="369"/>
                      <a:pt x="108" y="375"/>
                      <a:pt x="110" y="375"/>
                    </a:cubicBezTo>
                    <a:cubicBezTo>
                      <a:pt x="111" y="375"/>
                      <a:pt x="112" y="373"/>
                      <a:pt x="113" y="373"/>
                    </a:cubicBezTo>
                    <a:cubicBezTo>
                      <a:pt x="114" y="374"/>
                      <a:pt x="115" y="374"/>
                      <a:pt x="115" y="375"/>
                    </a:cubicBezTo>
                    <a:cubicBezTo>
                      <a:pt x="115" y="377"/>
                      <a:pt x="113" y="378"/>
                      <a:pt x="113" y="378"/>
                    </a:cubicBezTo>
                    <a:cubicBezTo>
                      <a:pt x="110" y="378"/>
                      <a:pt x="109" y="376"/>
                      <a:pt x="107" y="376"/>
                    </a:cubicBezTo>
                    <a:cubicBezTo>
                      <a:pt x="107" y="379"/>
                      <a:pt x="108" y="379"/>
                      <a:pt x="109" y="380"/>
                    </a:cubicBezTo>
                    <a:cubicBezTo>
                      <a:pt x="105" y="384"/>
                      <a:pt x="105" y="388"/>
                      <a:pt x="104" y="393"/>
                    </a:cubicBezTo>
                    <a:cubicBezTo>
                      <a:pt x="104" y="396"/>
                      <a:pt x="99" y="396"/>
                      <a:pt x="98" y="396"/>
                    </a:cubicBezTo>
                    <a:cubicBezTo>
                      <a:pt x="94" y="397"/>
                      <a:pt x="91" y="400"/>
                      <a:pt x="91" y="404"/>
                    </a:cubicBezTo>
                    <a:cubicBezTo>
                      <a:pt x="91" y="413"/>
                      <a:pt x="101" y="410"/>
                      <a:pt x="101" y="417"/>
                    </a:cubicBezTo>
                    <a:cubicBezTo>
                      <a:pt x="101" y="423"/>
                      <a:pt x="96" y="424"/>
                      <a:pt x="92" y="427"/>
                    </a:cubicBezTo>
                    <a:cubicBezTo>
                      <a:pt x="91" y="429"/>
                      <a:pt x="91" y="432"/>
                      <a:pt x="90" y="435"/>
                    </a:cubicBezTo>
                    <a:cubicBezTo>
                      <a:pt x="88" y="438"/>
                      <a:pt x="85" y="437"/>
                      <a:pt x="83" y="439"/>
                    </a:cubicBezTo>
                    <a:cubicBezTo>
                      <a:pt x="80" y="442"/>
                      <a:pt x="79" y="445"/>
                      <a:pt x="79" y="449"/>
                    </a:cubicBezTo>
                    <a:cubicBezTo>
                      <a:pt x="79" y="451"/>
                      <a:pt x="81" y="454"/>
                      <a:pt x="82" y="454"/>
                    </a:cubicBezTo>
                    <a:cubicBezTo>
                      <a:pt x="86" y="456"/>
                      <a:pt x="86" y="467"/>
                      <a:pt x="89" y="470"/>
                    </a:cubicBezTo>
                    <a:cubicBezTo>
                      <a:pt x="94" y="475"/>
                      <a:pt x="100" y="477"/>
                      <a:pt x="106" y="480"/>
                    </a:cubicBezTo>
                    <a:cubicBezTo>
                      <a:pt x="105" y="481"/>
                      <a:pt x="104" y="481"/>
                      <a:pt x="103" y="481"/>
                    </a:cubicBezTo>
                    <a:cubicBezTo>
                      <a:pt x="99" y="481"/>
                      <a:pt x="94" y="485"/>
                      <a:pt x="92" y="485"/>
                    </a:cubicBezTo>
                    <a:cubicBezTo>
                      <a:pt x="90" y="485"/>
                      <a:pt x="90" y="485"/>
                      <a:pt x="89" y="485"/>
                    </a:cubicBezTo>
                    <a:cubicBezTo>
                      <a:pt x="88" y="485"/>
                      <a:pt x="87" y="486"/>
                      <a:pt x="87" y="486"/>
                    </a:cubicBezTo>
                    <a:cubicBezTo>
                      <a:pt x="85" y="486"/>
                      <a:pt x="83" y="486"/>
                      <a:pt x="80" y="486"/>
                    </a:cubicBezTo>
                    <a:cubicBezTo>
                      <a:pt x="75" y="486"/>
                      <a:pt x="77" y="480"/>
                      <a:pt x="73" y="478"/>
                    </a:cubicBezTo>
                    <a:cubicBezTo>
                      <a:pt x="70" y="477"/>
                      <a:pt x="65" y="477"/>
                      <a:pt x="65" y="473"/>
                    </a:cubicBezTo>
                    <a:cubicBezTo>
                      <a:pt x="63" y="473"/>
                      <a:pt x="62" y="473"/>
                      <a:pt x="61" y="473"/>
                    </a:cubicBezTo>
                    <a:cubicBezTo>
                      <a:pt x="59" y="473"/>
                      <a:pt x="58" y="471"/>
                      <a:pt x="58" y="470"/>
                    </a:cubicBezTo>
                    <a:cubicBezTo>
                      <a:pt x="52" y="470"/>
                      <a:pt x="50" y="467"/>
                      <a:pt x="47" y="464"/>
                    </a:cubicBezTo>
                    <a:cubicBezTo>
                      <a:pt x="46" y="463"/>
                      <a:pt x="45" y="462"/>
                      <a:pt x="45" y="462"/>
                    </a:cubicBezTo>
                    <a:cubicBezTo>
                      <a:pt x="45" y="460"/>
                      <a:pt x="49" y="460"/>
                      <a:pt x="49" y="458"/>
                    </a:cubicBezTo>
                    <a:cubicBezTo>
                      <a:pt x="49" y="458"/>
                      <a:pt x="48" y="457"/>
                      <a:pt x="48" y="457"/>
                    </a:cubicBezTo>
                    <a:cubicBezTo>
                      <a:pt x="48" y="456"/>
                      <a:pt x="49" y="454"/>
                      <a:pt x="49" y="453"/>
                    </a:cubicBezTo>
                    <a:cubicBezTo>
                      <a:pt x="49" y="448"/>
                      <a:pt x="43" y="449"/>
                      <a:pt x="43" y="444"/>
                    </a:cubicBezTo>
                    <a:cubicBezTo>
                      <a:pt x="43" y="442"/>
                      <a:pt x="43" y="442"/>
                      <a:pt x="43" y="441"/>
                    </a:cubicBezTo>
                    <a:cubicBezTo>
                      <a:pt x="43" y="436"/>
                      <a:pt x="40" y="428"/>
                      <a:pt x="40" y="424"/>
                    </a:cubicBezTo>
                    <a:cubicBezTo>
                      <a:pt x="40" y="420"/>
                      <a:pt x="45" y="418"/>
                      <a:pt x="45" y="415"/>
                    </a:cubicBezTo>
                    <a:cubicBezTo>
                      <a:pt x="45" y="413"/>
                      <a:pt x="42" y="409"/>
                      <a:pt x="42" y="407"/>
                    </a:cubicBezTo>
                    <a:cubicBezTo>
                      <a:pt x="42" y="404"/>
                      <a:pt x="42" y="404"/>
                      <a:pt x="42" y="404"/>
                    </a:cubicBezTo>
                    <a:cubicBezTo>
                      <a:pt x="42" y="404"/>
                      <a:pt x="42" y="404"/>
                      <a:pt x="42" y="404"/>
                    </a:cubicBezTo>
                    <a:cubicBezTo>
                      <a:pt x="42" y="403"/>
                      <a:pt x="43" y="402"/>
                      <a:pt x="44" y="402"/>
                    </a:cubicBezTo>
                    <a:cubicBezTo>
                      <a:pt x="48" y="402"/>
                      <a:pt x="46" y="406"/>
                      <a:pt x="50" y="406"/>
                    </a:cubicBezTo>
                    <a:cubicBezTo>
                      <a:pt x="57" y="372"/>
                      <a:pt x="57" y="372"/>
                      <a:pt x="57" y="372"/>
                    </a:cubicBezTo>
                    <a:cubicBezTo>
                      <a:pt x="57" y="369"/>
                      <a:pt x="57" y="369"/>
                      <a:pt x="57" y="369"/>
                    </a:cubicBezTo>
                    <a:cubicBezTo>
                      <a:pt x="57" y="369"/>
                      <a:pt x="56" y="369"/>
                      <a:pt x="55" y="369"/>
                    </a:cubicBezTo>
                    <a:cubicBezTo>
                      <a:pt x="54" y="370"/>
                      <a:pt x="53" y="371"/>
                      <a:pt x="52" y="371"/>
                    </a:cubicBezTo>
                    <a:cubicBezTo>
                      <a:pt x="50" y="371"/>
                      <a:pt x="49" y="366"/>
                      <a:pt x="49" y="364"/>
                    </a:cubicBezTo>
                    <a:cubicBezTo>
                      <a:pt x="49" y="359"/>
                      <a:pt x="50" y="358"/>
                      <a:pt x="51" y="354"/>
                    </a:cubicBezTo>
                    <a:cubicBezTo>
                      <a:pt x="53" y="354"/>
                      <a:pt x="53" y="353"/>
                      <a:pt x="53" y="352"/>
                    </a:cubicBezTo>
                    <a:cubicBezTo>
                      <a:pt x="53" y="351"/>
                      <a:pt x="52" y="350"/>
                      <a:pt x="52" y="350"/>
                    </a:cubicBezTo>
                    <a:cubicBezTo>
                      <a:pt x="51" y="350"/>
                      <a:pt x="51" y="343"/>
                      <a:pt x="51" y="342"/>
                    </a:cubicBezTo>
                    <a:cubicBezTo>
                      <a:pt x="51" y="337"/>
                      <a:pt x="54" y="331"/>
                      <a:pt x="56" y="328"/>
                    </a:cubicBezTo>
                    <a:cubicBezTo>
                      <a:pt x="57" y="327"/>
                      <a:pt x="57" y="323"/>
                      <a:pt x="58" y="322"/>
                    </a:cubicBezTo>
                    <a:cubicBezTo>
                      <a:pt x="59" y="321"/>
                      <a:pt x="60" y="321"/>
                      <a:pt x="61" y="320"/>
                    </a:cubicBezTo>
                    <a:cubicBezTo>
                      <a:pt x="62" y="315"/>
                      <a:pt x="62" y="311"/>
                      <a:pt x="63" y="306"/>
                    </a:cubicBezTo>
                    <a:cubicBezTo>
                      <a:pt x="63" y="289"/>
                      <a:pt x="63" y="289"/>
                      <a:pt x="63" y="289"/>
                    </a:cubicBezTo>
                    <a:cubicBezTo>
                      <a:pt x="62" y="285"/>
                      <a:pt x="64" y="281"/>
                      <a:pt x="64" y="278"/>
                    </a:cubicBezTo>
                    <a:cubicBezTo>
                      <a:pt x="64" y="269"/>
                      <a:pt x="70" y="264"/>
                      <a:pt x="70" y="256"/>
                    </a:cubicBezTo>
                    <a:cubicBezTo>
                      <a:pt x="70" y="255"/>
                      <a:pt x="70" y="254"/>
                      <a:pt x="70" y="254"/>
                    </a:cubicBezTo>
                    <a:cubicBezTo>
                      <a:pt x="70" y="252"/>
                      <a:pt x="71" y="248"/>
                      <a:pt x="71" y="246"/>
                    </a:cubicBezTo>
                    <a:cubicBezTo>
                      <a:pt x="71" y="239"/>
                      <a:pt x="71" y="239"/>
                      <a:pt x="71" y="236"/>
                    </a:cubicBezTo>
                    <a:cubicBezTo>
                      <a:pt x="71" y="233"/>
                      <a:pt x="73" y="227"/>
                      <a:pt x="73" y="223"/>
                    </a:cubicBezTo>
                    <a:cubicBezTo>
                      <a:pt x="73" y="221"/>
                      <a:pt x="72" y="207"/>
                      <a:pt x="71" y="205"/>
                    </a:cubicBezTo>
                    <a:cubicBezTo>
                      <a:pt x="69" y="199"/>
                      <a:pt x="66" y="196"/>
                      <a:pt x="62" y="194"/>
                    </a:cubicBezTo>
                    <a:cubicBezTo>
                      <a:pt x="58" y="192"/>
                      <a:pt x="56" y="193"/>
                      <a:pt x="53" y="190"/>
                    </a:cubicBezTo>
                    <a:cubicBezTo>
                      <a:pt x="51" y="188"/>
                      <a:pt x="49" y="187"/>
                      <a:pt x="46" y="186"/>
                    </a:cubicBezTo>
                    <a:cubicBezTo>
                      <a:pt x="40" y="184"/>
                      <a:pt x="36" y="181"/>
                      <a:pt x="32" y="176"/>
                    </a:cubicBezTo>
                    <a:cubicBezTo>
                      <a:pt x="31" y="175"/>
                      <a:pt x="31" y="172"/>
                      <a:pt x="31" y="169"/>
                    </a:cubicBezTo>
                    <a:cubicBezTo>
                      <a:pt x="31" y="166"/>
                      <a:pt x="28" y="164"/>
                      <a:pt x="27" y="161"/>
                    </a:cubicBezTo>
                    <a:cubicBezTo>
                      <a:pt x="25" y="155"/>
                      <a:pt x="21" y="151"/>
                      <a:pt x="19" y="146"/>
                    </a:cubicBezTo>
                    <a:cubicBezTo>
                      <a:pt x="18" y="141"/>
                      <a:pt x="16" y="138"/>
                      <a:pt x="14" y="134"/>
                    </a:cubicBezTo>
                    <a:cubicBezTo>
                      <a:pt x="14" y="133"/>
                      <a:pt x="12" y="133"/>
                      <a:pt x="11" y="132"/>
                    </a:cubicBezTo>
                    <a:cubicBezTo>
                      <a:pt x="10" y="131"/>
                      <a:pt x="9" y="128"/>
                      <a:pt x="9" y="126"/>
                    </a:cubicBezTo>
                    <a:cubicBezTo>
                      <a:pt x="8" y="125"/>
                      <a:pt x="6" y="125"/>
                      <a:pt x="5" y="124"/>
                    </a:cubicBezTo>
                    <a:cubicBezTo>
                      <a:pt x="3" y="122"/>
                      <a:pt x="0" y="117"/>
                      <a:pt x="0" y="113"/>
                    </a:cubicBezTo>
                    <a:cubicBezTo>
                      <a:pt x="0" y="110"/>
                      <a:pt x="1" y="107"/>
                      <a:pt x="2" y="106"/>
                    </a:cubicBezTo>
                    <a:cubicBezTo>
                      <a:pt x="4" y="103"/>
                      <a:pt x="8" y="102"/>
                      <a:pt x="9" y="98"/>
                    </a:cubicBezTo>
                    <a:cubicBezTo>
                      <a:pt x="7" y="97"/>
                      <a:pt x="7" y="98"/>
                      <a:pt x="6" y="98"/>
                    </a:cubicBezTo>
                    <a:cubicBezTo>
                      <a:pt x="2" y="98"/>
                      <a:pt x="2" y="94"/>
                      <a:pt x="2" y="90"/>
                    </a:cubicBezTo>
                    <a:cubicBezTo>
                      <a:pt x="2" y="85"/>
                      <a:pt x="8" y="86"/>
                      <a:pt x="7" y="76"/>
                    </a:cubicBezTo>
                    <a:cubicBezTo>
                      <a:pt x="13" y="76"/>
                      <a:pt x="14" y="70"/>
                      <a:pt x="16" y="66"/>
                    </a:cubicBezTo>
                    <a:cubicBezTo>
                      <a:pt x="19" y="61"/>
                      <a:pt x="25" y="63"/>
                      <a:pt x="26" y="57"/>
                    </a:cubicBezTo>
                    <a:cubicBezTo>
                      <a:pt x="25" y="56"/>
                      <a:pt x="24" y="55"/>
                      <a:pt x="24" y="55"/>
                    </a:cubicBezTo>
                    <a:cubicBezTo>
                      <a:pt x="25" y="53"/>
                      <a:pt x="25" y="53"/>
                      <a:pt x="25"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1" name="Freeform 105"/>
              <p:cNvSpPr>
                <a:spLocks/>
              </p:cNvSpPr>
              <p:nvPr/>
            </p:nvSpPr>
            <p:spPr bwMode="auto">
              <a:xfrm>
                <a:off x="1449388" y="2814638"/>
                <a:ext cx="6350" cy="9525"/>
              </a:xfrm>
              <a:custGeom>
                <a:avLst/>
                <a:gdLst>
                  <a:gd name="T0" fmla="*/ 1 w 3"/>
                  <a:gd name="T1" fmla="*/ 0 h 4"/>
                  <a:gd name="T2" fmla="*/ 3 w 3"/>
                  <a:gd name="T3" fmla="*/ 3 h 4"/>
                  <a:gd name="T4" fmla="*/ 2 w 3"/>
                  <a:gd name="T5" fmla="*/ 4 h 4"/>
                  <a:gd name="T6" fmla="*/ 0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cubicBezTo>
                      <a:pt x="3" y="0"/>
                      <a:pt x="3" y="2"/>
                      <a:pt x="3" y="3"/>
                    </a:cubicBezTo>
                    <a:cubicBezTo>
                      <a:pt x="3" y="4"/>
                      <a:pt x="3" y="4"/>
                      <a:pt x="2" y="4"/>
                    </a:cubicBezTo>
                    <a:cubicBezTo>
                      <a:pt x="0" y="4"/>
                      <a:pt x="0" y="2"/>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2" name="Freeform 106"/>
              <p:cNvSpPr>
                <a:spLocks/>
              </p:cNvSpPr>
              <p:nvPr/>
            </p:nvSpPr>
            <p:spPr bwMode="auto">
              <a:xfrm>
                <a:off x="1441450" y="2786063"/>
                <a:ext cx="12700" cy="4763"/>
              </a:xfrm>
              <a:custGeom>
                <a:avLst/>
                <a:gdLst>
                  <a:gd name="T0" fmla="*/ 0 w 6"/>
                  <a:gd name="T1" fmla="*/ 2 h 2"/>
                  <a:gd name="T2" fmla="*/ 4 w 6"/>
                  <a:gd name="T3" fmla="*/ 0 h 2"/>
                  <a:gd name="T4" fmla="*/ 6 w 6"/>
                  <a:gd name="T5" fmla="*/ 2 h 2"/>
                  <a:gd name="T6" fmla="*/ 0 w 6"/>
                  <a:gd name="T7" fmla="*/ 2 h 2"/>
                </a:gdLst>
                <a:ahLst/>
                <a:cxnLst>
                  <a:cxn ang="0">
                    <a:pos x="T0" y="T1"/>
                  </a:cxn>
                  <a:cxn ang="0">
                    <a:pos x="T2" y="T3"/>
                  </a:cxn>
                  <a:cxn ang="0">
                    <a:pos x="T4" y="T5"/>
                  </a:cxn>
                  <a:cxn ang="0">
                    <a:pos x="T6" y="T7"/>
                  </a:cxn>
                </a:cxnLst>
                <a:rect l="0" t="0" r="r" b="b"/>
                <a:pathLst>
                  <a:path w="6" h="2">
                    <a:moveTo>
                      <a:pt x="0" y="2"/>
                    </a:moveTo>
                    <a:cubicBezTo>
                      <a:pt x="1" y="1"/>
                      <a:pt x="3" y="0"/>
                      <a:pt x="4" y="0"/>
                    </a:cubicBezTo>
                    <a:cubicBezTo>
                      <a:pt x="5" y="0"/>
                      <a:pt x="6" y="1"/>
                      <a:pt x="6" y="2"/>
                    </a:cubicBezTo>
                    <a:cubicBezTo>
                      <a:pt x="4" y="2"/>
                      <a:pt x="2"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3" name="Freeform 107"/>
              <p:cNvSpPr>
                <a:spLocks/>
              </p:cNvSpPr>
              <p:nvPr/>
            </p:nvSpPr>
            <p:spPr bwMode="auto">
              <a:xfrm>
                <a:off x="1463675" y="2792413"/>
                <a:ext cx="3175" cy="4763"/>
              </a:xfrm>
              <a:custGeom>
                <a:avLst/>
                <a:gdLst>
                  <a:gd name="T0" fmla="*/ 2 w 2"/>
                  <a:gd name="T1" fmla="*/ 2 h 2"/>
                  <a:gd name="T2" fmla="*/ 1 w 2"/>
                  <a:gd name="T3" fmla="*/ 0 h 2"/>
                  <a:gd name="T4" fmla="*/ 2 w 2"/>
                  <a:gd name="T5" fmla="*/ 2 h 2"/>
                </a:gdLst>
                <a:ahLst/>
                <a:cxnLst>
                  <a:cxn ang="0">
                    <a:pos x="T0" y="T1"/>
                  </a:cxn>
                  <a:cxn ang="0">
                    <a:pos x="T2" y="T3"/>
                  </a:cxn>
                  <a:cxn ang="0">
                    <a:pos x="T4" y="T5"/>
                  </a:cxn>
                </a:cxnLst>
                <a:rect l="0" t="0" r="r" b="b"/>
                <a:pathLst>
                  <a:path w="2" h="2">
                    <a:moveTo>
                      <a:pt x="2" y="2"/>
                    </a:moveTo>
                    <a:cubicBezTo>
                      <a:pt x="1" y="2"/>
                      <a:pt x="0" y="1"/>
                      <a:pt x="1" y="0"/>
                    </a:cubicBezTo>
                    <a:lnTo>
                      <a:pt x="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4" name="Freeform 108"/>
              <p:cNvSpPr>
                <a:spLocks/>
              </p:cNvSpPr>
              <p:nvPr/>
            </p:nvSpPr>
            <p:spPr bwMode="auto">
              <a:xfrm>
                <a:off x="1516063" y="2867026"/>
                <a:ext cx="7937" cy="9525"/>
              </a:xfrm>
              <a:custGeom>
                <a:avLst/>
                <a:gdLst>
                  <a:gd name="T0" fmla="*/ 0 w 4"/>
                  <a:gd name="T1" fmla="*/ 2 h 4"/>
                  <a:gd name="T2" fmla="*/ 0 w 4"/>
                  <a:gd name="T3" fmla="*/ 3 h 4"/>
                  <a:gd name="T4" fmla="*/ 0 w 4"/>
                  <a:gd name="T5" fmla="*/ 3 h 4"/>
                  <a:gd name="T6" fmla="*/ 4 w 4"/>
                  <a:gd name="T7" fmla="*/ 2 h 4"/>
                  <a:gd name="T8" fmla="*/ 4 w 4"/>
                  <a:gd name="T9" fmla="*/ 0 h 4"/>
                  <a:gd name="T10" fmla="*/ 0 w 4"/>
                  <a:gd name="T11" fmla="*/ 2 h 4"/>
                </a:gdLst>
                <a:ahLst/>
                <a:cxnLst>
                  <a:cxn ang="0">
                    <a:pos x="T0" y="T1"/>
                  </a:cxn>
                  <a:cxn ang="0">
                    <a:pos x="T2" y="T3"/>
                  </a:cxn>
                  <a:cxn ang="0">
                    <a:pos x="T4" y="T5"/>
                  </a:cxn>
                  <a:cxn ang="0">
                    <a:pos x="T6" y="T7"/>
                  </a:cxn>
                  <a:cxn ang="0">
                    <a:pos x="T8" y="T9"/>
                  </a:cxn>
                  <a:cxn ang="0">
                    <a:pos x="T10" y="T11"/>
                  </a:cxn>
                </a:cxnLst>
                <a:rect l="0" t="0" r="r" b="b"/>
                <a:pathLst>
                  <a:path w="4" h="4">
                    <a:moveTo>
                      <a:pt x="0" y="2"/>
                    </a:moveTo>
                    <a:cubicBezTo>
                      <a:pt x="0" y="2"/>
                      <a:pt x="0" y="3"/>
                      <a:pt x="0" y="3"/>
                    </a:cubicBezTo>
                    <a:cubicBezTo>
                      <a:pt x="0" y="4"/>
                      <a:pt x="0" y="3"/>
                      <a:pt x="0" y="3"/>
                    </a:cubicBezTo>
                    <a:cubicBezTo>
                      <a:pt x="2" y="3"/>
                      <a:pt x="3" y="3"/>
                      <a:pt x="4" y="2"/>
                    </a:cubicBezTo>
                    <a:cubicBezTo>
                      <a:pt x="4" y="0"/>
                      <a:pt x="4" y="0"/>
                      <a:pt x="4" y="0"/>
                    </a:cubicBezTo>
                    <a:cubicBezTo>
                      <a:pt x="3" y="1"/>
                      <a:pt x="1" y="2"/>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5" name="Freeform 109"/>
              <p:cNvSpPr>
                <a:spLocks/>
              </p:cNvSpPr>
              <p:nvPr/>
            </p:nvSpPr>
            <p:spPr bwMode="auto">
              <a:xfrm>
                <a:off x="788988" y="2409826"/>
                <a:ext cx="823912" cy="403225"/>
              </a:xfrm>
              <a:custGeom>
                <a:avLst/>
                <a:gdLst>
                  <a:gd name="T0" fmla="*/ 279 w 374"/>
                  <a:gd name="T1" fmla="*/ 147 h 183"/>
                  <a:gd name="T2" fmla="*/ 286 w 374"/>
                  <a:gd name="T3" fmla="*/ 163 h 183"/>
                  <a:gd name="T4" fmla="*/ 289 w 374"/>
                  <a:gd name="T5" fmla="*/ 174 h 183"/>
                  <a:gd name="T6" fmla="*/ 279 w 374"/>
                  <a:gd name="T7" fmla="*/ 177 h 183"/>
                  <a:gd name="T8" fmla="*/ 261 w 374"/>
                  <a:gd name="T9" fmla="*/ 148 h 183"/>
                  <a:gd name="T10" fmla="*/ 244 w 374"/>
                  <a:gd name="T11" fmla="*/ 146 h 183"/>
                  <a:gd name="T12" fmla="*/ 237 w 374"/>
                  <a:gd name="T13" fmla="*/ 146 h 183"/>
                  <a:gd name="T14" fmla="*/ 228 w 374"/>
                  <a:gd name="T15" fmla="*/ 147 h 183"/>
                  <a:gd name="T16" fmla="*/ 212 w 374"/>
                  <a:gd name="T17" fmla="*/ 150 h 183"/>
                  <a:gd name="T18" fmla="*/ 202 w 374"/>
                  <a:gd name="T19" fmla="*/ 150 h 183"/>
                  <a:gd name="T20" fmla="*/ 184 w 374"/>
                  <a:gd name="T21" fmla="*/ 159 h 183"/>
                  <a:gd name="T22" fmla="*/ 177 w 374"/>
                  <a:gd name="T23" fmla="*/ 176 h 183"/>
                  <a:gd name="T24" fmla="*/ 145 w 374"/>
                  <a:gd name="T25" fmla="*/ 149 h 183"/>
                  <a:gd name="T26" fmla="*/ 127 w 374"/>
                  <a:gd name="T27" fmla="*/ 144 h 183"/>
                  <a:gd name="T28" fmla="*/ 107 w 374"/>
                  <a:gd name="T29" fmla="*/ 135 h 183"/>
                  <a:gd name="T30" fmla="*/ 88 w 374"/>
                  <a:gd name="T31" fmla="*/ 138 h 183"/>
                  <a:gd name="T32" fmla="*/ 49 w 374"/>
                  <a:gd name="T33" fmla="*/ 130 h 183"/>
                  <a:gd name="T34" fmla="*/ 24 w 374"/>
                  <a:gd name="T35" fmla="*/ 110 h 183"/>
                  <a:gd name="T36" fmla="*/ 2 w 374"/>
                  <a:gd name="T37" fmla="*/ 73 h 183"/>
                  <a:gd name="T38" fmla="*/ 2 w 374"/>
                  <a:gd name="T39" fmla="*/ 49 h 183"/>
                  <a:gd name="T40" fmla="*/ 1 w 374"/>
                  <a:gd name="T41" fmla="*/ 12 h 183"/>
                  <a:gd name="T42" fmla="*/ 11 w 374"/>
                  <a:gd name="T43" fmla="*/ 14 h 183"/>
                  <a:gd name="T44" fmla="*/ 11 w 374"/>
                  <a:gd name="T45" fmla="*/ 3 h 183"/>
                  <a:gd name="T46" fmla="*/ 192 w 374"/>
                  <a:gd name="T47" fmla="*/ 0 h 183"/>
                  <a:gd name="T48" fmla="*/ 209 w 374"/>
                  <a:gd name="T49" fmla="*/ 6 h 183"/>
                  <a:gd name="T50" fmla="*/ 210 w 374"/>
                  <a:gd name="T51" fmla="*/ 23 h 183"/>
                  <a:gd name="T52" fmla="*/ 218 w 374"/>
                  <a:gd name="T53" fmla="*/ 22 h 183"/>
                  <a:gd name="T54" fmla="*/ 227 w 374"/>
                  <a:gd name="T55" fmla="*/ 21 h 183"/>
                  <a:gd name="T56" fmla="*/ 235 w 374"/>
                  <a:gd name="T57" fmla="*/ 22 h 183"/>
                  <a:gd name="T58" fmla="*/ 243 w 374"/>
                  <a:gd name="T59" fmla="*/ 24 h 183"/>
                  <a:gd name="T60" fmla="*/ 262 w 374"/>
                  <a:gd name="T61" fmla="*/ 25 h 183"/>
                  <a:gd name="T62" fmla="*/ 252 w 374"/>
                  <a:gd name="T63" fmla="*/ 28 h 183"/>
                  <a:gd name="T64" fmla="*/ 243 w 374"/>
                  <a:gd name="T65" fmla="*/ 35 h 183"/>
                  <a:gd name="T66" fmla="*/ 243 w 374"/>
                  <a:gd name="T67" fmla="*/ 62 h 183"/>
                  <a:gd name="T68" fmla="*/ 247 w 374"/>
                  <a:gd name="T69" fmla="*/ 45 h 183"/>
                  <a:gd name="T70" fmla="*/ 258 w 374"/>
                  <a:gd name="T71" fmla="*/ 30 h 183"/>
                  <a:gd name="T72" fmla="*/ 266 w 374"/>
                  <a:gd name="T73" fmla="*/ 45 h 183"/>
                  <a:gd name="T74" fmla="*/ 273 w 374"/>
                  <a:gd name="T75" fmla="*/ 50 h 183"/>
                  <a:gd name="T76" fmla="*/ 272 w 374"/>
                  <a:gd name="T77" fmla="*/ 64 h 183"/>
                  <a:gd name="T78" fmla="*/ 290 w 374"/>
                  <a:gd name="T79" fmla="*/ 50 h 183"/>
                  <a:gd name="T80" fmla="*/ 314 w 374"/>
                  <a:gd name="T81" fmla="*/ 44 h 183"/>
                  <a:gd name="T82" fmla="*/ 336 w 374"/>
                  <a:gd name="T83" fmla="*/ 33 h 183"/>
                  <a:gd name="T84" fmla="*/ 348 w 374"/>
                  <a:gd name="T85" fmla="*/ 33 h 183"/>
                  <a:gd name="T86" fmla="*/ 360 w 374"/>
                  <a:gd name="T87" fmla="*/ 15 h 183"/>
                  <a:gd name="T88" fmla="*/ 374 w 374"/>
                  <a:gd name="T89" fmla="*/ 37 h 183"/>
                  <a:gd name="T90" fmla="*/ 361 w 374"/>
                  <a:gd name="T91" fmla="*/ 41 h 183"/>
                  <a:gd name="T92" fmla="*/ 351 w 374"/>
                  <a:gd name="T93" fmla="*/ 58 h 183"/>
                  <a:gd name="T94" fmla="*/ 355 w 374"/>
                  <a:gd name="T95" fmla="*/ 61 h 183"/>
                  <a:gd name="T96" fmla="*/ 348 w 374"/>
                  <a:gd name="T97" fmla="*/ 63 h 183"/>
                  <a:gd name="T98" fmla="*/ 333 w 374"/>
                  <a:gd name="T99" fmla="*/ 68 h 183"/>
                  <a:gd name="T100" fmla="*/ 330 w 374"/>
                  <a:gd name="T101" fmla="*/ 69 h 183"/>
                  <a:gd name="T102" fmla="*/ 327 w 374"/>
                  <a:gd name="T103" fmla="*/ 70 h 183"/>
                  <a:gd name="T104" fmla="*/ 323 w 374"/>
                  <a:gd name="T105" fmla="*/ 83 h 183"/>
                  <a:gd name="T106" fmla="*/ 320 w 374"/>
                  <a:gd name="T107" fmla="*/ 82 h 183"/>
                  <a:gd name="T108" fmla="*/ 317 w 374"/>
                  <a:gd name="T109" fmla="*/ 96 h 183"/>
                  <a:gd name="T110" fmla="*/ 316 w 374"/>
                  <a:gd name="T111" fmla="*/ 92 h 183"/>
                  <a:gd name="T112" fmla="*/ 313 w 374"/>
                  <a:gd name="T113" fmla="*/ 87 h 183"/>
                  <a:gd name="T114" fmla="*/ 314 w 374"/>
                  <a:gd name="T115" fmla="*/ 99 h 183"/>
                  <a:gd name="T116" fmla="*/ 316 w 374"/>
                  <a:gd name="T117" fmla="*/ 101 h 183"/>
                  <a:gd name="T118" fmla="*/ 316 w 374"/>
                  <a:gd name="T119" fmla="*/ 106 h 183"/>
                  <a:gd name="T120" fmla="*/ 313 w 374"/>
                  <a:gd name="T121" fmla="*/ 110 h 183"/>
                  <a:gd name="T122" fmla="*/ 313 w 374"/>
                  <a:gd name="T123" fmla="*/ 114 h 183"/>
                  <a:gd name="T124" fmla="*/ 303 w 374"/>
                  <a:gd name="T125" fmla="*/ 12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4" h="183">
                    <a:moveTo>
                      <a:pt x="304" y="120"/>
                    </a:moveTo>
                    <a:cubicBezTo>
                      <a:pt x="293" y="126"/>
                      <a:pt x="279" y="130"/>
                      <a:pt x="279" y="147"/>
                    </a:cubicBezTo>
                    <a:cubicBezTo>
                      <a:pt x="279" y="154"/>
                      <a:pt x="286" y="156"/>
                      <a:pt x="286" y="164"/>
                    </a:cubicBezTo>
                    <a:cubicBezTo>
                      <a:pt x="286" y="163"/>
                      <a:pt x="286" y="163"/>
                      <a:pt x="286" y="163"/>
                    </a:cubicBezTo>
                    <a:cubicBezTo>
                      <a:pt x="286" y="165"/>
                      <a:pt x="286" y="165"/>
                      <a:pt x="286" y="165"/>
                    </a:cubicBezTo>
                    <a:cubicBezTo>
                      <a:pt x="287" y="168"/>
                      <a:pt x="289" y="170"/>
                      <a:pt x="289" y="174"/>
                    </a:cubicBezTo>
                    <a:cubicBezTo>
                      <a:pt x="289" y="179"/>
                      <a:pt x="287" y="183"/>
                      <a:pt x="284" y="183"/>
                    </a:cubicBezTo>
                    <a:cubicBezTo>
                      <a:pt x="280" y="183"/>
                      <a:pt x="280" y="179"/>
                      <a:pt x="279" y="177"/>
                    </a:cubicBezTo>
                    <a:cubicBezTo>
                      <a:pt x="276" y="174"/>
                      <a:pt x="274" y="173"/>
                      <a:pt x="272" y="169"/>
                    </a:cubicBezTo>
                    <a:cubicBezTo>
                      <a:pt x="269" y="162"/>
                      <a:pt x="271" y="148"/>
                      <a:pt x="261" y="148"/>
                    </a:cubicBezTo>
                    <a:cubicBezTo>
                      <a:pt x="259" y="148"/>
                      <a:pt x="258" y="151"/>
                      <a:pt x="256" y="151"/>
                    </a:cubicBezTo>
                    <a:cubicBezTo>
                      <a:pt x="252" y="151"/>
                      <a:pt x="250" y="146"/>
                      <a:pt x="244" y="146"/>
                    </a:cubicBezTo>
                    <a:cubicBezTo>
                      <a:pt x="241" y="146"/>
                      <a:pt x="240" y="147"/>
                      <a:pt x="239" y="147"/>
                    </a:cubicBezTo>
                    <a:cubicBezTo>
                      <a:pt x="238" y="147"/>
                      <a:pt x="237" y="146"/>
                      <a:pt x="237" y="146"/>
                    </a:cubicBezTo>
                    <a:cubicBezTo>
                      <a:pt x="233" y="147"/>
                      <a:pt x="229" y="146"/>
                      <a:pt x="225" y="147"/>
                    </a:cubicBezTo>
                    <a:cubicBezTo>
                      <a:pt x="227" y="148"/>
                      <a:pt x="227" y="148"/>
                      <a:pt x="228" y="147"/>
                    </a:cubicBezTo>
                    <a:cubicBezTo>
                      <a:pt x="228" y="151"/>
                      <a:pt x="226" y="153"/>
                      <a:pt x="228" y="155"/>
                    </a:cubicBezTo>
                    <a:cubicBezTo>
                      <a:pt x="222" y="158"/>
                      <a:pt x="217" y="150"/>
                      <a:pt x="212" y="150"/>
                    </a:cubicBezTo>
                    <a:cubicBezTo>
                      <a:pt x="211" y="150"/>
                      <a:pt x="210" y="152"/>
                      <a:pt x="209" y="152"/>
                    </a:cubicBezTo>
                    <a:cubicBezTo>
                      <a:pt x="206" y="152"/>
                      <a:pt x="205" y="150"/>
                      <a:pt x="202" y="150"/>
                    </a:cubicBezTo>
                    <a:cubicBezTo>
                      <a:pt x="196" y="150"/>
                      <a:pt x="193" y="155"/>
                      <a:pt x="190" y="158"/>
                    </a:cubicBezTo>
                    <a:cubicBezTo>
                      <a:pt x="188" y="160"/>
                      <a:pt x="186" y="158"/>
                      <a:pt x="184" y="159"/>
                    </a:cubicBezTo>
                    <a:cubicBezTo>
                      <a:pt x="179" y="161"/>
                      <a:pt x="176" y="167"/>
                      <a:pt x="176" y="174"/>
                    </a:cubicBezTo>
                    <a:cubicBezTo>
                      <a:pt x="176" y="175"/>
                      <a:pt x="177" y="176"/>
                      <a:pt x="177" y="176"/>
                    </a:cubicBezTo>
                    <a:cubicBezTo>
                      <a:pt x="173" y="176"/>
                      <a:pt x="167" y="175"/>
                      <a:pt x="166" y="173"/>
                    </a:cubicBezTo>
                    <a:cubicBezTo>
                      <a:pt x="158" y="166"/>
                      <a:pt x="159" y="149"/>
                      <a:pt x="145" y="149"/>
                    </a:cubicBezTo>
                    <a:cubicBezTo>
                      <a:pt x="140" y="149"/>
                      <a:pt x="142" y="155"/>
                      <a:pt x="137" y="155"/>
                    </a:cubicBezTo>
                    <a:cubicBezTo>
                      <a:pt x="133" y="155"/>
                      <a:pt x="129" y="148"/>
                      <a:pt x="127" y="144"/>
                    </a:cubicBezTo>
                    <a:cubicBezTo>
                      <a:pt x="123" y="138"/>
                      <a:pt x="119" y="137"/>
                      <a:pt x="111" y="135"/>
                    </a:cubicBezTo>
                    <a:cubicBezTo>
                      <a:pt x="107" y="135"/>
                      <a:pt x="107" y="135"/>
                      <a:pt x="107" y="135"/>
                    </a:cubicBezTo>
                    <a:cubicBezTo>
                      <a:pt x="107" y="138"/>
                      <a:pt x="107" y="138"/>
                      <a:pt x="107" y="138"/>
                    </a:cubicBezTo>
                    <a:cubicBezTo>
                      <a:pt x="88" y="138"/>
                      <a:pt x="88" y="138"/>
                      <a:pt x="88" y="138"/>
                    </a:cubicBezTo>
                    <a:cubicBezTo>
                      <a:pt x="64" y="130"/>
                      <a:pt x="64" y="130"/>
                      <a:pt x="64" y="130"/>
                    </a:cubicBezTo>
                    <a:cubicBezTo>
                      <a:pt x="49" y="130"/>
                      <a:pt x="49" y="130"/>
                      <a:pt x="49" y="130"/>
                    </a:cubicBezTo>
                    <a:cubicBezTo>
                      <a:pt x="46" y="123"/>
                      <a:pt x="34" y="118"/>
                      <a:pt x="26" y="115"/>
                    </a:cubicBezTo>
                    <a:cubicBezTo>
                      <a:pt x="24" y="114"/>
                      <a:pt x="25" y="112"/>
                      <a:pt x="24" y="110"/>
                    </a:cubicBezTo>
                    <a:cubicBezTo>
                      <a:pt x="21" y="102"/>
                      <a:pt x="15" y="99"/>
                      <a:pt x="16" y="90"/>
                    </a:cubicBezTo>
                    <a:cubicBezTo>
                      <a:pt x="11" y="89"/>
                      <a:pt x="6" y="79"/>
                      <a:pt x="2" y="73"/>
                    </a:cubicBezTo>
                    <a:cubicBezTo>
                      <a:pt x="1" y="71"/>
                      <a:pt x="3" y="69"/>
                      <a:pt x="5" y="68"/>
                    </a:cubicBezTo>
                    <a:cubicBezTo>
                      <a:pt x="2" y="63"/>
                      <a:pt x="5" y="55"/>
                      <a:pt x="2" y="49"/>
                    </a:cubicBezTo>
                    <a:cubicBezTo>
                      <a:pt x="0" y="44"/>
                      <a:pt x="6" y="31"/>
                      <a:pt x="6" y="24"/>
                    </a:cubicBezTo>
                    <a:cubicBezTo>
                      <a:pt x="6" y="19"/>
                      <a:pt x="1" y="17"/>
                      <a:pt x="1" y="12"/>
                    </a:cubicBezTo>
                    <a:cubicBezTo>
                      <a:pt x="1" y="10"/>
                      <a:pt x="3" y="10"/>
                      <a:pt x="4" y="10"/>
                    </a:cubicBezTo>
                    <a:cubicBezTo>
                      <a:pt x="7" y="10"/>
                      <a:pt x="9" y="12"/>
                      <a:pt x="11" y="14"/>
                    </a:cubicBezTo>
                    <a:cubicBezTo>
                      <a:pt x="12" y="13"/>
                      <a:pt x="14" y="10"/>
                      <a:pt x="14" y="8"/>
                    </a:cubicBezTo>
                    <a:cubicBezTo>
                      <a:pt x="14" y="6"/>
                      <a:pt x="12" y="5"/>
                      <a:pt x="11" y="3"/>
                    </a:cubicBezTo>
                    <a:cubicBezTo>
                      <a:pt x="192" y="3"/>
                      <a:pt x="192" y="3"/>
                      <a:pt x="192" y="3"/>
                    </a:cubicBezTo>
                    <a:cubicBezTo>
                      <a:pt x="192" y="0"/>
                      <a:pt x="192" y="0"/>
                      <a:pt x="192" y="0"/>
                    </a:cubicBezTo>
                    <a:cubicBezTo>
                      <a:pt x="195" y="2"/>
                      <a:pt x="195" y="4"/>
                      <a:pt x="198" y="6"/>
                    </a:cubicBezTo>
                    <a:cubicBezTo>
                      <a:pt x="209" y="6"/>
                      <a:pt x="209" y="6"/>
                      <a:pt x="209" y="6"/>
                    </a:cubicBezTo>
                    <a:cubicBezTo>
                      <a:pt x="214" y="10"/>
                      <a:pt x="220" y="10"/>
                      <a:pt x="228" y="10"/>
                    </a:cubicBezTo>
                    <a:cubicBezTo>
                      <a:pt x="222" y="14"/>
                      <a:pt x="216" y="17"/>
                      <a:pt x="210" y="23"/>
                    </a:cubicBezTo>
                    <a:cubicBezTo>
                      <a:pt x="214" y="23"/>
                      <a:pt x="214" y="23"/>
                      <a:pt x="214" y="23"/>
                    </a:cubicBezTo>
                    <a:cubicBezTo>
                      <a:pt x="215" y="22"/>
                      <a:pt x="216" y="22"/>
                      <a:pt x="218" y="22"/>
                    </a:cubicBezTo>
                    <a:cubicBezTo>
                      <a:pt x="219" y="24"/>
                      <a:pt x="219" y="24"/>
                      <a:pt x="221" y="24"/>
                    </a:cubicBezTo>
                    <a:cubicBezTo>
                      <a:pt x="225" y="24"/>
                      <a:pt x="225" y="21"/>
                      <a:pt x="227" y="21"/>
                    </a:cubicBezTo>
                    <a:cubicBezTo>
                      <a:pt x="230" y="21"/>
                      <a:pt x="234" y="17"/>
                      <a:pt x="237" y="16"/>
                    </a:cubicBezTo>
                    <a:cubicBezTo>
                      <a:pt x="237" y="19"/>
                      <a:pt x="236" y="20"/>
                      <a:pt x="235" y="22"/>
                    </a:cubicBezTo>
                    <a:cubicBezTo>
                      <a:pt x="239" y="22"/>
                      <a:pt x="239" y="22"/>
                      <a:pt x="239" y="22"/>
                    </a:cubicBezTo>
                    <a:cubicBezTo>
                      <a:pt x="240" y="23"/>
                      <a:pt x="242" y="24"/>
                      <a:pt x="243" y="24"/>
                    </a:cubicBezTo>
                    <a:cubicBezTo>
                      <a:pt x="246" y="24"/>
                      <a:pt x="247" y="22"/>
                      <a:pt x="250" y="22"/>
                    </a:cubicBezTo>
                    <a:cubicBezTo>
                      <a:pt x="255" y="22"/>
                      <a:pt x="258" y="25"/>
                      <a:pt x="262" y="25"/>
                    </a:cubicBezTo>
                    <a:cubicBezTo>
                      <a:pt x="262" y="28"/>
                      <a:pt x="262" y="28"/>
                      <a:pt x="262" y="28"/>
                    </a:cubicBezTo>
                    <a:cubicBezTo>
                      <a:pt x="259" y="29"/>
                      <a:pt x="254" y="28"/>
                      <a:pt x="252" y="28"/>
                    </a:cubicBezTo>
                    <a:cubicBezTo>
                      <a:pt x="247" y="28"/>
                      <a:pt x="238" y="34"/>
                      <a:pt x="238" y="39"/>
                    </a:cubicBezTo>
                    <a:cubicBezTo>
                      <a:pt x="240" y="37"/>
                      <a:pt x="241" y="35"/>
                      <a:pt x="243" y="35"/>
                    </a:cubicBezTo>
                    <a:cubicBezTo>
                      <a:pt x="239" y="40"/>
                      <a:pt x="238" y="52"/>
                      <a:pt x="238" y="58"/>
                    </a:cubicBezTo>
                    <a:cubicBezTo>
                      <a:pt x="238" y="60"/>
                      <a:pt x="240" y="62"/>
                      <a:pt x="243" y="62"/>
                    </a:cubicBezTo>
                    <a:cubicBezTo>
                      <a:pt x="246" y="62"/>
                      <a:pt x="247" y="56"/>
                      <a:pt x="247" y="53"/>
                    </a:cubicBezTo>
                    <a:cubicBezTo>
                      <a:pt x="247" y="50"/>
                      <a:pt x="247" y="45"/>
                      <a:pt x="247" y="45"/>
                    </a:cubicBezTo>
                    <a:cubicBezTo>
                      <a:pt x="247" y="43"/>
                      <a:pt x="247" y="36"/>
                      <a:pt x="250" y="36"/>
                    </a:cubicBezTo>
                    <a:cubicBezTo>
                      <a:pt x="258" y="35"/>
                      <a:pt x="254" y="30"/>
                      <a:pt x="258" y="30"/>
                    </a:cubicBezTo>
                    <a:cubicBezTo>
                      <a:pt x="260" y="30"/>
                      <a:pt x="268" y="34"/>
                      <a:pt x="268" y="36"/>
                    </a:cubicBezTo>
                    <a:cubicBezTo>
                      <a:pt x="268" y="39"/>
                      <a:pt x="266" y="42"/>
                      <a:pt x="266" y="45"/>
                    </a:cubicBezTo>
                    <a:cubicBezTo>
                      <a:pt x="268" y="45"/>
                      <a:pt x="268" y="44"/>
                      <a:pt x="270" y="43"/>
                    </a:cubicBezTo>
                    <a:cubicBezTo>
                      <a:pt x="271" y="47"/>
                      <a:pt x="271" y="48"/>
                      <a:pt x="273" y="50"/>
                    </a:cubicBezTo>
                    <a:cubicBezTo>
                      <a:pt x="271" y="53"/>
                      <a:pt x="268" y="54"/>
                      <a:pt x="268" y="58"/>
                    </a:cubicBezTo>
                    <a:cubicBezTo>
                      <a:pt x="268" y="60"/>
                      <a:pt x="269" y="64"/>
                      <a:pt x="272" y="64"/>
                    </a:cubicBezTo>
                    <a:cubicBezTo>
                      <a:pt x="277" y="64"/>
                      <a:pt x="288" y="58"/>
                      <a:pt x="293" y="56"/>
                    </a:cubicBezTo>
                    <a:cubicBezTo>
                      <a:pt x="292" y="53"/>
                      <a:pt x="291" y="51"/>
                      <a:pt x="290" y="50"/>
                    </a:cubicBezTo>
                    <a:cubicBezTo>
                      <a:pt x="292" y="50"/>
                      <a:pt x="292" y="50"/>
                      <a:pt x="293" y="50"/>
                    </a:cubicBezTo>
                    <a:cubicBezTo>
                      <a:pt x="300" y="50"/>
                      <a:pt x="314" y="52"/>
                      <a:pt x="314" y="44"/>
                    </a:cubicBezTo>
                    <a:cubicBezTo>
                      <a:pt x="315" y="43"/>
                      <a:pt x="323" y="35"/>
                      <a:pt x="324" y="34"/>
                    </a:cubicBezTo>
                    <a:cubicBezTo>
                      <a:pt x="325" y="33"/>
                      <a:pt x="331" y="33"/>
                      <a:pt x="336" y="33"/>
                    </a:cubicBezTo>
                    <a:cubicBezTo>
                      <a:pt x="338" y="33"/>
                      <a:pt x="340" y="33"/>
                      <a:pt x="342" y="33"/>
                    </a:cubicBezTo>
                    <a:cubicBezTo>
                      <a:pt x="344" y="33"/>
                      <a:pt x="346" y="33"/>
                      <a:pt x="348" y="33"/>
                    </a:cubicBezTo>
                    <a:cubicBezTo>
                      <a:pt x="350" y="32"/>
                      <a:pt x="349" y="31"/>
                      <a:pt x="350" y="30"/>
                    </a:cubicBezTo>
                    <a:cubicBezTo>
                      <a:pt x="354" y="26"/>
                      <a:pt x="354" y="19"/>
                      <a:pt x="360" y="15"/>
                    </a:cubicBezTo>
                    <a:cubicBezTo>
                      <a:pt x="362" y="18"/>
                      <a:pt x="367" y="13"/>
                      <a:pt x="369" y="16"/>
                    </a:cubicBezTo>
                    <a:cubicBezTo>
                      <a:pt x="372" y="23"/>
                      <a:pt x="369" y="32"/>
                      <a:pt x="374" y="37"/>
                    </a:cubicBezTo>
                    <a:cubicBezTo>
                      <a:pt x="372" y="40"/>
                      <a:pt x="369" y="41"/>
                      <a:pt x="366" y="41"/>
                    </a:cubicBezTo>
                    <a:cubicBezTo>
                      <a:pt x="364" y="41"/>
                      <a:pt x="363" y="40"/>
                      <a:pt x="361" y="41"/>
                    </a:cubicBezTo>
                    <a:cubicBezTo>
                      <a:pt x="357" y="45"/>
                      <a:pt x="350" y="47"/>
                      <a:pt x="350" y="56"/>
                    </a:cubicBezTo>
                    <a:cubicBezTo>
                      <a:pt x="350" y="57"/>
                      <a:pt x="350" y="58"/>
                      <a:pt x="351" y="58"/>
                    </a:cubicBezTo>
                    <a:cubicBezTo>
                      <a:pt x="351" y="59"/>
                      <a:pt x="352" y="62"/>
                      <a:pt x="353" y="62"/>
                    </a:cubicBezTo>
                    <a:cubicBezTo>
                      <a:pt x="353" y="62"/>
                      <a:pt x="355" y="61"/>
                      <a:pt x="355" y="61"/>
                    </a:cubicBezTo>
                    <a:cubicBezTo>
                      <a:pt x="355" y="62"/>
                      <a:pt x="355" y="62"/>
                      <a:pt x="355" y="62"/>
                    </a:cubicBezTo>
                    <a:cubicBezTo>
                      <a:pt x="353" y="63"/>
                      <a:pt x="349" y="64"/>
                      <a:pt x="348" y="63"/>
                    </a:cubicBezTo>
                    <a:cubicBezTo>
                      <a:pt x="343" y="66"/>
                      <a:pt x="336" y="65"/>
                      <a:pt x="331" y="68"/>
                    </a:cubicBezTo>
                    <a:cubicBezTo>
                      <a:pt x="333" y="68"/>
                      <a:pt x="333" y="68"/>
                      <a:pt x="333" y="68"/>
                    </a:cubicBezTo>
                    <a:cubicBezTo>
                      <a:pt x="335" y="68"/>
                      <a:pt x="338" y="67"/>
                      <a:pt x="339" y="68"/>
                    </a:cubicBezTo>
                    <a:cubicBezTo>
                      <a:pt x="336" y="69"/>
                      <a:pt x="334" y="69"/>
                      <a:pt x="330" y="69"/>
                    </a:cubicBezTo>
                    <a:cubicBezTo>
                      <a:pt x="330" y="69"/>
                      <a:pt x="329" y="69"/>
                      <a:pt x="328" y="69"/>
                    </a:cubicBezTo>
                    <a:cubicBezTo>
                      <a:pt x="328" y="69"/>
                      <a:pt x="327" y="70"/>
                      <a:pt x="327" y="70"/>
                    </a:cubicBezTo>
                    <a:cubicBezTo>
                      <a:pt x="327" y="71"/>
                      <a:pt x="329" y="73"/>
                      <a:pt x="329" y="73"/>
                    </a:cubicBezTo>
                    <a:cubicBezTo>
                      <a:pt x="329" y="75"/>
                      <a:pt x="324" y="83"/>
                      <a:pt x="323" y="83"/>
                    </a:cubicBezTo>
                    <a:cubicBezTo>
                      <a:pt x="322" y="83"/>
                      <a:pt x="322" y="81"/>
                      <a:pt x="321" y="81"/>
                    </a:cubicBezTo>
                    <a:cubicBezTo>
                      <a:pt x="320" y="82"/>
                      <a:pt x="320" y="82"/>
                      <a:pt x="320" y="82"/>
                    </a:cubicBezTo>
                    <a:cubicBezTo>
                      <a:pt x="321" y="84"/>
                      <a:pt x="322" y="85"/>
                      <a:pt x="322" y="86"/>
                    </a:cubicBezTo>
                    <a:cubicBezTo>
                      <a:pt x="322" y="88"/>
                      <a:pt x="318" y="96"/>
                      <a:pt x="317" y="96"/>
                    </a:cubicBezTo>
                    <a:cubicBezTo>
                      <a:pt x="316" y="96"/>
                      <a:pt x="316" y="95"/>
                      <a:pt x="316" y="94"/>
                    </a:cubicBezTo>
                    <a:cubicBezTo>
                      <a:pt x="316" y="93"/>
                      <a:pt x="316" y="93"/>
                      <a:pt x="316" y="92"/>
                    </a:cubicBezTo>
                    <a:cubicBezTo>
                      <a:pt x="316" y="90"/>
                      <a:pt x="314" y="87"/>
                      <a:pt x="313" y="84"/>
                    </a:cubicBezTo>
                    <a:cubicBezTo>
                      <a:pt x="313" y="86"/>
                      <a:pt x="313" y="87"/>
                      <a:pt x="313" y="87"/>
                    </a:cubicBezTo>
                    <a:cubicBezTo>
                      <a:pt x="313" y="89"/>
                      <a:pt x="314" y="93"/>
                      <a:pt x="314" y="95"/>
                    </a:cubicBezTo>
                    <a:cubicBezTo>
                      <a:pt x="314" y="98"/>
                      <a:pt x="313" y="97"/>
                      <a:pt x="314" y="99"/>
                    </a:cubicBezTo>
                    <a:cubicBezTo>
                      <a:pt x="315" y="99"/>
                      <a:pt x="316" y="99"/>
                      <a:pt x="316" y="99"/>
                    </a:cubicBezTo>
                    <a:cubicBezTo>
                      <a:pt x="316" y="99"/>
                      <a:pt x="316" y="100"/>
                      <a:pt x="316" y="101"/>
                    </a:cubicBezTo>
                    <a:cubicBezTo>
                      <a:pt x="316" y="103"/>
                      <a:pt x="314" y="104"/>
                      <a:pt x="313" y="104"/>
                    </a:cubicBezTo>
                    <a:cubicBezTo>
                      <a:pt x="314" y="105"/>
                      <a:pt x="315" y="105"/>
                      <a:pt x="316" y="106"/>
                    </a:cubicBezTo>
                    <a:cubicBezTo>
                      <a:pt x="316" y="108"/>
                      <a:pt x="315" y="108"/>
                      <a:pt x="313" y="108"/>
                    </a:cubicBezTo>
                    <a:cubicBezTo>
                      <a:pt x="313" y="110"/>
                      <a:pt x="313" y="110"/>
                      <a:pt x="313" y="110"/>
                    </a:cubicBezTo>
                    <a:cubicBezTo>
                      <a:pt x="315" y="111"/>
                      <a:pt x="315" y="111"/>
                      <a:pt x="315" y="111"/>
                    </a:cubicBezTo>
                    <a:cubicBezTo>
                      <a:pt x="315" y="112"/>
                      <a:pt x="314" y="114"/>
                      <a:pt x="313" y="114"/>
                    </a:cubicBezTo>
                    <a:cubicBezTo>
                      <a:pt x="310" y="114"/>
                      <a:pt x="309" y="116"/>
                      <a:pt x="307" y="117"/>
                    </a:cubicBezTo>
                    <a:cubicBezTo>
                      <a:pt x="304" y="117"/>
                      <a:pt x="304" y="118"/>
                      <a:pt x="303" y="120"/>
                    </a:cubicBezTo>
                    <a:lnTo>
                      <a:pt x="304"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6" name="Freeform 110"/>
              <p:cNvSpPr>
                <a:spLocks/>
              </p:cNvSpPr>
              <p:nvPr/>
            </p:nvSpPr>
            <p:spPr bwMode="auto">
              <a:xfrm>
                <a:off x="560388" y="1919288"/>
                <a:ext cx="1211262" cy="625475"/>
              </a:xfrm>
              <a:custGeom>
                <a:avLst/>
                <a:gdLst>
                  <a:gd name="T0" fmla="*/ 488 w 550"/>
                  <a:gd name="T1" fmla="*/ 257 h 284"/>
                  <a:gd name="T2" fmla="*/ 488 w 550"/>
                  <a:gd name="T3" fmla="*/ 271 h 284"/>
                  <a:gd name="T4" fmla="*/ 491 w 550"/>
                  <a:gd name="T5" fmla="*/ 241 h 284"/>
                  <a:gd name="T6" fmla="*/ 485 w 550"/>
                  <a:gd name="T7" fmla="*/ 224 h 284"/>
                  <a:gd name="T8" fmla="*/ 504 w 550"/>
                  <a:gd name="T9" fmla="*/ 214 h 284"/>
                  <a:gd name="T10" fmla="*/ 544 w 550"/>
                  <a:gd name="T11" fmla="*/ 183 h 284"/>
                  <a:gd name="T12" fmla="*/ 539 w 550"/>
                  <a:gd name="T13" fmla="*/ 177 h 284"/>
                  <a:gd name="T14" fmla="*/ 509 w 550"/>
                  <a:gd name="T15" fmla="*/ 159 h 284"/>
                  <a:gd name="T16" fmla="*/ 496 w 550"/>
                  <a:gd name="T17" fmla="*/ 127 h 284"/>
                  <a:gd name="T18" fmla="*/ 466 w 550"/>
                  <a:gd name="T19" fmla="*/ 137 h 284"/>
                  <a:gd name="T20" fmla="*/ 427 w 550"/>
                  <a:gd name="T21" fmla="*/ 105 h 284"/>
                  <a:gd name="T22" fmla="*/ 408 w 550"/>
                  <a:gd name="T23" fmla="*/ 127 h 284"/>
                  <a:gd name="T24" fmla="*/ 402 w 550"/>
                  <a:gd name="T25" fmla="*/ 198 h 284"/>
                  <a:gd name="T26" fmla="*/ 373 w 550"/>
                  <a:gd name="T27" fmla="*/ 171 h 284"/>
                  <a:gd name="T28" fmla="*/ 312 w 550"/>
                  <a:gd name="T29" fmla="*/ 157 h 284"/>
                  <a:gd name="T30" fmla="*/ 305 w 550"/>
                  <a:gd name="T31" fmla="*/ 111 h 284"/>
                  <a:gd name="T32" fmla="*/ 325 w 550"/>
                  <a:gd name="T33" fmla="*/ 91 h 284"/>
                  <a:gd name="T34" fmla="*/ 347 w 550"/>
                  <a:gd name="T35" fmla="*/ 75 h 284"/>
                  <a:gd name="T36" fmla="*/ 352 w 550"/>
                  <a:gd name="T37" fmla="*/ 65 h 284"/>
                  <a:gd name="T38" fmla="*/ 371 w 550"/>
                  <a:gd name="T39" fmla="*/ 61 h 284"/>
                  <a:gd name="T40" fmla="*/ 383 w 550"/>
                  <a:gd name="T41" fmla="*/ 31 h 284"/>
                  <a:gd name="T42" fmla="*/ 360 w 550"/>
                  <a:gd name="T43" fmla="*/ 34 h 284"/>
                  <a:gd name="T44" fmla="*/ 342 w 550"/>
                  <a:gd name="T45" fmla="*/ 38 h 284"/>
                  <a:gd name="T46" fmla="*/ 321 w 550"/>
                  <a:gd name="T47" fmla="*/ 28 h 284"/>
                  <a:gd name="T48" fmla="*/ 295 w 550"/>
                  <a:gd name="T49" fmla="*/ 0 h 284"/>
                  <a:gd name="T50" fmla="*/ 285 w 550"/>
                  <a:gd name="T51" fmla="*/ 19 h 284"/>
                  <a:gd name="T52" fmla="*/ 291 w 550"/>
                  <a:gd name="T53" fmla="*/ 50 h 284"/>
                  <a:gd name="T54" fmla="*/ 253 w 550"/>
                  <a:gd name="T55" fmla="*/ 47 h 284"/>
                  <a:gd name="T56" fmla="*/ 221 w 550"/>
                  <a:gd name="T57" fmla="*/ 38 h 284"/>
                  <a:gd name="T58" fmla="*/ 199 w 550"/>
                  <a:gd name="T59" fmla="*/ 45 h 284"/>
                  <a:gd name="T60" fmla="*/ 171 w 550"/>
                  <a:gd name="T61" fmla="*/ 41 h 284"/>
                  <a:gd name="T62" fmla="*/ 103 w 550"/>
                  <a:gd name="T63" fmla="*/ 21 h 284"/>
                  <a:gd name="T64" fmla="*/ 71 w 550"/>
                  <a:gd name="T65" fmla="*/ 20 h 284"/>
                  <a:gd name="T66" fmla="*/ 31 w 550"/>
                  <a:gd name="T67" fmla="*/ 35 h 284"/>
                  <a:gd name="T68" fmla="*/ 0 w 550"/>
                  <a:gd name="T69" fmla="*/ 124 h 284"/>
                  <a:gd name="T70" fmla="*/ 34 w 550"/>
                  <a:gd name="T71" fmla="*/ 129 h 284"/>
                  <a:gd name="T72" fmla="*/ 63 w 550"/>
                  <a:gd name="T73" fmla="*/ 162 h 284"/>
                  <a:gd name="T74" fmla="*/ 70 w 550"/>
                  <a:gd name="T75" fmla="*/ 188 h 284"/>
                  <a:gd name="T76" fmla="*/ 93 w 550"/>
                  <a:gd name="T77" fmla="*/ 212 h 284"/>
                  <a:gd name="T78" fmla="*/ 115 w 550"/>
                  <a:gd name="T79" fmla="*/ 226 h 284"/>
                  <a:gd name="T80" fmla="*/ 313 w 550"/>
                  <a:gd name="T81" fmla="*/ 229 h 284"/>
                  <a:gd name="T82" fmla="*/ 347 w 550"/>
                  <a:gd name="T83" fmla="*/ 232 h 284"/>
                  <a:gd name="T84" fmla="*/ 362 w 550"/>
                  <a:gd name="T85" fmla="*/ 245 h 284"/>
                  <a:gd name="T86" fmla="*/ 390 w 550"/>
                  <a:gd name="T87" fmla="*/ 262 h 284"/>
                  <a:gd name="T88" fmla="*/ 376 w 550"/>
                  <a:gd name="T89" fmla="*/ 284 h 284"/>
                  <a:gd name="T90" fmla="*/ 397 w 550"/>
                  <a:gd name="T91" fmla="*/ 279 h 284"/>
                  <a:gd name="T92" fmla="*/ 418 w 550"/>
                  <a:gd name="T93" fmla="*/ 267 h 284"/>
                  <a:gd name="T94" fmla="*/ 452 w 550"/>
                  <a:gd name="T95" fmla="*/ 256 h 284"/>
                  <a:gd name="T96" fmla="*/ 477 w 550"/>
                  <a:gd name="T97" fmla="*/ 25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0" h="284">
                    <a:moveTo>
                      <a:pt x="476" y="258"/>
                    </a:moveTo>
                    <a:cubicBezTo>
                      <a:pt x="476" y="258"/>
                      <a:pt x="476" y="258"/>
                      <a:pt x="476" y="258"/>
                    </a:cubicBezTo>
                    <a:cubicBezTo>
                      <a:pt x="477" y="258"/>
                      <a:pt x="478" y="258"/>
                      <a:pt x="479" y="258"/>
                    </a:cubicBezTo>
                    <a:cubicBezTo>
                      <a:pt x="480" y="258"/>
                      <a:pt x="486" y="258"/>
                      <a:pt x="488" y="257"/>
                    </a:cubicBezTo>
                    <a:cubicBezTo>
                      <a:pt x="490" y="256"/>
                      <a:pt x="490" y="253"/>
                      <a:pt x="493" y="253"/>
                    </a:cubicBezTo>
                    <a:cubicBezTo>
                      <a:pt x="493" y="256"/>
                      <a:pt x="493" y="256"/>
                      <a:pt x="497" y="256"/>
                    </a:cubicBezTo>
                    <a:cubicBezTo>
                      <a:pt x="491" y="256"/>
                      <a:pt x="483" y="260"/>
                      <a:pt x="483" y="265"/>
                    </a:cubicBezTo>
                    <a:cubicBezTo>
                      <a:pt x="483" y="267"/>
                      <a:pt x="486" y="271"/>
                      <a:pt x="488" y="271"/>
                    </a:cubicBezTo>
                    <a:cubicBezTo>
                      <a:pt x="490" y="271"/>
                      <a:pt x="494" y="265"/>
                      <a:pt x="498" y="263"/>
                    </a:cubicBezTo>
                    <a:cubicBezTo>
                      <a:pt x="499" y="263"/>
                      <a:pt x="515" y="257"/>
                      <a:pt x="515" y="255"/>
                    </a:cubicBezTo>
                    <a:cubicBezTo>
                      <a:pt x="515" y="253"/>
                      <a:pt x="509" y="253"/>
                      <a:pt x="508" y="253"/>
                    </a:cubicBezTo>
                    <a:cubicBezTo>
                      <a:pt x="501" y="253"/>
                      <a:pt x="491" y="246"/>
                      <a:pt x="491" y="241"/>
                    </a:cubicBezTo>
                    <a:cubicBezTo>
                      <a:pt x="491" y="239"/>
                      <a:pt x="493" y="237"/>
                      <a:pt x="493" y="235"/>
                    </a:cubicBezTo>
                    <a:cubicBezTo>
                      <a:pt x="492" y="235"/>
                      <a:pt x="489" y="234"/>
                      <a:pt x="487" y="234"/>
                    </a:cubicBezTo>
                    <a:cubicBezTo>
                      <a:pt x="489" y="233"/>
                      <a:pt x="497" y="231"/>
                      <a:pt x="497" y="227"/>
                    </a:cubicBezTo>
                    <a:cubicBezTo>
                      <a:pt x="497" y="223"/>
                      <a:pt x="490" y="224"/>
                      <a:pt x="485" y="224"/>
                    </a:cubicBezTo>
                    <a:cubicBezTo>
                      <a:pt x="475" y="224"/>
                      <a:pt x="471" y="231"/>
                      <a:pt x="464" y="231"/>
                    </a:cubicBezTo>
                    <a:cubicBezTo>
                      <a:pt x="467" y="225"/>
                      <a:pt x="471" y="227"/>
                      <a:pt x="476" y="222"/>
                    </a:cubicBezTo>
                    <a:cubicBezTo>
                      <a:pt x="480" y="219"/>
                      <a:pt x="477" y="217"/>
                      <a:pt x="482" y="216"/>
                    </a:cubicBezTo>
                    <a:cubicBezTo>
                      <a:pt x="491" y="213"/>
                      <a:pt x="496" y="214"/>
                      <a:pt x="504" y="214"/>
                    </a:cubicBezTo>
                    <a:cubicBezTo>
                      <a:pt x="516" y="214"/>
                      <a:pt x="522" y="218"/>
                      <a:pt x="529" y="209"/>
                    </a:cubicBezTo>
                    <a:cubicBezTo>
                      <a:pt x="532" y="205"/>
                      <a:pt x="550" y="204"/>
                      <a:pt x="550" y="197"/>
                    </a:cubicBezTo>
                    <a:cubicBezTo>
                      <a:pt x="550" y="192"/>
                      <a:pt x="548" y="190"/>
                      <a:pt x="546" y="186"/>
                    </a:cubicBezTo>
                    <a:cubicBezTo>
                      <a:pt x="544" y="186"/>
                      <a:pt x="547" y="184"/>
                      <a:pt x="544" y="183"/>
                    </a:cubicBezTo>
                    <a:cubicBezTo>
                      <a:pt x="544" y="180"/>
                      <a:pt x="544" y="180"/>
                      <a:pt x="544" y="180"/>
                    </a:cubicBezTo>
                    <a:cubicBezTo>
                      <a:pt x="539" y="183"/>
                      <a:pt x="528" y="187"/>
                      <a:pt x="523" y="187"/>
                    </a:cubicBezTo>
                    <a:cubicBezTo>
                      <a:pt x="522" y="187"/>
                      <a:pt x="521" y="186"/>
                      <a:pt x="521" y="186"/>
                    </a:cubicBezTo>
                    <a:cubicBezTo>
                      <a:pt x="525" y="183"/>
                      <a:pt x="538" y="182"/>
                      <a:pt x="539" y="177"/>
                    </a:cubicBezTo>
                    <a:cubicBezTo>
                      <a:pt x="539" y="176"/>
                      <a:pt x="537" y="176"/>
                      <a:pt x="537" y="175"/>
                    </a:cubicBezTo>
                    <a:cubicBezTo>
                      <a:pt x="532" y="175"/>
                      <a:pt x="520" y="173"/>
                      <a:pt x="520" y="165"/>
                    </a:cubicBezTo>
                    <a:cubicBezTo>
                      <a:pt x="520" y="165"/>
                      <a:pt x="520" y="165"/>
                      <a:pt x="520" y="165"/>
                    </a:cubicBezTo>
                    <a:cubicBezTo>
                      <a:pt x="515" y="165"/>
                      <a:pt x="512" y="161"/>
                      <a:pt x="509" y="159"/>
                    </a:cubicBezTo>
                    <a:cubicBezTo>
                      <a:pt x="510" y="158"/>
                      <a:pt x="513" y="158"/>
                      <a:pt x="513" y="155"/>
                    </a:cubicBezTo>
                    <a:cubicBezTo>
                      <a:pt x="513" y="153"/>
                      <a:pt x="511" y="151"/>
                      <a:pt x="511" y="149"/>
                    </a:cubicBezTo>
                    <a:cubicBezTo>
                      <a:pt x="509" y="148"/>
                      <a:pt x="502" y="143"/>
                      <a:pt x="504" y="139"/>
                    </a:cubicBezTo>
                    <a:cubicBezTo>
                      <a:pt x="506" y="134"/>
                      <a:pt x="496" y="133"/>
                      <a:pt x="496" y="127"/>
                    </a:cubicBezTo>
                    <a:cubicBezTo>
                      <a:pt x="495" y="127"/>
                      <a:pt x="493" y="125"/>
                      <a:pt x="492" y="124"/>
                    </a:cubicBezTo>
                    <a:cubicBezTo>
                      <a:pt x="490" y="125"/>
                      <a:pt x="487" y="127"/>
                      <a:pt x="487" y="130"/>
                    </a:cubicBezTo>
                    <a:cubicBezTo>
                      <a:pt x="487" y="134"/>
                      <a:pt x="479" y="142"/>
                      <a:pt x="474" y="142"/>
                    </a:cubicBezTo>
                    <a:cubicBezTo>
                      <a:pt x="470" y="142"/>
                      <a:pt x="469" y="137"/>
                      <a:pt x="466" y="137"/>
                    </a:cubicBezTo>
                    <a:cubicBezTo>
                      <a:pt x="462" y="137"/>
                      <a:pt x="461" y="126"/>
                      <a:pt x="460" y="121"/>
                    </a:cubicBezTo>
                    <a:cubicBezTo>
                      <a:pt x="459" y="115"/>
                      <a:pt x="447" y="119"/>
                      <a:pt x="447" y="111"/>
                    </a:cubicBezTo>
                    <a:cubicBezTo>
                      <a:pt x="441" y="110"/>
                      <a:pt x="439" y="102"/>
                      <a:pt x="433" y="102"/>
                    </a:cubicBezTo>
                    <a:cubicBezTo>
                      <a:pt x="430" y="102"/>
                      <a:pt x="430" y="105"/>
                      <a:pt x="427" y="105"/>
                    </a:cubicBezTo>
                    <a:cubicBezTo>
                      <a:pt x="420" y="105"/>
                      <a:pt x="416" y="101"/>
                      <a:pt x="410" y="101"/>
                    </a:cubicBezTo>
                    <a:cubicBezTo>
                      <a:pt x="406" y="101"/>
                      <a:pt x="403" y="102"/>
                      <a:pt x="403" y="106"/>
                    </a:cubicBezTo>
                    <a:cubicBezTo>
                      <a:pt x="403" y="109"/>
                      <a:pt x="411" y="112"/>
                      <a:pt x="403" y="117"/>
                    </a:cubicBezTo>
                    <a:cubicBezTo>
                      <a:pt x="401" y="118"/>
                      <a:pt x="408" y="123"/>
                      <a:pt x="408" y="127"/>
                    </a:cubicBezTo>
                    <a:cubicBezTo>
                      <a:pt x="409" y="133"/>
                      <a:pt x="402" y="135"/>
                      <a:pt x="399" y="136"/>
                    </a:cubicBezTo>
                    <a:cubicBezTo>
                      <a:pt x="405" y="145"/>
                      <a:pt x="412" y="148"/>
                      <a:pt x="412" y="163"/>
                    </a:cubicBezTo>
                    <a:cubicBezTo>
                      <a:pt x="412" y="167"/>
                      <a:pt x="399" y="177"/>
                      <a:pt x="394" y="178"/>
                    </a:cubicBezTo>
                    <a:cubicBezTo>
                      <a:pt x="402" y="182"/>
                      <a:pt x="399" y="195"/>
                      <a:pt x="402" y="198"/>
                    </a:cubicBezTo>
                    <a:cubicBezTo>
                      <a:pt x="401" y="200"/>
                      <a:pt x="398" y="201"/>
                      <a:pt x="398" y="204"/>
                    </a:cubicBezTo>
                    <a:cubicBezTo>
                      <a:pt x="395" y="204"/>
                      <a:pt x="394" y="208"/>
                      <a:pt x="391" y="207"/>
                    </a:cubicBezTo>
                    <a:cubicBezTo>
                      <a:pt x="386" y="202"/>
                      <a:pt x="378" y="195"/>
                      <a:pt x="378" y="188"/>
                    </a:cubicBezTo>
                    <a:cubicBezTo>
                      <a:pt x="378" y="181"/>
                      <a:pt x="379" y="175"/>
                      <a:pt x="373" y="171"/>
                    </a:cubicBezTo>
                    <a:cubicBezTo>
                      <a:pt x="358" y="171"/>
                      <a:pt x="358" y="171"/>
                      <a:pt x="358" y="171"/>
                    </a:cubicBezTo>
                    <a:cubicBezTo>
                      <a:pt x="350" y="165"/>
                      <a:pt x="340" y="162"/>
                      <a:pt x="330" y="158"/>
                    </a:cubicBezTo>
                    <a:cubicBezTo>
                      <a:pt x="328" y="157"/>
                      <a:pt x="323" y="153"/>
                      <a:pt x="320" y="153"/>
                    </a:cubicBezTo>
                    <a:cubicBezTo>
                      <a:pt x="317" y="153"/>
                      <a:pt x="315" y="157"/>
                      <a:pt x="312" y="157"/>
                    </a:cubicBezTo>
                    <a:cubicBezTo>
                      <a:pt x="312" y="151"/>
                      <a:pt x="308" y="139"/>
                      <a:pt x="303" y="139"/>
                    </a:cubicBezTo>
                    <a:cubicBezTo>
                      <a:pt x="301" y="139"/>
                      <a:pt x="300" y="140"/>
                      <a:pt x="297" y="141"/>
                    </a:cubicBezTo>
                    <a:cubicBezTo>
                      <a:pt x="298" y="138"/>
                      <a:pt x="297" y="137"/>
                      <a:pt x="297" y="131"/>
                    </a:cubicBezTo>
                    <a:cubicBezTo>
                      <a:pt x="297" y="121"/>
                      <a:pt x="300" y="116"/>
                      <a:pt x="305" y="111"/>
                    </a:cubicBezTo>
                    <a:cubicBezTo>
                      <a:pt x="307" y="109"/>
                      <a:pt x="311" y="100"/>
                      <a:pt x="313" y="100"/>
                    </a:cubicBezTo>
                    <a:cubicBezTo>
                      <a:pt x="317" y="98"/>
                      <a:pt x="323" y="100"/>
                      <a:pt x="323" y="95"/>
                    </a:cubicBezTo>
                    <a:cubicBezTo>
                      <a:pt x="323" y="92"/>
                      <a:pt x="315" y="91"/>
                      <a:pt x="312" y="90"/>
                    </a:cubicBezTo>
                    <a:cubicBezTo>
                      <a:pt x="314" y="90"/>
                      <a:pt x="307" y="86"/>
                      <a:pt x="325" y="91"/>
                    </a:cubicBezTo>
                    <a:cubicBezTo>
                      <a:pt x="330" y="93"/>
                      <a:pt x="327" y="86"/>
                      <a:pt x="330" y="86"/>
                    </a:cubicBezTo>
                    <a:cubicBezTo>
                      <a:pt x="330" y="86"/>
                      <a:pt x="332" y="86"/>
                      <a:pt x="335" y="86"/>
                    </a:cubicBezTo>
                    <a:cubicBezTo>
                      <a:pt x="340" y="86"/>
                      <a:pt x="343" y="81"/>
                      <a:pt x="347" y="78"/>
                    </a:cubicBezTo>
                    <a:cubicBezTo>
                      <a:pt x="347" y="75"/>
                      <a:pt x="347" y="75"/>
                      <a:pt x="347" y="75"/>
                    </a:cubicBezTo>
                    <a:cubicBezTo>
                      <a:pt x="339" y="73"/>
                      <a:pt x="331" y="74"/>
                      <a:pt x="328" y="67"/>
                    </a:cubicBezTo>
                    <a:cubicBezTo>
                      <a:pt x="328" y="67"/>
                      <a:pt x="330" y="67"/>
                      <a:pt x="332" y="67"/>
                    </a:cubicBezTo>
                    <a:cubicBezTo>
                      <a:pt x="335" y="69"/>
                      <a:pt x="338" y="72"/>
                      <a:pt x="342" y="72"/>
                    </a:cubicBezTo>
                    <a:cubicBezTo>
                      <a:pt x="346" y="72"/>
                      <a:pt x="352" y="68"/>
                      <a:pt x="352" y="65"/>
                    </a:cubicBezTo>
                    <a:cubicBezTo>
                      <a:pt x="352" y="64"/>
                      <a:pt x="349" y="60"/>
                      <a:pt x="351" y="60"/>
                    </a:cubicBezTo>
                    <a:cubicBezTo>
                      <a:pt x="356" y="60"/>
                      <a:pt x="358" y="64"/>
                      <a:pt x="361" y="64"/>
                    </a:cubicBezTo>
                    <a:cubicBezTo>
                      <a:pt x="363" y="64"/>
                      <a:pt x="364" y="63"/>
                      <a:pt x="368" y="63"/>
                    </a:cubicBezTo>
                    <a:cubicBezTo>
                      <a:pt x="367" y="61"/>
                      <a:pt x="368" y="57"/>
                      <a:pt x="371" y="61"/>
                    </a:cubicBezTo>
                    <a:cubicBezTo>
                      <a:pt x="372" y="64"/>
                      <a:pt x="384" y="54"/>
                      <a:pt x="384" y="51"/>
                    </a:cubicBezTo>
                    <a:cubicBezTo>
                      <a:pt x="384" y="49"/>
                      <a:pt x="379" y="46"/>
                      <a:pt x="379" y="45"/>
                    </a:cubicBezTo>
                    <a:cubicBezTo>
                      <a:pt x="379" y="44"/>
                      <a:pt x="376" y="40"/>
                      <a:pt x="383" y="36"/>
                    </a:cubicBezTo>
                    <a:cubicBezTo>
                      <a:pt x="384" y="34"/>
                      <a:pt x="383" y="35"/>
                      <a:pt x="383" y="31"/>
                    </a:cubicBezTo>
                    <a:cubicBezTo>
                      <a:pt x="376" y="31"/>
                      <a:pt x="378" y="25"/>
                      <a:pt x="368" y="25"/>
                    </a:cubicBezTo>
                    <a:cubicBezTo>
                      <a:pt x="366" y="25"/>
                      <a:pt x="365" y="24"/>
                      <a:pt x="363" y="24"/>
                    </a:cubicBezTo>
                    <a:cubicBezTo>
                      <a:pt x="360" y="24"/>
                      <a:pt x="357" y="25"/>
                      <a:pt x="357" y="28"/>
                    </a:cubicBezTo>
                    <a:cubicBezTo>
                      <a:pt x="357" y="31"/>
                      <a:pt x="360" y="32"/>
                      <a:pt x="360" y="34"/>
                    </a:cubicBezTo>
                    <a:cubicBezTo>
                      <a:pt x="360" y="36"/>
                      <a:pt x="355" y="36"/>
                      <a:pt x="354" y="39"/>
                    </a:cubicBezTo>
                    <a:cubicBezTo>
                      <a:pt x="352" y="43"/>
                      <a:pt x="353" y="46"/>
                      <a:pt x="350" y="50"/>
                    </a:cubicBezTo>
                    <a:cubicBezTo>
                      <a:pt x="344" y="56"/>
                      <a:pt x="338" y="46"/>
                      <a:pt x="338" y="43"/>
                    </a:cubicBezTo>
                    <a:cubicBezTo>
                      <a:pt x="338" y="40"/>
                      <a:pt x="342" y="41"/>
                      <a:pt x="342" y="38"/>
                    </a:cubicBezTo>
                    <a:cubicBezTo>
                      <a:pt x="342" y="36"/>
                      <a:pt x="335" y="30"/>
                      <a:pt x="333" y="30"/>
                    </a:cubicBezTo>
                    <a:cubicBezTo>
                      <a:pt x="327" y="30"/>
                      <a:pt x="331" y="39"/>
                      <a:pt x="324" y="39"/>
                    </a:cubicBezTo>
                    <a:cubicBezTo>
                      <a:pt x="324" y="36"/>
                      <a:pt x="324" y="33"/>
                      <a:pt x="319" y="31"/>
                    </a:cubicBezTo>
                    <a:cubicBezTo>
                      <a:pt x="320" y="29"/>
                      <a:pt x="320" y="29"/>
                      <a:pt x="321" y="28"/>
                    </a:cubicBezTo>
                    <a:cubicBezTo>
                      <a:pt x="318" y="26"/>
                      <a:pt x="313" y="28"/>
                      <a:pt x="310" y="24"/>
                    </a:cubicBezTo>
                    <a:cubicBezTo>
                      <a:pt x="311" y="24"/>
                      <a:pt x="315" y="22"/>
                      <a:pt x="315" y="19"/>
                    </a:cubicBezTo>
                    <a:cubicBezTo>
                      <a:pt x="315" y="15"/>
                      <a:pt x="309" y="15"/>
                      <a:pt x="309" y="12"/>
                    </a:cubicBezTo>
                    <a:cubicBezTo>
                      <a:pt x="308" y="4"/>
                      <a:pt x="303" y="0"/>
                      <a:pt x="295" y="0"/>
                    </a:cubicBezTo>
                    <a:cubicBezTo>
                      <a:pt x="290" y="0"/>
                      <a:pt x="292" y="2"/>
                      <a:pt x="292" y="5"/>
                    </a:cubicBezTo>
                    <a:cubicBezTo>
                      <a:pt x="290" y="5"/>
                      <a:pt x="286" y="5"/>
                      <a:pt x="286" y="8"/>
                    </a:cubicBezTo>
                    <a:cubicBezTo>
                      <a:pt x="286" y="10"/>
                      <a:pt x="288" y="12"/>
                      <a:pt x="288" y="14"/>
                    </a:cubicBezTo>
                    <a:cubicBezTo>
                      <a:pt x="288" y="16"/>
                      <a:pt x="285" y="16"/>
                      <a:pt x="285" y="19"/>
                    </a:cubicBezTo>
                    <a:cubicBezTo>
                      <a:pt x="285" y="27"/>
                      <a:pt x="300" y="22"/>
                      <a:pt x="300" y="30"/>
                    </a:cubicBezTo>
                    <a:cubicBezTo>
                      <a:pt x="300" y="31"/>
                      <a:pt x="298" y="36"/>
                      <a:pt x="298" y="36"/>
                    </a:cubicBezTo>
                    <a:cubicBezTo>
                      <a:pt x="300" y="36"/>
                      <a:pt x="301" y="35"/>
                      <a:pt x="303" y="34"/>
                    </a:cubicBezTo>
                    <a:cubicBezTo>
                      <a:pt x="306" y="44"/>
                      <a:pt x="291" y="39"/>
                      <a:pt x="291" y="50"/>
                    </a:cubicBezTo>
                    <a:cubicBezTo>
                      <a:pt x="284" y="52"/>
                      <a:pt x="290" y="45"/>
                      <a:pt x="288" y="42"/>
                    </a:cubicBezTo>
                    <a:cubicBezTo>
                      <a:pt x="287" y="41"/>
                      <a:pt x="281" y="39"/>
                      <a:pt x="278" y="39"/>
                    </a:cubicBezTo>
                    <a:cubicBezTo>
                      <a:pt x="274" y="39"/>
                      <a:pt x="272" y="42"/>
                      <a:pt x="272" y="47"/>
                    </a:cubicBezTo>
                    <a:cubicBezTo>
                      <a:pt x="268" y="46"/>
                      <a:pt x="266" y="47"/>
                      <a:pt x="253" y="47"/>
                    </a:cubicBezTo>
                    <a:cubicBezTo>
                      <a:pt x="240" y="47"/>
                      <a:pt x="226" y="42"/>
                      <a:pt x="223" y="33"/>
                    </a:cubicBezTo>
                    <a:cubicBezTo>
                      <a:pt x="219" y="34"/>
                      <a:pt x="206" y="34"/>
                      <a:pt x="206" y="39"/>
                    </a:cubicBezTo>
                    <a:cubicBezTo>
                      <a:pt x="206" y="41"/>
                      <a:pt x="207" y="42"/>
                      <a:pt x="208" y="42"/>
                    </a:cubicBezTo>
                    <a:cubicBezTo>
                      <a:pt x="212" y="42"/>
                      <a:pt x="218" y="40"/>
                      <a:pt x="221" y="38"/>
                    </a:cubicBezTo>
                    <a:cubicBezTo>
                      <a:pt x="222" y="46"/>
                      <a:pt x="210" y="40"/>
                      <a:pt x="210" y="47"/>
                    </a:cubicBezTo>
                    <a:cubicBezTo>
                      <a:pt x="210" y="49"/>
                      <a:pt x="213" y="54"/>
                      <a:pt x="211" y="54"/>
                    </a:cubicBezTo>
                    <a:cubicBezTo>
                      <a:pt x="207" y="54"/>
                      <a:pt x="206" y="49"/>
                      <a:pt x="202" y="47"/>
                    </a:cubicBezTo>
                    <a:cubicBezTo>
                      <a:pt x="199" y="45"/>
                      <a:pt x="199" y="45"/>
                      <a:pt x="199" y="45"/>
                    </a:cubicBezTo>
                    <a:cubicBezTo>
                      <a:pt x="193" y="45"/>
                      <a:pt x="190" y="45"/>
                      <a:pt x="184" y="45"/>
                    </a:cubicBezTo>
                    <a:cubicBezTo>
                      <a:pt x="180" y="45"/>
                      <a:pt x="177" y="47"/>
                      <a:pt x="172" y="47"/>
                    </a:cubicBezTo>
                    <a:cubicBezTo>
                      <a:pt x="163" y="48"/>
                      <a:pt x="163" y="44"/>
                      <a:pt x="163" y="44"/>
                    </a:cubicBezTo>
                    <a:cubicBezTo>
                      <a:pt x="163" y="42"/>
                      <a:pt x="170" y="42"/>
                      <a:pt x="171" y="41"/>
                    </a:cubicBezTo>
                    <a:cubicBezTo>
                      <a:pt x="165" y="32"/>
                      <a:pt x="166" y="34"/>
                      <a:pt x="153" y="35"/>
                    </a:cubicBezTo>
                    <a:cubicBezTo>
                      <a:pt x="139" y="36"/>
                      <a:pt x="132" y="24"/>
                      <a:pt x="118" y="24"/>
                    </a:cubicBezTo>
                    <a:cubicBezTo>
                      <a:pt x="114" y="24"/>
                      <a:pt x="112" y="27"/>
                      <a:pt x="109" y="27"/>
                    </a:cubicBezTo>
                    <a:cubicBezTo>
                      <a:pt x="106" y="27"/>
                      <a:pt x="104" y="23"/>
                      <a:pt x="103" y="21"/>
                    </a:cubicBezTo>
                    <a:cubicBezTo>
                      <a:pt x="99" y="22"/>
                      <a:pt x="99" y="27"/>
                      <a:pt x="94" y="27"/>
                    </a:cubicBezTo>
                    <a:cubicBezTo>
                      <a:pt x="90" y="27"/>
                      <a:pt x="84" y="17"/>
                      <a:pt x="83" y="17"/>
                    </a:cubicBezTo>
                    <a:cubicBezTo>
                      <a:pt x="78" y="17"/>
                      <a:pt x="80" y="24"/>
                      <a:pt x="75" y="24"/>
                    </a:cubicBezTo>
                    <a:cubicBezTo>
                      <a:pt x="73" y="24"/>
                      <a:pt x="72" y="22"/>
                      <a:pt x="71" y="20"/>
                    </a:cubicBezTo>
                    <a:cubicBezTo>
                      <a:pt x="64" y="22"/>
                      <a:pt x="61" y="22"/>
                      <a:pt x="55" y="25"/>
                    </a:cubicBezTo>
                    <a:cubicBezTo>
                      <a:pt x="53" y="25"/>
                      <a:pt x="47" y="30"/>
                      <a:pt x="45" y="28"/>
                    </a:cubicBezTo>
                    <a:cubicBezTo>
                      <a:pt x="39" y="22"/>
                      <a:pt x="40" y="29"/>
                      <a:pt x="38" y="29"/>
                    </a:cubicBezTo>
                    <a:cubicBezTo>
                      <a:pt x="23" y="30"/>
                      <a:pt x="33" y="35"/>
                      <a:pt x="31" y="35"/>
                    </a:cubicBezTo>
                    <a:cubicBezTo>
                      <a:pt x="25" y="35"/>
                      <a:pt x="15" y="34"/>
                      <a:pt x="6" y="29"/>
                    </a:cubicBezTo>
                    <a:cubicBezTo>
                      <a:pt x="5" y="28"/>
                      <a:pt x="3" y="26"/>
                      <a:pt x="3" y="26"/>
                    </a:cubicBezTo>
                    <a:cubicBezTo>
                      <a:pt x="1" y="27"/>
                      <a:pt x="2" y="26"/>
                      <a:pt x="0" y="26"/>
                    </a:cubicBezTo>
                    <a:cubicBezTo>
                      <a:pt x="0" y="124"/>
                      <a:pt x="0" y="124"/>
                      <a:pt x="0" y="124"/>
                    </a:cubicBezTo>
                    <a:cubicBezTo>
                      <a:pt x="3" y="127"/>
                      <a:pt x="10" y="123"/>
                      <a:pt x="12" y="127"/>
                    </a:cubicBezTo>
                    <a:cubicBezTo>
                      <a:pt x="14" y="130"/>
                      <a:pt x="19" y="136"/>
                      <a:pt x="24" y="136"/>
                    </a:cubicBezTo>
                    <a:cubicBezTo>
                      <a:pt x="27" y="136"/>
                      <a:pt x="27" y="131"/>
                      <a:pt x="30" y="131"/>
                    </a:cubicBezTo>
                    <a:cubicBezTo>
                      <a:pt x="31" y="130"/>
                      <a:pt x="33" y="131"/>
                      <a:pt x="34" y="129"/>
                    </a:cubicBezTo>
                    <a:cubicBezTo>
                      <a:pt x="41" y="136"/>
                      <a:pt x="45" y="139"/>
                      <a:pt x="50" y="148"/>
                    </a:cubicBezTo>
                    <a:cubicBezTo>
                      <a:pt x="51" y="148"/>
                      <a:pt x="53" y="149"/>
                      <a:pt x="53" y="151"/>
                    </a:cubicBezTo>
                    <a:cubicBezTo>
                      <a:pt x="54" y="154"/>
                      <a:pt x="55" y="157"/>
                      <a:pt x="58" y="160"/>
                    </a:cubicBezTo>
                    <a:cubicBezTo>
                      <a:pt x="59" y="161"/>
                      <a:pt x="62" y="160"/>
                      <a:pt x="63" y="162"/>
                    </a:cubicBezTo>
                    <a:cubicBezTo>
                      <a:pt x="65" y="164"/>
                      <a:pt x="69" y="165"/>
                      <a:pt x="69" y="170"/>
                    </a:cubicBezTo>
                    <a:cubicBezTo>
                      <a:pt x="69" y="173"/>
                      <a:pt x="66" y="173"/>
                      <a:pt x="66" y="175"/>
                    </a:cubicBezTo>
                    <a:cubicBezTo>
                      <a:pt x="66" y="176"/>
                      <a:pt x="67" y="176"/>
                      <a:pt x="67" y="178"/>
                    </a:cubicBezTo>
                    <a:cubicBezTo>
                      <a:pt x="67" y="181"/>
                      <a:pt x="67" y="187"/>
                      <a:pt x="70" y="188"/>
                    </a:cubicBezTo>
                    <a:cubicBezTo>
                      <a:pt x="72" y="188"/>
                      <a:pt x="73" y="188"/>
                      <a:pt x="75" y="190"/>
                    </a:cubicBezTo>
                    <a:cubicBezTo>
                      <a:pt x="77" y="192"/>
                      <a:pt x="74" y="195"/>
                      <a:pt x="77" y="196"/>
                    </a:cubicBezTo>
                    <a:cubicBezTo>
                      <a:pt x="77" y="196"/>
                      <a:pt x="83" y="200"/>
                      <a:pt x="83" y="201"/>
                    </a:cubicBezTo>
                    <a:cubicBezTo>
                      <a:pt x="85" y="206"/>
                      <a:pt x="85" y="212"/>
                      <a:pt x="93" y="212"/>
                    </a:cubicBezTo>
                    <a:cubicBezTo>
                      <a:pt x="94" y="216"/>
                      <a:pt x="102" y="214"/>
                      <a:pt x="104" y="219"/>
                    </a:cubicBezTo>
                    <a:cubicBezTo>
                      <a:pt x="104" y="222"/>
                      <a:pt x="110" y="222"/>
                      <a:pt x="112" y="224"/>
                    </a:cubicBezTo>
                    <a:cubicBezTo>
                      <a:pt x="113" y="225"/>
                      <a:pt x="114" y="225"/>
                      <a:pt x="115" y="226"/>
                    </a:cubicBezTo>
                    <a:cubicBezTo>
                      <a:pt x="115" y="226"/>
                      <a:pt x="115" y="226"/>
                      <a:pt x="115" y="226"/>
                    </a:cubicBezTo>
                    <a:cubicBezTo>
                      <a:pt x="296" y="226"/>
                      <a:pt x="296" y="226"/>
                      <a:pt x="296" y="226"/>
                    </a:cubicBezTo>
                    <a:cubicBezTo>
                      <a:pt x="296" y="223"/>
                      <a:pt x="296" y="223"/>
                      <a:pt x="296" y="223"/>
                    </a:cubicBezTo>
                    <a:cubicBezTo>
                      <a:pt x="299" y="225"/>
                      <a:pt x="299" y="227"/>
                      <a:pt x="302" y="229"/>
                    </a:cubicBezTo>
                    <a:cubicBezTo>
                      <a:pt x="313" y="229"/>
                      <a:pt x="313" y="229"/>
                      <a:pt x="313" y="229"/>
                    </a:cubicBezTo>
                    <a:cubicBezTo>
                      <a:pt x="318" y="233"/>
                      <a:pt x="324" y="233"/>
                      <a:pt x="332" y="233"/>
                    </a:cubicBezTo>
                    <a:cubicBezTo>
                      <a:pt x="335" y="232"/>
                      <a:pt x="335" y="233"/>
                      <a:pt x="338" y="232"/>
                    </a:cubicBezTo>
                    <a:cubicBezTo>
                      <a:pt x="340" y="231"/>
                      <a:pt x="339" y="227"/>
                      <a:pt x="342" y="227"/>
                    </a:cubicBezTo>
                    <a:cubicBezTo>
                      <a:pt x="344" y="227"/>
                      <a:pt x="346" y="231"/>
                      <a:pt x="347" y="232"/>
                    </a:cubicBezTo>
                    <a:cubicBezTo>
                      <a:pt x="347" y="231"/>
                      <a:pt x="347" y="230"/>
                      <a:pt x="347" y="229"/>
                    </a:cubicBezTo>
                    <a:cubicBezTo>
                      <a:pt x="348" y="229"/>
                      <a:pt x="348" y="229"/>
                      <a:pt x="349" y="229"/>
                    </a:cubicBezTo>
                    <a:cubicBezTo>
                      <a:pt x="350" y="229"/>
                      <a:pt x="360" y="237"/>
                      <a:pt x="360" y="238"/>
                    </a:cubicBezTo>
                    <a:cubicBezTo>
                      <a:pt x="362" y="241"/>
                      <a:pt x="360" y="243"/>
                      <a:pt x="362" y="245"/>
                    </a:cubicBezTo>
                    <a:cubicBezTo>
                      <a:pt x="367" y="250"/>
                      <a:pt x="374" y="249"/>
                      <a:pt x="380" y="252"/>
                    </a:cubicBezTo>
                    <a:cubicBezTo>
                      <a:pt x="386" y="252"/>
                      <a:pt x="386" y="252"/>
                      <a:pt x="386" y="252"/>
                    </a:cubicBezTo>
                    <a:cubicBezTo>
                      <a:pt x="389" y="254"/>
                      <a:pt x="392" y="256"/>
                      <a:pt x="392" y="260"/>
                    </a:cubicBezTo>
                    <a:cubicBezTo>
                      <a:pt x="392" y="261"/>
                      <a:pt x="391" y="262"/>
                      <a:pt x="390" y="262"/>
                    </a:cubicBezTo>
                    <a:cubicBezTo>
                      <a:pt x="387" y="262"/>
                      <a:pt x="384" y="260"/>
                      <a:pt x="383" y="259"/>
                    </a:cubicBezTo>
                    <a:cubicBezTo>
                      <a:pt x="383" y="262"/>
                      <a:pt x="381" y="273"/>
                      <a:pt x="377" y="273"/>
                    </a:cubicBezTo>
                    <a:cubicBezTo>
                      <a:pt x="375" y="276"/>
                      <a:pt x="372" y="277"/>
                      <a:pt x="372" y="281"/>
                    </a:cubicBezTo>
                    <a:cubicBezTo>
                      <a:pt x="373" y="282"/>
                      <a:pt x="374" y="284"/>
                      <a:pt x="376" y="284"/>
                    </a:cubicBezTo>
                    <a:cubicBezTo>
                      <a:pt x="378" y="284"/>
                      <a:pt x="378" y="282"/>
                      <a:pt x="379" y="281"/>
                    </a:cubicBezTo>
                    <a:cubicBezTo>
                      <a:pt x="381" y="279"/>
                      <a:pt x="384" y="280"/>
                      <a:pt x="388" y="280"/>
                    </a:cubicBezTo>
                    <a:cubicBezTo>
                      <a:pt x="391" y="280"/>
                      <a:pt x="392" y="281"/>
                      <a:pt x="393" y="280"/>
                    </a:cubicBezTo>
                    <a:cubicBezTo>
                      <a:pt x="394" y="280"/>
                      <a:pt x="396" y="279"/>
                      <a:pt x="397" y="279"/>
                    </a:cubicBezTo>
                    <a:cubicBezTo>
                      <a:pt x="396" y="277"/>
                      <a:pt x="396" y="276"/>
                      <a:pt x="395" y="275"/>
                    </a:cubicBezTo>
                    <a:cubicBezTo>
                      <a:pt x="395" y="274"/>
                      <a:pt x="394" y="274"/>
                      <a:pt x="394" y="273"/>
                    </a:cubicBezTo>
                    <a:cubicBezTo>
                      <a:pt x="394" y="272"/>
                      <a:pt x="396" y="271"/>
                      <a:pt x="397" y="271"/>
                    </a:cubicBezTo>
                    <a:cubicBezTo>
                      <a:pt x="402" y="269"/>
                      <a:pt x="412" y="267"/>
                      <a:pt x="418" y="267"/>
                    </a:cubicBezTo>
                    <a:cubicBezTo>
                      <a:pt x="419" y="266"/>
                      <a:pt x="427" y="258"/>
                      <a:pt x="428" y="257"/>
                    </a:cubicBezTo>
                    <a:cubicBezTo>
                      <a:pt x="429" y="256"/>
                      <a:pt x="435" y="256"/>
                      <a:pt x="440" y="256"/>
                    </a:cubicBezTo>
                    <a:cubicBezTo>
                      <a:pt x="442" y="256"/>
                      <a:pt x="444" y="256"/>
                      <a:pt x="446" y="256"/>
                    </a:cubicBezTo>
                    <a:cubicBezTo>
                      <a:pt x="448" y="256"/>
                      <a:pt x="450" y="256"/>
                      <a:pt x="452" y="256"/>
                    </a:cubicBezTo>
                    <a:cubicBezTo>
                      <a:pt x="454" y="255"/>
                      <a:pt x="453" y="254"/>
                      <a:pt x="454" y="253"/>
                    </a:cubicBezTo>
                    <a:cubicBezTo>
                      <a:pt x="458" y="249"/>
                      <a:pt x="458" y="242"/>
                      <a:pt x="464" y="238"/>
                    </a:cubicBezTo>
                    <a:cubicBezTo>
                      <a:pt x="466" y="241"/>
                      <a:pt x="471" y="236"/>
                      <a:pt x="473" y="239"/>
                    </a:cubicBezTo>
                    <a:cubicBezTo>
                      <a:pt x="476" y="245"/>
                      <a:pt x="474" y="253"/>
                      <a:pt x="477" y="259"/>
                    </a:cubicBezTo>
                    <a:lnTo>
                      <a:pt x="476" y="2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7" name="Freeform 111"/>
              <p:cNvSpPr>
                <a:spLocks/>
              </p:cNvSpPr>
              <p:nvPr/>
            </p:nvSpPr>
            <p:spPr bwMode="auto">
              <a:xfrm>
                <a:off x="182563" y="1935163"/>
                <a:ext cx="530225" cy="387350"/>
              </a:xfrm>
              <a:custGeom>
                <a:avLst/>
                <a:gdLst>
                  <a:gd name="T0" fmla="*/ 172 w 241"/>
                  <a:gd name="T1" fmla="*/ 117 h 176"/>
                  <a:gd name="T2" fmla="*/ 196 w 241"/>
                  <a:gd name="T3" fmla="*/ 129 h 176"/>
                  <a:gd name="T4" fmla="*/ 206 w 241"/>
                  <a:gd name="T5" fmla="*/ 122 h 176"/>
                  <a:gd name="T6" fmla="*/ 225 w 241"/>
                  <a:gd name="T7" fmla="*/ 144 h 176"/>
                  <a:gd name="T8" fmla="*/ 235 w 241"/>
                  <a:gd name="T9" fmla="*/ 155 h 176"/>
                  <a:gd name="T10" fmla="*/ 238 w 241"/>
                  <a:gd name="T11" fmla="*/ 168 h 176"/>
                  <a:gd name="T12" fmla="*/ 226 w 241"/>
                  <a:gd name="T13" fmla="*/ 161 h 176"/>
                  <a:gd name="T14" fmla="*/ 220 w 241"/>
                  <a:gd name="T15" fmla="*/ 154 h 176"/>
                  <a:gd name="T16" fmla="*/ 219 w 241"/>
                  <a:gd name="T17" fmla="*/ 147 h 176"/>
                  <a:gd name="T18" fmla="*/ 213 w 241"/>
                  <a:gd name="T19" fmla="*/ 147 h 176"/>
                  <a:gd name="T20" fmla="*/ 212 w 241"/>
                  <a:gd name="T21" fmla="*/ 139 h 176"/>
                  <a:gd name="T22" fmla="*/ 201 w 241"/>
                  <a:gd name="T23" fmla="*/ 134 h 176"/>
                  <a:gd name="T24" fmla="*/ 187 w 241"/>
                  <a:gd name="T25" fmla="*/ 129 h 176"/>
                  <a:gd name="T26" fmla="*/ 154 w 241"/>
                  <a:gd name="T27" fmla="*/ 121 h 176"/>
                  <a:gd name="T28" fmla="*/ 123 w 241"/>
                  <a:gd name="T29" fmla="*/ 113 h 176"/>
                  <a:gd name="T30" fmla="*/ 103 w 241"/>
                  <a:gd name="T31" fmla="*/ 129 h 176"/>
                  <a:gd name="T32" fmla="*/ 102 w 241"/>
                  <a:gd name="T33" fmla="*/ 126 h 176"/>
                  <a:gd name="T34" fmla="*/ 112 w 241"/>
                  <a:gd name="T35" fmla="*/ 112 h 176"/>
                  <a:gd name="T36" fmla="*/ 110 w 241"/>
                  <a:gd name="T37" fmla="*/ 110 h 176"/>
                  <a:gd name="T38" fmla="*/ 89 w 241"/>
                  <a:gd name="T39" fmla="*/ 133 h 176"/>
                  <a:gd name="T40" fmla="*/ 73 w 241"/>
                  <a:gd name="T41" fmla="*/ 148 h 176"/>
                  <a:gd name="T42" fmla="*/ 40 w 241"/>
                  <a:gd name="T43" fmla="*/ 165 h 176"/>
                  <a:gd name="T44" fmla="*/ 29 w 241"/>
                  <a:gd name="T45" fmla="*/ 168 h 176"/>
                  <a:gd name="T46" fmla="*/ 47 w 241"/>
                  <a:gd name="T47" fmla="*/ 158 h 176"/>
                  <a:gd name="T48" fmla="*/ 76 w 241"/>
                  <a:gd name="T49" fmla="*/ 132 h 176"/>
                  <a:gd name="T50" fmla="*/ 64 w 241"/>
                  <a:gd name="T51" fmla="*/ 134 h 176"/>
                  <a:gd name="T52" fmla="*/ 57 w 241"/>
                  <a:gd name="T53" fmla="*/ 137 h 176"/>
                  <a:gd name="T54" fmla="*/ 45 w 241"/>
                  <a:gd name="T55" fmla="*/ 134 h 176"/>
                  <a:gd name="T56" fmla="*/ 39 w 241"/>
                  <a:gd name="T57" fmla="*/ 136 h 176"/>
                  <a:gd name="T58" fmla="*/ 37 w 241"/>
                  <a:gd name="T59" fmla="*/ 125 h 176"/>
                  <a:gd name="T60" fmla="*/ 31 w 241"/>
                  <a:gd name="T61" fmla="*/ 126 h 176"/>
                  <a:gd name="T62" fmla="*/ 19 w 241"/>
                  <a:gd name="T63" fmla="*/ 115 h 176"/>
                  <a:gd name="T64" fmla="*/ 27 w 241"/>
                  <a:gd name="T65" fmla="*/ 93 h 176"/>
                  <a:gd name="T66" fmla="*/ 40 w 241"/>
                  <a:gd name="T67" fmla="*/ 78 h 176"/>
                  <a:gd name="T68" fmla="*/ 44 w 241"/>
                  <a:gd name="T69" fmla="*/ 74 h 176"/>
                  <a:gd name="T70" fmla="*/ 31 w 241"/>
                  <a:gd name="T71" fmla="*/ 78 h 176"/>
                  <a:gd name="T72" fmla="*/ 9 w 241"/>
                  <a:gd name="T73" fmla="*/ 77 h 176"/>
                  <a:gd name="T74" fmla="*/ 7 w 241"/>
                  <a:gd name="T75" fmla="*/ 68 h 176"/>
                  <a:gd name="T76" fmla="*/ 20 w 241"/>
                  <a:gd name="T77" fmla="*/ 54 h 176"/>
                  <a:gd name="T78" fmla="*/ 33 w 241"/>
                  <a:gd name="T79" fmla="*/ 60 h 176"/>
                  <a:gd name="T80" fmla="*/ 26 w 241"/>
                  <a:gd name="T81" fmla="*/ 49 h 176"/>
                  <a:gd name="T82" fmla="*/ 7 w 241"/>
                  <a:gd name="T83" fmla="*/ 35 h 176"/>
                  <a:gd name="T84" fmla="*/ 23 w 241"/>
                  <a:gd name="T85" fmla="*/ 28 h 176"/>
                  <a:gd name="T86" fmla="*/ 60 w 241"/>
                  <a:gd name="T87" fmla="*/ 6 h 176"/>
                  <a:gd name="T88" fmla="*/ 77 w 241"/>
                  <a:gd name="T89" fmla="*/ 3 h 176"/>
                  <a:gd name="T90" fmla="*/ 81 w 241"/>
                  <a:gd name="T91" fmla="*/ 3 h 176"/>
                  <a:gd name="T92" fmla="*/ 97 w 241"/>
                  <a:gd name="T93" fmla="*/ 6 h 176"/>
                  <a:gd name="T94" fmla="*/ 121 w 241"/>
                  <a:gd name="T95" fmla="*/ 10 h 176"/>
                  <a:gd name="T96" fmla="*/ 158 w 241"/>
                  <a:gd name="T97" fmla="*/ 14 h 176"/>
                  <a:gd name="T98" fmla="*/ 172 w 241"/>
                  <a:gd name="T99" fmla="*/ 1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1" h="176">
                    <a:moveTo>
                      <a:pt x="172" y="19"/>
                    </a:moveTo>
                    <a:cubicBezTo>
                      <a:pt x="172" y="117"/>
                      <a:pt x="172" y="117"/>
                      <a:pt x="172" y="117"/>
                    </a:cubicBezTo>
                    <a:cubicBezTo>
                      <a:pt x="175" y="120"/>
                      <a:pt x="182" y="116"/>
                      <a:pt x="184" y="120"/>
                    </a:cubicBezTo>
                    <a:cubicBezTo>
                      <a:pt x="186" y="123"/>
                      <a:pt x="191" y="129"/>
                      <a:pt x="196" y="129"/>
                    </a:cubicBezTo>
                    <a:cubicBezTo>
                      <a:pt x="199" y="129"/>
                      <a:pt x="199" y="124"/>
                      <a:pt x="202" y="124"/>
                    </a:cubicBezTo>
                    <a:cubicBezTo>
                      <a:pt x="203" y="123"/>
                      <a:pt x="205" y="124"/>
                      <a:pt x="206" y="122"/>
                    </a:cubicBezTo>
                    <a:cubicBezTo>
                      <a:pt x="213" y="129"/>
                      <a:pt x="217" y="132"/>
                      <a:pt x="222" y="141"/>
                    </a:cubicBezTo>
                    <a:cubicBezTo>
                      <a:pt x="223" y="141"/>
                      <a:pt x="225" y="142"/>
                      <a:pt x="225" y="144"/>
                    </a:cubicBezTo>
                    <a:cubicBezTo>
                      <a:pt x="226" y="147"/>
                      <a:pt x="227" y="150"/>
                      <a:pt x="230" y="153"/>
                    </a:cubicBezTo>
                    <a:cubicBezTo>
                      <a:pt x="231" y="154"/>
                      <a:pt x="234" y="153"/>
                      <a:pt x="235" y="155"/>
                    </a:cubicBezTo>
                    <a:cubicBezTo>
                      <a:pt x="237" y="157"/>
                      <a:pt x="241" y="158"/>
                      <a:pt x="241" y="163"/>
                    </a:cubicBezTo>
                    <a:cubicBezTo>
                      <a:pt x="241" y="166"/>
                      <a:pt x="238" y="166"/>
                      <a:pt x="238" y="168"/>
                    </a:cubicBezTo>
                    <a:cubicBezTo>
                      <a:pt x="237" y="168"/>
                      <a:pt x="237" y="168"/>
                      <a:pt x="236" y="168"/>
                    </a:cubicBezTo>
                    <a:cubicBezTo>
                      <a:pt x="232" y="168"/>
                      <a:pt x="226" y="163"/>
                      <a:pt x="226" y="161"/>
                    </a:cubicBezTo>
                    <a:cubicBezTo>
                      <a:pt x="226" y="159"/>
                      <a:pt x="226" y="160"/>
                      <a:pt x="226" y="158"/>
                    </a:cubicBezTo>
                    <a:cubicBezTo>
                      <a:pt x="226" y="154"/>
                      <a:pt x="224" y="154"/>
                      <a:pt x="220" y="154"/>
                    </a:cubicBezTo>
                    <a:cubicBezTo>
                      <a:pt x="216" y="154"/>
                      <a:pt x="215" y="152"/>
                      <a:pt x="215" y="151"/>
                    </a:cubicBezTo>
                    <a:cubicBezTo>
                      <a:pt x="215" y="149"/>
                      <a:pt x="219" y="149"/>
                      <a:pt x="219" y="147"/>
                    </a:cubicBezTo>
                    <a:cubicBezTo>
                      <a:pt x="219" y="145"/>
                      <a:pt x="219" y="144"/>
                      <a:pt x="219" y="144"/>
                    </a:cubicBezTo>
                    <a:cubicBezTo>
                      <a:pt x="215" y="144"/>
                      <a:pt x="216" y="147"/>
                      <a:pt x="213" y="147"/>
                    </a:cubicBezTo>
                    <a:cubicBezTo>
                      <a:pt x="212" y="147"/>
                      <a:pt x="209" y="145"/>
                      <a:pt x="209" y="144"/>
                    </a:cubicBezTo>
                    <a:cubicBezTo>
                      <a:pt x="209" y="141"/>
                      <a:pt x="211" y="140"/>
                      <a:pt x="212" y="139"/>
                    </a:cubicBezTo>
                    <a:cubicBezTo>
                      <a:pt x="210" y="138"/>
                      <a:pt x="208" y="136"/>
                      <a:pt x="208" y="137"/>
                    </a:cubicBezTo>
                    <a:cubicBezTo>
                      <a:pt x="204" y="137"/>
                      <a:pt x="203" y="136"/>
                      <a:pt x="201" y="134"/>
                    </a:cubicBezTo>
                    <a:cubicBezTo>
                      <a:pt x="200" y="136"/>
                      <a:pt x="199" y="138"/>
                      <a:pt x="197" y="138"/>
                    </a:cubicBezTo>
                    <a:cubicBezTo>
                      <a:pt x="193" y="138"/>
                      <a:pt x="189" y="131"/>
                      <a:pt x="187" y="129"/>
                    </a:cubicBezTo>
                    <a:cubicBezTo>
                      <a:pt x="181" y="125"/>
                      <a:pt x="173" y="125"/>
                      <a:pt x="166" y="121"/>
                    </a:cubicBezTo>
                    <a:cubicBezTo>
                      <a:pt x="154" y="121"/>
                      <a:pt x="154" y="121"/>
                      <a:pt x="154" y="121"/>
                    </a:cubicBezTo>
                    <a:cubicBezTo>
                      <a:pt x="146" y="119"/>
                      <a:pt x="136" y="118"/>
                      <a:pt x="132" y="110"/>
                    </a:cubicBezTo>
                    <a:cubicBezTo>
                      <a:pt x="130" y="111"/>
                      <a:pt x="125" y="112"/>
                      <a:pt x="123" y="113"/>
                    </a:cubicBezTo>
                    <a:cubicBezTo>
                      <a:pt x="124" y="115"/>
                      <a:pt x="124" y="116"/>
                      <a:pt x="125" y="117"/>
                    </a:cubicBezTo>
                    <a:cubicBezTo>
                      <a:pt x="122" y="121"/>
                      <a:pt x="108" y="129"/>
                      <a:pt x="103" y="129"/>
                    </a:cubicBezTo>
                    <a:cubicBezTo>
                      <a:pt x="102" y="129"/>
                      <a:pt x="100" y="129"/>
                      <a:pt x="100" y="128"/>
                    </a:cubicBezTo>
                    <a:cubicBezTo>
                      <a:pt x="100" y="126"/>
                      <a:pt x="102" y="126"/>
                      <a:pt x="102" y="126"/>
                    </a:cubicBezTo>
                    <a:cubicBezTo>
                      <a:pt x="101" y="124"/>
                      <a:pt x="102" y="124"/>
                      <a:pt x="102" y="123"/>
                    </a:cubicBezTo>
                    <a:cubicBezTo>
                      <a:pt x="102" y="118"/>
                      <a:pt x="105" y="114"/>
                      <a:pt x="112" y="112"/>
                    </a:cubicBezTo>
                    <a:cubicBezTo>
                      <a:pt x="112" y="112"/>
                      <a:pt x="112" y="111"/>
                      <a:pt x="112" y="110"/>
                    </a:cubicBezTo>
                    <a:cubicBezTo>
                      <a:pt x="110" y="110"/>
                      <a:pt x="111" y="110"/>
                      <a:pt x="110" y="110"/>
                    </a:cubicBezTo>
                    <a:cubicBezTo>
                      <a:pt x="104" y="110"/>
                      <a:pt x="89" y="122"/>
                      <a:pt x="89" y="130"/>
                    </a:cubicBezTo>
                    <a:cubicBezTo>
                      <a:pt x="89" y="131"/>
                      <a:pt x="89" y="132"/>
                      <a:pt x="89" y="133"/>
                    </a:cubicBezTo>
                    <a:cubicBezTo>
                      <a:pt x="89" y="139"/>
                      <a:pt x="84" y="140"/>
                      <a:pt x="79" y="142"/>
                    </a:cubicBezTo>
                    <a:cubicBezTo>
                      <a:pt x="76" y="144"/>
                      <a:pt x="75" y="146"/>
                      <a:pt x="73" y="148"/>
                    </a:cubicBezTo>
                    <a:cubicBezTo>
                      <a:pt x="70" y="152"/>
                      <a:pt x="62" y="155"/>
                      <a:pt x="59" y="158"/>
                    </a:cubicBezTo>
                    <a:cubicBezTo>
                      <a:pt x="55" y="162"/>
                      <a:pt x="47" y="164"/>
                      <a:pt x="40" y="165"/>
                    </a:cubicBezTo>
                    <a:cubicBezTo>
                      <a:pt x="32" y="166"/>
                      <a:pt x="28" y="176"/>
                      <a:pt x="18" y="173"/>
                    </a:cubicBezTo>
                    <a:cubicBezTo>
                      <a:pt x="21" y="169"/>
                      <a:pt x="25" y="171"/>
                      <a:pt x="29" y="168"/>
                    </a:cubicBezTo>
                    <a:cubicBezTo>
                      <a:pt x="32" y="167"/>
                      <a:pt x="34" y="162"/>
                      <a:pt x="36" y="161"/>
                    </a:cubicBezTo>
                    <a:cubicBezTo>
                      <a:pt x="40" y="159"/>
                      <a:pt x="45" y="161"/>
                      <a:pt x="47" y="158"/>
                    </a:cubicBezTo>
                    <a:cubicBezTo>
                      <a:pt x="51" y="153"/>
                      <a:pt x="60" y="149"/>
                      <a:pt x="65" y="145"/>
                    </a:cubicBezTo>
                    <a:cubicBezTo>
                      <a:pt x="71" y="142"/>
                      <a:pt x="71" y="135"/>
                      <a:pt x="76" y="132"/>
                    </a:cubicBezTo>
                    <a:cubicBezTo>
                      <a:pt x="73" y="132"/>
                      <a:pt x="73" y="132"/>
                      <a:pt x="73" y="132"/>
                    </a:cubicBezTo>
                    <a:cubicBezTo>
                      <a:pt x="69" y="133"/>
                      <a:pt x="68" y="134"/>
                      <a:pt x="64" y="134"/>
                    </a:cubicBezTo>
                    <a:cubicBezTo>
                      <a:pt x="62" y="134"/>
                      <a:pt x="60" y="133"/>
                      <a:pt x="58" y="133"/>
                    </a:cubicBezTo>
                    <a:cubicBezTo>
                      <a:pt x="57" y="134"/>
                      <a:pt x="57" y="135"/>
                      <a:pt x="57" y="137"/>
                    </a:cubicBezTo>
                    <a:cubicBezTo>
                      <a:pt x="51" y="135"/>
                      <a:pt x="49" y="133"/>
                      <a:pt x="46" y="130"/>
                    </a:cubicBezTo>
                    <a:cubicBezTo>
                      <a:pt x="45" y="132"/>
                      <a:pt x="45" y="133"/>
                      <a:pt x="45" y="134"/>
                    </a:cubicBezTo>
                    <a:cubicBezTo>
                      <a:pt x="43" y="134"/>
                      <a:pt x="44" y="134"/>
                      <a:pt x="43" y="134"/>
                    </a:cubicBezTo>
                    <a:cubicBezTo>
                      <a:pt x="41" y="134"/>
                      <a:pt x="40" y="136"/>
                      <a:pt x="39" y="136"/>
                    </a:cubicBezTo>
                    <a:cubicBezTo>
                      <a:pt x="38" y="136"/>
                      <a:pt x="37" y="132"/>
                      <a:pt x="37" y="130"/>
                    </a:cubicBezTo>
                    <a:cubicBezTo>
                      <a:pt x="37" y="127"/>
                      <a:pt x="37" y="127"/>
                      <a:pt x="37" y="125"/>
                    </a:cubicBezTo>
                    <a:cubicBezTo>
                      <a:pt x="37" y="125"/>
                      <a:pt x="37" y="122"/>
                      <a:pt x="35" y="122"/>
                    </a:cubicBezTo>
                    <a:cubicBezTo>
                      <a:pt x="33" y="122"/>
                      <a:pt x="32" y="126"/>
                      <a:pt x="31" y="126"/>
                    </a:cubicBezTo>
                    <a:cubicBezTo>
                      <a:pt x="28" y="126"/>
                      <a:pt x="17" y="117"/>
                      <a:pt x="15" y="115"/>
                    </a:cubicBezTo>
                    <a:cubicBezTo>
                      <a:pt x="17" y="115"/>
                      <a:pt x="18" y="115"/>
                      <a:pt x="19" y="115"/>
                    </a:cubicBezTo>
                    <a:cubicBezTo>
                      <a:pt x="17" y="110"/>
                      <a:pt x="10" y="109"/>
                      <a:pt x="10" y="105"/>
                    </a:cubicBezTo>
                    <a:cubicBezTo>
                      <a:pt x="10" y="98"/>
                      <a:pt x="22" y="93"/>
                      <a:pt x="27" y="93"/>
                    </a:cubicBezTo>
                    <a:cubicBezTo>
                      <a:pt x="29" y="93"/>
                      <a:pt x="44" y="86"/>
                      <a:pt x="44" y="83"/>
                    </a:cubicBezTo>
                    <a:cubicBezTo>
                      <a:pt x="44" y="82"/>
                      <a:pt x="41" y="79"/>
                      <a:pt x="40" y="78"/>
                    </a:cubicBezTo>
                    <a:cubicBezTo>
                      <a:pt x="43" y="77"/>
                      <a:pt x="42" y="77"/>
                      <a:pt x="44" y="78"/>
                    </a:cubicBezTo>
                    <a:cubicBezTo>
                      <a:pt x="44" y="74"/>
                      <a:pt x="44" y="74"/>
                      <a:pt x="44" y="74"/>
                    </a:cubicBezTo>
                    <a:cubicBezTo>
                      <a:pt x="42" y="74"/>
                      <a:pt x="42" y="74"/>
                      <a:pt x="40" y="74"/>
                    </a:cubicBezTo>
                    <a:cubicBezTo>
                      <a:pt x="37" y="74"/>
                      <a:pt x="35" y="78"/>
                      <a:pt x="31" y="78"/>
                    </a:cubicBezTo>
                    <a:cubicBezTo>
                      <a:pt x="26" y="78"/>
                      <a:pt x="25" y="76"/>
                      <a:pt x="21" y="77"/>
                    </a:cubicBezTo>
                    <a:cubicBezTo>
                      <a:pt x="16" y="77"/>
                      <a:pt x="11" y="77"/>
                      <a:pt x="9" y="77"/>
                    </a:cubicBezTo>
                    <a:cubicBezTo>
                      <a:pt x="9" y="73"/>
                      <a:pt x="6" y="72"/>
                      <a:pt x="6" y="70"/>
                    </a:cubicBezTo>
                    <a:cubicBezTo>
                      <a:pt x="6" y="70"/>
                      <a:pt x="7" y="69"/>
                      <a:pt x="7" y="68"/>
                    </a:cubicBezTo>
                    <a:cubicBezTo>
                      <a:pt x="3" y="68"/>
                      <a:pt x="1" y="67"/>
                      <a:pt x="0" y="64"/>
                    </a:cubicBezTo>
                    <a:cubicBezTo>
                      <a:pt x="6" y="61"/>
                      <a:pt x="15" y="58"/>
                      <a:pt x="20" y="54"/>
                    </a:cubicBezTo>
                    <a:cubicBezTo>
                      <a:pt x="25" y="54"/>
                      <a:pt x="25" y="54"/>
                      <a:pt x="25" y="54"/>
                    </a:cubicBezTo>
                    <a:cubicBezTo>
                      <a:pt x="25" y="62"/>
                      <a:pt x="28" y="60"/>
                      <a:pt x="33" y="60"/>
                    </a:cubicBezTo>
                    <a:cubicBezTo>
                      <a:pt x="36" y="60"/>
                      <a:pt x="37" y="60"/>
                      <a:pt x="39" y="60"/>
                    </a:cubicBezTo>
                    <a:cubicBezTo>
                      <a:pt x="37" y="52"/>
                      <a:pt x="32" y="52"/>
                      <a:pt x="26" y="49"/>
                    </a:cubicBezTo>
                    <a:cubicBezTo>
                      <a:pt x="24" y="48"/>
                      <a:pt x="21" y="41"/>
                      <a:pt x="19" y="40"/>
                    </a:cubicBezTo>
                    <a:cubicBezTo>
                      <a:pt x="16" y="38"/>
                      <a:pt x="7" y="36"/>
                      <a:pt x="7" y="35"/>
                    </a:cubicBezTo>
                    <a:cubicBezTo>
                      <a:pt x="7" y="35"/>
                      <a:pt x="10" y="29"/>
                      <a:pt x="10" y="28"/>
                    </a:cubicBezTo>
                    <a:cubicBezTo>
                      <a:pt x="23" y="28"/>
                      <a:pt x="23" y="28"/>
                      <a:pt x="23" y="28"/>
                    </a:cubicBezTo>
                    <a:cubicBezTo>
                      <a:pt x="30" y="19"/>
                      <a:pt x="40" y="11"/>
                      <a:pt x="52" y="7"/>
                    </a:cubicBezTo>
                    <a:cubicBezTo>
                      <a:pt x="55" y="6"/>
                      <a:pt x="57" y="8"/>
                      <a:pt x="60" y="6"/>
                    </a:cubicBezTo>
                    <a:cubicBezTo>
                      <a:pt x="64" y="5"/>
                      <a:pt x="66" y="0"/>
                      <a:pt x="70" y="0"/>
                    </a:cubicBezTo>
                    <a:cubicBezTo>
                      <a:pt x="73" y="0"/>
                      <a:pt x="74" y="3"/>
                      <a:pt x="77" y="3"/>
                    </a:cubicBezTo>
                    <a:cubicBezTo>
                      <a:pt x="76" y="5"/>
                      <a:pt x="76" y="5"/>
                      <a:pt x="75" y="6"/>
                    </a:cubicBezTo>
                    <a:cubicBezTo>
                      <a:pt x="77" y="7"/>
                      <a:pt x="79" y="5"/>
                      <a:pt x="81" y="3"/>
                    </a:cubicBezTo>
                    <a:cubicBezTo>
                      <a:pt x="83" y="4"/>
                      <a:pt x="84" y="5"/>
                      <a:pt x="86" y="6"/>
                    </a:cubicBezTo>
                    <a:cubicBezTo>
                      <a:pt x="97" y="6"/>
                      <a:pt x="97" y="6"/>
                      <a:pt x="97" y="6"/>
                    </a:cubicBezTo>
                    <a:cubicBezTo>
                      <a:pt x="100" y="8"/>
                      <a:pt x="101" y="9"/>
                      <a:pt x="104" y="10"/>
                    </a:cubicBezTo>
                    <a:cubicBezTo>
                      <a:pt x="121" y="10"/>
                      <a:pt x="121" y="10"/>
                      <a:pt x="121" y="10"/>
                    </a:cubicBezTo>
                    <a:cubicBezTo>
                      <a:pt x="126" y="15"/>
                      <a:pt x="140" y="16"/>
                      <a:pt x="147" y="16"/>
                    </a:cubicBezTo>
                    <a:cubicBezTo>
                      <a:pt x="151" y="16"/>
                      <a:pt x="154" y="14"/>
                      <a:pt x="158" y="14"/>
                    </a:cubicBezTo>
                    <a:cubicBezTo>
                      <a:pt x="164" y="14"/>
                      <a:pt x="166" y="17"/>
                      <a:pt x="172" y="19"/>
                    </a:cubicBezTo>
                    <a:cubicBezTo>
                      <a:pt x="172" y="18"/>
                      <a:pt x="172" y="18"/>
                      <a:pt x="172" y="18"/>
                    </a:cubicBezTo>
                    <a:lnTo>
                      <a:pt x="172"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8" name="Freeform 112"/>
              <p:cNvSpPr>
                <a:spLocks/>
              </p:cNvSpPr>
              <p:nvPr/>
            </p:nvSpPr>
            <p:spPr bwMode="auto">
              <a:xfrm>
                <a:off x="660400" y="2276476"/>
                <a:ext cx="25400" cy="31750"/>
              </a:xfrm>
              <a:custGeom>
                <a:avLst/>
                <a:gdLst>
                  <a:gd name="T0" fmla="*/ 5 w 12"/>
                  <a:gd name="T1" fmla="*/ 6 h 15"/>
                  <a:gd name="T2" fmla="*/ 0 w 12"/>
                  <a:gd name="T3" fmla="*/ 6 h 15"/>
                  <a:gd name="T4" fmla="*/ 6 w 12"/>
                  <a:gd name="T5" fmla="*/ 1 h 15"/>
                  <a:gd name="T6" fmla="*/ 12 w 12"/>
                  <a:gd name="T7" fmla="*/ 13 h 15"/>
                  <a:gd name="T8" fmla="*/ 10 w 12"/>
                  <a:gd name="T9" fmla="*/ 15 h 15"/>
                  <a:gd name="T10" fmla="*/ 5 w 12"/>
                  <a:gd name="T11" fmla="*/ 10 h 15"/>
                  <a:gd name="T12" fmla="*/ 5 w 12"/>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12" h="15">
                    <a:moveTo>
                      <a:pt x="5" y="6"/>
                    </a:moveTo>
                    <a:cubicBezTo>
                      <a:pt x="2" y="5"/>
                      <a:pt x="3" y="4"/>
                      <a:pt x="0" y="6"/>
                    </a:cubicBezTo>
                    <a:cubicBezTo>
                      <a:pt x="0" y="0"/>
                      <a:pt x="1" y="0"/>
                      <a:pt x="6" y="1"/>
                    </a:cubicBezTo>
                    <a:cubicBezTo>
                      <a:pt x="5" y="7"/>
                      <a:pt x="12" y="8"/>
                      <a:pt x="12" y="13"/>
                    </a:cubicBezTo>
                    <a:cubicBezTo>
                      <a:pt x="12" y="14"/>
                      <a:pt x="11" y="15"/>
                      <a:pt x="10" y="15"/>
                    </a:cubicBezTo>
                    <a:cubicBezTo>
                      <a:pt x="8" y="15"/>
                      <a:pt x="5" y="10"/>
                      <a:pt x="5" y="10"/>
                    </a:cubicBezTo>
                    <a:cubicBezTo>
                      <a:pt x="5" y="8"/>
                      <a:pt x="5" y="7"/>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49" name="Freeform 113"/>
              <p:cNvSpPr>
                <a:spLocks/>
              </p:cNvSpPr>
              <p:nvPr/>
            </p:nvSpPr>
            <p:spPr bwMode="auto">
              <a:xfrm>
                <a:off x="622300" y="2238376"/>
                <a:ext cx="26987" cy="39688"/>
              </a:xfrm>
              <a:custGeom>
                <a:avLst/>
                <a:gdLst>
                  <a:gd name="T0" fmla="*/ 8 w 12"/>
                  <a:gd name="T1" fmla="*/ 9 h 18"/>
                  <a:gd name="T2" fmla="*/ 10 w 12"/>
                  <a:gd name="T3" fmla="*/ 9 h 18"/>
                  <a:gd name="T4" fmla="*/ 10 w 12"/>
                  <a:gd name="T5" fmla="*/ 18 h 18"/>
                  <a:gd name="T6" fmla="*/ 6 w 12"/>
                  <a:gd name="T7" fmla="*/ 9 h 18"/>
                  <a:gd name="T8" fmla="*/ 0 w 12"/>
                  <a:gd name="T9" fmla="*/ 2 h 18"/>
                  <a:gd name="T10" fmla="*/ 3 w 12"/>
                  <a:gd name="T11" fmla="*/ 0 h 18"/>
                  <a:gd name="T12" fmla="*/ 8 w 12"/>
                  <a:gd name="T13" fmla="*/ 0 h 18"/>
                  <a:gd name="T14" fmla="*/ 8 w 12"/>
                  <a:gd name="T15" fmla="*/ 9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8">
                    <a:moveTo>
                      <a:pt x="8" y="9"/>
                    </a:moveTo>
                    <a:cubicBezTo>
                      <a:pt x="8" y="10"/>
                      <a:pt x="10" y="10"/>
                      <a:pt x="10" y="9"/>
                    </a:cubicBezTo>
                    <a:cubicBezTo>
                      <a:pt x="10" y="13"/>
                      <a:pt x="12" y="16"/>
                      <a:pt x="10" y="18"/>
                    </a:cubicBezTo>
                    <a:cubicBezTo>
                      <a:pt x="7" y="15"/>
                      <a:pt x="6" y="13"/>
                      <a:pt x="6" y="9"/>
                    </a:cubicBezTo>
                    <a:cubicBezTo>
                      <a:pt x="3" y="8"/>
                      <a:pt x="0" y="6"/>
                      <a:pt x="0" y="2"/>
                    </a:cubicBezTo>
                    <a:cubicBezTo>
                      <a:pt x="0" y="0"/>
                      <a:pt x="2" y="0"/>
                      <a:pt x="3" y="0"/>
                    </a:cubicBezTo>
                    <a:cubicBezTo>
                      <a:pt x="7" y="0"/>
                      <a:pt x="5" y="2"/>
                      <a:pt x="8" y="0"/>
                    </a:cubicBezTo>
                    <a:cubicBezTo>
                      <a:pt x="8" y="6"/>
                      <a:pt x="7" y="6"/>
                      <a:pt x="8"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0" name="Freeform 114"/>
              <p:cNvSpPr>
                <a:spLocks/>
              </p:cNvSpPr>
              <p:nvPr/>
            </p:nvSpPr>
            <p:spPr bwMode="auto">
              <a:xfrm>
                <a:off x="865188" y="1863726"/>
                <a:ext cx="261937" cy="136525"/>
              </a:xfrm>
              <a:custGeom>
                <a:avLst/>
                <a:gdLst>
                  <a:gd name="T0" fmla="*/ 110 w 119"/>
                  <a:gd name="T1" fmla="*/ 49 h 62"/>
                  <a:gd name="T2" fmla="*/ 107 w 119"/>
                  <a:gd name="T3" fmla="*/ 51 h 62"/>
                  <a:gd name="T4" fmla="*/ 111 w 119"/>
                  <a:gd name="T5" fmla="*/ 53 h 62"/>
                  <a:gd name="T6" fmla="*/ 113 w 119"/>
                  <a:gd name="T7" fmla="*/ 56 h 62"/>
                  <a:gd name="T8" fmla="*/ 100 w 119"/>
                  <a:gd name="T9" fmla="*/ 60 h 62"/>
                  <a:gd name="T10" fmla="*/ 81 w 119"/>
                  <a:gd name="T11" fmla="*/ 54 h 62"/>
                  <a:gd name="T12" fmla="*/ 75 w 119"/>
                  <a:gd name="T13" fmla="*/ 58 h 62"/>
                  <a:gd name="T14" fmla="*/ 59 w 119"/>
                  <a:gd name="T15" fmla="*/ 62 h 62"/>
                  <a:gd name="T16" fmla="*/ 39 w 119"/>
                  <a:gd name="T17" fmla="*/ 62 h 62"/>
                  <a:gd name="T18" fmla="*/ 35 w 119"/>
                  <a:gd name="T19" fmla="*/ 57 h 62"/>
                  <a:gd name="T20" fmla="*/ 22 w 119"/>
                  <a:gd name="T21" fmla="*/ 55 h 62"/>
                  <a:gd name="T22" fmla="*/ 12 w 119"/>
                  <a:gd name="T23" fmla="*/ 47 h 62"/>
                  <a:gd name="T24" fmla="*/ 34 w 119"/>
                  <a:gd name="T25" fmla="*/ 42 h 62"/>
                  <a:gd name="T26" fmla="*/ 41 w 119"/>
                  <a:gd name="T27" fmla="*/ 42 h 62"/>
                  <a:gd name="T28" fmla="*/ 35 w 119"/>
                  <a:gd name="T29" fmla="*/ 40 h 62"/>
                  <a:gd name="T30" fmla="*/ 23 w 119"/>
                  <a:gd name="T31" fmla="*/ 40 h 62"/>
                  <a:gd name="T32" fmla="*/ 6 w 119"/>
                  <a:gd name="T33" fmla="*/ 35 h 62"/>
                  <a:gd name="T34" fmla="*/ 15 w 119"/>
                  <a:gd name="T35" fmla="*/ 31 h 62"/>
                  <a:gd name="T36" fmla="*/ 7 w 119"/>
                  <a:gd name="T37" fmla="*/ 30 h 62"/>
                  <a:gd name="T38" fmla="*/ 0 w 119"/>
                  <a:gd name="T39" fmla="*/ 26 h 62"/>
                  <a:gd name="T40" fmla="*/ 29 w 119"/>
                  <a:gd name="T41" fmla="*/ 7 h 62"/>
                  <a:gd name="T42" fmla="*/ 33 w 119"/>
                  <a:gd name="T43" fmla="*/ 15 h 62"/>
                  <a:gd name="T44" fmla="*/ 40 w 119"/>
                  <a:gd name="T45" fmla="*/ 10 h 62"/>
                  <a:gd name="T46" fmla="*/ 50 w 119"/>
                  <a:gd name="T47" fmla="*/ 17 h 62"/>
                  <a:gd name="T48" fmla="*/ 57 w 119"/>
                  <a:gd name="T49" fmla="*/ 16 h 62"/>
                  <a:gd name="T50" fmla="*/ 56 w 119"/>
                  <a:gd name="T51" fmla="*/ 12 h 62"/>
                  <a:gd name="T52" fmla="*/ 61 w 119"/>
                  <a:gd name="T53" fmla="*/ 12 h 62"/>
                  <a:gd name="T54" fmla="*/ 68 w 119"/>
                  <a:gd name="T55" fmla="*/ 18 h 62"/>
                  <a:gd name="T56" fmla="*/ 72 w 119"/>
                  <a:gd name="T57" fmla="*/ 26 h 62"/>
                  <a:gd name="T58" fmla="*/ 75 w 119"/>
                  <a:gd name="T59" fmla="*/ 25 h 62"/>
                  <a:gd name="T60" fmla="*/ 70 w 119"/>
                  <a:gd name="T61" fmla="*/ 9 h 62"/>
                  <a:gd name="T62" fmla="*/ 74 w 119"/>
                  <a:gd name="T63" fmla="*/ 6 h 62"/>
                  <a:gd name="T64" fmla="*/ 80 w 119"/>
                  <a:gd name="T65" fmla="*/ 6 h 62"/>
                  <a:gd name="T66" fmla="*/ 80 w 119"/>
                  <a:gd name="T67" fmla="*/ 4 h 62"/>
                  <a:gd name="T68" fmla="*/ 87 w 119"/>
                  <a:gd name="T69" fmla="*/ 0 h 62"/>
                  <a:gd name="T70" fmla="*/ 95 w 119"/>
                  <a:gd name="T71" fmla="*/ 5 h 62"/>
                  <a:gd name="T72" fmla="*/ 90 w 119"/>
                  <a:gd name="T73" fmla="*/ 12 h 62"/>
                  <a:gd name="T74" fmla="*/ 96 w 119"/>
                  <a:gd name="T75" fmla="*/ 32 h 62"/>
                  <a:gd name="T76" fmla="*/ 119 w 119"/>
                  <a:gd name="T77" fmla="*/ 47 h 62"/>
                  <a:gd name="T78" fmla="*/ 110 w 119"/>
                  <a:gd name="T79" fmla="*/ 4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 h="62">
                    <a:moveTo>
                      <a:pt x="110" y="49"/>
                    </a:moveTo>
                    <a:cubicBezTo>
                      <a:pt x="108" y="49"/>
                      <a:pt x="107" y="50"/>
                      <a:pt x="107" y="51"/>
                    </a:cubicBezTo>
                    <a:cubicBezTo>
                      <a:pt x="107" y="53"/>
                      <a:pt x="110" y="53"/>
                      <a:pt x="111" y="53"/>
                    </a:cubicBezTo>
                    <a:cubicBezTo>
                      <a:pt x="111" y="55"/>
                      <a:pt x="112" y="56"/>
                      <a:pt x="113" y="56"/>
                    </a:cubicBezTo>
                    <a:cubicBezTo>
                      <a:pt x="111" y="61"/>
                      <a:pt x="106" y="60"/>
                      <a:pt x="100" y="60"/>
                    </a:cubicBezTo>
                    <a:cubicBezTo>
                      <a:pt x="91" y="60"/>
                      <a:pt x="88" y="54"/>
                      <a:pt x="81" y="54"/>
                    </a:cubicBezTo>
                    <a:cubicBezTo>
                      <a:pt x="77" y="54"/>
                      <a:pt x="79" y="56"/>
                      <a:pt x="75" y="58"/>
                    </a:cubicBezTo>
                    <a:cubicBezTo>
                      <a:pt x="70" y="61"/>
                      <a:pt x="64" y="59"/>
                      <a:pt x="59" y="62"/>
                    </a:cubicBezTo>
                    <a:cubicBezTo>
                      <a:pt x="49" y="62"/>
                      <a:pt x="45" y="62"/>
                      <a:pt x="39" y="62"/>
                    </a:cubicBezTo>
                    <a:cubicBezTo>
                      <a:pt x="35" y="62"/>
                      <a:pt x="37" y="59"/>
                      <a:pt x="35" y="57"/>
                    </a:cubicBezTo>
                    <a:cubicBezTo>
                      <a:pt x="32" y="55"/>
                      <a:pt x="25" y="55"/>
                      <a:pt x="22" y="55"/>
                    </a:cubicBezTo>
                    <a:cubicBezTo>
                      <a:pt x="17" y="55"/>
                      <a:pt x="13" y="50"/>
                      <a:pt x="12" y="47"/>
                    </a:cubicBezTo>
                    <a:cubicBezTo>
                      <a:pt x="17" y="43"/>
                      <a:pt x="24" y="42"/>
                      <a:pt x="34" y="42"/>
                    </a:cubicBezTo>
                    <a:cubicBezTo>
                      <a:pt x="37" y="42"/>
                      <a:pt x="38" y="42"/>
                      <a:pt x="41" y="42"/>
                    </a:cubicBezTo>
                    <a:cubicBezTo>
                      <a:pt x="39" y="41"/>
                      <a:pt x="38" y="40"/>
                      <a:pt x="35" y="40"/>
                    </a:cubicBezTo>
                    <a:cubicBezTo>
                      <a:pt x="31" y="40"/>
                      <a:pt x="26" y="40"/>
                      <a:pt x="23" y="40"/>
                    </a:cubicBezTo>
                    <a:cubicBezTo>
                      <a:pt x="18" y="40"/>
                      <a:pt x="6" y="42"/>
                      <a:pt x="6" y="35"/>
                    </a:cubicBezTo>
                    <a:cubicBezTo>
                      <a:pt x="6" y="30"/>
                      <a:pt x="12" y="32"/>
                      <a:pt x="15" y="31"/>
                    </a:cubicBezTo>
                    <a:cubicBezTo>
                      <a:pt x="11" y="30"/>
                      <a:pt x="10" y="30"/>
                      <a:pt x="7" y="30"/>
                    </a:cubicBezTo>
                    <a:cubicBezTo>
                      <a:pt x="5" y="30"/>
                      <a:pt x="0" y="27"/>
                      <a:pt x="0" y="26"/>
                    </a:cubicBezTo>
                    <a:cubicBezTo>
                      <a:pt x="0" y="15"/>
                      <a:pt x="21" y="7"/>
                      <a:pt x="29" y="7"/>
                    </a:cubicBezTo>
                    <a:cubicBezTo>
                      <a:pt x="32" y="7"/>
                      <a:pt x="32" y="13"/>
                      <a:pt x="33" y="15"/>
                    </a:cubicBezTo>
                    <a:cubicBezTo>
                      <a:pt x="35" y="13"/>
                      <a:pt x="36" y="10"/>
                      <a:pt x="40" y="10"/>
                    </a:cubicBezTo>
                    <a:cubicBezTo>
                      <a:pt x="46" y="10"/>
                      <a:pt x="48" y="13"/>
                      <a:pt x="50" y="17"/>
                    </a:cubicBezTo>
                    <a:cubicBezTo>
                      <a:pt x="53" y="17"/>
                      <a:pt x="54" y="16"/>
                      <a:pt x="57" y="16"/>
                    </a:cubicBezTo>
                    <a:cubicBezTo>
                      <a:pt x="57" y="14"/>
                      <a:pt x="56" y="13"/>
                      <a:pt x="56" y="12"/>
                    </a:cubicBezTo>
                    <a:cubicBezTo>
                      <a:pt x="61" y="12"/>
                      <a:pt x="61" y="12"/>
                      <a:pt x="61" y="12"/>
                    </a:cubicBezTo>
                    <a:cubicBezTo>
                      <a:pt x="64" y="13"/>
                      <a:pt x="67" y="15"/>
                      <a:pt x="68" y="18"/>
                    </a:cubicBezTo>
                    <a:cubicBezTo>
                      <a:pt x="70" y="21"/>
                      <a:pt x="68" y="26"/>
                      <a:pt x="72" y="26"/>
                    </a:cubicBezTo>
                    <a:cubicBezTo>
                      <a:pt x="74" y="26"/>
                      <a:pt x="74" y="25"/>
                      <a:pt x="75" y="25"/>
                    </a:cubicBezTo>
                    <a:cubicBezTo>
                      <a:pt x="73" y="22"/>
                      <a:pt x="70" y="11"/>
                      <a:pt x="70" y="9"/>
                    </a:cubicBezTo>
                    <a:cubicBezTo>
                      <a:pt x="70" y="7"/>
                      <a:pt x="72" y="6"/>
                      <a:pt x="74" y="6"/>
                    </a:cubicBezTo>
                    <a:cubicBezTo>
                      <a:pt x="78" y="6"/>
                      <a:pt x="77" y="8"/>
                      <a:pt x="80" y="6"/>
                    </a:cubicBezTo>
                    <a:cubicBezTo>
                      <a:pt x="80" y="5"/>
                      <a:pt x="80" y="4"/>
                      <a:pt x="80" y="4"/>
                    </a:cubicBezTo>
                    <a:cubicBezTo>
                      <a:pt x="80" y="1"/>
                      <a:pt x="83" y="0"/>
                      <a:pt x="87" y="0"/>
                    </a:cubicBezTo>
                    <a:cubicBezTo>
                      <a:pt x="91" y="0"/>
                      <a:pt x="95" y="1"/>
                      <a:pt x="95" y="5"/>
                    </a:cubicBezTo>
                    <a:cubicBezTo>
                      <a:pt x="95" y="8"/>
                      <a:pt x="90" y="10"/>
                      <a:pt x="90" y="12"/>
                    </a:cubicBezTo>
                    <a:cubicBezTo>
                      <a:pt x="90" y="20"/>
                      <a:pt x="96" y="26"/>
                      <a:pt x="96" y="32"/>
                    </a:cubicBezTo>
                    <a:cubicBezTo>
                      <a:pt x="96" y="39"/>
                      <a:pt x="115" y="44"/>
                      <a:pt x="119" y="47"/>
                    </a:cubicBezTo>
                    <a:cubicBezTo>
                      <a:pt x="115" y="50"/>
                      <a:pt x="114" y="49"/>
                      <a:pt x="110"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1" name="Freeform 115"/>
              <p:cNvSpPr>
                <a:spLocks/>
              </p:cNvSpPr>
              <p:nvPr/>
            </p:nvSpPr>
            <p:spPr bwMode="auto">
              <a:xfrm>
                <a:off x="768350" y="1843088"/>
                <a:ext cx="146050" cy="96838"/>
              </a:xfrm>
              <a:custGeom>
                <a:avLst/>
                <a:gdLst>
                  <a:gd name="T0" fmla="*/ 15 w 67"/>
                  <a:gd name="T1" fmla="*/ 42 h 44"/>
                  <a:gd name="T2" fmla="*/ 11 w 67"/>
                  <a:gd name="T3" fmla="*/ 37 h 44"/>
                  <a:gd name="T4" fmla="*/ 0 w 67"/>
                  <a:gd name="T5" fmla="*/ 32 h 44"/>
                  <a:gd name="T6" fmla="*/ 12 w 67"/>
                  <a:gd name="T7" fmla="*/ 10 h 44"/>
                  <a:gd name="T8" fmla="*/ 8 w 67"/>
                  <a:gd name="T9" fmla="*/ 2 h 44"/>
                  <a:gd name="T10" fmla="*/ 22 w 67"/>
                  <a:gd name="T11" fmla="*/ 2 h 44"/>
                  <a:gd name="T12" fmla="*/ 31 w 67"/>
                  <a:gd name="T13" fmla="*/ 1 h 44"/>
                  <a:gd name="T14" fmla="*/ 43 w 67"/>
                  <a:gd name="T15" fmla="*/ 5 h 44"/>
                  <a:gd name="T16" fmla="*/ 51 w 67"/>
                  <a:gd name="T17" fmla="*/ 5 h 44"/>
                  <a:gd name="T18" fmla="*/ 67 w 67"/>
                  <a:gd name="T19" fmla="*/ 14 h 44"/>
                  <a:gd name="T20" fmla="*/ 53 w 67"/>
                  <a:gd name="T21" fmla="*/ 19 h 44"/>
                  <a:gd name="T22" fmla="*/ 36 w 67"/>
                  <a:gd name="T23" fmla="*/ 36 h 44"/>
                  <a:gd name="T24" fmla="*/ 18 w 67"/>
                  <a:gd name="T25" fmla="*/ 44 h 44"/>
                  <a:gd name="T26" fmla="*/ 15 w 67"/>
                  <a:gd name="T27"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44">
                    <a:moveTo>
                      <a:pt x="15" y="42"/>
                    </a:moveTo>
                    <a:cubicBezTo>
                      <a:pt x="14" y="42"/>
                      <a:pt x="12" y="38"/>
                      <a:pt x="11" y="37"/>
                    </a:cubicBezTo>
                    <a:cubicBezTo>
                      <a:pt x="10" y="35"/>
                      <a:pt x="0" y="35"/>
                      <a:pt x="0" y="32"/>
                    </a:cubicBezTo>
                    <a:cubicBezTo>
                      <a:pt x="0" y="25"/>
                      <a:pt x="12" y="18"/>
                      <a:pt x="12" y="10"/>
                    </a:cubicBezTo>
                    <a:cubicBezTo>
                      <a:pt x="12" y="8"/>
                      <a:pt x="9" y="5"/>
                      <a:pt x="8" y="2"/>
                    </a:cubicBezTo>
                    <a:cubicBezTo>
                      <a:pt x="14" y="0"/>
                      <a:pt x="17" y="2"/>
                      <a:pt x="22" y="2"/>
                    </a:cubicBezTo>
                    <a:cubicBezTo>
                      <a:pt x="25" y="2"/>
                      <a:pt x="27" y="0"/>
                      <a:pt x="31" y="1"/>
                    </a:cubicBezTo>
                    <a:cubicBezTo>
                      <a:pt x="36" y="2"/>
                      <a:pt x="38" y="5"/>
                      <a:pt x="43" y="5"/>
                    </a:cubicBezTo>
                    <a:cubicBezTo>
                      <a:pt x="45" y="7"/>
                      <a:pt x="48" y="5"/>
                      <a:pt x="51" y="5"/>
                    </a:cubicBezTo>
                    <a:cubicBezTo>
                      <a:pt x="56" y="5"/>
                      <a:pt x="67" y="9"/>
                      <a:pt x="67" y="14"/>
                    </a:cubicBezTo>
                    <a:cubicBezTo>
                      <a:pt x="67" y="17"/>
                      <a:pt x="55" y="19"/>
                      <a:pt x="53" y="19"/>
                    </a:cubicBezTo>
                    <a:cubicBezTo>
                      <a:pt x="46" y="22"/>
                      <a:pt x="36" y="31"/>
                      <a:pt x="36" y="36"/>
                    </a:cubicBezTo>
                    <a:cubicBezTo>
                      <a:pt x="36" y="38"/>
                      <a:pt x="20" y="44"/>
                      <a:pt x="18" y="44"/>
                    </a:cubicBezTo>
                    <a:cubicBezTo>
                      <a:pt x="17" y="44"/>
                      <a:pt x="16" y="42"/>
                      <a:pt x="15"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2" name="Freeform 116"/>
              <p:cNvSpPr>
                <a:spLocks/>
              </p:cNvSpPr>
              <p:nvPr/>
            </p:nvSpPr>
            <p:spPr bwMode="auto">
              <a:xfrm>
                <a:off x="884238" y="1774826"/>
                <a:ext cx="176212" cy="71438"/>
              </a:xfrm>
              <a:custGeom>
                <a:avLst/>
                <a:gdLst>
                  <a:gd name="T0" fmla="*/ 27 w 80"/>
                  <a:gd name="T1" fmla="*/ 33 h 33"/>
                  <a:gd name="T2" fmla="*/ 21 w 80"/>
                  <a:gd name="T3" fmla="*/ 30 h 33"/>
                  <a:gd name="T4" fmla="*/ 27 w 80"/>
                  <a:gd name="T5" fmla="*/ 27 h 33"/>
                  <a:gd name="T6" fmla="*/ 24 w 80"/>
                  <a:gd name="T7" fmla="*/ 22 h 33"/>
                  <a:gd name="T8" fmla="*/ 21 w 80"/>
                  <a:gd name="T9" fmla="*/ 25 h 33"/>
                  <a:gd name="T10" fmla="*/ 12 w 80"/>
                  <a:gd name="T11" fmla="*/ 27 h 33"/>
                  <a:gd name="T12" fmla="*/ 4 w 80"/>
                  <a:gd name="T13" fmla="*/ 25 h 33"/>
                  <a:gd name="T14" fmla="*/ 0 w 80"/>
                  <a:gd name="T15" fmla="*/ 22 h 33"/>
                  <a:gd name="T16" fmla="*/ 0 w 80"/>
                  <a:gd name="T17" fmla="*/ 18 h 33"/>
                  <a:gd name="T18" fmla="*/ 6 w 80"/>
                  <a:gd name="T19" fmla="*/ 16 h 33"/>
                  <a:gd name="T20" fmla="*/ 16 w 80"/>
                  <a:gd name="T21" fmla="*/ 18 h 33"/>
                  <a:gd name="T22" fmla="*/ 6 w 80"/>
                  <a:gd name="T23" fmla="*/ 15 h 33"/>
                  <a:gd name="T24" fmla="*/ 6 w 80"/>
                  <a:gd name="T25" fmla="*/ 12 h 33"/>
                  <a:gd name="T26" fmla="*/ 10 w 80"/>
                  <a:gd name="T27" fmla="*/ 12 h 33"/>
                  <a:gd name="T28" fmla="*/ 20 w 80"/>
                  <a:gd name="T29" fmla="*/ 13 h 33"/>
                  <a:gd name="T30" fmla="*/ 9 w 80"/>
                  <a:gd name="T31" fmla="*/ 11 h 33"/>
                  <a:gd name="T32" fmla="*/ 13 w 80"/>
                  <a:gd name="T33" fmla="*/ 8 h 33"/>
                  <a:gd name="T34" fmla="*/ 19 w 80"/>
                  <a:gd name="T35" fmla="*/ 9 h 33"/>
                  <a:gd name="T36" fmla="*/ 12 w 80"/>
                  <a:gd name="T37" fmla="*/ 6 h 33"/>
                  <a:gd name="T38" fmla="*/ 20 w 80"/>
                  <a:gd name="T39" fmla="*/ 6 h 33"/>
                  <a:gd name="T40" fmla="*/ 23 w 80"/>
                  <a:gd name="T41" fmla="*/ 10 h 33"/>
                  <a:gd name="T42" fmla="*/ 29 w 80"/>
                  <a:gd name="T43" fmla="*/ 10 h 33"/>
                  <a:gd name="T44" fmla="*/ 50 w 80"/>
                  <a:gd name="T45" fmla="*/ 18 h 33"/>
                  <a:gd name="T46" fmla="*/ 55 w 80"/>
                  <a:gd name="T47" fmla="*/ 15 h 33"/>
                  <a:gd name="T48" fmla="*/ 51 w 80"/>
                  <a:gd name="T49" fmla="*/ 15 h 33"/>
                  <a:gd name="T50" fmla="*/ 53 w 80"/>
                  <a:gd name="T51" fmla="*/ 14 h 33"/>
                  <a:gd name="T52" fmla="*/ 53 w 80"/>
                  <a:gd name="T53" fmla="*/ 11 h 33"/>
                  <a:gd name="T54" fmla="*/ 47 w 80"/>
                  <a:gd name="T55" fmla="*/ 7 h 33"/>
                  <a:gd name="T56" fmla="*/ 55 w 80"/>
                  <a:gd name="T57" fmla="*/ 0 h 33"/>
                  <a:gd name="T58" fmla="*/ 60 w 80"/>
                  <a:gd name="T59" fmla="*/ 2 h 33"/>
                  <a:gd name="T60" fmla="*/ 60 w 80"/>
                  <a:gd name="T61" fmla="*/ 5 h 33"/>
                  <a:gd name="T62" fmla="*/ 68 w 80"/>
                  <a:gd name="T63" fmla="*/ 13 h 33"/>
                  <a:gd name="T64" fmla="*/ 74 w 80"/>
                  <a:gd name="T65" fmla="*/ 10 h 33"/>
                  <a:gd name="T66" fmla="*/ 80 w 80"/>
                  <a:gd name="T67" fmla="*/ 16 h 33"/>
                  <a:gd name="T68" fmla="*/ 72 w 80"/>
                  <a:gd name="T69" fmla="*/ 27 h 33"/>
                  <a:gd name="T70" fmla="*/ 57 w 80"/>
                  <a:gd name="T71" fmla="*/ 26 h 33"/>
                  <a:gd name="T72" fmla="*/ 42 w 80"/>
                  <a:gd name="T73" fmla="*/ 30 h 33"/>
                  <a:gd name="T74" fmla="*/ 27 w 80"/>
                  <a:gd name="T7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0" h="33">
                    <a:moveTo>
                      <a:pt x="27" y="33"/>
                    </a:moveTo>
                    <a:cubicBezTo>
                      <a:pt x="25" y="33"/>
                      <a:pt x="21" y="31"/>
                      <a:pt x="21" y="30"/>
                    </a:cubicBezTo>
                    <a:cubicBezTo>
                      <a:pt x="21" y="27"/>
                      <a:pt x="25" y="27"/>
                      <a:pt x="27" y="27"/>
                    </a:cubicBezTo>
                    <a:cubicBezTo>
                      <a:pt x="26" y="25"/>
                      <a:pt x="24" y="24"/>
                      <a:pt x="24" y="22"/>
                    </a:cubicBezTo>
                    <a:cubicBezTo>
                      <a:pt x="22" y="22"/>
                      <a:pt x="21" y="24"/>
                      <a:pt x="21" y="25"/>
                    </a:cubicBezTo>
                    <a:cubicBezTo>
                      <a:pt x="17" y="25"/>
                      <a:pt x="14" y="27"/>
                      <a:pt x="12" y="27"/>
                    </a:cubicBezTo>
                    <a:cubicBezTo>
                      <a:pt x="9" y="27"/>
                      <a:pt x="5" y="25"/>
                      <a:pt x="4" y="25"/>
                    </a:cubicBezTo>
                    <a:cubicBezTo>
                      <a:pt x="2" y="25"/>
                      <a:pt x="0" y="23"/>
                      <a:pt x="0" y="22"/>
                    </a:cubicBezTo>
                    <a:cubicBezTo>
                      <a:pt x="0" y="19"/>
                      <a:pt x="1" y="20"/>
                      <a:pt x="0" y="18"/>
                    </a:cubicBezTo>
                    <a:cubicBezTo>
                      <a:pt x="3" y="18"/>
                      <a:pt x="4" y="16"/>
                      <a:pt x="6" y="16"/>
                    </a:cubicBezTo>
                    <a:cubicBezTo>
                      <a:pt x="10" y="16"/>
                      <a:pt x="13" y="18"/>
                      <a:pt x="16" y="18"/>
                    </a:cubicBezTo>
                    <a:cubicBezTo>
                      <a:pt x="12" y="18"/>
                      <a:pt x="9" y="16"/>
                      <a:pt x="6" y="15"/>
                    </a:cubicBezTo>
                    <a:cubicBezTo>
                      <a:pt x="6" y="12"/>
                      <a:pt x="6" y="12"/>
                      <a:pt x="6" y="12"/>
                    </a:cubicBezTo>
                    <a:cubicBezTo>
                      <a:pt x="8" y="12"/>
                      <a:pt x="10" y="12"/>
                      <a:pt x="10" y="12"/>
                    </a:cubicBezTo>
                    <a:cubicBezTo>
                      <a:pt x="11" y="12"/>
                      <a:pt x="18" y="13"/>
                      <a:pt x="20" y="13"/>
                    </a:cubicBezTo>
                    <a:cubicBezTo>
                      <a:pt x="16" y="13"/>
                      <a:pt x="12" y="13"/>
                      <a:pt x="9" y="11"/>
                    </a:cubicBezTo>
                    <a:cubicBezTo>
                      <a:pt x="10" y="10"/>
                      <a:pt x="11" y="8"/>
                      <a:pt x="13" y="8"/>
                    </a:cubicBezTo>
                    <a:cubicBezTo>
                      <a:pt x="16" y="8"/>
                      <a:pt x="17" y="9"/>
                      <a:pt x="19" y="9"/>
                    </a:cubicBezTo>
                    <a:cubicBezTo>
                      <a:pt x="16" y="9"/>
                      <a:pt x="12" y="9"/>
                      <a:pt x="12" y="6"/>
                    </a:cubicBezTo>
                    <a:cubicBezTo>
                      <a:pt x="16" y="5"/>
                      <a:pt x="17" y="6"/>
                      <a:pt x="20" y="6"/>
                    </a:cubicBezTo>
                    <a:cubicBezTo>
                      <a:pt x="20" y="6"/>
                      <a:pt x="23" y="7"/>
                      <a:pt x="23" y="10"/>
                    </a:cubicBezTo>
                    <a:cubicBezTo>
                      <a:pt x="26" y="10"/>
                      <a:pt x="28" y="10"/>
                      <a:pt x="29" y="10"/>
                    </a:cubicBezTo>
                    <a:cubicBezTo>
                      <a:pt x="35" y="10"/>
                      <a:pt x="40" y="18"/>
                      <a:pt x="50" y="18"/>
                    </a:cubicBezTo>
                    <a:cubicBezTo>
                      <a:pt x="53" y="18"/>
                      <a:pt x="54" y="17"/>
                      <a:pt x="55" y="15"/>
                    </a:cubicBezTo>
                    <a:cubicBezTo>
                      <a:pt x="53" y="15"/>
                      <a:pt x="51" y="15"/>
                      <a:pt x="51" y="15"/>
                    </a:cubicBezTo>
                    <a:cubicBezTo>
                      <a:pt x="51" y="14"/>
                      <a:pt x="52" y="14"/>
                      <a:pt x="53" y="14"/>
                    </a:cubicBezTo>
                    <a:cubicBezTo>
                      <a:pt x="53" y="11"/>
                      <a:pt x="53" y="11"/>
                      <a:pt x="53" y="11"/>
                    </a:cubicBezTo>
                    <a:cubicBezTo>
                      <a:pt x="51" y="10"/>
                      <a:pt x="47" y="9"/>
                      <a:pt x="47" y="7"/>
                    </a:cubicBezTo>
                    <a:cubicBezTo>
                      <a:pt x="47" y="4"/>
                      <a:pt x="53" y="2"/>
                      <a:pt x="55" y="0"/>
                    </a:cubicBezTo>
                    <a:cubicBezTo>
                      <a:pt x="57" y="1"/>
                      <a:pt x="58" y="2"/>
                      <a:pt x="60" y="2"/>
                    </a:cubicBezTo>
                    <a:cubicBezTo>
                      <a:pt x="59" y="3"/>
                      <a:pt x="60" y="4"/>
                      <a:pt x="60" y="5"/>
                    </a:cubicBezTo>
                    <a:cubicBezTo>
                      <a:pt x="60" y="8"/>
                      <a:pt x="64" y="13"/>
                      <a:pt x="68" y="13"/>
                    </a:cubicBezTo>
                    <a:cubicBezTo>
                      <a:pt x="70" y="13"/>
                      <a:pt x="71" y="10"/>
                      <a:pt x="74" y="10"/>
                    </a:cubicBezTo>
                    <a:cubicBezTo>
                      <a:pt x="77" y="10"/>
                      <a:pt x="80" y="13"/>
                      <a:pt x="80" y="16"/>
                    </a:cubicBezTo>
                    <a:cubicBezTo>
                      <a:pt x="80" y="19"/>
                      <a:pt x="74" y="26"/>
                      <a:pt x="72" y="27"/>
                    </a:cubicBezTo>
                    <a:cubicBezTo>
                      <a:pt x="71" y="27"/>
                      <a:pt x="57" y="25"/>
                      <a:pt x="57" y="26"/>
                    </a:cubicBezTo>
                    <a:cubicBezTo>
                      <a:pt x="57" y="27"/>
                      <a:pt x="43" y="30"/>
                      <a:pt x="42" y="30"/>
                    </a:cubicBezTo>
                    <a:cubicBezTo>
                      <a:pt x="38" y="32"/>
                      <a:pt x="33" y="33"/>
                      <a:pt x="27"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3" name="Freeform 117"/>
              <p:cNvSpPr>
                <a:spLocks/>
              </p:cNvSpPr>
              <p:nvPr/>
            </p:nvSpPr>
            <p:spPr bwMode="auto">
              <a:xfrm>
                <a:off x="860425" y="1800226"/>
                <a:ext cx="23812" cy="17463"/>
              </a:xfrm>
              <a:custGeom>
                <a:avLst/>
                <a:gdLst>
                  <a:gd name="T0" fmla="*/ 4 w 11"/>
                  <a:gd name="T1" fmla="*/ 8 h 8"/>
                  <a:gd name="T2" fmla="*/ 0 w 11"/>
                  <a:gd name="T3" fmla="*/ 5 h 8"/>
                  <a:gd name="T4" fmla="*/ 11 w 11"/>
                  <a:gd name="T5" fmla="*/ 0 h 8"/>
                  <a:gd name="T6" fmla="*/ 4 w 11"/>
                  <a:gd name="T7" fmla="*/ 8 h 8"/>
                </a:gdLst>
                <a:ahLst/>
                <a:cxnLst>
                  <a:cxn ang="0">
                    <a:pos x="T0" y="T1"/>
                  </a:cxn>
                  <a:cxn ang="0">
                    <a:pos x="T2" y="T3"/>
                  </a:cxn>
                  <a:cxn ang="0">
                    <a:pos x="T4" y="T5"/>
                  </a:cxn>
                  <a:cxn ang="0">
                    <a:pos x="T6" y="T7"/>
                  </a:cxn>
                </a:cxnLst>
                <a:rect l="0" t="0" r="r" b="b"/>
                <a:pathLst>
                  <a:path w="11" h="8">
                    <a:moveTo>
                      <a:pt x="4" y="8"/>
                    </a:moveTo>
                    <a:cubicBezTo>
                      <a:pt x="2" y="8"/>
                      <a:pt x="0" y="7"/>
                      <a:pt x="0" y="5"/>
                    </a:cubicBezTo>
                    <a:cubicBezTo>
                      <a:pt x="0" y="1"/>
                      <a:pt x="8" y="0"/>
                      <a:pt x="11" y="0"/>
                    </a:cubicBezTo>
                    <a:cubicBezTo>
                      <a:pt x="10" y="3"/>
                      <a:pt x="7"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4" name="Freeform 118"/>
              <p:cNvSpPr>
                <a:spLocks/>
              </p:cNvSpPr>
              <p:nvPr/>
            </p:nvSpPr>
            <p:spPr bwMode="auto">
              <a:xfrm>
                <a:off x="923925" y="1774826"/>
                <a:ext cx="17462" cy="6350"/>
              </a:xfrm>
              <a:custGeom>
                <a:avLst/>
                <a:gdLst>
                  <a:gd name="T0" fmla="*/ 3 w 8"/>
                  <a:gd name="T1" fmla="*/ 3 h 3"/>
                  <a:gd name="T2" fmla="*/ 0 w 8"/>
                  <a:gd name="T3" fmla="*/ 0 h 3"/>
                  <a:gd name="T4" fmla="*/ 8 w 8"/>
                  <a:gd name="T5" fmla="*/ 0 h 3"/>
                  <a:gd name="T6" fmla="*/ 8 w 8"/>
                  <a:gd name="T7" fmla="*/ 3 h 3"/>
                  <a:gd name="T8" fmla="*/ 3 w 8"/>
                  <a:gd name="T9" fmla="*/ 3 h 3"/>
                </a:gdLst>
                <a:ahLst/>
                <a:cxnLst>
                  <a:cxn ang="0">
                    <a:pos x="T0" y="T1"/>
                  </a:cxn>
                  <a:cxn ang="0">
                    <a:pos x="T2" y="T3"/>
                  </a:cxn>
                  <a:cxn ang="0">
                    <a:pos x="T4" y="T5"/>
                  </a:cxn>
                  <a:cxn ang="0">
                    <a:pos x="T6" y="T7"/>
                  </a:cxn>
                  <a:cxn ang="0">
                    <a:pos x="T8" y="T9"/>
                  </a:cxn>
                </a:cxnLst>
                <a:rect l="0" t="0" r="r" b="b"/>
                <a:pathLst>
                  <a:path w="8" h="3">
                    <a:moveTo>
                      <a:pt x="3" y="3"/>
                    </a:moveTo>
                    <a:cubicBezTo>
                      <a:pt x="2" y="3"/>
                      <a:pt x="0" y="3"/>
                      <a:pt x="0" y="0"/>
                    </a:cubicBezTo>
                    <a:cubicBezTo>
                      <a:pt x="8" y="0"/>
                      <a:pt x="8" y="0"/>
                      <a:pt x="8" y="0"/>
                    </a:cubicBezTo>
                    <a:cubicBezTo>
                      <a:pt x="8" y="3"/>
                      <a:pt x="8" y="3"/>
                      <a:pt x="8" y="3"/>
                    </a:cubicBezTo>
                    <a:cubicBezTo>
                      <a:pt x="7" y="3"/>
                      <a:pt x="3" y="3"/>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5" name="Freeform 119"/>
              <p:cNvSpPr>
                <a:spLocks/>
              </p:cNvSpPr>
              <p:nvPr/>
            </p:nvSpPr>
            <p:spPr bwMode="auto">
              <a:xfrm>
                <a:off x="809625" y="1752601"/>
                <a:ext cx="101600" cy="53975"/>
              </a:xfrm>
              <a:custGeom>
                <a:avLst/>
                <a:gdLst>
                  <a:gd name="T0" fmla="*/ 46 w 46"/>
                  <a:gd name="T1" fmla="*/ 4 h 25"/>
                  <a:gd name="T2" fmla="*/ 43 w 46"/>
                  <a:gd name="T3" fmla="*/ 8 h 25"/>
                  <a:gd name="T4" fmla="*/ 44 w 46"/>
                  <a:gd name="T5" fmla="*/ 12 h 25"/>
                  <a:gd name="T6" fmla="*/ 35 w 46"/>
                  <a:gd name="T7" fmla="*/ 20 h 25"/>
                  <a:gd name="T8" fmla="*/ 29 w 46"/>
                  <a:gd name="T9" fmla="*/ 13 h 25"/>
                  <a:gd name="T10" fmla="*/ 21 w 46"/>
                  <a:gd name="T11" fmla="*/ 20 h 25"/>
                  <a:gd name="T12" fmla="*/ 17 w 46"/>
                  <a:gd name="T13" fmla="*/ 25 h 25"/>
                  <a:gd name="T14" fmla="*/ 13 w 46"/>
                  <a:gd name="T15" fmla="*/ 22 h 25"/>
                  <a:gd name="T16" fmla="*/ 6 w 46"/>
                  <a:gd name="T17" fmla="*/ 22 h 25"/>
                  <a:gd name="T18" fmla="*/ 3 w 46"/>
                  <a:gd name="T19" fmla="*/ 24 h 25"/>
                  <a:gd name="T20" fmla="*/ 0 w 46"/>
                  <a:gd name="T21" fmla="*/ 20 h 25"/>
                  <a:gd name="T22" fmla="*/ 5 w 46"/>
                  <a:gd name="T23" fmla="*/ 16 h 25"/>
                  <a:gd name="T24" fmla="*/ 16 w 46"/>
                  <a:gd name="T25" fmla="*/ 12 h 25"/>
                  <a:gd name="T26" fmla="*/ 28 w 46"/>
                  <a:gd name="T27" fmla="*/ 3 h 25"/>
                  <a:gd name="T28" fmla="*/ 32 w 46"/>
                  <a:gd name="T29" fmla="*/ 4 h 25"/>
                  <a:gd name="T30" fmla="*/ 46 w 46"/>
                  <a:gd name="T31"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5">
                    <a:moveTo>
                      <a:pt x="46" y="4"/>
                    </a:moveTo>
                    <a:cubicBezTo>
                      <a:pt x="46" y="6"/>
                      <a:pt x="44" y="7"/>
                      <a:pt x="43" y="8"/>
                    </a:cubicBezTo>
                    <a:cubicBezTo>
                      <a:pt x="43" y="10"/>
                      <a:pt x="44" y="10"/>
                      <a:pt x="44" y="12"/>
                    </a:cubicBezTo>
                    <a:cubicBezTo>
                      <a:pt x="35" y="20"/>
                      <a:pt x="35" y="20"/>
                      <a:pt x="35" y="20"/>
                    </a:cubicBezTo>
                    <a:cubicBezTo>
                      <a:pt x="31" y="20"/>
                      <a:pt x="31" y="14"/>
                      <a:pt x="29" y="13"/>
                    </a:cubicBezTo>
                    <a:cubicBezTo>
                      <a:pt x="29" y="17"/>
                      <a:pt x="25" y="21"/>
                      <a:pt x="21" y="20"/>
                    </a:cubicBezTo>
                    <a:cubicBezTo>
                      <a:pt x="21" y="23"/>
                      <a:pt x="19" y="25"/>
                      <a:pt x="17" y="25"/>
                    </a:cubicBezTo>
                    <a:cubicBezTo>
                      <a:pt x="15" y="25"/>
                      <a:pt x="13" y="23"/>
                      <a:pt x="13" y="22"/>
                    </a:cubicBezTo>
                    <a:cubicBezTo>
                      <a:pt x="10" y="23"/>
                      <a:pt x="9" y="22"/>
                      <a:pt x="6" y="22"/>
                    </a:cubicBezTo>
                    <a:cubicBezTo>
                      <a:pt x="5" y="22"/>
                      <a:pt x="4" y="23"/>
                      <a:pt x="3" y="24"/>
                    </a:cubicBezTo>
                    <a:cubicBezTo>
                      <a:pt x="2" y="22"/>
                      <a:pt x="0" y="21"/>
                      <a:pt x="0" y="20"/>
                    </a:cubicBezTo>
                    <a:cubicBezTo>
                      <a:pt x="0" y="20"/>
                      <a:pt x="4" y="17"/>
                      <a:pt x="5" y="16"/>
                    </a:cubicBezTo>
                    <a:cubicBezTo>
                      <a:pt x="9" y="14"/>
                      <a:pt x="12" y="14"/>
                      <a:pt x="16" y="12"/>
                    </a:cubicBezTo>
                    <a:cubicBezTo>
                      <a:pt x="20" y="9"/>
                      <a:pt x="22" y="3"/>
                      <a:pt x="28" y="3"/>
                    </a:cubicBezTo>
                    <a:cubicBezTo>
                      <a:pt x="30" y="3"/>
                      <a:pt x="30" y="3"/>
                      <a:pt x="32" y="4"/>
                    </a:cubicBezTo>
                    <a:cubicBezTo>
                      <a:pt x="32" y="4"/>
                      <a:pt x="46" y="0"/>
                      <a:pt x="4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6" name="Freeform 120"/>
              <p:cNvSpPr>
                <a:spLocks/>
              </p:cNvSpPr>
              <p:nvPr/>
            </p:nvSpPr>
            <p:spPr bwMode="auto">
              <a:xfrm>
                <a:off x="942975" y="1717676"/>
                <a:ext cx="58737" cy="17463"/>
              </a:xfrm>
              <a:custGeom>
                <a:avLst/>
                <a:gdLst>
                  <a:gd name="T0" fmla="*/ 10 w 26"/>
                  <a:gd name="T1" fmla="*/ 8 h 8"/>
                  <a:gd name="T2" fmla="*/ 4 w 26"/>
                  <a:gd name="T3" fmla="*/ 6 h 8"/>
                  <a:gd name="T4" fmla="*/ 0 w 26"/>
                  <a:gd name="T5" fmla="*/ 8 h 8"/>
                  <a:gd name="T6" fmla="*/ 16 w 26"/>
                  <a:gd name="T7" fmla="*/ 0 h 8"/>
                  <a:gd name="T8" fmla="*/ 26 w 26"/>
                  <a:gd name="T9" fmla="*/ 6 h 8"/>
                  <a:gd name="T10" fmla="*/ 20 w 26"/>
                  <a:gd name="T11" fmla="*/ 8 h 8"/>
                  <a:gd name="T12" fmla="*/ 10 w 2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26" h="8">
                    <a:moveTo>
                      <a:pt x="10" y="8"/>
                    </a:moveTo>
                    <a:cubicBezTo>
                      <a:pt x="7" y="8"/>
                      <a:pt x="7" y="6"/>
                      <a:pt x="4" y="6"/>
                    </a:cubicBezTo>
                    <a:cubicBezTo>
                      <a:pt x="3" y="6"/>
                      <a:pt x="2" y="8"/>
                      <a:pt x="0" y="8"/>
                    </a:cubicBezTo>
                    <a:cubicBezTo>
                      <a:pt x="0" y="5"/>
                      <a:pt x="13" y="0"/>
                      <a:pt x="16" y="0"/>
                    </a:cubicBezTo>
                    <a:cubicBezTo>
                      <a:pt x="21" y="0"/>
                      <a:pt x="25" y="3"/>
                      <a:pt x="26" y="6"/>
                    </a:cubicBezTo>
                    <a:cubicBezTo>
                      <a:pt x="24" y="7"/>
                      <a:pt x="22" y="8"/>
                      <a:pt x="20" y="8"/>
                    </a:cubicBezTo>
                    <a:cubicBezTo>
                      <a:pt x="14" y="8"/>
                      <a:pt x="15" y="8"/>
                      <a:pt x="1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7" name="Freeform 121"/>
              <p:cNvSpPr>
                <a:spLocks/>
              </p:cNvSpPr>
              <p:nvPr/>
            </p:nvSpPr>
            <p:spPr bwMode="auto">
              <a:xfrm>
                <a:off x="942975" y="1736726"/>
                <a:ext cx="50800" cy="26988"/>
              </a:xfrm>
              <a:custGeom>
                <a:avLst/>
                <a:gdLst>
                  <a:gd name="T0" fmla="*/ 20 w 23"/>
                  <a:gd name="T1" fmla="*/ 5 h 12"/>
                  <a:gd name="T2" fmla="*/ 8 w 23"/>
                  <a:gd name="T3" fmla="*/ 12 h 12"/>
                  <a:gd name="T4" fmla="*/ 0 w 23"/>
                  <a:gd name="T5" fmla="*/ 6 h 12"/>
                  <a:gd name="T6" fmla="*/ 19 w 23"/>
                  <a:gd name="T7" fmla="*/ 0 h 12"/>
                  <a:gd name="T8" fmla="*/ 23 w 23"/>
                  <a:gd name="T9" fmla="*/ 2 h 12"/>
                  <a:gd name="T10" fmla="*/ 13 w 23"/>
                  <a:gd name="T11" fmla="*/ 5 h 12"/>
                  <a:gd name="T12" fmla="*/ 20 w 23"/>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23" h="12">
                    <a:moveTo>
                      <a:pt x="20" y="5"/>
                    </a:moveTo>
                    <a:cubicBezTo>
                      <a:pt x="20" y="10"/>
                      <a:pt x="13" y="12"/>
                      <a:pt x="8" y="12"/>
                    </a:cubicBezTo>
                    <a:cubicBezTo>
                      <a:pt x="4" y="12"/>
                      <a:pt x="0" y="8"/>
                      <a:pt x="0" y="6"/>
                    </a:cubicBezTo>
                    <a:cubicBezTo>
                      <a:pt x="0" y="0"/>
                      <a:pt x="14" y="0"/>
                      <a:pt x="19" y="0"/>
                    </a:cubicBezTo>
                    <a:cubicBezTo>
                      <a:pt x="22" y="0"/>
                      <a:pt x="22" y="1"/>
                      <a:pt x="23" y="2"/>
                    </a:cubicBezTo>
                    <a:cubicBezTo>
                      <a:pt x="21" y="4"/>
                      <a:pt x="17" y="5"/>
                      <a:pt x="13" y="5"/>
                    </a:cubicBezTo>
                    <a:lnTo>
                      <a:pt x="2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8" name="Freeform 122"/>
              <p:cNvSpPr>
                <a:spLocks/>
              </p:cNvSpPr>
              <p:nvPr/>
            </p:nvSpPr>
            <p:spPr bwMode="auto">
              <a:xfrm>
                <a:off x="922338" y="1731963"/>
                <a:ext cx="14287" cy="20638"/>
              </a:xfrm>
              <a:custGeom>
                <a:avLst/>
                <a:gdLst>
                  <a:gd name="T0" fmla="*/ 7 w 7"/>
                  <a:gd name="T1" fmla="*/ 7 h 9"/>
                  <a:gd name="T2" fmla="*/ 4 w 7"/>
                  <a:gd name="T3" fmla="*/ 9 h 9"/>
                  <a:gd name="T4" fmla="*/ 0 w 7"/>
                  <a:gd name="T5" fmla="*/ 6 h 9"/>
                  <a:gd name="T6" fmla="*/ 7 w 7"/>
                  <a:gd name="T7" fmla="*/ 7 h 9"/>
                </a:gdLst>
                <a:ahLst/>
                <a:cxnLst>
                  <a:cxn ang="0">
                    <a:pos x="T0" y="T1"/>
                  </a:cxn>
                  <a:cxn ang="0">
                    <a:pos x="T2" y="T3"/>
                  </a:cxn>
                  <a:cxn ang="0">
                    <a:pos x="T4" y="T5"/>
                  </a:cxn>
                  <a:cxn ang="0">
                    <a:pos x="T6" y="T7"/>
                  </a:cxn>
                </a:cxnLst>
                <a:rect l="0" t="0" r="r" b="b"/>
                <a:pathLst>
                  <a:path w="7" h="9">
                    <a:moveTo>
                      <a:pt x="7" y="7"/>
                    </a:moveTo>
                    <a:cubicBezTo>
                      <a:pt x="6" y="8"/>
                      <a:pt x="6" y="9"/>
                      <a:pt x="4" y="9"/>
                    </a:cubicBezTo>
                    <a:cubicBezTo>
                      <a:pt x="2" y="9"/>
                      <a:pt x="0" y="7"/>
                      <a:pt x="0" y="6"/>
                    </a:cubicBezTo>
                    <a:cubicBezTo>
                      <a:pt x="0" y="0"/>
                      <a:pt x="6" y="6"/>
                      <a:pt x="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59" name="Freeform 123"/>
              <p:cNvSpPr>
                <a:spLocks/>
              </p:cNvSpPr>
              <p:nvPr/>
            </p:nvSpPr>
            <p:spPr bwMode="auto">
              <a:xfrm>
                <a:off x="1104900" y="1862138"/>
                <a:ext cx="85725" cy="69850"/>
              </a:xfrm>
              <a:custGeom>
                <a:avLst/>
                <a:gdLst>
                  <a:gd name="T0" fmla="*/ 34 w 39"/>
                  <a:gd name="T1" fmla="*/ 12 h 32"/>
                  <a:gd name="T2" fmla="*/ 34 w 39"/>
                  <a:gd name="T3" fmla="*/ 16 h 32"/>
                  <a:gd name="T4" fmla="*/ 39 w 39"/>
                  <a:gd name="T5" fmla="*/ 17 h 32"/>
                  <a:gd name="T6" fmla="*/ 30 w 39"/>
                  <a:gd name="T7" fmla="*/ 28 h 32"/>
                  <a:gd name="T8" fmla="*/ 25 w 39"/>
                  <a:gd name="T9" fmla="*/ 32 h 32"/>
                  <a:gd name="T10" fmla="*/ 20 w 39"/>
                  <a:gd name="T11" fmla="*/ 28 h 32"/>
                  <a:gd name="T12" fmla="*/ 0 w 39"/>
                  <a:gd name="T13" fmla="*/ 16 h 32"/>
                  <a:gd name="T14" fmla="*/ 0 w 39"/>
                  <a:gd name="T15" fmla="*/ 12 h 32"/>
                  <a:gd name="T16" fmla="*/ 11 w 39"/>
                  <a:gd name="T17" fmla="*/ 15 h 32"/>
                  <a:gd name="T18" fmla="*/ 14 w 39"/>
                  <a:gd name="T19" fmla="*/ 15 h 32"/>
                  <a:gd name="T20" fmla="*/ 14 w 39"/>
                  <a:gd name="T21" fmla="*/ 9 h 32"/>
                  <a:gd name="T22" fmla="*/ 7 w 39"/>
                  <a:gd name="T23" fmla="*/ 6 h 32"/>
                  <a:gd name="T24" fmla="*/ 8 w 39"/>
                  <a:gd name="T25" fmla="*/ 4 h 32"/>
                  <a:gd name="T26" fmla="*/ 22 w 39"/>
                  <a:gd name="T27" fmla="*/ 1 h 32"/>
                  <a:gd name="T28" fmla="*/ 31 w 39"/>
                  <a:gd name="T29" fmla="*/ 1 h 32"/>
                  <a:gd name="T30" fmla="*/ 33 w 39"/>
                  <a:gd name="T31" fmla="*/ 4 h 32"/>
                  <a:gd name="T32" fmla="*/ 26 w 39"/>
                  <a:gd name="T33" fmla="*/ 12 h 32"/>
                  <a:gd name="T34" fmla="*/ 34 w 39"/>
                  <a:gd name="T35"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32">
                    <a:moveTo>
                      <a:pt x="34" y="12"/>
                    </a:moveTo>
                    <a:cubicBezTo>
                      <a:pt x="34" y="15"/>
                      <a:pt x="34" y="13"/>
                      <a:pt x="34" y="16"/>
                    </a:cubicBezTo>
                    <a:cubicBezTo>
                      <a:pt x="35" y="16"/>
                      <a:pt x="38" y="16"/>
                      <a:pt x="39" y="17"/>
                    </a:cubicBezTo>
                    <a:cubicBezTo>
                      <a:pt x="38" y="29"/>
                      <a:pt x="37" y="26"/>
                      <a:pt x="30" y="28"/>
                    </a:cubicBezTo>
                    <a:cubicBezTo>
                      <a:pt x="28" y="29"/>
                      <a:pt x="27" y="32"/>
                      <a:pt x="25" y="32"/>
                    </a:cubicBezTo>
                    <a:cubicBezTo>
                      <a:pt x="22" y="32"/>
                      <a:pt x="22" y="29"/>
                      <a:pt x="20" y="28"/>
                    </a:cubicBezTo>
                    <a:cubicBezTo>
                      <a:pt x="14" y="22"/>
                      <a:pt x="7" y="23"/>
                      <a:pt x="0" y="16"/>
                    </a:cubicBezTo>
                    <a:cubicBezTo>
                      <a:pt x="0" y="12"/>
                      <a:pt x="0" y="12"/>
                      <a:pt x="0" y="12"/>
                    </a:cubicBezTo>
                    <a:cubicBezTo>
                      <a:pt x="3" y="12"/>
                      <a:pt x="7" y="15"/>
                      <a:pt x="11" y="15"/>
                    </a:cubicBezTo>
                    <a:cubicBezTo>
                      <a:pt x="13" y="15"/>
                      <a:pt x="12" y="15"/>
                      <a:pt x="14" y="15"/>
                    </a:cubicBezTo>
                    <a:cubicBezTo>
                      <a:pt x="14" y="9"/>
                      <a:pt x="14" y="9"/>
                      <a:pt x="14" y="9"/>
                    </a:cubicBezTo>
                    <a:cubicBezTo>
                      <a:pt x="11" y="8"/>
                      <a:pt x="7" y="9"/>
                      <a:pt x="7" y="6"/>
                    </a:cubicBezTo>
                    <a:cubicBezTo>
                      <a:pt x="7" y="5"/>
                      <a:pt x="8" y="5"/>
                      <a:pt x="8" y="4"/>
                    </a:cubicBezTo>
                    <a:cubicBezTo>
                      <a:pt x="12" y="0"/>
                      <a:pt x="17" y="1"/>
                      <a:pt x="22" y="1"/>
                    </a:cubicBezTo>
                    <a:cubicBezTo>
                      <a:pt x="26" y="1"/>
                      <a:pt x="31" y="1"/>
                      <a:pt x="31" y="1"/>
                    </a:cubicBezTo>
                    <a:cubicBezTo>
                      <a:pt x="32" y="1"/>
                      <a:pt x="33" y="2"/>
                      <a:pt x="33" y="4"/>
                    </a:cubicBezTo>
                    <a:cubicBezTo>
                      <a:pt x="33" y="8"/>
                      <a:pt x="28" y="10"/>
                      <a:pt x="26" y="12"/>
                    </a:cubicBezTo>
                    <a:cubicBezTo>
                      <a:pt x="28" y="12"/>
                      <a:pt x="34" y="10"/>
                      <a:pt x="3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0" name="Freeform 124"/>
              <p:cNvSpPr>
                <a:spLocks/>
              </p:cNvSpPr>
              <p:nvPr/>
            </p:nvSpPr>
            <p:spPr bwMode="auto">
              <a:xfrm>
                <a:off x="1073150" y="1781176"/>
                <a:ext cx="95250" cy="50800"/>
              </a:xfrm>
              <a:custGeom>
                <a:avLst/>
                <a:gdLst>
                  <a:gd name="T0" fmla="*/ 3 w 43"/>
                  <a:gd name="T1" fmla="*/ 5 h 23"/>
                  <a:gd name="T2" fmla="*/ 0 w 43"/>
                  <a:gd name="T3" fmla="*/ 1 h 23"/>
                  <a:gd name="T4" fmla="*/ 3 w 43"/>
                  <a:gd name="T5" fmla="*/ 1 h 23"/>
                  <a:gd name="T6" fmla="*/ 20 w 43"/>
                  <a:gd name="T7" fmla="*/ 10 h 23"/>
                  <a:gd name="T8" fmla="*/ 16 w 43"/>
                  <a:gd name="T9" fmla="*/ 7 h 23"/>
                  <a:gd name="T10" fmla="*/ 16 w 43"/>
                  <a:gd name="T11" fmla="*/ 4 h 23"/>
                  <a:gd name="T12" fmla="*/ 28 w 43"/>
                  <a:gd name="T13" fmla="*/ 9 h 23"/>
                  <a:gd name="T14" fmla="*/ 28 w 43"/>
                  <a:gd name="T15" fmla="*/ 4 h 23"/>
                  <a:gd name="T16" fmla="*/ 20 w 43"/>
                  <a:gd name="T17" fmla="*/ 1 h 23"/>
                  <a:gd name="T18" fmla="*/ 24 w 43"/>
                  <a:gd name="T19" fmla="*/ 0 h 23"/>
                  <a:gd name="T20" fmla="*/ 34 w 43"/>
                  <a:gd name="T21" fmla="*/ 3 h 23"/>
                  <a:gd name="T22" fmla="*/ 39 w 43"/>
                  <a:gd name="T23" fmla="*/ 1 h 23"/>
                  <a:gd name="T24" fmla="*/ 43 w 43"/>
                  <a:gd name="T25" fmla="*/ 7 h 23"/>
                  <a:gd name="T26" fmla="*/ 42 w 43"/>
                  <a:gd name="T27" fmla="*/ 21 h 23"/>
                  <a:gd name="T28" fmla="*/ 33 w 43"/>
                  <a:gd name="T29" fmla="*/ 22 h 23"/>
                  <a:gd name="T30" fmla="*/ 25 w 43"/>
                  <a:gd name="T31" fmla="*/ 21 h 23"/>
                  <a:gd name="T32" fmla="*/ 27 w 43"/>
                  <a:gd name="T33" fmla="*/ 19 h 23"/>
                  <a:gd name="T34" fmla="*/ 27 w 43"/>
                  <a:gd name="T35" fmla="*/ 16 h 23"/>
                  <a:gd name="T36" fmla="*/ 33 w 43"/>
                  <a:gd name="T37" fmla="*/ 13 h 23"/>
                  <a:gd name="T38" fmla="*/ 30 w 43"/>
                  <a:gd name="T39" fmla="*/ 12 h 23"/>
                  <a:gd name="T40" fmla="*/ 13 w 43"/>
                  <a:gd name="T41" fmla="*/ 14 h 23"/>
                  <a:gd name="T42" fmla="*/ 11 w 43"/>
                  <a:gd name="T43" fmla="*/ 12 h 23"/>
                  <a:gd name="T44" fmla="*/ 7 w 43"/>
                  <a:gd name="T45" fmla="*/ 12 h 23"/>
                  <a:gd name="T46" fmla="*/ 7 w 43"/>
                  <a:gd name="T47" fmla="*/ 10 h 23"/>
                  <a:gd name="T48" fmla="*/ 1 w 43"/>
                  <a:gd name="T49" fmla="*/ 7 h 23"/>
                  <a:gd name="T50" fmla="*/ 1 w 43"/>
                  <a:gd name="T51" fmla="*/ 3 h 23"/>
                  <a:gd name="T52" fmla="*/ 3 w 43"/>
                  <a:gd name="T53" fmla="*/ 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3" h="23">
                    <a:moveTo>
                      <a:pt x="3" y="5"/>
                    </a:moveTo>
                    <a:cubicBezTo>
                      <a:pt x="2" y="4"/>
                      <a:pt x="0" y="3"/>
                      <a:pt x="0" y="1"/>
                    </a:cubicBezTo>
                    <a:cubicBezTo>
                      <a:pt x="1" y="1"/>
                      <a:pt x="2" y="1"/>
                      <a:pt x="3" y="1"/>
                    </a:cubicBezTo>
                    <a:cubicBezTo>
                      <a:pt x="10" y="1"/>
                      <a:pt x="13" y="12"/>
                      <a:pt x="20" y="10"/>
                    </a:cubicBezTo>
                    <a:cubicBezTo>
                      <a:pt x="18" y="9"/>
                      <a:pt x="16" y="8"/>
                      <a:pt x="16" y="7"/>
                    </a:cubicBezTo>
                    <a:cubicBezTo>
                      <a:pt x="16" y="4"/>
                      <a:pt x="16" y="4"/>
                      <a:pt x="16" y="4"/>
                    </a:cubicBezTo>
                    <a:cubicBezTo>
                      <a:pt x="21" y="4"/>
                      <a:pt x="22" y="9"/>
                      <a:pt x="28" y="9"/>
                    </a:cubicBezTo>
                    <a:cubicBezTo>
                      <a:pt x="28" y="4"/>
                      <a:pt x="28" y="4"/>
                      <a:pt x="28" y="4"/>
                    </a:cubicBezTo>
                    <a:cubicBezTo>
                      <a:pt x="24" y="4"/>
                      <a:pt x="21" y="4"/>
                      <a:pt x="20" y="1"/>
                    </a:cubicBezTo>
                    <a:cubicBezTo>
                      <a:pt x="22" y="0"/>
                      <a:pt x="23" y="0"/>
                      <a:pt x="24" y="0"/>
                    </a:cubicBezTo>
                    <a:cubicBezTo>
                      <a:pt x="28" y="0"/>
                      <a:pt x="30" y="3"/>
                      <a:pt x="34" y="3"/>
                    </a:cubicBezTo>
                    <a:cubicBezTo>
                      <a:pt x="36" y="3"/>
                      <a:pt x="37" y="1"/>
                      <a:pt x="39" y="1"/>
                    </a:cubicBezTo>
                    <a:cubicBezTo>
                      <a:pt x="43" y="1"/>
                      <a:pt x="43" y="3"/>
                      <a:pt x="43" y="7"/>
                    </a:cubicBezTo>
                    <a:cubicBezTo>
                      <a:pt x="43" y="12"/>
                      <a:pt x="41" y="14"/>
                      <a:pt x="42" y="21"/>
                    </a:cubicBezTo>
                    <a:cubicBezTo>
                      <a:pt x="38" y="22"/>
                      <a:pt x="33" y="22"/>
                      <a:pt x="33" y="22"/>
                    </a:cubicBezTo>
                    <a:cubicBezTo>
                      <a:pt x="31" y="22"/>
                      <a:pt x="25" y="23"/>
                      <a:pt x="25" y="21"/>
                    </a:cubicBezTo>
                    <a:cubicBezTo>
                      <a:pt x="25" y="20"/>
                      <a:pt x="26" y="19"/>
                      <a:pt x="27" y="19"/>
                    </a:cubicBezTo>
                    <a:cubicBezTo>
                      <a:pt x="27" y="18"/>
                      <a:pt x="27" y="17"/>
                      <a:pt x="27" y="16"/>
                    </a:cubicBezTo>
                    <a:cubicBezTo>
                      <a:pt x="27" y="14"/>
                      <a:pt x="31" y="14"/>
                      <a:pt x="33" y="13"/>
                    </a:cubicBezTo>
                    <a:cubicBezTo>
                      <a:pt x="32" y="12"/>
                      <a:pt x="31" y="12"/>
                      <a:pt x="30" y="12"/>
                    </a:cubicBezTo>
                    <a:cubicBezTo>
                      <a:pt x="26" y="12"/>
                      <a:pt x="18" y="14"/>
                      <a:pt x="13" y="14"/>
                    </a:cubicBezTo>
                    <a:cubicBezTo>
                      <a:pt x="12" y="14"/>
                      <a:pt x="11" y="13"/>
                      <a:pt x="11" y="12"/>
                    </a:cubicBezTo>
                    <a:cubicBezTo>
                      <a:pt x="7" y="12"/>
                      <a:pt x="7" y="12"/>
                      <a:pt x="7" y="12"/>
                    </a:cubicBezTo>
                    <a:cubicBezTo>
                      <a:pt x="7" y="10"/>
                      <a:pt x="7" y="10"/>
                      <a:pt x="7" y="10"/>
                    </a:cubicBezTo>
                    <a:cubicBezTo>
                      <a:pt x="4" y="10"/>
                      <a:pt x="3" y="9"/>
                      <a:pt x="1" y="7"/>
                    </a:cubicBezTo>
                    <a:cubicBezTo>
                      <a:pt x="1" y="3"/>
                      <a:pt x="1" y="3"/>
                      <a:pt x="1" y="3"/>
                    </a:cubicBezTo>
                    <a:lnTo>
                      <a:pt x="3"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1" name="Freeform 125"/>
              <p:cNvSpPr>
                <a:spLocks/>
              </p:cNvSpPr>
              <p:nvPr/>
            </p:nvSpPr>
            <p:spPr bwMode="auto">
              <a:xfrm>
                <a:off x="1146175" y="1971676"/>
                <a:ext cx="57150" cy="33338"/>
              </a:xfrm>
              <a:custGeom>
                <a:avLst/>
                <a:gdLst>
                  <a:gd name="T0" fmla="*/ 20 w 26"/>
                  <a:gd name="T1" fmla="*/ 15 h 15"/>
                  <a:gd name="T2" fmla="*/ 0 w 26"/>
                  <a:gd name="T3" fmla="*/ 8 h 15"/>
                  <a:gd name="T4" fmla="*/ 5 w 26"/>
                  <a:gd name="T5" fmla="*/ 7 h 15"/>
                  <a:gd name="T6" fmla="*/ 12 w 26"/>
                  <a:gd name="T7" fmla="*/ 0 h 15"/>
                  <a:gd name="T8" fmla="*/ 26 w 26"/>
                  <a:gd name="T9" fmla="*/ 11 h 15"/>
                  <a:gd name="T10" fmla="*/ 20 w 26"/>
                  <a:gd name="T11" fmla="*/ 15 h 15"/>
                </a:gdLst>
                <a:ahLst/>
                <a:cxnLst>
                  <a:cxn ang="0">
                    <a:pos x="T0" y="T1"/>
                  </a:cxn>
                  <a:cxn ang="0">
                    <a:pos x="T2" y="T3"/>
                  </a:cxn>
                  <a:cxn ang="0">
                    <a:pos x="T4" y="T5"/>
                  </a:cxn>
                  <a:cxn ang="0">
                    <a:pos x="T6" y="T7"/>
                  </a:cxn>
                  <a:cxn ang="0">
                    <a:pos x="T8" y="T9"/>
                  </a:cxn>
                  <a:cxn ang="0">
                    <a:pos x="T10" y="T11"/>
                  </a:cxn>
                </a:cxnLst>
                <a:rect l="0" t="0" r="r" b="b"/>
                <a:pathLst>
                  <a:path w="26" h="15">
                    <a:moveTo>
                      <a:pt x="20" y="15"/>
                    </a:moveTo>
                    <a:cubicBezTo>
                      <a:pt x="17" y="15"/>
                      <a:pt x="0" y="9"/>
                      <a:pt x="0" y="8"/>
                    </a:cubicBezTo>
                    <a:cubicBezTo>
                      <a:pt x="0" y="6"/>
                      <a:pt x="4" y="7"/>
                      <a:pt x="5" y="7"/>
                    </a:cubicBezTo>
                    <a:cubicBezTo>
                      <a:pt x="8" y="6"/>
                      <a:pt x="7" y="0"/>
                      <a:pt x="12" y="0"/>
                    </a:cubicBezTo>
                    <a:cubicBezTo>
                      <a:pt x="15" y="0"/>
                      <a:pt x="24" y="8"/>
                      <a:pt x="26" y="11"/>
                    </a:cubicBezTo>
                    <a:cubicBezTo>
                      <a:pt x="23" y="12"/>
                      <a:pt x="22" y="15"/>
                      <a:pt x="20"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2" name="Freeform 126"/>
              <p:cNvSpPr>
                <a:spLocks/>
              </p:cNvSpPr>
              <p:nvPr/>
            </p:nvSpPr>
            <p:spPr bwMode="auto">
              <a:xfrm>
                <a:off x="1201738" y="1854201"/>
                <a:ext cx="71437" cy="58738"/>
              </a:xfrm>
              <a:custGeom>
                <a:avLst/>
                <a:gdLst>
                  <a:gd name="T0" fmla="*/ 33 w 33"/>
                  <a:gd name="T1" fmla="*/ 6 h 27"/>
                  <a:gd name="T2" fmla="*/ 29 w 33"/>
                  <a:gd name="T3" fmla="*/ 9 h 27"/>
                  <a:gd name="T4" fmla="*/ 16 w 33"/>
                  <a:gd name="T5" fmla="*/ 18 h 27"/>
                  <a:gd name="T6" fmla="*/ 10 w 33"/>
                  <a:gd name="T7" fmla="*/ 20 h 27"/>
                  <a:gd name="T8" fmla="*/ 13 w 33"/>
                  <a:gd name="T9" fmla="*/ 20 h 27"/>
                  <a:gd name="T10" fmla="*/ 7 w 33"/>
                  <a:gd name="T11" fmla="*/ 27 h 27"/>
                  <a:gd name="T12" fmla="*/ 3 w 33"/>
                  <a:gd name="T13" fmla="*/ 27 h 27"/>
                  <a:gd name="T14" fmla="*/ 3 w 33"/>
                  <a:gd name="T15" fmla="*/ 21 h 27"/>
                  <a:gd name="T16" fmla="*/ 0 w 33"/>
                  <a:gd name="T17" fmla="*/ 10 h 27"/>
                  <a:gd name="T18" fmla="*/ 0 w 33"/>
                  <a:gd name="T19" fmla="*/ 6 h 27"/>
                  <a:gd name="T20" fmla="*/ 5 w 33"/>
                  <a:gd name="T21" fmla="*/ 6 h 27"/>
                  <a:gd name="T22" fmla="*/ 5 w 33"/>
                  <a:gd name="T23" fmla="*/ 4 h 27"/>
                  <a:gd name="T24" fmla="*/ 11 w 33"/>
                  <a:gd name="T25" fmla="*/ 0 h 27"/>
                  <a:gd name="T26" fmla="*/ 33 w 33"/>
                  <a:gd name="T27" fmla="*/ 3 h 27"/>
                  <a:gd name="T28" fmla="*/ 33 w 33"/>
                  <a:gd name="T29"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27">
                    <a:moveTo>
                      <a:pt x="33" y="6"/>
                    </a:moveTo>
                    <a:cubicBezTo>
                      <a:pt x="33" y="6"/>
                      <a:pt x="29" y="9"/>
                      <a:pt x="29" y="9"/>
                    </a:cubicBezTo>
                    <a:cubicBezTo>
                      <a:pt x="26" y="13"/>
                      <a:pt x="23" y="18"/>
                      <a:pt x="16" y="18"/>
                    </a:cubicBezTo>
                    <a:cubicBezTo>
                      <a:pt x="11" y="18"/>
                      <a:pt x="11" y="15"/>
                      <a:pt x="10" y="20"/>
                    </a:cubicBezTo>
                    <a:cubicBezTo>
                      <a:pt x="13" y="20"/>
                      <a:pt x="13" y="20"/>
                      <a:pt x="13" y="20"/>
                    </a:cubicBezTo>
                    <a:cubicBezTo>
                      <a:pt x="12" y="24"/>
                      <a:pt x="10" y="25"/>
                      <a:pt x="7" y="27"/>
                    </a:cubicBezTo>
                    <a:cubicBezTo>
                      <a:pt x="3" y="27"/>
                      <a:pt x="3" y="27"/>
                      <a:pt x="3" y="27"/>
                    </a:cubicBezTo>
                    <a:cubicBezTo>
                      <a:pt x="3" y="25"/>
                      <a:pt x="3" y="22"/>
                      <a:pt x="3" y="21"/>
                    </a:cubicBezTo>
                    <a:cubicBezTo>
                      <a:pt x="0" y="17"/>
                      <a:pt x="1" y="14"/>
                      <a:pt x="0" y="10"/>
                    </a:cubicBezTo>
                    <a:cubicBezTo>
                      <a:pt x="0" y="6"/>
                      <a:pt x="0" y="6"/>
                      <a:pt x="0" y="6"/>
                    </a:cubicBezTo>
                    <a:cubicBezTo>
                      <a:pt x="1" y="6"/>
                      <a:pt x="4" y="6"/>
                      <a:pt x="5" y="6"/>
                    </a:cubicBezTo>
                    <a:cubicBezTo>
                      <a:pt x="4" y="6"/>
                      <a:pt x="5" y="4"/>
                      <a:pt x="5" y="4"/>
                    </a:cubicBezTo>
                    <a:cubicBezTo>
                      <a:pt x="5" y="3"/>
                      <a:pt x="6" y="0"/>
                      <a:pt x="11" y="0"/>
                    </a:cubicBezTo>
                    <a:cubicBezTo>
                      <a:pt x="19" y="0"/>
                      <a:pt x="25" y="3"/>
                      <a:pt x="33" y="3"/>
                    </a:cubicBezTo>
                    <a:cubicBezTo>
                      <a:pt x="33" y="4"/>
                      <a:pt x="33" y="5"/>
                      <a:pt x="3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3" name="Freeform 127"/>
              <p:cNvSpPr>
                <a:spLocks/>
              </p:cNvSpPr>
              <p:nvPr/>
            </p:nvSpPr>
            <p:spPr bwMode="auto">
              <a:xfrm>
                <a:off x="1050925" y="1747838"/>
                <a:ext cx="25400" cy="20638"/>
              </a:xfrm>
              <a:custGeom>
                <a:avLst/>
                <a:gdLst>
                  <a:gd name="T0" fmla="*/ 11 w 11"/>
                  <a:gd name="T1" fmla="*/ 6 h 9"/>
                  <a:gd name="T2" fmla="*/ 7 w 11"/>
                  <a:gd name="T3" fmla="*/ 9 h 9"/>
                  <a:gd name="T4" fmla="*/ 0 w 11"/>
                  <a:gd name="T5" fmla="*/ 0 h 9"/>
                  <a:gd name="T6" fmla="*/ 11 w 11"/>
                  <a:gd name="T7" fmla="*/ 6 h 9"/>
                </a:gdLst>
                <a:ahLst/>
                <a:cxnLst>
                  <a:cxn ang="0">
                    <a:pos x="T0" y="T1"/>
                  </a:cxn>
                  <a:cxn ang="0">
                    <a:pos x="T2" y="T3"/>
                  </a:cxn>
                  <a:cxn ang="0">
                    <a:pos x="T4" y="T5"/>
                  </a:cxn>
                  <a:cxn ang="0">
                    <a:pos x="T6" y="T7"/>
                  </a:cxn>
                </a:cxnLst>
                <a:rect l="0" t="0" r="r" b="b"/>
                <a:pathLst>
                  <a:path w="11" h="9">
                    <a:moveTo>
                      <a:pt x="11" y="6"/>
                    </a:moveTo>
                    <a:cubicBezTo>
                      <a:pt x="10" y="8"/>
                      <a:pt x="9" y="9"/>
                      <a:pt x="7" y="9"/>
                    </a:cubicBezTo>
                    <a:cubicBezTo>
                      <a:pt x="5" y="9"/>
                      <a:pt x="0" y="3"/>
                      <a:pt x="0" y="0"/>
                    </a:cubicBezTo>
                    <a:cubicBezTo>
                      <a:pt x="5" y="0"/>
                      <a:pt x="6" y="5"/>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4" name="Freeform 128"/>
              <p:cNvSpPr>
                <a:spLocks/>
              </p:cNvSpPr>
              <p:nvPr/>
            </p:nvSpPr>
            <p:spPr bwMode="auto">
              <a:xfrm>
                <a:off x="1065213" y="1816101"/>
                <a:ext cx="17462" cy="12700"/>
              </a:xfrm>
              <a:custGeom>
                <a:avLst/>
                <a:gdLst>
                  <a:gd name="T0" fmla="*/ 7 w 8"/>
                  <a:gd name="T1" fmla="*/ 0 h 6"/>
                  <a:gd name="T2" fmla="*/ 8 w 8"/>
                  <a:gd name="T3" fmla="*/ 3 h 6"/>
                  <a:gd name="T4" fmla="*/ 5 w 8"/>
                  <a:gd name="T5" fmla="*/ 6 h 6"/>
                  <a:gd name="T6" fmla="*/ 0 w 8"/>
                  <a:gd name="T7" fmla="*/ 6 h 6"/>
                  <a:gd name="T8" fmla="*/ 7 w 8"/>
                  <a:gd name="T9" fmla="*/ 0 h 6"/>
                </a:gdLst>
                <a:ahLst/>
                <a:cxnLst>
                  <a:cxn ang="0">
                    <a:pos x="T0" y="T1"/>
                  </a:cxn>
                  <a:cxn ang="0">
                    <a:pos x="T2" y="T3"/>
                  </a:cxn>
                  <a:cxn ang="0">
                    <a:pos x="T4" y="T5"/>
                  </a:cxn>
                  <a:cxn ang="0">
                    <a:pos x="T6" y="T7"/>
                  </a:cxn>
                  <a:cxn ang="0">
                    <a:pos x="T8" y="T9"/>
                  </a:cxn>
                </a:cxnLst>
                <a:rect l="0" t="0" r="r" b="b"/>
                <a:pathLst>
                  <a:path w="8" h="6">
                    <a:moveTo>
                      <a:pt x="7" y="0"/>
                    </a:moveTo>
                    <a:cubicBezTo>
                      <a:pt x="7" y="1"/>
                      <a:pt x="8" y="1"/>
                      <a:pt x="8" y="3"/>
                    </a:cubicBezTo>
                    <a:cubicBezTo>
                      <a:pt x="8" y="6"/>
                      <a:pt x="6" y="6"/>
                      <a:pt x="5" y="6"/>
                    </a:cubicBezTo>
                    <a:cubicBezTo>
                      <a:pt x="3" y="6"/>
                      <a:pt x="2" y="6"/>
                      <a:pt x="0" y="6"/>
                    </a:cubicBezTo>
                    <a:cubicBezTo>
                      <a:pt x="1" y="2"/>
                      <a:pt x="3" y="1"/>
                      <a:pt x="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5" name="Freeform 129"/>
              <p:cNvSpPr>
                <a:spLocks/>
              </p:cNvSpPr>
              <p:nvPr/>
            </p:nvSpPr>
            <p:spPr bwMode="auto">
              <a:xfrm>
                <a:off x="1055688" y="1697038"/>
                <a:ext cx="92075" cy="50800"/>
              </a:xfrm>
              <a:custGeom>
                <a:avLst/>
                <a:gdLst>
                  <a:gd name="T0" fmla="*/ 28 w 42"/>
                  <a:gd name="T1" fmla="*/ 17 h 23"/>
                  <a:gd name="T2" fmla="*/ 17 w 42"/>
                  <a:gd name="T3" fmla="*/ 16 h 23"/>
                  <a:gd name="T4" fmla="*/ 10 w 42"/>
                  <a:gd name="T5" fmla="*/ 15 h 23"/>
                  <a:gd name="T6" fmla="*/ 4 w 42"/>
                  <a:gd name="T7" fmla="*/ 13 h 23"/>
                  <a:gd name="T8" fmla="*/ 11 w 42"/>
                  <a:gd name="T9" fmla="*/ 11 h 23"/>
                  <a:gd name="T10" fmla="*/ 11 w 42"/>
                  <a:gd name="T11" fmla="*/ 8 h 23"/>
                  <a:gd name="T12" fmla="*/ 3 w 42"/>
                  <a:gd name="T13" fmla="*/ 8 h 23"/>
                  <a:gd name="T14" fmla="*/ 4 w 42"/>
                  <a:gd name="T15" fmla="*/ 6 h 23"/>
                  <a:gd name="T16" fmla="*/ 0 w 42"/>
                  <a:gd name="T17" fmla="*/ 2 h 23"/>
                  <a:gd name="T18" fmla="*/ 8 w 42"/>
                  <a:gd name="T19" fmla="*/ 0 h 23"/>
                  <a:gd name="T20" fmla="*/ 16 w 42"/>
                  <a:gd name="T21" fmla="*/ 4 h 23"/>
                  <a:gd name="T22" fmla="*/ 21 w 42"/>
                  <a:gd name="T23" fmla="*/ 3 h 23"/>
                  <a:gd name="T24" fmla="*/ 28 w 42"/>
                  <a:gd name="T25" fmla="*/ 8 h 23"/>
                  <a:gd name="T26" fmla="*/ 31 w 42"/>
                  <a:gd name="T27" fmla="*/ 6 h 23"/>
                  <a:gd name="T28" fmla="*/ 38 w 42"/>
                  <a:gd name="T29" fmla="*/ 11 h 23"/>
                  <a:gd name="T30" fmla="*/ 36 w 42"/>
                  <a:gd name="T31" fmla="*/ 13 h 23"/>
                  <a:gd name="T32" fmla="*/ 42 w 42"/>
                  <a:gd name="T33" fmla="*/ 20 h 23"/>
                  <a:gd name="T34" fmla="*/ 38 w 42"/>
                  <a:gd name="T35" fmla="*/ 23 h 23"/>
                  <a:gd name="T36" fmla="*/ 28 w 42"/>
                  <a:gd name="T37"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23">
                    <a:moveTo>
                      <a:pt x="28" y="17"/>
                    </a:moveTo>
                    <a:cubicBezTo>
                      <a:pt x="24" y="17"/>
                      <a:pt x="22" y="16"/>
                      <a:pt x="17" y="16"/>
                    </a:cubicBezTo>
                    <a:cubicBezTo>
                      <a:pt x="16" y="14"/>
                      <a:pt x="13" y="15"/>
                      <a:pt x="10" y="15"/>
                    </a:cubicBezTo>
                    <a:cubicBezTo>
                      <a:pt x="7" y="15"/>
                      <a:pt x="6" y="15"/>
                      <a:pt x="4" y="13"/>
                    </a:cubicBezTo>
                    <a:cubicBezTo>
                      <a:pt x="6" y="11"/>
                      <a:pt x="8" y="11"/>
                      <a:pt x="11" y="11"/>
                    </a:cubicBezTo>
                    <a:cubicBezTo>
                      <a:pt x="10" y="10"/>
                      <a:pt x="10" y="9"/>
                      <a:pt x="11" y="8"/>
                    </a:cubicBezTo>
                    <a:cubicBezTo>
                      <a:pt x="6" y="8"/>
                      <a:pt x="5" y="9"/>
                      <a:pt x="3" y="8"/>
                    </a:cubicBezTo>
                    <a:cubicBezTo>
                      <a:pt x="3" y="7"/>
                      <a:pt x="4" y="6"/>
                      <a:pt x="4" y="6"/>
                    </a:cubicBezTo>
                    <a:cubicBezTo>
                      <a:pt x="1" y="6"/>
                      <a:pt x="0" y="5"/>
                      <a:pt x="0" y="2"/>
                    </a:cubicBezTo>
                    <a:cubicBezTo>
                      <a:pt x="3" y="2"/>
                      <a:pt x="5" y="0"/>
                      <a:pt x="8" y="0"/>
                    </a:cubicBezTo>
                    <a:cubicBezTo>
                      <a:pt x="12" y="0"/>
                      <a:pt x="14" y="4"/>
                      <a:pt x="16" y="4"/>
                    </a:cubicBezTo>
                    <a:cubicBezTo>
                      <a:pt x="18" y="4"/>
                      <a:pt x="19" y="3"/>
                      <a:pt x="21" y="3"/>
                    </a:cubicBezTo>
                    <a:cubicBezTo>
                      <a:pt x="25" y="3"/>
                      <a:pt x="25" y="8"/>
                      <a:pt x="28" y="8"/>
                    </a:cubicBezTo>
                    <a:cubicBezTo>
                      <a:pt x="29" y="8"/>
                      <a:pt x="30" y="6"/>
                      <a:pt x="31" y="6"/>
                    </a:cubicBezTo>
                    <a:cubicBezTo>
                      <a:pt x="34" y="6"/>
                      <a:pt x="37" y="10"/>
                      <a:pt x="38" y="11"/>
                    </a:cubicBezTo>
                    <a:cubicBezTo>
                      <a:pt x="37" y="12"/>
                      <a:pt x="37" y="13"/>
                      <a:pt x="36" y="13"/>
                    </a:cubicBezTo>
                    <a:cubicBezTo>
                      <a:pt x="38" y="15"/>
                      <a:pt x="42" y="17"/>
                      <a:pt x="42" y="20"/>
                    </a:cubicBezTo>
                    <a:cubicBezTo>
                      <a:pt x="42" y="22"/>
                      <a:pt x="40" y="23"/>
                      <a:pt x="38" y="23"/>
                    </a:cubicBezTo>
                    <a:cubicBezTo>
                      <a:pt x="33" y="23"/>
                      <a:pt x="33" y="17"/>
                      <a:pt x="28"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6" name="Freeform 130"/>
              <p:cNvSpPr>
                <a:spLocks/>
              </p:cNvSpPr>
              <p:nvPr/>
            </p:nvSpPr>
            <p:spPr bwMode="auto">
              <a:xfrm>
                <a:off x="1093788" y="1741488"/>
                <a:ext cx="23812" cy="6350"/>
              </a:xfrm>
              <a:custGeom>
                <a:avLst/>
                <a:gdLst>
                  <a:gd name="T0" fmla="*/ 4 w 11"/>
                  <a:gd name="T1" fmla="*/ 3 h 3"/>
                  <a:gd name="T2" fmla="*/ 6 w 11"/>
                  <a:gd name="T3" fmla="*/ 0 h 3"/>
                  <a:gd name="T4" fmla="*/ 11 w 11"/>
                  <a:gd name="T5" fmla="*/ 1 h 3"/>
                  <a:gd name="T6" fmla="*/ 4 w 11"/>
                  <a:gd name="T7" fmla="*/ 3 h 3"/>
                </a:gdLst>
                <a:ahLst/>
                <a:cxnLst>
                  <a:cxn ang="0">
                    <a:pos x="T0" y="T1"/>
                  </a:cxn>
                  <a:cxn ang="0">
                    <a:pos x="T2" y="T3"/>
                  </a:cxn>
                  <a:cxn ang="0">
                    <a:pos x="T4" y="T5"/>
                  </a:cxn>
                  <a:cxn ang="0">
                    <a:pos x="T6" y="T7"/>
                  </a:cxn>
                </a:cxnLst>
                <a:rect l="0" t="0" r="r" b="b"/>
                <a:pathLst>
                  <a:path w="11" h="3">
                    <a:moveTo>
                      <a:pt x="4" y="3"/>
                    </a:moveTo>
                    <a:cubicBezTo>
                      <a:pt x="0" y="3"/>
                      <a:pt x="5" y="0"/>
                      <a:pt x="6" y="0"/>
                    </a:cubicBezTo>
                    <a:cubicBezTo>
                      <a:pt x="9" y="0"/>
                      <a:pt x="9" y="1"/>
                      <a:pt x="11" y="1"/>
                    </a:cubicBezTo>
                    <a:cubicBezTo>
                      <a:pt x="10" y="3"/>
                      <a:pt x="7" y="3"/>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7" name="Freeform 131"/>
              <p:cNvSpPr>
                <a:spLocks/>
              </p:cNvSpPr>
              <p:nvPr/>
            </p:nvSpPr>
            <p:spPr bwMode="auto">
              <a:xfrm>
                <a:off x="1184275" y="1770063"/>
                <a:ext cx="242887" cy="76200"/>
              </a:xfrm>
              <a:custGeom>
                <a:avLst/>
                <a:gdLst>
                  <a:gd name="T0" fmla="*/ 111 w 111"/>
                  <a:gd name="T1" fmla="*/ 23 h 35"/>
                  <a:gd name="T2" fmla="*/ 108 w 111"/>
                  <a:gd name="T3" fmla="*/ 26 h 35"/>
                  <a:gd name="T4" fmla="*/ 111 w 111"/>
                  <a:gd name="T5" fmla="*/ 26 h 35"/>
                  <a:gd name="T6" fmla="*/ 93 w 111"/>
                  <a:gd name="T7" fmla="*/ 34 h 35"/>
                  <a:gd name="T8" fmla="*/ 88 w 111"/>
                  <a:gd name="T9" fmla="*/ 31 h 35"/>
                  <a:gd name="T10" fmla="*/ 82 w 111"/>
                  <a:gd name="T11" fmla="*/ 34 h 35"/>
                  <a:gd name="T12" fmla="*/ 64 w 111"/>
                  <a:gd name="T13" fmla="*/ 34 h 35"/>
                  <a:gd name="T14" fmla="*/ 53 w 111"/>
                  <a:gd name="T15" fmla="*/ 30 h 35"/>
                  <a:gd name="T16" fmla="*/ 50 w 111"/>
                  <a:gd name="T17" fmla="*/ 30 h 35"/>
                  <a:gd name="T18" fmla="*/ 44 w 111"/>
                  <a:gd name="T19" fmla="*/ 34 h 35"/>
                  <a:gd name="T20" fmla="*/ 27 w 111"/>
                  <a:gd name="T21" fmla="*/ 24 h 35"/>
                  <a:gd name="T22" fmla="*/ 30 w 111"/>
                  <a:gd name="T23" fmla="*/ 20 h 35"/>
                  <a:gd name="T24" fmla="*/ 21 w 111"/>
                  <a:gd name="T25" fmla="*/ 9 h 35"/>
                  <a:gd name="T26" fmla="*/ 17 w 111"/>
                  <a:gd name="T27" fmla="*/ 11 h 35"/>
                  <a:gd name="T28" fmla="*/ 0 w 111"/>
                  <a:gd name="T29" fmla="*/ 3 h 35"/>
                  <a:gd name="T30" fmla="*/ 7 w 111"/>
                  <a:gd name="T31" fmla="*/ 0 h 35"/>
                  <a:gd name="T32" fmla="*/ 27 w 111"/>
                  <a:gd name="T33" fmla="*/ 8 h 35"/>
                  <a:gd name="T34" fmla="*/ 31 w 111"/>
                  <a:gd name="T35" fmla="*/ 6 h 35"/>
                  <a:gd name="T36" fmla="*/ 35 w 111"/>
                  <a:gd name="T37" fmla="*/ 6 h 35"/>
                  <a:gd name="T38" fmla="*/ 46 w 111"/>
                  <a:gd name="T39" fmla="*/ 13 h 35"/>
                  <a:gd name="T40" fmla="*/ 37 w 111"/>
                  <a:gd name="T41" fmla="*/ 13 h 35"/>
                  <a:gd name="T42" fmla="*/ 47 w 111"/>
                  <a:gd name="T43" fmla="*/ 18 h 35"/>
                  <a:gd name="T44" fmla="*/ 46 w 111"/>
                  <a:gd name="T45" fmla="*/ 19 h 35"/>
                  <a:gd name="T46" fmla="*/ 49 w 111"/>
                  <a:gd name="T47" fmla="*/ 20 h 35"/>
                  <a:gd name="T48" fmla="*/ 65 w 111"/>
                  <a:gd name="T49" fmla="*/ 23 h 35"/>
                  <a:gd name="T50" fmla="*/ 93 w 111"/>
                  <a:gd name="T51" fmla="*/ 17 h 35"/>
                  <a:gd name="T52" fmla="*/ 111 w 111"/>
                  <a:gd name="T53" fmla="*/ 24 h 35"/>
                  <a:gd name="T54" fmla="*/ 109 w 111"/>
                  <a:gd name="T55" fmla="*/ 24 h 35"/>
                  <a:gd name="T56" fmla="*/ 111 w 111"/>
                  <a:gd name="T57" fmla="*/ 2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1" h="35">
                    <a:moveTo>
                      <a:pt x="111" y="23"/>
                    </a:moveTo>
                    <a:cubicBezTo>
                      <a:pt x="110" y="24"/>
                      <a:pt x="109" y="24"/>
                      <a:pt x="108" y="26"/>
                    </a:cubicBezTo>
                    <a:cubicBezTo>
                      <a:pt x="110" y="27"/>
                      <a:pt x="111" y="26"/>
                      <a:pt x="111" y="26"/>
                    </a:cubicBezTo>
                    <a:cubicBezTo>
                      <a:pt x="111" y="34"/>
                      <a:pt x="100" y="34"/>
                      <a:pt x="93" y="34"/>
                    </a:cubicBezTo>
                    <a:cubicBezTo>
                      <a:pt x="90" y="34"/>
                      <a:pt x="88" y="32"/>
                      <a:pt x="88" y="31"/>
                    </a:cubicBezTo>
                    <a:cubicBezTo>
                      <a:pt x="85" y="31"/>
                      <a:pt x="84" y="32"/>
                      <a:pt x="82" y="34"/>
                    </a:cubicBezTo>
                    <a:cubicBezTo>
                      <a:pt x="64" y="34"/>
                      <a:pt x="64" y="34"/>
                      <a:pt x="64" y="34"/>
                    </a:cubicBezTo>
                    <a:cubicBezTo>
                      <a:pt x="59" y="35"/>
                      <a:pt x="52" y="34"/>
                      <a:pt x="53" y="30"/>
                    </a:cubicBezTo>
                    <a:cubicBezTo>
                      <a:pt x="50" y="30"/>
                      <a:pt x="50" y="30"/>
                      <a:pt x="50" y="30"/>
                    </a:cubicBezTo>
                    <a:cubicBezTo>
                      <a:pt x="49" y="32"/>
                      <a:pt x="46" y="34"/>
                      <a:pt x="44" y="34"/>
                    </a:cubicBezTo>
                    <a:cubicBezTo>
                      <a:pt x="39" y="34"/>
                      <a:pt x="27" y="29"/>
                      <a:pt x="27" y="24"/>
                    </a:cubicBezTo>
                    <a:cubicBezTo>
                      <a:pt x="27" y="22"/>
                      <a:pt x="29" y="21"/>
                      <a:pt x="30" y="20"/>
                    </a:cubicBezTo>
                    <a:cubicBezTo>
                      <a:pt x="26" y="16"/>
                      <a:pt x="25" y="13"/>
                      <a:pt x="21" y="9"/>
                    </a:cubicBezTo>
                    <a:cubicBezTo>
                      <a:pt x="20" y="10"/>
                      <a:pt x="18" y="11"/>
                      <a:pt x="17" y="11"/>
                    </a:cubicBezTo>
                    <a:cubicBezTo>
                      <a:pt x="14" y="11"/>
                      <a:pt x="0" y="5"/>
                      <a:pt x="0" y="3"/>
                    </a:cubicBezTo>
                    <a:cubicBezTo>
                      <a:pt x="0" y="0"/>
                      <a:pt x="4" y="0"/>
                      <a:pt x="7" y="0"/>
                    </a:cubicBezTo>
                    <a:cubicBezTo>
                      <a:pt x="17" y="0"/>
                      <a:pt x="19" y="8"/>
                      <a:pt x="27" y="8"/>
                    </a:cubicBezTo>
                    <a:cubicBezTo>
                      <a:pt x="29" y="8"/>
                      <a:pt x="30" y="7"/>
                      <a:pt x="31" y="6"/>
                    </a:cubicBezTo>
                    <a:cubicBezTo>
                      <a:pt x="33" y="6"/>
                      <a:pt x="35" y="6"/>
                      <a:pt x="35" y="6"/>
                    </a:cubicBezTo>
                    <a:cubicBezTo>
                      <a:pt x="34" y="11"/>
                      <a:pt x="44" y="10"/>
                      <a:pt x="46" y="13"/>
                    </a:cubicBezTo>
                    <a:cubicBezTo>
                      <a:pt x="37" y="13"/>
                      <a:pt x="37" y="13"/>
                      <a:pt x="37" y="13"/>
                    </a:cubicBezTo>
                    <a:cubicBezTo>
                      <a:pt x="38" y="19"/>
                      <a:pt x="44" y="15"/>
                      <a:pt x="47" y="18"/>
                    </a:cubicBezTo>
                    <a:cubicBezTo>
                      <a:pt x="47" y="18"/>
                      <a:pt x="46" y="18"/>
                      <a:pt x="46" y="19"/>
                    </a:cubicBezTo>
                    <a:cubicBezTo>
                      <a:pt x="46" y="22"/>
                      <a:pt x="48" y="21"/>
                      <a:pt x="49" y="20"/>
                    </a:cubicBezTo>
                    <a:cubicBezTo>
                      <a:pt x="55" y="22"/>
                      <a:pt x="59" y="23"/>
                      <a:pt x="65" y="23"/>
                    </a:cubicBezTo>
                    <a:cubicBezTo>
                      <a:pt x="77" y="23"/>
                      <a:pt x="81" y="17"/>
                      <a:pt x="93" y="17"/>
                    </a:cubicBezTo>
                    <a:cubicBezTo>
                      <a:pt x="102" y="17"/>
                      <a:pt x="108" y="18"/>
                      <a:pt x="111" y="24"/>
                    </a:cubicBezTo>
                    <a:cubicBezTo>
                      <a:pt x="111" y="24"/>
                      <a:pt x="110" y="24"/>
                      <a:pt x="109" y="24"/>
                    </a:cubicBezTo>
                    <a:lnTo>
                      <a:pt x="111"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8" name="Freeform 132"/>
              <p:cNvSpPr>
                <a:spLocks/>
              </p:cNvSpPr>
              <p:nvPr/>
            </p:nvSpPr>
            <p:spPr bwMode="auto">
              <a:xfrm>
                <a:off x="1187450" y="1809751"/>
                <a:ext cx="42862" cy="33338"/>
              </a:xfrm>
              <a:custGeom>
                <a:avLst/>
                <a:gdLst>
                  <a:gd name="T0" fmla="*/ 3 w 19"/>
                  <a:gd name="T1" fmla="*/ 6 h 15"/>
                  <a:gd name="T2" fmla="*/ 10 w 19"/>
                  <a:gd name="T3" fmla="*/ 0 h 15"/>
                  <a:gd name="T4" fmla="*/ 19 w 19"/>
                  <a:gd name="T5" fmla="*/ 8 h 15"/>
                  <a:gd name="T6" fmla="*/ 15 w 19"/>
                  <a:gd name="T7" fmla="*/ 15 h 15"/>
                  <a:gd name="T8" fmla="*/ 0 w 19"/>
                  <a:gd name="T9" fmla="*/ 9 h 15"/>
                  <a:gd name="T10" fmla="*/ 3 w 19"/>
                  <a:gd name="T11" fmla="*/ 6 h 15"/>
                </a:gdLst>
                <a:ahLst/>
                <a:cxnLst>
                  <a:cxn ang="0">
                    <a:pos x="T0" y="T1"/>
                  </a:cxn>
                  <a:cxn ang="0">
                    <a:pos x="T2" y="T3"/>
                  </a:cxn>
                  <a:cxn ang="0">
                    <a:pos x="T4" y="T5"/>
                  </a:cxn>
                  <a:cxn ang="0">
                    <a:pos x="T6" y="T7"/>
                  </a:cxn>
                  <a:cxn ang="0">
                    <a:pos x="T8" y="T9"/>
                  </a:cxn>
                  <a:cxn ang="0">
                    <a:pos x="T10" y="T11"/>
                  </a:cxn>
                </a:cxnLst>
                <a:rect l="0" t="0" r="r" b="b"/>
                <a:pathLst>
                  <a:path w="19" h="15">
                    <a:moveTo>
                      <a:pt x="3" y="6"/>
                    </a:moveTo>
                    <a:cubicBezTo>
                      <a:pt x="5" y="6"/>
                      <a:pt x="4" y="0"/>
                      <a:pt x="10" y="0"/>
                    </a:cubicBezTo>
                    <a:cubicBezTo>
                      <a:pt x="14" y="0"/>
                      <a:pt x="19" y="5"/>
                      <a:pt x="19" y="8"/>
                    </a:cubicBezTo>
                    <a:cubicBezTo>
                      <a:pt x="19" y="12"/>
                      <a:pt x="18" y="15"/>
                      <a:pt x="15" y="15"/>
                    </a:cubicBezTo>
                    <a:cubicBezTo>
                      <a:pt x="13" y="15"/>
                      <a:pt x="0" y="9"/>
                      <a:pt x="0" y="9"/>
                    </a:cubicBezTo>
                    <a:cubicBezTo>
                      <a:pt x="0" y="7"/>
                      <a:pt x="2" y="6"/>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69" name="Freeform 133"/>
              <p:cNvSpPr>
                <a:spLocks/>
              </p:cNvSpPr>
              <p:nvPr/>
            </p:nvSpPr>
            <p:spPr bwMode="auto">
              <a:xfrm>
                <a:off x="1192213" y="1747838"/>
                <a:ext cx="39687" cy="11113"/>
              </a:xfrm>
              <a:custGeom>
                <a:avLst/>
                <a:gdLst>
                  <a:gd name="T0" fmla="*/ 15 w 18"/>
                  <a:gd name="T1" fmla="*/ 0 h 5"/>
                  <a:gd name="T2" fmla="*/ 18 w 18"/>
                  <a:gd name="T3" fmla="*/ 0 h 5"/>
                  <a:gd name="T4" fmla="*/ 18 w 18"/>
                  <a:gd name="T5" fmla="*/ 3 h 5"/>
                  <a:gd name="T6" fmla="*/ 14 w 18"/>
                  <a:gd name="T7" fmla="*/ 5 h 5"/>
                  <a:gd name="T8" fmla="*/ 0 w 18"/>
                  <a:gd name="T9" fmla="*/ 3 h 5"/>
                  <a:gd name="T10" fmla="*/ 15 w 18"/>
                  <a:gd name="T11" fmla="*/ 0 h 5"/>
                </a:gdLst>
                <a:ahLst/>
                <a:cxnLst>
                  <a:cxn ang="0">
                    <a:pos x="T0" y="T1"/>
                  </a:cxn>
                  <a:cxn ang="0">
                    <a:pos x="T2" y="T3"/>
                  </a:cxn>
                  <a:cxn ang="0">
                    <a:pos x="T4" y="T5"/>
                  </a:cxn>
                  <a:cxn ang="0">
                    <a:pos x="T6" y="T7"/>
                  </a:cxn>
                  <a:cxn ang="0">
                    <a:pos x="T8" y="T9"/>
                  </a:cxn>
                  <a:cxn ang="0">
                    <a:pos x="T10" y="T11"/>
                  </a:cxn>
                </a:cxnLst>
                <a:rect l="0" t="0" r="r" b="b"/>
                <a:pathLst>
                  <a:path w="18" h="5">
                    <a:moveTo>
                      <a:pt x="15" y="0"/>
                    </a:moveTo>
                    <a:cubicBezTo>
                      <a:pt x="17" y="0"/>
                      <a:pt x="16" y="0"/>
                      <a:pt x="18" y="0"/>
                    </a:cubicBezTo>
                    <a:cubicBezTo>
                      <a:pt x="18" y="2"/>
                      <a:pt x="18" y="3"/>
                      <a:pt x="18" y="3"/>
                    </a:cubicBezTo>
                    <a:cubicBezTo>
                      <a:pt x="18" y="4"/>
                      <a:pt x="16" y="5"/>
                      <a:pt x="14" y="5"/>
                    </a:cubicBezTo>
                    <a:cubicBezTo>
                      <a:pt x="13" y="5"/>
                      <a:pt x="0" y="3"/>
                      <a:pt x="0" y="3"/>
                    </a:cubicBezTo>
                    <a:cubicBezTo>
                      <a:pt x="2" y="0"/>
                      <a:pt x="11"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0" name="Freeform 134"/>
              <p:cNvSpPr>
                <a:spLocks/>
              </p:cNvSpPr>
              <p:nvPr/>
            </p:nvSpPr>
            <p:spPr bwMode="auto">
              <a:xfrm>
                <a:off x="1163638" y="1709738"/>
                <a:ext cx="46037" cy="38100"/>
              </a:xfrm>
              <a:custGeom>
                <a:avLst/>
                <a:gdLst>
                  <a:gd name="T0" fmla="*/ 5 w 21"/>
                  <a:gd name="T1" fmla="*/ 14 h 17"/>
                  <a:gd name="T2" fmla="*/ 7 w 21"/>
                  <a:gd name="T3" fmla="*/ 12 h 17"/>
                  <a:gd name="T4" fmla="*/ 0 w 21"/>
                  <a:gd name="T5" fmla="*/ 3 h 17"/>
                  <a:gd name="T6" fmla="*/ 5 w 21"/>
                  <a:gd name="T7" fmla="*/ 0 h 17"/>
                  <a:gd name="T8" fmla="*/ 13 w 21"/>
                  <a:gd name="T9" fmla="*/ 3 h 17"/>
                  <a:gd name="T10" fmla="*/ 21 w 21"/>
                  <a:gd name="T11" fmla="*/ 9 h 17"/>
                  <a:gd name="T12" fmla="*/ 21 w 21"/>
                  <a:gd name="T13" fmla="*/ 14 h 17"/>
                  <a:gd name="T14" fmla="*/ 5 w 21"/>
                  <a:gd name="T15" fmla="*/ 14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7">
                    <a:moveTo>
                      <a:pt x="5" y="14"/>
                    </a:moveTo>
                    <a:cubicBezTo>
                      <a:pt x="5" y="13"/>
                      <a:pt x="6" y="12"/>
                      <a:pt x="7" y="12"/>
                    </a:cubicBezTo>
                    <a:cubicBezTo>
                      <a:pt x="4" y="9"/>
                      <a:pt x="0" y="8"/>
                      <a:pt x="0" y="3"/>
                    </a:cubicBezTo>
                    <a:cubicBezTo>
                      <a:pt x="0" y="1"/>
                      <a:pt x="2" y="0"/>
                      <a:pt x="5" y="0"/>
                    </a:cubicBezTo>
                    <a:cubicBezTo>
                      <a:pt x="5" y="2"/>
                      <a:pt x="10" y="3"/>
                      <a:pt x="13" y="3"/>
                    </a:cubicBezTo>
                    <a:cubicBezTo>
                      <a:pt x="13" y="9"/>
                      <a:pt x="21" y="4"/>
                      <a:pt x="21" y="9"/>
                    </a:cubicBezTo>
                    <a:cubicBezTo>
                      <a:pt x="21" y="10"/>
                      <a:pt x="20" y="12"/>
                      <a:pt x="21" y="14"/>
                    </a:cubicBezTo>
                    <a:cubicBezTo>
                      <a:pt x="13" y="16"/>
                      <a:pt x="5" y="17"/>
                      <a:pt x="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1" name="Freeform 135"/>
              <p:cNvSpPr>
                <a:spLocks/>
              </p:cNvSpPr>
              <p:nvPr/>
            </p:nvSpPr>
            <p:spPr bwMode="auto">
              <a:xfrm>
                <a:off x="1146175" y="1677988"/>
                <a:ext cx="17462" cy="7938"/>
              </a:xfrm>
              <a:custGeom>
                <a:avLst/>
                <a:gdLst>
                  <a:gd name="T0" fmla="*/ 8 w 8"/>
                  <a:gd name="T1" fmla="*/ 0 h 4"/>
                  <a:gd name="T2" fmla="*/ 8 w 8"/>
                  <a:gd name="T3" fmla="*/ 4 h 4"/>
                  <a:gd name="T4" fmla="*/ 4 w 8"/>
                  <a:gd name="T5" fmla="*/ 4 h 4"/>
                  <a:gd name="T6" fmla="*/ 0 w 8"/>
                  <a:gd name="T7" fmla="*/ 0 h 4"/>
                  <a:gd name="T8" fmla="*/ 8 w 8"/>
                  <a:gd name="T9" fmla="*/ 0 h 4"/>
                </a:gdLst>
                <a:ahLst/>
                <a:cxnLst>
                  <a:cxn ang="0">
                    <a:pos x="T0" y="T1"/>
                  </a:cxn>
                  <a:cxn ang="0">
                    <a:pos x="T2" y="T3"/>
                  </a:cxn>
                  <a:cxn ang="0">
                    <a:pos x="T4" y="T5"/>
                  </a:cxn>
                  <a:cxn ang="0">
                    <a:pos x="T6" y="T7"/>
                  </a:cxn>
                  <a:cxn ang="0">
                    <a:pos x="T8" y="T9"/>
                  </a:cxn>
                </a:cxnLst>
                <a:rect l="0" t="0" r="r" b="b"/>
                <a:pathLst>
                  <a:path w="8" h="4">
                    <a:moveTo>
                      <a:pt x="8" y="0"/>
                    </a:moveTo>
                    <a:cubicBezTo>
                      <a:pt x="8" y="4"/>
                      <a:pt x="8" y="4"/>
                      <a:pt x="8" y="4"/>
                    </a:cubicBezTo>
                    <a:cubicBezTo>
                      <a:pt x="4" y="4"/>
                      <a:pt x="4" y="4"/>
                      <a:pt x="4" y="4"/>
                    </a:cubicBezTo>
                    <a:cubicBezTo>
                      <a:pt x="2" y="3"/>
                      <a:pt x="0" y="3"/>
                      <a:pt x="0" y="0"/>
                    </a:cubicBezTo>
                    <a:cubicBezTo>
                      <a:pt x="3" y="0"/>
                      <a:pt x="6"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2" name="Freeform 136"/>
              <p:cNvSpPr>
                <a:spLocks/>
              </p:cNvSpPr>
              <p:nvPr/>
            </p:nvSpPr>
            <p:spPr bwMode="auto">
              <a:xfrm>
                <a:off x="1193800" y="1633538"/>
                <a:ext cx="157162" cy="103188"/>
              </a:xfrm>
              <a:custGeom>
                <a:avLst/>
                <a:gdLst>
                  <a:gd name="T0" fmla="*/ 47 w 71"/>
                  <a:gd name="T1" fmla="*/ 19 h 47"/>
                  <a:gd name="T2" fmla="*/ 50 w 71"/>
                  <a:gd name="T3" fmla="*/ 19 h 47"/>
                  <a:gd name="T4" fmla="*/ 50 w 71"/>
                  <a:gd name="T5" fmla="*/ 16 h 47"/>
                  <a:gd name="T6" fmla="*/ 49 w 71"/>
                  <a:gd name="T7" fmla="*/ 14 h 47"/>
                  <a:gd name="T8" fmla="*/ 51 w 71"/>
                  <a:gd name="T9" fmla="*/ 14 h 47"/>
                  <a:gd name="T10" fmla="*/ 54 w 71"/>
                  <a:gd name="T11" fmla="*/ 18 h 47"/>
                  <a:gd name="T12" fmla="*/ 57 w 71"/>
                  <a:gd name="T13" fmla="*/ 21 h 47"/>
                  <a:gd name="T14" fmla="*/ 55 w 71"/>
                  <a:gd name="T15" fmla="*/ 25 h 47"/>
                  <a:gd name="T16" fmla="*/ 59 w 71"/>
                  <a:gd name="T17" fmla="*/ 25 h 47"/>
                  <a:gd name="T18" fmla="*/ 70 w 71"/>
                  <a:gd name="T19" fmla="*/ 28 h 47"/>
                  <a:gd name="T20" fmla="*/ 70 w 71"/>
                  <a:gd name="T21" fmla="*/ 31 h 47"/>
                  <a:gd name="T22" fmla="*/ 65 w 71"/>
                  <a:gd name="T23" fmla="*/ 32 h 47"/>
                  <a:gd name="T24" fmla="*/ 54 w 71"/>
                  <a:gd name="T25" fmla="*/ 40 h 47"/>
                  <a:gd name="T26" fmla="*/ 51 w 71"/>
                  <a:gd name="T27" fmla="*/ 35 h 47"/>
                  <a:gd name="T28" fmla="*/ 48 w 71"/>
                  <a:gd name="T29" fmla="*/ 38 h 47"/>
                  <a:gd name="T30" fmla="*/ 51 w 71"/>
                  <a:gd name="T31" fmla="*/ 43 h 47"/>
                  <a:gd name="T32" fmla="*/ 47 w 71"/>
                  <a:gd name="T33" fmla="*/ 43 h 47"/>
                  <a:gd name="T34" fmla="*/ 47 w 71"/>
                  <a:gd name="T35" fmla="*/ 46 h 47"/>
                  <a:gd name="T36" fmla="*/ 39 w 71"/>
                  <a:gd name="T37" fmla="*/ 42 h 47"/>
                  <a:gd name="T38" fmla="*/ 33 w 71"/>
                  <a:gd name="T39" fmla="*/ 47 h 47"/>
                  <a:gd name="T40" fmla="*/ 24 w 71"/>
                  <a:gd name="T41" fmla="*/ 43 h 47"/>
                  <a:gd name="T42" fmla="*/ 27 w 71"/>
                  <a:gd name="T43" fmla="*/ 41 h 47"/>
                  <a:gd name="T44" fmla="*/ 17 w 71"/>
                  <a:gd name="T45" fmla="*/ 36 h 47"/>
                  <a:gd name="T46" fmla="*/ 34 w 71"/>
                  <a:gd name="T47" fmla="*/ 31 h 47"/>
                  <a:gd name="T48" fmla="*/ 25 w 71"/>
                  <a:gd name="T49" fmla="*/ 29 h 47"/>
                  <a:gd name="T50" fmla="*/ 18 w 71"/>
                  <a:gd name="T51" fmla="*/ 31 h 47"/>
                  <a:gd name="T52" fmla="*/ 15 w 71"/>
                  <a:gd name="T53" fmla="*/ 28 h 47"/>
                  <a:gd name="T54" fmla="*/ 10 w 71"/>
                  <a:gd name="T55" fmla="*/ 30 h 47"/>
                  <a:gd name="T56" fmla="*/ 8 w 71"/>
                  <a:gd name="T57" fmla="*/ 28 h 47"/>
                  <a:gd name="T58" fmla="*/ 13 w 71"/>
                  <a:gd name="T59" fmla="*/ 25 h 47"/>
                  <a:gd name="T60" fmla="*/ 0 w 71"/>
                  <a:gd name="T61" fmla="*/ 18 h 47"/>
                  <a:gd name="T62" fmla="*/ 4 w 71"/>
                  <a:gd name="T63" fmla="*/ 18 h 47"/>
                  <a:gd name="T64" fmla="*/ 10 w 71"/>
                  <a:gd name="T65" fmla="*/ 20 h 47"/>
                  <a:gd name="T66" fmla="*/ 13 w 71"/>
                  <a:gd name="T67" fmla="*/ 18 h 47"/>
                  <a:gd name="T68" fmla="*/ 3 w 71"/>
                  <a:gd name="T69" fmla="*/ 13 h 47"/>
                  <a:gd name="T70" fmla="*/ 8 w 71"/>
                  <a:gd name="T71" fmla="*/ 11 h 47"/>
                  <a:gd name="T72" fmla="*/ 14 w 71"/>
                  <a:gd name="T73" fmla="*/ 12 h 47"/>
                  <a:gd name="T74" fmla="*/ 16 w 71"/>
                  <a:gd name="T75" fmla="*/ 10 h 47"/>
                  <a:gd name="T76" fmla="*/ 10 w 71"/>
                  <a:gd name="T77" fmla="*/ 10 h 47"/>
                  <a:gd name="T78" fmla="*/ 7 w 71"/>
                  <a:gd name="T79" fmla="*/ 6 h 47"/>
                  <a:gd name="T80" fmla="*/ 16 w 71"/>
                  <a:gd name="T81" fmla="*/ 4 h 47"/>
                  <a:gd name="T82" fmla="*/ 20 w 71"/>
                  <a:gd name="T83" fmla="*/ 4 h 47"/>
                  <a:gd name="T84" fmla="*/ 13 w 71"/>
                  <a:gd name="T85" fmla="*/ 0 h 47"/>
                  <a:gd name="T86" fmla="*/ 27 w 71"/>
                  <a:gd name="T87" fmla="*/ 2 h 47"/>
                  <a:gd name="T88" fmla="*/ 34 w 71"/>
                  <a:gd name="T89" fmla="*/ 12 h 47"/>
                  <a:gd name="T90" fmla="*/ 43 w 71"/>
                  <a:gd name="T91" fmla="*/ 12 h 47"/>
                  <a:gd name="T92" fmla="*/ 47 w 71"/>
                  <a:gd name="T93" fmla="*/ 1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1" h="47">
                    <a:moveTo>
                      <a:pt x="47" y="19"/>
                    </a:moveTo>
                    <a:cubicBezTo>
                      <a:pt x="50" y="19"/>
                      <a:pt x="50" y="19"/>
                      <a:pt x="50" y="19"/>
                    </a:cubicBezTo>
                    <a:cubicBezTo>
                      <a:pt x="50" y="16"/>
                      <a:pt x="50" y="16"/>
                      <a:pt x="50" y="16"/>
                    </a:cubicBezTo>
                    <a:cubicBezTo>
                      <a:pt x="49" y="14"/>
                      <a:pt x="49" y="14"/>
                      <a:pt x="49" y="14"/>
                    </a:cubicBezTo>
                    <a:cubicBezTo>
                      <a:pt x="50" y="14"/>
                      <a:pt x="51" y="14"/>
                      <a:pt x="51" y="14"/>
                    </a:cubicBezTo>
                    <a:cubicBezTo>
                      <a:pt x="54" y="14"/>
                      <a:pt x="54" y="15"/>
                      <a:pt x="54" y="18"/>
                    </a:cubicBezTo>
                    <a:cubicBezTo>
                      <a:pt x="54" y="20"/>
                      <a:pt x="57" y="20"/>
                      <a:pt x="57" y="21"/>
                    </a:cubicBezTo>
                    <a:cubicBezTo>
                      <a:pt x="57" y="23"/>
                      <a:pt x="55" y="23"/>
                      <a:pt x="55" y="25"/>
                    </a:cubicBezTo>
                    <a:cubicBezTo>
                      <a:pt x="55" y="27"/>
                      <a:pt x="59" y="25"/>
                      <a:pt x="59" y="25"/>
                    </a:cubicBezTo>
                    <a:cubicBezTo>
                      <a:pt x="61" y="25"/>
                      <a:pt x="67" y="28"/>
                      <a:pt x="70" y="28"/>
                    </a:cubicBezTo>
                    <a:cubicBezTo>
                      <a:pt x="70" y="29"/>
                      <a:pt x="71" y="30"/>
                      <a:pt x="70" y="31"/>
                    </a:cubicBezTo>
                    <a:cubicBezTo>
                      <a:pt x="69" y="33"/>
                      <a:pt x="67" y="32"/>
                      <a:pt x="65" y="32"/>
                    </a:cubicBezTo>
                    <a:cubicBezTo>
                      <a:pt x="60" y="33"/>
                      <a:pt x="57" y="40"/>
                      <a:pt x="54" y="40"/>
                    </a:cubicBezTo>
                    <a:cubicBezTo>
                      <a:pt x="51" y="40"/>
                      <a:pt x="51" y="38"/>
                      <a:pt x="51" y="35"/>
                    </a:cubicBezTo>
                    <a:cubicBezTo>
                      <a:pt x="49" y="36"/>
                      <a:pt x="49" y="37"/>
                      <a:pt x="48" y="38"/>
                    </a:cubicBezTo>
                    <a:cubicBezTo>
                      <a:pt x="49" y="41"/>
                      <a:pt x="50" y="41"/>
                      <a:pt x="51" y="43"/>
                    </a:cubicBezTo>
                    <a:cubicBezTo>
                      <a:pt x="47" y="43"/>
                      <a:pt x="47" y="43"/>
                      <a:pt x="47" y="43"/>
                    </a:cubicBezTo>
                    <a:cubicBezTo>
                      <a:pt x="47" y="46"/>
                      <a:pt x="47" y="46"/>
                      <a:pt x="47" y="46"/>
                    </a:cubicBezTo>
                    <a:cubicBezTo>
                      <a:pt x="45" y="46"/>
                      <a:pt x="41" y="43"/>
                      <a:pt x="39" y="42"/>
                    </a:cubicBezTo>
                    <a:cubicBezTo>
                      <a:pt x="39" y="46"/>
                      <a:pt x="37" y="47"/>
                      <a:pt x="33" y="47"/>
                    </a:cubicBezTo>
                    <a:cubicBezTo>
                      <a:pt x="30" y="47"/>
                      <a:pt x="25" y="46"/>
                      <a:pt x="24" y="43"/>
                    </a:cubicBezTo>
                    <a:cubicBezTo>
                      <a:pt x="26" y="43"/>
                      <a:pt x="26" y="42"/>
                      <a:pt x="27" y="41"/>
                    </a:cubicBezTo>
                    <a:cubicBezTo>
                      <a:pt x="23" y="41"/>
                      <a:pt x="17" y="39"/>
                      <a:pt x="17" y="36"/>
                    </a:cubicBezTo>
                    <a:cubicBezTo>
                      <a:pt x="17" y="31"/>
                      <a:pt x="31" y="32"/>
                      <a:pt x="34" y="31"/>
                    </a:cubicBezTo>
                    <a:cubicBezTo>
                      <a:pt x="31" y="30"/>
                      <a:pt x="28" y="29"/>
                      <a:pt x="25" y="29"/>
                    </a:cubicBezTo>
                    <a:cubicBezTo>
                      <a:pt x="21" y="29"/>
                      <a:pt x="21" y="31"/>
                      <a:pt x="18" y="31"/>
                    </a:cubicBezTo>
                    <a:cubicBezTo>
                      <a:pt x="16" y="31"/>
                      <a:pt x="15" y="30"/>
                      <a:pt x="15" y="28"/>
                    </a:cubicBezTo>
                    <a:cubicBezTo>
                      <a:pt x="13" y="29"/>
                      <a:pt x="12" y="30"/>
                      <a:pt x="10" y="30"/>
                    </a:cubicBezTo>
                    <a:cubicBezTo>
                      <a:pt x="8" y="30"/>
                      <a:pt x="8" y="29"/>
                      <a:pt x="8" y="28"/>
                    </a:cubicBezTo>
                    <a:cubicBezTo>
                      <a:pt x="10" y="27"/>
                      <a:pt x="12" y="27"/>
                      <a:pt x="13" y="25"/>
                    </a:cubicBezTo>
                    <a:cubicBezTo>
                      <a:pt x="6" y="25"/>
                      <a:pt x="1" y="24"/>
                      <a:pt x="0" y="18"/>
                    </a:cubicBezTo>
                    <a:cubicBezTo>
                      <a:pt x="4" y="18"/>
                      <a:pt x="4" y="18"/>
                      <a:pt x="4" y="18"/>
                    </a:cubicBezTo>
                    <a:cubicBezTo>
                      <a:pt x="5" y="18"/>
                      <a:pt x="8" y="20"/>
                      <a:pt x="10" y="20"/>
                    </a:cubicBezTo>
                    <a:cubicBezTo>
                      <a:pt x="11" y="20"/>
                      <a:pt x="13" y="18"/>
                      <a:pt x="13" y="18"/>
                    </a:cubicBezTo>
                    <a:cubicBezTo>
                      <a:pt x="10" y="17"/>
                      <a:pt x="3" y="16"/>
                      <a:pt x="3" y="13"/>
                    </a:cubicBezTo>
                    <a:cubicBezTo>
                      <a:pt x="3" y="11"/>
                      <a:pt x="6" y="11"/>
                      <a:pt x="8" y="11"/>
                    </a:cubicBezTo>
                    <a:cubicBezTo>
                      <a:pt x="11" y="11"/>
                      <a:pt x="12" y="12"/>
                      <a:pt x="14" y="12"/>
                    </a:cubicBezTo>
                    <a:cubicBezTo>
                      <a:pt x="15" y="12"/>
                      <a:pt x="16" y="11"/>
                      <a:pt x="16" y="10"/>
                    </a:cubicBezTo>
                    <a:cubicBezTo>
                      <a:pt x="14" y="9"/>
                      <a:pt x="11" y="10"/>
                      <a:pt x="10" y="10"/>
                    </a:cubicBezTo>
                    <a:cubicBezTo>
                      <a:pt x="9" y="10"/>
                      <a:pt x="7" y="7"/>
                      <a:pt x="7" y="6"/>
                    </a:cubicBezTo>
                    <a:cubicBezTo>
                      <a:pt x="10" y="5"/>
                      <a:pt x="12" y="4"/>
                      <a:pt x="16" y="4"/>
                    </a:cubicBezTo>
                    <a:cubicBezTo>
                      <a:pt x="20" y="4"/>
                      <a:pt x="20" y="4"/>
                      <a:pt x="20" y="4"/>
                    </a:cubicBezTo>
                    <a:cubicBezTo>
                      <a:pt x="17" y="3"/>
                      <a:pt x="13" y="3"/>
                      <a:pt x="13" y="0"/>
                    </a:cubicBezTo>
                    <a:cubicBezTo>
                      <a:pt x="18" y="0"/>
                      <a:pt x="23" y="1"/>
                      <a:pt x="27" y="2"/>
                    </a:cubicBezTo>
                    <a:cubicBezTo>
                      <a:pt x="32" y="4"/>
                      <a:pt x="31" y="11"/>
                      <a:pt x="34" y="12"/>
                    </a:cubicBezTo>
                    <a:cubicBezTo>
                      <a:pt x="38" y="13"/>
                      <a:pt x="40" y="11"/>
                      <a:pt x="43" y="12"/>
                    </a:cubicBezTo>
                    <a:cubicBezTo>
                      <a:pt x="47" y="14"/>
                      <a:pt x="45" y="17"/>
                      <a:pt x="47"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3" name="Freeform 137"/>
              <p:cNvSpPr>
                <a:spLocks/>
              </p:cNvSpPr>
              <p:nvPr/>
            </p:nvSpPr>
            <p:spPr bwMode="auto">
              <a:xfrm>
                <a:off x="1319213" y="2066926"/>
                <a:ext cx="101600" cy="63500"/>
              </a:xfrm>
              <a:custGeom>
                <a:avLst/>
                <a:gdLst>
                  <a:gd name="T0" fmla="*/ 3 w 46"/>
                  <a:gd name="T1" fmla="*/ 20 h 29"/>
                  <a:gd name="T2" fmla="*/ 6 w 46"/>
                  <a:gd name="T3" fmla="*/ 17 h 29"/>
                  <a:gd name="T4" fmla="*/ 6 w 46"/>
                  <a:gd name="T5" fmla="*/ 14 h 29"/>
                  <a:gd name="T6" fmla="*/ 13 w 46"/>
                  <a:gd name="T7" fmla="*/ 0 h 29"/>
                  <a:gd name="T8" fmla="*/ 16 w 46"/>
                  <a:gd name="T9" fmla="*/ 6 h 29"/>
                  <a:gd name="T10" fmla="*/ 19 w 46"/>
                  <a:gd name="T11" fmla="*/ 5 h 29"/>
                  <a:gd name="T12" fmla="*/ 35 w 46"/>
                  <a:gd name="T13" fmla="*/ 14 h 29"/>
                  <a:gd name="T14" fmla="*/ 36 w 46"/>
                  <a:gd name="T15" fmla="*/ 18 h 29"/>
                  <a:gd name="T16" fmla="*/ 46 w 46"/>
                  <a:gd name="T17" fmla="*/ 22 h 29"/>
                  <a:gd name="T18" fmla="*/ 38 w 46"/>
                  <a:gd name="T19" fmla="*/ 25 h 29"/>
                  <a:gd name="T20" fmla="*/ 32 w 46"/>
                  <a:gd name="T21" fmla="*/ 25 h 29"/>
                  <a:gd name="T22" fmla="*/ 24 w 46"/>
                  <a:gd name="T23" fmla="*/ 19 h 29"/>
                  <a:gd name="T24" fmla="*/ 13 w 46"/>
                  <a:gd name="T25" fmla="*/ 27 h 29"/>
                  <a:gd name="T26" fmla="*/ 11 w 46"/>
                  <a:gd name="T27" fmla="*/ 29 h 29"/>
                  <a:gd name="T28" fmla="*/ 10 w 46"/>
                  <a:gd name="T29" fmla="*/ 25 h 29"/>
                  <a:gd name="T30" fmla="*/ 0 w 46"/>
                  <a:gd name="T31" fmla="*/ 25 h 29"/>
                  <a:gd name="T32" fmla="*/ 3 w 46"/>
                  <a:gd name="T33"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29">
                    <a:moveTo>
                      <a:pt x="3" y="20"/>
                    </a:moveTo>
                    <a:cubicBezTo>
                      <a:pt x="4" y="19"/>
                      <a:pt x="6" y="18"/>
                      <a:pt x="6" y="17"/>
                    </a:cubicBezTo>
                    <a:cubicBezTo>
                      <a:pt x="6" y="15"/>
                      <a:pt x="6" y="16"/>
                      <a:pt x="6" y="14"/>
                    </a:cubicBezTo>
                    <a:cubicBezTo>
                      <a:pt x="6" y="10"/>
                      <a:pt x="7" y="1"/>
                      <a:pt x="13" y="0"/>
                    </a:cubicBezTo>
                    <a:cubicBezTo>
                      <a:pt x="14" y="3"/>
                      <a:pt x="15" y="4"/>
                      <a:pt x="16" y="6"/>
                    </a:cubicBezTo>
                    <a:cubicBezTo>
                      <a:pt x="17" y="6"/>
                      <a:pt x="18" y="5"/>
                      <a:pt x="19" y="5"/>
                    </a:cubicBezTo>
                    <a:cubicBezTo>
                      <a:pt x="23" y="11"/>
                      <a:pt x="31" y="8"/>
                      <a:pt x="35" y="14"/>
                    </a:cubicBezTo>
                    <a:cubicBezTo>
                      <a:pt x="36" y="15"/>
                      <a:pt x="35" y="17"/>
                      <a:pt x="36" y="18"/>
                    </a:cubicBezTo>
                    <a:cubicBezTo>
                      <a:pt x="40" y="21"/>
                      <a:pt x="44" y="19"/>
                      <a:pt x="46" y="22"/>
                    </a:cubicBezTo>
                    <a:cubicBezTo>
                      <a:pt x="43" y="24"/>
                      <a:pt x="41" y="25"/>
                      <a:pt x="38" y="25"/>
                    </a:cubicBezTo>
                    <a:cubicBezTo>
                      <a:pt x="36" y="25"/>
                      <a:pt x="35" y="25"/>
                      <a:pt x="32" y="25"/>
                    </a:cubicBezTo>
                    <a:cubicBezTo>
                      <a:pt x="32" y="25"/>
                      <a:pt x="25" y="19"/>
                      <a:pt x="24" y="19"/>
                    </a:cubicBezTo>
                    <a:cubicBezTo>
                      <a:pt x="24" y="24"/>
                      <a:pt x="16" y="29"/>
                      <a:pt x="13" y="27"/>
                    </a:cubicBezTo>
                    <a:cubicBezTo>
                      <a:pt x="12" y="28"/>
                      <a:pt x="12" y="29"/>
                      <a:pt x="11" y="29"/>
                    </a:cubicBezTo>
                    <a:cubicBezTo>
                      <a:pt x="9" y="29"/>
                      <a:pt x="9" y="27"/>
                      <a:pt x="10" y="25"/>
                    </a:cubicBezTo>
                    <a:cubicBezTo>
                      <a:pt x="6" y="24"/>
                      <a:pt x="2" y="24"/>
                      <a:pt x="0" y="25"/>
                    </a:cubicBezTo>
                    <a:cubicBezTo>
                      <a:pt x="0" y="21"/>
                      <a:pt x="3" y="21"/>
                      <a:pt x="3"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4" name="Freeform 138"/>
              <p:cNvSpPr>
                <a:spLocks/>
              </p:cNvSpPr>
              <p:nvPr/>
            </p:nvSpPr>
            <p:spPr bwMode="auto">
              <a:xfrm>
                <a:off x="1463675" y="2003426"/>
                <a:ext cx="30162" cy="30163"/>
              </a:xfrm>
              <a:custGeom>
                <a:avLst/>
                <a:gdLst>
                  <a:gd name="T0" fmla="*/ 14 w 14"/>
                  <a:gd name="T1" fmla="*/ 9 h 14"/>
                  <a:gd name="T2" fmla="*/ 6 w 14"/>
                  <a:gd name="T3" fmla="*/ 14 h 14"/>
                  <a:gd name="T4" fmla="*/ 0 w 14"/>
                  <a:gd name="T5" fmla="*/ 9 h 14"/>
                  <a:gd name="T6" fmla="*/ 14 w 14"/>
                  <a:gd name="T7" fmla="*/ 9 h 14"/>
                </a:gdLst>
                <a:ahLst/>
                <a:cxnLst>
                  <a:cxn ang="0">
                    <a:pos x="T0" y="T1"/>
                  </a:cxn>
                  <a:cxn ang="0">
                    <a:pos x="T2" y="T3"/>
                  </a:cxn>
                  <a:cxn ang="0">
                    <a:pos x="T4" y="T5"/>
                  </a:cxn>
                  <a:cxn ang="0">
                    <a:pos x="T6" y="T7"/>
                  </a:cxn>
                </a:cxnLst>
                <a:rect l="0" t="0" r="r" b="b"/>
                <a:pathLst>
                  <a:path w="14" h="14">
                    <a:moveTo>
                      <a:pt x="14" y="9"/>
                    </a:moveTo>
                    <a:cubicBezTo>
                      <a:pt x="14" y="12"/>
                      <a:pt x="9" y="14"/>
                      <a:pt x="6" y="14"/>
                    </a:cubicBezTo>
                    <a:cubicBezTo>
                      <a:pt x="2" y="14"/>
                      <a:pt x="0" y="12"/>
                      <a:pt x="0" y="9"/>
                    </a:cubicBezTo>
                    <a:cubicBezTo>
                      <a:pt x="0" y="0"/>
                      <a:pt x="14" y="2"/>
                      <a:pt x="1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5" name="Freeform 139"/>
              <p:cNvSpPr>
                <a:spLocks/>
              </p:cNvSpPr>
              <p:nvPr/>
            </p:nvSpPr>
            <p:spPr bwMode="auto">
              <a:xfrm>
                <a:off x="1370013" y="2133601"/>
                <a:ext cx="26987" cy="19050"/>
              </a:xfrm>
              <a:custGeom>
                <a:avLst/>
                <a:gdLst>
                  <a:gd name="T0" fmla="*/ 5 w 12"/>
                  <a:gd name="T1" fmla="*/ 1 h 9"/>
                  <a:gd name="T2" fmla="*/ 12 w 12"/>
                  <a:gd name="T3" fmla="*/ 2 h 9"/>
                  <a:gd name="T4" fmla="*/ 0 w 12"/>
                  <a:gd name="T5" fmla="*/ 9 h 9"/>
                  <a:gd name="T6" fmla="*/ 0 w 12"/>
                  <a:gd name="T7" fmla="*/ 6 h 9"/>
                  <a:gd name="T8" fmla="*/ 5 w 12"/>
                  <a:gd name="T9" fmla="*/ 1 h 9"/>
                </a:gdLst>
                <a:ahLst/>
                <a:cxnLst>
                  <a:cxn ang="0">
                    <a:pos x="T0" y="T1"/>
                  </a:cxn>
                  <a:cxn ang="0">
                    <a:pos x="T2" y="T3"/>
                  </a:cxn>
                  <a:cxn ang="0">
                    <a:pos x="T4" y="T5"/>
                  </a:cxn>
                  <a:cxn ang="0">
                    <a:pos x="T6" y="T7"/>
                  </a:cxn>
                  <a:cxn ang="0">
                    <a:pos x="T8" y="T9"/>
                  </a:cxn>
                </a:cxnLst>
                <a:rect l="0" t="0" r="r" b="b"/>
                <a:pathLst>
                  <a:path w="12" h="9">
                    <a:moveTo>
                      <a:pt x="5" y="1"/>
                    </a:moveTo>
                    <a:cubicBezTo>
                      <a:pt x="10" y="0"/>
                      <a:pt x="9" y="0"/>
                      <a:pt x="12" y="2"/>
                    </a:cubicBezTo>
                    <a:cubicBezTo>
                      <a:pt x="10" y="4"/>
                      <a:pt x="4" y="9"/>
                      <a:pt x="0" y="9"/>
                    </a:cubicBezTo>
                    <a:cubicBezTo>
                      <a:pt x="0" y="6"/>
                      <a:pt x="0" y="6"/>
                      <a:pt x="0" y="6"/>
                    </a:cubicBezTo>
                    <a:cubicBezTo>
                      <a:pt x="2" y="4"/>
                      <a:pt x="5" y="2"/>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6" name="Freeform 140"/>
              <p:cNvSpPr>
                <a:spLocks/>
              </p:cNvSpPr>
              <p:nvPr/>
            </p:nvSpPr>
            <p:spPr bwMode="auto">
              <a:xfrm>
                <a:off x="1409700" y="1863726"/>
                <a:ext cx="68262" cy="28575"/>
              </a:xfrm>
              <a:custGeom>
                <a:avLst/>
                <a:gdLst>
                  <a:gd name="T0" fmla="*/ 12 w 31"/>
                  <a:gd name="T1" fmla="*/ 13 h 13"/>
                  <a:gd name="T2" fmla="*/ 5 w 31"/>
                  <a:gd name="T3" fmla="*/ 8 h 13"/>
                  <a:gd name="T4" fmla="*/ 0 w 31"/>
                  <a:gd name="T5" fmla="*/ 4 h 13"/>
                  <a:gd name="T6" fmla="*/ 4 w 31"/>
                  <a:gd name="T7" fmla="*/ 0 h 13"/>
                  <a:gd name="T8" fmla="*/ 16 w 31"/>
                  <a:gd name="T9" fmla="*/ 2 h 13"/>
                  <a:gd name="T10" fmla="*/ 31 w 31"/>
                  <a:gd name="T11" fmla="*/ 9 h 13"/>
                  <a:gd name="T12" fmla="*/ 27 w 31"/>
                  <a:gd name="T13" fmla="*/ 13 h 13"/>
                  <a:gd name="T14" fmla="*/ 20 w 31"/>
                  <a:gd name="T15" fmla="*/ 11 h 13"/>
                  <a:gd name="T16" fmla="*/ 12 w 31"/>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13">
                    <a:moveTo>
                      <a:pt x="12" y="13"/>
                    </a:moveTo>
                    <a:cubicBezTo>
                      <a:pt x="7" y="13"/>
                      <a:pt x="3" y="12"/>
                      <a:pt x="5" y="8"/>
                    </a:cubicBezTo>
                    <a:cubicBezTo>
                      <a:pt x="3" y="7"/>
                      <a:pt x="0" y="6"/>
                      <a:pt x="0" y="4"/>
                    </a:cubicBezTo>
                    <a:cubicBezTo>
                      <a:pt x="0" y="1"/>
                      <a:pt x="2" y="0"/>
                      <a:pt x="4" y="0"/>
                    </a:cubicBezTo>
                    <a:cubicBezTo>
                      <a:pt x="9" y="0"/>
                      <a:pt x="11" y="2"/>
                      <a:pt x="16" y="2"/>
                    </a:cubicBezTo>
                    <a:cubicBezTo>
                      <a:pt x="22" y="2"/>
                      <a:pt x="27" y="7"/>
                      <a:pt x="31" y="9"/>
                    </a:cubicBezTo>
                    <a:cubicBezTo>
                      <a:pt x="30" y="11"/>
                      <a:pt x="29" y="13"/>
                      <a:pt x="27" y="13"/>
                    </a:cubicBezTo>
                    <a:cubicBezTo>
                      <a:pt x="24" y="13"/>
                      <a:pt x="23" y="11"/>
                      <a:pt x="20" y="11"/>
                    </a:cubicBezTo>
                    <a:cubicBezTo>
                      <a:pt x="18" y="11"/>
                      <a:pt x="16" y="13"/>
                      <a:pt x="12"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7" name="Freeform 141"/>
              <p:cNvSpPr>
                <a:spLocks/>
              </p:cNvSpPr>
              <p:nvPr/>
            </p:nvSpPr>
            <p:spPr bwMode="auto">
              <a:xfrm>
                <a:off x="1416050" y="2146301"/>
                <a:ext cx="19050" cy="17463"/>
              </a:xfrm>
              <a:custGeom>
                <a:avLst/>
                <a:gdLst>
                  <a:gd name="T0" fmla="*/ 8 w 8"/>
                  <a:gd name="T1" fmla="*/ 3 h 8"/>
                  <a:gd name="T2" fmla="*/ 4 w 8"/>
                  <a:gd name="T3" fmla="*/ 8 h 8"/>
                  <a:gd name="T4" fmla="*/ 0 w 8"/>
                  <a:gd name="T5" fmla="*/ 4 h 8"/>
                  <a:gd name="T6" fmla="*/ 8 w 8"/>
                  <a:gd name="T7" fmla="*/ 3 h 8"/>
                </a:gdLst>
                <a:ahLst/>
                <a:cxnLst>
                  <a:cxn ang="0">
                    <a:pos x="T0" y="T1"/>
                  </a:cxn>
                  <a:cxn ang="0">
                    <a:pos x="T2" y="T3"/>
                  </a:cxn>
                  <a:cxn ang="0">
                    <a:pos x="T4" y="T5"/>
                  </a:cxn>
                  <a:cxn ang="0">
                    <a:pos x="T6" y="T7"/>
                  </a:cxn>
                </a:cxnLst>
                <a:rect l="0" t="0" r="r" b="b"/>
                <a:pathLst>
                  <a:path w="8" h="8">
                    <a:moveTo>
                      <a:pt x="8" y="3"/>
                    </a:moveTo>
                    <a:cubicBezTo>
                      <a:pt x="6" y="5"/>
                      <a:pt x="6" y="8"/>
                      <a:pt x="4" y="8"/>
                    </a:cubicBezTo>
                    <a:cubicBezTo>
                      <a:pt x="3" y="8"/>
                      <a:pt x="0" y="4"/>
                      <a:pt x="0" y="4"/>
                    </a:cubicBezTo>
                    <a:cubicBezTo>
                      <a:pt x="0" y="0"/>
                      <a:pt x="5" y="0"/>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8" name="Freeform 142"/>
              <p:cNvSpPr>
                <a:spLocks/>
              </p:cNvSpPr>
              <p:nvPr/>
            </p:nvSpPr>
            <p:spPr bwMode="auto">
              <a:xfrm>
                <a:off x="1500188" y="2011363"/>
                <a:ext cx="15875" cy="9525"/>
              </a:xfrm>
              <a:custGeom>
                <a:avLst/>
                <a:gdLst>
                  <a:gd name="T0" fmla="*/ 3 w 7"/>
                  <a:gd name="T1" fmla="*/ 4 h 4"/>
                  <a:gd name="T2" fmla="*/ 0 w 7"/>
                  <a:gd name="T3" fmla="*/ 2 h 4"/>
                  <a:gd name="T4" fmla="*/ 3 w 7"/>
                  <a:gd name="T5" fmla="*/ 0 h 4"/>
                  <a:gd name="T6" fmla="*/ 7 w 7"/>
                  <a:gd name="T7" fmla="*/ 4 h 4"/>
                  <a:gd name="T8" fmla="*/ 3 w 7"/>
                  <a:gd name="T9" fmla="*/ 4 h 4"/>
                </a:gdLst>
                <a:ahLst/>
                <a:cxnLst>
                  <a:cxn ang="0">
                    <a:pos x="T0" y="T1"/>
                  </a:cxn>
                  <a:cxn ang="0">
                    <a:pos x="T2" y="T3"/>
                  </a:cxn>
                  <a:cxn ang="0">
                    <a:pos x="T4" y="T5"/>
                  </a:cxn>
                  <a:cxn ang="0">
                    <a:pos x="T6" y="T7"/>
                  </a:cxn>
                  <a:cxn ang="0">
                    <a:pos x="T8" y="T9"/>
                  </a:cxn>
                </a:cxnLst>
                <a:rect l="0" t="0" r="r" b="b"/>
                <a:pathLst>
                  <a:path w="7" h="4">
                    <a:moveTo>
                      <a:pt x="3" y="4"/>
                    </a:moveTo>
                    <a:cubicBezTo>
                      <a:pt x="1" y="4"/>
                      <a:pt x="0" y="4"/>
                      <a:pt x="0" y="2"/>
                    </a:cubicBezTo>
                    <a:cubicBezTo>
                      <a:pt x="0" y="2"/>
                      <a:pt x="2" y="0"/>
                      <a:pt x="3" y="0"/>
                    </a:cubicBezTo>
                    <a:cubicBezTo>
                      <a:pt x="5" y="0"/>
                      <a:pt x="6" y="3"/>
                      <a:pt x="7" y="4"/>
                    </a:cubicBezTo>
                    <a:cubicBezTo>
                      <a:pt x="4" y="4"/>
                      <a:pt x="5" y="4"/>
                      <a:pt x="3"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79" name="Freeform 143"/>
              <p:cNvSpPr>
                <a:spLocks/>
              </p:cNvSpPr>
              <p:nvPr/>
            </p:nvSpPr>
            <p:spPr bwMode="auto">
              <a:xfrm>
                <a:off x="1427163" y="1982788"/>
                <a:ext cx="17462" cy="11113"/>
              </a:xfrm>
              <a:custGeom>
                <a:avLst/>
                <a:gdLst>
                  <a:gd name="T0" fmla="*/ 3 w 8"/>
                  <a:gd name="T1" fmla="*/ 5 h 5"/>
                  <a:gd name="T2" fmla="*/ 8 w 8"/>
                  <a:gd name="T3" fmla="*/ 0 h 5"/>
                  <a:gd name="T4" fmla="*/ 3 w 8"/>
                  <a:gd name="T5" fmla="*/ 5 h 5"/>
                </a:gdLst>
                <a:ahLst/>
                <a:cxnLst>
                  <a:cxn ang="0">
                    <a:pos x="T0" y="T1"/>
                  </a:cxn>
                  <a:cxn ang="0">
                    <a:pos x="T2" y="T3"/>
                  </a:cxn>
                  <a:cxn ang="0">
                    <a:pos x="T4" y="T5"/>
                  </a:cxn>
                </a:cxnLst>
                <a:rect l="0" t="0" r="r" b="b"/>
                <a:pathLst>
                  <a:path w="8" h="5">
                    <a:moveTo>
                      <a:pt x="3" y="5"/>
                    </a:moveTo>
                    <a:cubicBezTo>
                      <a:pt x="0" y="5"/>
                      <a:pt x="6" y="0"/>
                      <a:pt x="8" y="0"/>
                    </a:cubicBezTo>
                    <a:cubicBezTo>
                      <a:pt x="8" y="3"/>
                      <a:pt x="6" y="5"/>
                      <a:pt x="3"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0" name="Freeform 144"/>
              <p:cNvSpPr>
                <a:spLocks/>
              </p:cNvSpPr>
              <p:nvPr/>
            </p:nvSpPr>
            <p:spPr bwMode="auto">
              <a:xfrm>
                <a:off x="1277938" y="1863726"/>
                <a:ext cx="411162" cy="295275"/>
              </a:xfrm>
              <a:custGeom>
                <a:avLst/>
                <a:gdLst>
                  <a:gd name="T0" fmla="*/ 172 w 187"/>
                  <a:gd name="T1" fmla="*/ 101 h 134"/>
                  <a:gd name="T2" fmla="*/ 145 w 187"/>
                  <a:gd name="T3" fmla="*/ 88 h 134"/>
                  <a:gd name="T4" fmla="*/ 149 w 187"/>
                  <a:gd name="T5" fmla="*/ 91 h 134"/>
                  <a:gd name="T6" fmla="*/ 146 w 187"/>
                  <a:gd name="T7" fmla="*/ 94 h 134"/>
                  <a:gd name="T8" fmla="*/ 154 w 187"/>
                  <a:gd name="T9" fmla="*/ 103 h 134"/>
                  <a:gd name="T10" fmla="*/ 164 w 187"/>
                  <a:gd name="T11" fmla="*/ 106 h 134"/>
                  <a:gd name="T12" fmla="*/ 168 w 187"/>
                  <a:gd name="T13" fmla="*/ 115 h 134"/>
                  <a:gd name="T14" fmla="*/ 144 w 187"/>
                  <a:gd name="T15" fmla="*/ 115 h 134"/>
                  <a:gd name="T16" fmla="*/ 157 w 187"/>
                  <a:gd name="T17" fmla="*/ 131 h 134"/>
                  <a:gd name="T18" fmla="*/ 152 w 187"/>
                  <a:gd name="T19" fmla="*/ 131 h 134"/>
                  <a:gd name="T20" fmla="*/ 121 w 187"/>
                  <a:gd name="T21" fmla="*/ 116 h 134"/>
                  <a:gd name="T22" fmla="*/ 98 w 187"/>
                  <a:gd name="T23" fmla="*/ 108 h 134"/>
                  <a:gd name="T24" fmla="*/ 88 w 187"/>
                  <a:gd name="T25" fmla="*/ 110 h 134"/>
                  <a:gd name="T26" fmla="*/ 87 w 187"/>
                  <a:gd name="T27" fmla="*/ 97 h 134"/>
                  <a:gd name="T28" fmla="*/ 107 w 187"/>
                  <a:gd name="T29" fmla="*/ 94 h 134"/>
                  <a:gd name="T30" fmla="*/ 108 w 187"/>
                  <a:gd name="T31" fmla="*/ 86 h 134"/>
                  <a:gd name="T32" fmla="*/ 96 w 187"/>
                  <a:gd name="T33" fmla="*/ 59 h 134"/>
                  <a:gd name="T34" fmla="*/ 87 w 187"/>
                  <a:gd name="T35" fmla="*/ 59 h 134"/>
                  <a:gd name="T36" fmla="*/ 76 w 187"/>
                  <a:gd name="T37" fmla="*/ 43 h 134"/>
                  <a:gd name="T38" fmla="*/ 63 w 187"/>
                  <a:gd name="T39" fmla="*/ 47 h 134"/>
                  <a:gd name="T40" fmla="*/ 22 w 187"/>
                  <a:gd name="T41" fmla="*/ 42 h 134"/>
                  <a:gd name="T42" fmla="*/ 6 w 187"/>
                  <a:gd name="T43" fmla="*/ 35 h 134"/>
                  <a:gd name="T44" fmla="*/ 16 w 187"/>
                  <a:gd name="T45" fmla="*/ 33 h 134"/>
                  <a:gd name="T46" fmla="*/ 0 w 187"/>
                  <a:gd name="T47" fmla="*/ 25 h 134"/>
                  <a:gd name="T48" fmla="*/ 6 w 187"/>
                  <a:gd name="T49" fmla="*/ 8 h 134"/>
                  <a:gd name="T50" fmla="*/ 32 w 187"/>
                  <a:gd name="T51" fmla="*/ 2 h 134"/>
                  <a:gd name="T52" fmla="*/ 24 w 187"/>
                  <a:gd name="T53" fmla="*/ 16 h 134"/>
                  <a:gd name="T54" fmla="*/ 26 w 187"/>
                  <a:gd name="T55" fmla="*/ 24 h 134"/>
                  <a:gd name="T56" fmla="*/ 29 w 187"/>
                  <a:gd name="T57" fmla="*/ 13 h 134"/>
                  <a:gd name="T58" fmla="*/ 62 w 187"/>
                  <a:gd name="T59" fmla="*/ 15 h 134"/>
                  <a:gd name="T60" fmla="*/ 67 w 187"/>
                  <a:gd name="T61" fmla="*/ 17 h 134"/>
                  <a:gd name="T62" fmla="*/ 81 w 187"/>
                  <a:gd name="T63" fmla="*/ 14 h 134"/>
                  <a:gd name="T64" fmla="*/ 112 w 187"/>
                  <a:gd name="T65" fmla="*/ 29 h 134"/>
                  <a:gd name="T66" fmla="*/ 125 w 187"/>
                  <a:gd name="T67" fmla="*/ 33 h 134"/>
                  <a:gd name="T68" fmla="*/ 141 w 187"/>
                  <a:gd name="T69" fmla="*/ 43 h 134"/>
                  <a:gd name="T70" fmla="*/ 151 w 187"/>
                  <a:gd name="T71" fmla="*/ 49 h 134"/>
                  <a:gd name="T72" fmla="*/ 150 w 187"/>
                  <a:gd name="T73" fmla="*/ 52 h 134"/>
                  <a:gd name="T74" fmla="*/ 146 w 187"/>
                  <a:gd name="T75" fmla="*/ 60 h 134"/>
                  <a:gd name="T76" fmla="*/ 164 w 187"/>
                  <a:gd name="T77" fmla="*/ 69 h 134"/>
                  <a:gd name="T78" fmla="*/ 176 w 187"/>
                  <a:gd name="T79" fmla="*/ 78 h 134"/>
                  <a:gd name="T80" fmla="*/ 187 w 187"/>
                  <a:gd name="T81" fmla="*/ 85 h 134"/>
                  <a:gd name="T82" fmla="*/ 180 w 187"/>
                  <a:gd name="T83" fmla="*/ 9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7" h="134">
                    <a:moveTo>
                      <a:pt x="175" y="94"/>
                    </a:moveTo>
                    <a:cubicBezTo>
                      <a:pt x="175" y="97"/>
                      <a:pt x="174" y="101"/>
                      <a:pt x="172" y="101"/>
                    </a:cubicBezTo>
                    <a:cubicBezTo>
                      <a:pt x="161" y="101"/>
                      <a:pt x="160" y="85"/>
                      <a:pt x="149" y="85"/>
                    </a:cubicBezTo>
                    <a:cubicBezTo>
                      <a:pt x="148" y="85"/>
                      <a:pt x="145" y="88"/>
                      <a:pt x="145" y="88"/>
                    </a:cubicBezTo>
                    <a:cubicBezTo>
                      <a:pt x="147" y="89"/>
                      <a:pt x="147" y="89"/>
                      <a:pt x="149" y="88"/>
                    </a:cubicBezTo>
                    <a:cubicBezTo>
                      <a:pt x="149" y="91"/>
                      <a:pt x="149" y="91"/>
                      <a:pt x="149" y="91"/>
                    </a:cubicBezTo>
                    <a:cubicBezTo>
                      <a:pt x="148" y="91"/>
                      <a:pt x="147" y="92"/>
                      <a:pt x="146" y="91"/>
                    </a:cubicBezTo>
                    <a:cubicBezTo>
                      <a:pt x="146" y="94"/>
                      <a:pt x="146" y="94"/>
                      <a:pt x="146" y="94"/>
                    </a:cubicBezTo>
                    <a:cubicBezTo>
                      <a:pt x="149" y="94"/>
                      <a:pt x="149" y="94"/>
                      <a:pt x="149" y="94"/>
                    </a:cubicBezTo>
                    <a:cubicBezTo>
                      <a:pt x="149" y="97"/>
                      <a:pt x="152" y="102"/>
                      <a:pt x="154" y="103"/>
                    </a:cubicBezTo>
                    <a:cubicBezTo>
                      <a:pt x="158" y="105"/>
                      <a:pt x="160" y="102"/>
                      <a:pt x="160" y="106"/>
                    </a:cubicBezTo>
                    <a:cubicBezTo>
                      <a:pt x="162" y="106"/>
                      <a:pt x="162" y="106"/>
                      <a:pt x="164" y="106"/>
                    </a:cubicBezTo>
                    <a:cubicBezTo>
                      <a:pt x="164" y="109"/>
                      <a:pt x="164" y="109"/>
                      <a:pt x="164" y="110"/>
                    </a:cubicBezTo>
                    <a:cubicBezTo>
                      <a:pt x="164" y="112"/>
                      <a:pt x="168" y="113"/>
                      <a:pt x="168" y="115"/>
                    </a:cubicBezTo>
                    <a:cubicBezTo>
                      <a:pt x="168" y="118"/>
                      <a:pt x="166" y="122"/>
                      <a:pt x="165" y="125"/>
                    </a:cubicBezTo>
                    <a:cubicBezTo>
                      <a:pt x="161" y="124"/>
                      <a:pt x="146" y="119"/>
                      <a:pt x="144" y="115"/>
                    </a:cubicBezTo>
                    <a:cubicBezTo>
                      <a:pt x="140" y="115"/>
                      <a:pt x="140" y="115"/>
                      <a:pt x="140" y="115"/>
                    </a:cubicBezTo>
                    <a:cubicBezTo>
                      <a:pt x="144" y="120"/>
                      <a:pt x="157" y="125"/>
                      <a:pt x="157" y="131"/>
                    </a:cubicBezTo>
                    <a:cubicBezTo>
                      <a:pt x="157" y="133"/>
                      <a:pt x="155" y="134"/>
                      <a:pt x="155" y="134"/>
                    </a:cubicBezTo>
                    <a:cubicBezTo>
                      <a:pt x="153" y="134"/>
                      <a:pt x="153" y="132"/>
                      <a:pt x="152" y="131"/>
                    </a:cubicBezTo>
                    <a:cubicBezTo>
                      <a:pt x="146" y="128"/>
                      <a:pt x="141" y="130"/>
                      <a:pt x="136" y="126"/>
                    </a:cubicBezTo>
                    <a:cubicBezTo>
                      <a:pt x="130" y="123"/>
                      <a:pt x="117" y="123"/>
                      <a:pt x="121" y="116"/>
                    </a:cubicBezTo>
                    <a:cubicBezTo>
                      <a:pt x="113" y="113"/>
                      <a:pt x="109" y="108"/>
                      <a:pt x="103" y="105"/>
                    </a:cubicBezTo>
                    <a:cubicBezTo>
                      <a:pt x="102" y="106"/>
                      <a:pt x="100" y="108"/>
                      <a:pt x="98" y="108"/>
                    </a:cubicBezTo>
                    <a:cubicBezTo>
                      <a:pt x="96" y="108"/>
                      <a:pt x="96" y="106"/>
                      <a:pt x="94" y="106"/>
                    </a:cubicBezTo>
                    <a:cubicBezTo>
                      <a:pt x="92" y="106"/>
                      <a:pt x="90" y="110"/>
                      <a:pt x="88" y="110"/>
                    </a:cubicBezTo>
                    <a:cubicBezTo>
                      <a:pt x="85" y="110"/>
                      <a:pt x="78" y="107"/>
                      <a:pt x="78" y="103"/>
                    </a:cubicBezTo>
                    <a:cubicBezTo>
                      <a:pt x="78" y="101"/>
                      <a:pt x="84" y="97"/>
                      <a:pt x="87" y="97"/>
                    </a:cubicBezTo>
                    <a:cubicBezTo>
                      <a:pt x="91" y="97"/>
                      <a:pt x="95" y="97"/>
                      <a:pt x="97" y="97"/>
                    </a:cubicBezTo>
                    <a:cubicBezTo>
                      <a:pt x="99" y="97"/>
                      <a:pt x="104" y="96"/>
                      <a:pt x="107" y="94"/>
                    </a:cubicBezTo>
                    <a:cubicBezTo>
                      <a:pt x="106" y="93"/>
                      <a:pt x="103" y="91"/>
                      <a:pt x="103" y="89"/>
                    </a:cubicBezTo>
                    <a:cubicBezTo>
                      <a:pt x="103" y="86"/>
                      <a:pt x="107" y="88"/>
                      <a:pt x="108" y="86"/>
                    </a:cubicBezTo>
                    <a:cubicBezTo>
                      <a:pt x="111" y="84"/>
                      <a:pt x="115" y="79"/>
                      <a:pt x="115" y="76"/>
                    </a:cubicBezTo>
                    <a:cubicBezTo>
                      <a:pt x="115" y="70"/>
                      <a:pt x="101" y="59"/>
                      <a:pt x="96" y="59"/>
                    </a:cubicBezTo>
                    <a:cubicBezTo>
                      <a:pt x="93" y="59"/>
                      <a:pt x="92" y="61"/>
                      <a:pt x="89" y="61"/>
                    </a:cubicBezTo>
                    <a:cubicBezTo>
                      <a:pt x="88" y="61"/>
                      <a:pt x="87" y="59"/>
                      <a:pt x="87" y="59"/>
                    </a:cubicBezTo>
                    <a:cubicBezTo>
                      <a:pt x="87" y="57"/>
                      <a:pt x="91" y="56"/>
                      <a:pt x="92" y="56"/>
                    </a:cubicBezTo>
                    <a:cubicBezTo>
                      <a:pt x="90" y="54"/>
                      <a:pt x="78" y="43"/>
                      <a:pt x="76" y="43"/>
                    </a:cubicBezTo>
                    <a:cubicBezTo>
                      <a:pt x="73" y="43"/>
                      <a:pt x="69" y="52"/>
                      <a:pt x="65" y="52"/>
                    </a:cubicBezTo>
                    <a:cubicBezTo>
                      <a:pt x="62" y="52"/>
                      <a:pt x="63" y="48"/>
                      <a:pt x="63" y="47"/>
                    </a:cubicBezTo>
                    <a:cubicBezTo>
                      <a:pt x="56" y="46"/>
                      <a:pt x="39" y="47"/>
                      <a:pt x="29" y="47"/>
                    </a:cubicBezTo>
                    <a:cubicBezTo>
                      <a:pt x="27" y="47"/>
                      <a:pt x="23" y="44"/>
                      <a:pt x="22" y="42"/>
                    </a:cubicBezTo>
                    <a:cubicBezTo>
                      <a:pt x="11" y="42"/>
                      <a:pt x="11" y="42"/>
                      <a:pt x="11" y="42"/>
                    </a:cubicBezTo>
                    <a:cubicBezTo>
                      <a:pt x="10" y="39"/>
                      <a:pt x="6" y="39"/>
                      <a:pt x="6" y="35"/>
                    </a:cubicBezTo>
                    <a:cubicBezTo>
                      <a:pt x="9" y="34"/>
                      <a:pt x="12" y="36"/>
                      <a:pt x="16" y="36"/>
                    </a:cubicBezTo>
                    <a:cubicBezTo>
                      <a:pt x="16" y="33"/>
                      <a:pt x="16" y="33"/>
                      <a:pt x="16" y="33"/>
                    </a:cubicBezTo>
                    <a:cubicBezTo>
                      <a:pt x="14" y="32"/>
                      <a:pt x="4" y="31"/>
                      <a:pt x="4" y="31"/>
                    </a:cubicBezTo>
                    <a:cubicBezTo>
                      <a:pt x="4" y="31"/>
                      <a:pt x="0" y="27"/>
                      <a:pt x="0" y="25"/>
                    </a:cubicBezTo>
                    <a:cubicBezTo>
                      <a:pt x="0" y="18"/>
                      <a:pt x="1" y="17"/>
                      <a:pt x="5" y="15"/>
                    </a:cubicBezTo>
                    <a:cubicBezTo>
                      <a:pt x="7" y="13"/>
                      <a:pt x="6" y="9"/>
                      <a:pt x="6" y="8"/>
                    </a:cubicBezTo>
                    <a:cubicBezTo>
                      <a:pt x="11" y="4"/>
                      <a:pt x="17" y="0"/>
                      <a:pt x="25" y="0"/>
                    </a:cubicBezTo>
                    <a:cubicBezTo>
                      <a:pt x="25" y="0"/>
                      <a:pt x="32" y="2"/>
                      <a:pt x="32" y="2"/>
                    </a:cubicBezTo>
                    <a:cubicBezTo>
                      <a:pt x="30" y="7"/>
                      <a:pt x="22" y="7"/>
                      <a:pt x="22" y="14"/>
                    </a:cubicBezTo>
                    <a:cubicBezTo>
                      <a:pt x="22" y="15"/>
                      <a:pt x="23" y="16"/>
                      <a:pt x="24" y="16"/>
                    </a:cubicBezTo>
                    <a:cubicBezTo>
                      <a:pt x="24" y="18"/>
                      <a:pt x="24" y="20"/>
                      <a:pt x="24" y="20"/>
                    </a:cubicBezTo>
                    <a:cubicBezTo>
                      <a:pt x="24" y="22"/>
                      <a:pt x="24" y="24"/>
                      <a:pt x="26" y="24"/>
                    </a:cubicBezTo>
                    <a:cubicBezTo>
                      <a:pt x="28" y="24"/>
                      <a:pt x="31" y="21"/>
                      <a:pt x="31" y="20"/>
                    </a:cubicBezTo>
                    <a:cubicBezTo>
                      <a:pt x="31" y="17"/>
                      <a:pt x="29" y="16"/>
                      <a:pt x="29" y="13"/>
                    </a:cubicBezTo>
                    <a:cubicBezTo>
                      <a:pt x="29" y="5"/>
                      <a:pt x="44" y="2"/>
                      <a:pt x="53" y="2"/>
                    </a:cubicBezTo>
                    <a:cubicBezTo>
                      <a:pt x="59" y="2"/>
                      <a:pt x="62" y="10"/>
                      <a:pt x="62" y="15"/>
                    </a:cubicBezTo>
                    <a:cubicBezTo>
                      <a:pt x="62" y="16"/>
                      <a:pt x="61" y="20"/>
                      <a:pt x="62" y="20"/>
                    </a:cubicBezTo>
                    <a:cubicBezTo>
                      <a:pt x="63" y="20"/>
                      <a:pt x="64" y="17"/>
                      <a:pt x="67" y="17"/>
                    </a:cubicBezTo>
                    <a:cubicBezTo>
                      <a:pt x="69" y="17"/>
                      <a:pt x="70" y="20"/>
                      <a:pt x="72" y="20"/>
                    </a:cubicBezTo>
                    <a:cubicBezTo>
                      <a:pt x="76" y="20"/>
                      <a:pt x="77" y="14"/>
                      <a:pt x="81" y="14"/>
                    </a:cubicBezTo>
                    <a:cubicBezTo>
                      <a:pt x="85" y="14"/>
                      <a:pt x="95" y="15"/>
                      <a:pt x="98" y="17"/>
                    </a:cubicBezTo>
                    <a:cubicBezTo>
                      <a:pt x="103" y="21"/>
                      <a:pt x="104" y="29"/>
                      <a:pt x="112" y="29"/>
                    </a:cubicBezTo>
                    <a:cubicBezTo>
                      <a:pt x="115" y="29"/>
                      <a:pt x="116" y="29"/>
                      <a:pt x="118" y="29"/>
                    </a:cubicBezTo>
                    <a:cubicBezTo>
                      <a:pt x="120" y="29"/>
                      <a:pt x="126" y="29"/>
                      <a:pt x="125" y="33"/>
                    </a:cubicBezTo>
                    <a:cubicBezTo>
                      <a:pt x="131" y="35"/>
                      <a:pt x="135" y="39"/>
                      <a:pt x="141" y="40"/>
                    </a:cubicBezTo>
                    <a:cubicBezTo>
                      <a:pt x="141" y="43"/>
                      <a:pt x="141" y="43"/>
                      <a:pt x="141" y="43"/>
                    </a:cubicBezTo>
                    <a:cubicBezTo>
                      <a:pt x="142" y="43"/>
                      <a:pt x="145" y="43"/>
                      <a:pt x="145" y="43"/>
                    </a:cubicBezTo>
                    <a:cubicBezTo>
                      <a:pt x="148" y="43"/>
                      <a:pt x="150" y="46"/>
                      <a:pt x="151" y="49"/>
                    </a:cubicBezTo>
                    <a:cubicBezTo>
                      <a:pt x="148" y="49"/>
                      <a:pt x="145" y="49"/>
                      <a:pt x="143" y="52"/>
                    </a:cubicBezTo>
                    <a:cubicBezTo>
                      <a:pt x="147" y="52"/>
                      <a:pt x="148" y="52"/>
                      <a:pt x="150" y="52"/>
                    </a:cubicBezTo>
                    <a:cubicBezTo>
                      <a:pt x="151" y="52"/>
                      <a:pt x="153" y="53"/>
                      <a:pt x="153" y="54"/>
                    </a:cubicBezTo>
                    <a:cubicBezTo>
                      <a:pt x="150" y="56"/>
                      <a:pt x="148" y="56"/>
                      <a:pt x="146" y="60"/>
                    </a:cubicBezTo>
                    <a:cubicBezTo>
                      <a:pt x="148" y="61"/>
                      <a:pt x="149" y="61"/>
                      <a:pt x="152" y="61"/>
                    </a:cubicBezTo>
                    <a:cubicBezTo>
                      <a:pt x="153" y="67"/>
                      <a:pt x="159" y="69"/>
                      <a:pt x="164" y="69"/>
                    </a:cubicBezTo>
                    <a:cubicBezTo>
                      <a:pt x="164" y="74"/>
                      <a:pt x="165" y="77"/>
                      <a:pt x="169" y="77"/>
                    </a:cubicBezTo>
                    <a:cubicBezTo>
                      <a:pt x="174" y="77"/>
                      <a:pt x="175" y="74"/>
                      <a:pt x="176" y="78"/>
                    </a:cubicBezTo>
                    <a:cubicBezTo>
                      <a:pt x="178" y="80"/>
                      <a:pt x="179" y="80"/>
                      <a:pt x="181" y="80"/>
                    </a:cubicBezTo>
                    <a:cubicBezTo>
                      <a:pt x="185" y="80"/>
                      <a:pt x="187" y="81"/>
                      <a:pt x="187" y="85"/>
                    </a:cubicBezTo>
                    <a:cubicBezTo>
                      <a:pt x="187" y="88"/>
                      <a:pt x="183" y="89"/>
                      <a:pt x="180" y="89"/>
                    </a:cubicBezTo>
                    <a:cubicBezTo>
                      <a:pt x="180" y="91"/>
                      <a:pt x="180" y="91"/>
                      <a:pt x="180" y="92"/>
                    </a:cubicBezTo>
                    <a:cubicBezTo>
                      <a:pt x="180" y="92"/>
                      <a:pt x="179" y="94"/>
                      <a:pt x="175"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1" name="Freeform 145"/>
              <p:cNvSpPr>
                <a:spLocks/>
              </p:cNvSpPr>
              <p:nvPr/>
            </p:nvSpPr>
            <p:spPr bwMode="auto">
              <a:xfrm>
                <a:off x="1447800" y="2119313"/>
                <a:ext cx="11112" cy="9525"/>
              </a:xfrm>
              <a:custGeom>
                <a:avLst/>
                <a:gdLst>
                  <a:gd name="T0" fmla="*/ 5 w 5"/>
                  <a:gd name="T1" fmla="*/ 3 h 4"/>
                  <a:gd name="T2" fmla="*/ 0 w 5"/>
                  <a:gd name="T3" fmla="*/ 3 h 4"/>
                  <a:gd name="T4" fmla="*/ 5 w 5"/>
                  <a:gd name="T5" fmla="*/ 3 h 4"/>
                </a:gdLst>
                <a:ahLst/>
                <a:cxnLst>
                  <a:cxn ang="0">
                    <a:pos x="T0" y="T1"/>
                  </a:cxn>
                  <a:cxn ang="0">
                    <a:pos x="T2" y="T3"/>
                  </a:cxn>
                  <a:cxn ang="0">
                    <a:pos x="T4" y="T5"/>
                  </a:cxn>
                </a:cxnLst>
                <a:rect l="0" t="0" r="r" b="b"/>
                <a:pathLst>
                  <a:path w="5" h="4">
                    <a:moveTo>
                      <a:pt x="5" y="3"/>
                    </a:moveTo>
                    <a:cubicBezTo>
                      <a:pt x="3" y="4"/>
                      <a:pt x="2" y="4"/>
                      <a:pt x="0" y="3"/>
                    </a:cubicBezTo>
                    <a:cubicBezTo>
                      <a:pt x="2" y="0"/>
                      <a:pt x="2" y="1"/>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2" name="Freeform 146"/>
              <p:cNvSpPr>
                <a:spLocks/>
              </p:cNvSpPr>
              <p:nvPr/>
            </p:nvSpPr>
            <p:spPr bwMode="auto">
              <a:xfrm>
                <a:off x="1363663" y="2062163"/>
                <a:ext cx="9525" cy="11113"/>
              </a:xfrm>
              <a:custGeom>
                <a:avLst/>
                <a:gdLst>
                  <a:gd name="T0" fmla="*/ 0 w 4"/>
                  <a:gd name="T1" fmla="*/ 1 h 5"/>
                  <a:gd name="T2" fmla="*/ 4 w 4"/>
                  <a:gd name="T3" fmla="*/ 5 h 5"/>
                  <a:gd name="T4" fmla="*/ 0 w 4"/>
                  <a:gd name="T5" fmla="*/ 1 h 5"/>
                </a:gdLst>
                <a:ahLst/>
                <a:cxnLst>
                  <a:cxn ang="0">
                    <a:pos x="T0" y="T1"/>
                  </a:cxn>
                  <a:cxn ang="0">
                    <a:pos x="T2" y="T3"/>
                  </a:cxn>
                  <a:cxn ang="0">
                    <a:pos x="T4" y="T5"/>
                  </a:cxn>
                </a:cxnLst>
                <a:rect l="0" t="0" r="r" b="b"/>
                <a:pathLst>
                  <a:path w="4" h="5">
                    <a:moveTo>
                      <a:pt x="0" y="1"/>
                    </a:moveTo>
                    <a:cubicBezTo>
                      <a:pt x="3" y="0"/>
                      <a:pt x="3" y="3"/>
                      <a:pt x="4" y="5"/>
                    </a:cubicBezTo>
                    <a:cubicBezTo>
                      <a:pt x="1" y="4"/>
                      <a:pt x="0" y="3"/>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3" name="Freeform 147"/>
              <p:cNvSpPr>
                <a:spLocks/>
              </p:cNvSpPr>
              <p:nvPr/>
            </p:nvSpPr>
            <p:spPr bwMode="auto">
              <a:xfrm>
                <a:off x="1254125" y="1566863"/>
                <a:ext cx="438150" cy="230188"/>
              </a:xfrm>
              <a:custGeom>
                <a:avLst/>
                <a:gdLst>
                  <a:gd name="T0" fmla="*/ 158 w 199"/>
                  <a:gd name="T1" fmla="*/ 8 h 104"/>
                  <a:gd name="T2" fmla="*/ 180 w 199"/>
                  <a:gd name="T3" fmla="*/ 4 h 104"/>
                  <a:gd name="T4" fmla="*/ 199 w 199"/>
                  <a:gd name="T5" fmla="*/ 14 h 104"/>
                  <a:gd name="T6" fmla="*/ 161 w 199"/>
                  <a:gd name="T7" fmla="*/ 26 h 104"/>
                  <a:gd name="T8" fmla="*/ 152 w 199"/>
                  <a:gd name="T9" fmla="*/ 38 h 104"/>
                  <a:gd name="T10" fmla="*/ 119 w 199"/>
                  <a:gd name="T11" fmla="*/ 55 h 104"/>
                  <a:gd name="T12" fmla="*/ 111 w 199"/>
                  <a:gd name="T13" fmla="*/ 60 h 104"/>
                  <a:gd name="T14" fmla="*/ 111 w 199"/>
                  <a:gd name="T15" fmla="*/ 70 h 104"/>
                  <a:gd name="T16" fmla="*/ 90 w 199"/>
                  <a:gd name="T17" fmla="*/ 80 h 104"/>
                  <a:gd name="T18" fmla="*/ 82 w 199"/>
                  <a:gd name="T19" fmla="*/ 94 h 104"/>
                  <a:gd name="T20" fmla="*/ 91 w 199"/>
                  <a:gd name="T21" fmla="*/ 96 h 104"/>
                  <a:gd name="T22" fmla="*/ 65 w 199"/>
                  <a:gd name="T23" fmla="*/ 101 h 104"/>
                  <a:gd name="T24" fmla="*/ 41 w 199"/>
                  <a:gd name="T25" fmla="*/ 103 h 104"/>
                  <a:gd name="T26" fmla="*/ 17 w 199"/>
                  <a:gd name="T27" fmla="*/ 101 h 104"/>
                  <a:gd name="T28" fmla="*/ 31 w 199"/>
                  <a:gd name="T29" fmla="*/ 90 h 104"/>
                  <a:gd name="T30" fmla="*/ 29 w 199"/>
                  <a:gd name="T31" fmla="*/ 81 h 104"/>
                  <a:gd name="T32" fmla="*/ 48 w 199"/>
                  <a:gd name="T33" fmla="*/ 87 h 104"/>
                  <a:gd name="T34" fmla="*/ 34 w 199"/>
                  <a:gd name="T35" fmla="*/ 76 h 104"/>
                  <a:gd name="T36" fmla="*/ 28 w 199"/>
                  <a:gd name="T37" fmla="*/ 77 h 104"/>
                  <a:gd name="T38" fmla="*/ 35 w 199"/>
                  <a:gd name="T39" fmla="*/ 67 h 104"/>
                  <a:gd name="T40" fmla="*/ 32 w 199"/>
                  <a:gd name="T41" fmla="*/ 50 h 104"/>
                  <a:gd name="T42" fmla="*/ 34 w 199"/>
                  <a:gd name="T43" fmla="*/ 45 h 104"/>
                  <a:gd name="T44" fmla="*/ 50 w 199"/>
                  <a:gd name="T45" fmla="*/ 46 h 104"/>
                  <a:gd name="T46" fmla="*/ 56 w 199"/>
                  <a:gd name="T47" fmla="*/ 46 h 104"/>
                  <a:gd name="T48" fmla="*/ 68 w 199"/>
                  <a:gd name="T49" fmla="*/ 44 h 104"/>
                  <a:gd name="T50" fmla="*/ 76 w 199"/>
                  <a:gd name="T51" fmla="*/ 38 h 104"/>
                  <a:gd name="T52" fmla="*/ 51 w 199"/>
                  <a:gd name="T53" fmla="*/ 41 h 104"/>
                  <a:gd name="T54" fmla="*/ 37 w 199"/>
                  <a:gd name="T55" fmla="*/ 39 h 104"/>
                  <a:gd name="T56" fmla="*/ 29 w 199"/>
                  <a:gd name="T57" fmla="*/ 41 h 104"/>
                  <a:gd name="T58" fmla="*/ 23 w 199"/>
                  <a:gd name="T59" fmla="*/ 34 h 104"/>
                  <a:gd name="T60" fmla="*/ 27 w 199"/>
                  <a:gd name="T61" fmla="*/ 27 h 104"/>
                  <a:gd name="T62" fmla="*/ 13 w 199"/>
                  <a:gd name="T63" fmla="*/ 31 h 104"/>
                  <a:gd name="T64" fmla="*/ 15 w 199"/>
                  <a:gd name="T65" fmla="*/ 25 h 104"/>
                  <a:gd name="T66" fmla="*/ 5 w 199"/>
                  <a:gd name="T67" fmla="*/ 26 h 104"/>
                  <a:gd name="T68" fmla="*/ 23 w 199"/>
                  <a:gd name="T69" fmla="*/ 18 h 104"/>
                  <a:gd name="T70" fmla="*/ 29 w 199"/>
                  <a:gd name="T71" fmla="*/ 16 h 104"/>
                  <a:gd name="T72" fmla="*/ 54 w 199"/>
                  <a:gd name="T73" fmla="*/ 16 h 104"/>
                  <a:gd name="T74" fmla="*/ 70 w 199"/>
                  <a:gd name="T75" fmla="*/ 6 h 104"/>
                  <a:gd name="T76" fmla="*/ 101 w 199"/>
                  <a:gd name="T77" fmla="*/ 3 h 104"/>
                  <a:gd name="T78" fmla="*/ 112 w 199"/>
                  <a:gd name="T79" fmla="*/ 4 h 104"/>
                  <a:gd name="T80" fmla="*/ 126 w 199"/>
                  <a:gd name="T81" fmla="*/ 2 h 104"/>
                  <a:gd name="T82" fmla="*/ 162 w 199"/>
                  <a:gd name="T83" fmla="*/ 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104">
                    <a:moveTo>
                      <a:pt x="162" y="5"/>
                    </a:moveTo>
                    <a:cubicBezTo>
                      <a:pt x="161" y="7"/>
                      <a:pt x="160" y="7"/>
                      <a:pt x="158" y="8"/>
                    </a:cubicBezTo>
                    <a:cubicBezTo>
                      <a:pt x="176" y="3"/>
                      <a:pt x="176" y="3"/>
                      <a:pt x="176" y="3"/>
                    </a:cubicBezTo>
                    <a:cubicBezTo>
                      <a:pt x="178" y="4"/>
                      <a:pt x="179" y="4"/>
                      <a:pt x="180" y="4"/>
                    </a:cubicBezTo>
                    <a:cubicBezTo>
                      <a:pt x="183" y="5"/>
                      <a:pt x="183" y="7"/>
                      <a:pt x="184" y="8"/>
                    </a:cubicBezTo>
                    <a:cubicBezTo>
                      <a:pt x="187" y="11"/>
                      <a:pt x="199" y="10"/>
                      <a:pt x="199" y="14"/>
                    </a:cubicBezTo>
                    <a:cubicBezTo>
                      <a:pt x="199" y="17"/>
                      <a:pt x="195" y="16"/>
                      <a:pt x="193" y="17"/>
                    </a:cubicBezTo>
                    <a:cubicBezTo>
                      <a:pt x="184" y="24"/>
                      <a:pt x="173" y="20"/>
                      <a:pt x="161" y="26"/>
                    </a:cubicBezTo>
                    <a:cubicBezTo>
                      <a:pt x="163" y="28"/>
                      <a:pt x="172" y="26"/>
                      <a:pt x="178" y="27"/>
                    </a:cubicBezTo>
                    <a:cubicBezTo>
                      <a:pt x="173" y="32"/>
                      <a:pt x="160" y="35"/>
                      <a:pt x="152" y="38"/>
                    </a:cubicBezTo>
                    <a:cubicBezTo>
                      <a:pt x="143" y="41"/>
                      <a:pt x="138" y="50"/>
                      <a:pt x="131" y="55"/>
                    </a:cubicBezTo>
                    <a:cubicBezTo>
                      <a:pt x="128" y="57"/>
                      <a:pt x="123" y="54"/>
                      <a:pt x="119" y="55"/>
                    </a:cubicBezTo>
                    <a:cubicBezTo>
                      <a:pt x="114" y="57"/>
                      <a:pt x="108" y="58"/>
                      <a:pt x="105" y="60"/>
                    </a:cubicBezTo>
                    <a:cubicBezTo>
                      <a:pt x="111" y="60"/>
                      <a:pt x="111" y="60"/>
                      <a:pt x="111" y="60"/>
                    </a:cubicBezTo>
                    <a:cubicBezTo>
                      <a:pt x="112" y="65"/>
                      <a:pt x="109" y="65"/>
                      <a:pt x="105" y="65"/>
                    </a:cubicBezTo>
                    <a:cubicBezTo>
                      <a:pt x="107" y="66"/>
                      <a:pt x="110" y="67"/>
                      <a:pt x="111" y="70"/>
                    </a:cubicBezTo>
                    <a:cubicBezTo>
                      <a:pt x="106" y="72"/>
                      <a:pt x="105" y="78"/>
                      <a:pt x="101" y="80"/>
                    </a:cubicBezTo>
                    <a:cubicBezTo>
                      <a:pt x="91" y="80"/>
                      <a:pt x="91" y="80"/>
                      <a:pt x="90" y="80"/>
                    </a:cubicBezTo>
                    <a:cubicBezTo>
                      <a:pt x="90" y="82"/>
                      <a:pt x="91" y="82"/>
                      <a:pt x="91" y="84"/>
                    </a:cubicBezTo>
                    <a:cubicBezTo>
                      <a:pt x="91" y="91"/>
                      <a:pt x="82" y="87"/>
                      <a:pt x="82" y="94"/>
                    </a:cubicBezTo>
                    <a:cubicBezTo>
                      <a:pt x="85" y="94"/>
                      <a:pt x="86" y="94"/>
                      <a:pt x="87" y="94"/>
                    </a:cubicBezTo>
                    <a:cubicBezTo>
                      <a:pt x="88" y="94"/>
                      <a:pt x="91" y="94"/>
                      <a:pt x="91" y="96"/>
                    </a:cubicBezTo>
                    <a:cubicBezTo>
                      <a:pt x="91" y="100"/>
                      <a:pt x="78" y="104"/>
                      <a:pt x="73" y="104"/>
                    </a:cubicBezTo>
                    <a:cubicBezTo>
                      <a:pt x="67" y="104"/>
                      <a:pt x="70" y="101"/>
                      <a:pt x="65" y="101"/>
                    </a:cubicBezTo>
                    <a:cubicBezTo>
                      <a:pt x="59" y="101"/>
                      <a:pt x="54" y="101"/>
                      <a:pt x="48" y="101"/>
                    </a:cubicBezTo>
                    <a:cubicBezTo>
                      <a:pt x="46" y="101"/>
                      <a:pt x="45" y="103"/>
                      <a:pt x="41" y="103"/>
                    </a:cubicBezTo>
                    <a:cubicBezTo>
                      <a:pt x="34" y="103"/>
                      <a:pt x="28" y="101"/>
                      <a:pt x="20" y="99"/>
                    </a:cubicBezTo>
                    <a:cubicBezTo>
                      <a:pt x="19" y="100"/>
                      <a:pt x="18" y="101"/>
                      <a:pt x="17" y="101"/>
                    </a:cubicBezTo>
                    <a:cubicBezTo>
                      <a:pt x="15" y="101"/>
                      <a:pt x="15" y="100"/>
                      <a:pt x="15" y="99"/>
                    </a:cubicBezTo>
                    <a:cubicBezTo>
                      <a:pt x="15" y="90"/>
                      <a:pt x="27" y="93"/>
                      <a:pt x="31" y="90"/>
                    </a:cubicBezTo>
                    <a:cubicBezTo>
                      <a:pt x="29" y="88"/>
                      <a:pt x="24" y="87"/>
                      <a:pt x="24" y="83"/>
                    </a:cubicBezTo>
                    <a:cubicBezTo>
                      <a:pt x="24" y="80"/>
                      <a:pt x="27" y="81"/>
                      <a:pt x="29" y="81"/>
                    </a:cubicBezTo>
                    <a:cubicBezTo>
                      <a:pt x="37" y="81"/>
                      <a:pt x="39" y="85"/>
                      <a:pt x="44" y="87"/>
                    </a:cubicBezTo>
                    <a:cubicBezTo>
                      <a:pt x="48" y="87"/>
                      <a:pt x="48" y="87"/>
                      <a:pt x="48" y="87"/>
                    </a:cubicBezTo>
                    <a:cubicBezTo>
                      <a:pt x="44" y="84"/>
                      <a:pt x="37" y="81"/>
                      <a:pt x="37" y="76"/>
                    </a:cubicBezTo>
                    <a:cubicBezTo>
                      <a:pt x="34" y="76"/>
                      <a:pt x="34" y="76"/>
                      <a:pt x="34" y="76"/>
                    </a:cubicBezTo>
                    <a:cubicBezTo>
                      <a:pt x="33" y="77"/>
                      <a:pt x="33" y="77"/>
                      <a:pt x="32" y="77"/>
                    </a:cubicBezTo>
                    <a:cubicBezTo>
                      <a:pt x="28" y="77"/>
                      <a:pt x="28" y="77"/>
                      <a:pt x="28" y="77"/>
                    </a:cubicBezTo>
                    <a:cubicBezTo>
                      <a:pt x="28" y="75"/>
                      <a:pt x="28" y="75"/>
                      <a:pt x="28" y="75"/>
                    </a:cubicBezTo>
                    <a:cubicBezTo>
                      <a:pt x="30" y="71"/>
                      <a:pt x="32" y="68"/>
                      <a:pt x="35" y="67"/>
                    </a:cubicBezTo>
                    <a:cubicBezTo>
                      <a:pt x="41" y="65"/>
                      <a:pt x="48" y="68"/>
                      <a:pt x="48" y="61"/>
                    </a:cubicBezTo>
                    <a:cubicBezTo>
                      <a:pt x="48" y="54"/>
                      <a:pt x="32" y="54"/>
                      <a:pt x="32" y="50"/>
                    </a:cubicBezTo>
                    <a:cubicBezTo>
                      <a:pt x="32" y="48"/>
                      <a:pt x="36" y="48"/>
                      <a:pt x="38" y="48"/>
                    </a:cubicBezTo>
                    <a:cubicBezTo>
                      <a:pt x="35" y="48"/>
                      <a:pt x="35" y="47"/>
                      <a:pt x="34" y="45"/>
                    </a:cubicBezTo>
                    <a:cubicBezTo>
                      <a:pt x="36" y="45"/>
                      <a:pt x="37" y="45"/>
                      <a:pt x="38" y="45"/>
                    </a:cubicBezTo>
                    <a:cubicBezTo>
                      <a:pt x="40" y="45"/>
                      <a:pt x="45" y="44"/>
                      <a:pt x="50" y="46"/>
                    </a:cubicBezTo>
                    <a:cubicBezTo>
                      <a:pt x="56" y="48"/>
                      <a:pt x="58" y="54"/>
                      <a:pt x="64" y="53"/>
                    </a:cubicBezTo>
                    <a:cubicBezTo>
                      <a:pt x="63" y="52"/>
                      <a:pt x="56" y="48"/>
                      <a:pt x="56" y="46"/>
                    </a:cubicBezTo>
                    <a:cubicBezTo>
                      <a:pt x="56" y="46"/>
                      <a:pt x="57" y="45"/>
                      <a:pt x="57" y="44"/>
                    </a:cubicBezTo>
                    <a:cubicBezTo>
                      <a:pt x="68" y="44"/>
                      <a:pt x="68" y="44"/>
                      <a:pt x="68" y="44"/>
                    </a:cubicBezTo>
                    <a:cubicBezTo>
                      <a:pt x="73" y="42"/>
                      <a:pt x="77" y="41"/>
                      <a:pt x="79" y="38"/>
                    </a:cubicBezTo>
                    <a:cubicBezTo>
                      <a:pt x="76" y="38"/>
                      <a:pt x="76" y="38"/>
                      <a:pt x="76" y="38"/>
                    </a:cubicBezTo>
                    <a:cubicBezTo>
                      <a:pt x="71" y="41"/>
                      <a:pt x="66" y="43"/>
                      <a:pt x="59" y="43"/>
                    </a:cubicBezTo>
                    <a:cubicBezTo>
                      <a:pt x="55" y="43"/>
                      <a:pt x="53" y="41"/>
                      <a:pt x="51" y="41"/>
                    </a:cubicBezTo>
                    <a:cubicBezTo>
                      <a:pt x="49" y="41"/>
                      <a:pt x="48" y="43"/>
                      <a:pt x="46" y="43"/>
                    </a:cubicBezTo>
                    <a:cubicBezTo>
                      <a:pt x="42" y="43"/>
                      <a:pt x="36" y="42"/>
                      <a:pt x="37" y="39"/>
                    </a:cubicBezTo>
                    <a:cubicBezTo>
                      <a:pt x="34" y="39"/>
                      <a:pt x="34" y="39"/>
                      <a:pt x="34" y="39"/>
                    </a:cubicBezTo>
                    <a:cubicBezTo>
                      <a:pt x="33" y="40"/>
                      <a:pt x="32" y="41"/>
                      <a:pt x="29" y="41"/>
                    </a:cubicBezTo>
                    <a:cubicBezTo>
                      <a:pt x="25" y="41"/>
                      <a:pt x="19" y="38"/>
                      <a:pt x="17" y="36"/>
                    </a:cubicBezTo>
                    <a:cubicBezTo>
                      <a:pt x="19" y="35"/>
                      <a:pt x="20" y="34"/>
                      <a:pt x="23" y="34"/>
                    </a:cubicBezTo>
                    <a:cubicBezTo>
                      <a:pt x="19" y="34"/>
                      <a:pt x="14" y="34"/>
                      <a:pt x="12" y="34"/>
                    </a:cubicBezTo>
                    <a:cubicBezTo>
                      <a:pt x="15" y="28"/>
                      <a:pt x="21" y="29"/>
                      <a:pt x="27" y="27"/>
                    </a:cubicBezTo>
                    <a:cubicBezTo>
                      <a:pt x="25" y="26"/>
                      <a:pt x="24" y="26"/>
                      <a:pt x="22" y="26"/>
                    </a:cubicBezTo>
                    <a:cubicBezTo>
                      <a:pt x="17" y="26"/>
                      <a:pt x="17" y="31"/>
                      <a:pt x="13" y="31"/>
                    </a:cubicBezTo>
                    <a:cubicBezTo>
                      <a:pt x="12" y="31"/>
                      <a:pt x="9" y="29"/>
                      <a:pt x="9" y="29"/>
                    </a:cubicBezTo>
                    <a:cubicBezTo>
                      <a:pt x="11" y="26"/>
                      <a:pt x="12" y="26"/>
                      <a:pt x="15" y="25"/>
                    </a:cubicBezTo>
                    <a:cubicBezTo>
                      <a:pt x="8" y="25"/>
                      <a:pt x="8" y="25"/>
                      <a:pt x="8" y="25"/>
                    </a:cubicBezTo>
                    <a:cubicBezTo>
                      <a:pt x="7" y="25"/>
                      <a:pt x="6" y="26"/>
                      <a:pt x="5" y="26"/>
                    </a:cubicBezTo>
                    <a:cubicBezTo>
                      <a:pt x="4" y="26"/>
                      <a:pt x="1" y="26"/>
                      <a:pt x="0" y="26"/>
                    </a:cubicBezTo>
                    <a:cubicBezTo>
                      <a:pt x="1" y="21"/>
                      <a:pt x="16" y="18"/>
                      <a:pt x="23" y="18"/>
                    </a:cubicBezTo>
                    <a:cubicBezTo>
                      <a:pt x="25" y="18"/>
                      <a:pt x="27" y="18"/>
                      <a:pt x="28" y="18"/>
                    </a:cubicBezTo>
                    <a:cubicBezTo>
                      <a:pt x="29" y="18"/>
                      <a:pt x="29" y="17"/>
                      <a:pt x="29" y="16"/>
                    </a:cubicBezTo>
                    <a:cubicBezTo>
                      <a:pt x="37" y="16"/>
                      <a:pt x="34" y="11"/>
                      <a:pt x="39" y="11"/>
                    </a:cubicBezTo>
                    <a:cubicBezTo>
                      <a:pt x="43" y="11"/>
                      <a:pt x="52" y="16"/>
                      <a:pt x="54" y="16"/>
                    </a:cubicBezTo>
                    <a:cubicBezTo>
                      <a:pt x="56" y="11"/>
                      <a:pt x="59" y="6"/>
                      <a:pt x="65" y="6"/>
                    </a:cubicBezTo>
                    <a:cubicBezTo>
                      <a:pt x="69" y="6"/>
                      <a:pt x="67" y="8"/>
                      <a:pt x="70" y="6"/>
                    </a:cubicBezTo>
                    <a:cubicBezTo>
                      <a:pt x="71" y="3"/>
                      <a:pt x="73" y="3"/>
                      <a:pt x="75" y="3"/>
                    </a:cubicBezTo>
                    <a:cubicBezTo>
                      <a:pt x="87" y="3"/>
                      <a:pt x="89" y="3"/>
                      <a:pt x="101" y="3"/>
                    </a:cubicBezTo>
                    <a:cubicBezTo>
                      <a:pt x="101" y="2"/>
                      <a:pt x="102" y="1"/>
                      <a:pt x="104" y="1"/>
                    </a:cubicBezTo>
                    <a:cubicBezTo>
                      <a:pt x="108" y="1"/>
                      <a:pt x="109" y="4"/>
                      <a:pt x="112" y="4"/>
                    </a:cubicBezTo>
                    <a:cubicBezTo>
                      <a:pt x="115" y="4"/>
                      <a:pt x="116" y="0"/>
                      <a:pt x="119" y="0"/>
                    </a:cubicBezTo>
                    <a:cubicBezTo>
                      <a:pt x="123" y="0"/>
                      <a:pt x="124" y="2"/>
                      <a:pt x="126" y="2"/>
                    </a:cubicBezTo>
                    <a:cubicBezTo>
                      <a:pt x="129" y="2"/>
                      <a:pt x="130" y="2"/>
                      <a:pt x="133" y="2"/>
                    </a:cubicBezTo>
                    <a:cubicBezTo>
                      <a:pt x="138" y="2"/>
                      <a:pt x="158" y="1"/>
                      <a:pt x="162"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4" name="Freeform 148"/>
              <p:cNvSpPr>
                <a:spLocks/>
              </p:cNvSpPr>
              <p:nvPr/>
            </p:nvSpPr>
            <p:spPr bwMode="auto">
              <a:xfrm>
                <a:off x="1528763" y="1546226"/>
                <a:ext cx="854075" cy="650875"/>
              </a:xfrm>
              <a:custGeom>
                <a:avLst/>
                <a:gdLst>
                  <a:gd name="T0" fmla="*/ 144 w 388"/>
                  <a:gd name="T1" fmla="*/ 191 h 296"/>
                  <a:gd name="T2" fmla="*/ 137 w 388"/>
                  <a:gd name="T3" fmla="*/ 185 h 296"/>
                  <a:gd name="T4" fmla="*/ 117 w 388"/>
                  <a:gd name="T5" fmla="*/ 172 h 296"/>
                  <a:gd name="T6" fmla="*/ 110 w 388"/>
                  <a:gd name="T7" fmla="*/ 155 h 296"/>
                  <a:gd name="T8" fmla="*/ 56 w 388"/>
                  <a:gd name="T9" fmla="*/ 112 h 296"/>
                  <a:gd name="T10" fmla="*/ 37 w 388"/>
                  <a:gd name="T11" fmla="*/ 114 h 296"/>
                  <a:gd name="T12" fmla="*/ 22 w 388"/>
                  <a:gd name="T13" fmla="*/ 112 h 296"/>
                  <a:gd name="T14" fmla="*/ 9 w 388"/>
                  <a:gd name="T15" fmla="*/ 104 h 296"/>
                  <a:gd name="T16" fmla="*/ 26 w 388"/>
                  <a:gd name="T17" fmla="*/ 98 h 296"/>
                  <a:gd name="T18" fmla="*/ 33 w 388"/>
                  <a:gd name="T19" fmla="*/ 93 h 296"/>
                  <a:gd name="T20" fmla="*/ 0 w 388"/>
                  <a:gd name="T21" fmla="*/ 85 h 296"/>
                  <a:gd name="T22" fmla="*/ 43 w 388"/>
                  <a:gd name="T23" fmla="*/ 72 h 296"/>
                  <a:gd name="T24" fmla="*/ 36 w 388"/>
                  <a:gd name="T25" fmla="*/ 52 h 296"/>
                  <a:gd name="T26" fmla="*/ 74 w 388"/>
                  <a:gd name="T27" fmla="*/ 30 h 296"/>
                  <a:gd name="T28" fmla="*/ 121 w 388"/>
                  <a:gd name="T29" fmla="*/ 29 h 296"/>
                  <a:gd name="T30" fmla="*/ 133 w 388"/>
                  <a:gd name="T31" fmla="*/ 27 h 296"/>
                  <a:gd name="T32" fmla="*/ 141 w 388"/>
                  <a:gd name="T33" fmla="*/ 19 h 296"/>
                  <a:gd name="T34" fmla="*/ 158 w 388"/>
                  <a:gd name="T35" fmla="*/ 18 h 296"/>
                  <a:gd name="T36" fmla="*/ 182 w 388"/>
                  <a:gd name="T37" fmla="*/ 8 h 296"/>
                  <a:gd name="T38" fmla="*/ 201 w 388"/>
                  <a:gd name="T39" fmla="*/ 7 h 296"/>
                  <a:gd name="T40" fmla="*/ 274 w 388"/>
                  <a:gd name="T41" fmla="*/ 0 h 296"/>
                  <a:gd name="T42" fmla="*/ 305 w 388"/>
                  <a:gd name="T43" fmla="*/ 25 h 296"/>
                  <a:gd name="T44" fmla="*/ 293 w 388"/>
                  <a:gd name="T45" fmla="*/ 39 h 296"/>
                  <a:gd name="T46" fmla="*/ 310 w 388"/>
                  <a:gd name="T47" fmla="*/ 52 h 296"/>
                  <a:gd name="T48" fmla="*/ 351 w 388"/>
                  <a:gd name="T49" fmla="*/ 34 h 296"/>
                  <a:gd name="T50" fmla="*/ 375 w 388"/>
                  <a:gd name="T51" fmla="*/ 26 h 296"/>
                  <a:gd name="T52" fmla="*/ 360 w 388"/>
                  <a:gd name="T53" fmla="*/ 48 h 296"/>
                  <a:gd name="T54" fmla="*/ 355 w 388"/>
                  <a:gd name="T55" fmla="*/ 59 h 296"/>
                  <a:gd name="T56" fmla="*/ 336 w 388"/>
                  <a:gd name="T57" fmla="*/ 77 h 296"/>
                  <a:gd name="T58" fmla="*/ 348 w 388"/>
                  <a:gd name="T59" fmla="*/ 91 h 296"/>
                  <a:gd name="T60" fmla="*/ 337 w 388"/>
                  <a:gd name="T61" fmla="*/ 104 h 296"/>
                  <a:gd name="T62" fmla="*/ 344 w 388"/>
                  <a:gd name="T63" fmla="*/ 121 h 296"/>
                  <a:gd name="T64" fmla="*/ 345 w 388"/>
                  <a:gd name="T65" fmla="*/ 134 h 296"/>
                  <a:gd name="T66" fmla="*/ 325 w 388"/>
                  <a:gd name="T67" fmla="*/ 152 h 296"/>
                  <a:gd name="T68" fmla="*/ 327 w 388"/>
                  <a:gd name="T69" fmla="*/ 157 h 296"/>
                  <a:gd name="T70" fmla="*/ 308 w 388"/>
                  <a:gd name="T71" fmla="*/ 153 h 296"/>
                  <a:gd name="T72" fmla="*/ 325 w 388"/>
                  <a:gd name="T73" fmla="*/ 184 h 296"/>
                  <a:gd name="T74" fmla="*/ 306 w 388"/>
                  <a:gd name="T75" fmla="*/ 178 h 296"/>
                  <a:gd name="T76" fmla="*/ 316 w 388"/>
                  <a:gd name="T77" fmla="*/ 193 h 296"/>
                  <a:gd name="T78" fmla="*/ 266 w 388"/>
                  <a:gd name="T79" fmla="*/ 209 h 296"/>
                  <a:gd name="T80" fmla="*/ 248 w 388"/>
                  <a:gd name="T81" fmla="*/ 229 h 296"/>
                  <a:gd name="T82" fmla="*/ 228 w 388"/>
                  <a:gd name="T83" fmla="*/ 231 h 296"/>
                  <a:gd name="T84" fmla="*/ 206 w 388"/>
                  <a:gd name="T85" fmla="*/ 249 h 296"/>
                  <a:gd name="T86" fmla="*/ 197 w 388"/>
                  <a:gd name="T87" fmla="*/ 269 h 296"/>
                  <a:gd name="T88" fmla="*/ 186 w 388"/>
                  <a:gd name="T89" fmla="*/ 293 h 296"/>
                  <a:gd name="T90" fmla="*/ 161 w 388"/>
                  <a:gd name="T91" fmla="*/ 288 h 296"/>
                  <a:gd name="T92" fmla="*/ 138 w 388"/>
                  <a:gd name="T93" fmla="*/ 256 h 296"/>
                  <a:gd name="T94" fmla="*/ 131 w 388"/>
                  <a:gd name="T95" fmla="*/ 244 h 296"/>
                  <a:gd name="T96" fmla="*/ 121 w 388"/>
                  <a:gd name="T97" fmla="*/ 225 h 296"/>
                  <a:gd name="T98" fmla="*/ 130 w 388"/>
                  <a:gd name="T99" fmla="*/ 207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88" h="296">
                    <a:moveTo>
                      <a:pt x="130" y="207"/>
                    </a:moveTo>
                    <a:cubicBezTo>
                      <a:pt x="134" y="206"/>
                      <a:pt x="134" y="205"/>
                      <a:pt x="137" y="207"/>
                    </a:cubicBezTo>
                    <a:cubicBezTo>
                      <a:pt x="138" y="200"/>
                      <a:pt x="142" y="198"/>
                      <a:pt x="144" y="191"/>
                    </a:cubicBezTo>
                    <a:cubicBezTo>
                      <a:pt x="137" y="189"/>
                      <a:pt x="120" y="188"/>
                      <a:pt x="119" y="182"/>
                    </a:cubicBezTo>
                    <a:cubicBezTo>
                      <a:pt x="121" y="181"/>
                      <a:pt x="121" y="182"/>
                      <a:pt x="123" y="182"/>
                    </a:cubicBezTo>
                    <a:cubicBezTo>
                      <a:pt x="128" y="182"/>
                      <a:pt x="131" y="185"/>
                      <a:pt x="137" y="185"/>
                    </a:cubicBezTo>
                    <a:cubicBezTo>
                      <a:pt x="139" y="185"/>
                      <a:pt x="139" y="183"/>
                      <a:pt x="139" y="182"/>
                    </a:cubicBezTo>
                    <a:cubicBezTo>
                      <a:pt x="132" y="179"/>
                      <a:pt x="130" y="169"/>
                      <a:pt x="123" y="169"/>
                    </a:cubicBezTo>
                    <a:cubicBezTo>
                      <a:pt x="121" y="169"/>
                      <a:pt x="120" y="172"/>
                      <a:pt x="117" y="172"/>
                    </a:cubicBezTo>
                    <a:cubicBezTo>
                      <a:pt x="113" y="172"/>
                      <a:pt x="111" y="172"/>
                      <a:pt x="111" y="169"/>
                    </a:cubicBezTo>
                    <a:cubicBezTo>
                      <a:pt x="111" y="164"/>
                      <a:pt x="116" y="164"/>
                      <a:pt x="116" y="159"/>
                    </a:cubicBezTo>
                    <a:cubicBezTo>
                      <a:pt x="116" y="155"/>
                      <a:pt x="112" y="155"/>
                      <a:pt x="110" y="155"/>
                    </a:cubicBezTo>
                    <a:cubicBezTo>
                      <a:pt x="110" y="152"/>
                      <a:pt x="110" y="152"/>
                      <a:pt x="110" y="152"/>
                    </a:cubicBezTo>
                    <a:cubicBezTo>
                      <a:pt x="104" y="132"/>
                      <a:pt x="88" y="112"/>
                      <a:pt x="62" y="112"/>
                    </a:cubicBezTo>
                    <a:cubicBezTo>
                      <a:pt x="59" y="112"/>
                      <a:pt x="58" y="112"/>
                      <a:pt x="56" y="112"/>
                    </a:cubicBezTo>
                    <a:cubicBezTo>
                      <a:pt x="53" y="112"/>
                      <a:pt x="51" y="115"/>
                      <a:pt x="48" y="115"/>
                    </a:cubicBezTo>
                    <a:cubicBezTo>
                      <a:pt x="46" y="115"/>
                      <a:pt x="44" y="114"/>
                      <a:pt x="42" y="114"/>
                    </a:cubicBezTo>
                    <a:cubicBezTo>
                      <a:pt x="39" y="114"/>
                      <a:pt x="38" y="114"/>
                      <a:pt x="37" y="114"/>
                    </a:cubicBezTo>
                    <a:cubicBezTo>
                      <a:pt x="38" y="115"/>
                      <a:pt x="39" y="116"/>
                      <a:pt x="39" y="116"/>
                    </a:cubicBezTo>
                    <a:cubicBezTo>
                      <a:pt x="38" y="118"/>
                      <a:pt x="38" y="117"/>
                      <a:pt x="36" y="117"/>
                    </a:cubicBezTo>
                    <a:cubicBezTo>
                      <a:pt x="32" y="117"/>
                      <a:pt x="24" y="115"/>
                      <a:pt x="22" y="112"/>
                    </a:cubicBezTo>
                    <a:cubicBezTo>
                      <a:pt x="24" y="110"/>
                      <a:pt x="25" y="110"/>
                      <a:pt x="26" y="108"/>
                    </a:cubicBezTo>
                    <a:cubicBezTo>
                      <a:pt x="23" y="107"/>
                      <a:pt x="20" y="104"/>
                      <a:pt x="17" y="104"/>
                    </a:cubicBezTo>
                    <a:cubicBezTo>
                      <a:pt x="12" y="104"/>
                      <a:pt x="14" y="106"/>
                      <a:pt x="9" y="104"/>
                    </a:cubicBezTo>
                    <a:cubicBezTo>
                      <a:pt x="10" y="101"/>
                      <a:pt x="14" y="100"/>
                      <a:pt x="16" y="100"/>
                    </a:cubicBezTo>
                    <a:cubicBezTo>
                      <a:pt x="19" y="100"/>
                      <a:pt x="20" y="100"/>
                      <a:pt x="22" y="100"/>
                    </a:cubicBezTo>
                    <a:cubicBezTo>
                      <a:pt x="24" y="100"/>
                      <a:pt x="25" y="99"/>
                      <a:pt x="26" y="98"/>
                    </a:cubicBezTo>
                    <a:cubicBezTo>
                      <a:pt x="39" y="98"/>
                      <a:pt x="39" y="98"/>
                      <a:pt x="39" y="98"/>
                    </a:cubicBezTo>
                    <a:cubicBezTo>
                      <a:pt x="41" y="96"/>
                      <a:pt x="41" y="95"/>
                      <a:pt x="42" y="93"/>
                    </a:cubicBezTo>
                    <a:cubicBezTo>
                      <a:pt x="33" y="93"/>
                      <a:pt x="33" y="93"/>
                      <a:pt x="33" y="93"/>
                    </a:cubicBezTo>
                    <a:cubicBezTo>
                      <a:pt x="32" y="94"/>
                      <a:pt x="31" y="95"/>
                      <a:pt x="30" y="95"/>
                    </a:cubicBezTo>
                    <a:cubicBezTo>
                      <a:pt x="27" y="95"/>
                      <a:pt x="25" y="95"/>
                      <a:pt x="22" y="95"/>
                    </a:cubicBezTo>
                    <a:cubicBezTo>
                      <a:pt x="21" y="95"/>
                      <a:pt x="0" y="89"/>
                      <a:pt x="0" y="85"/>
                    </a:cubicBezTo>
                    <a:cubicBezTo>
                      <a:pt x="0" y="78"/>
                      <a:pt x="8" y="81"/>
                      <a:pt x="13" y="79"/>
                    </a:cubicBezTo>
                    <a:cubicBezTo>
                      <a:pt x="17" y="78"/>
                      <a:pt x="19" y="75"/>
                      <a:pt x="24" y="74"/>
                    </a:cubicBezTo>
                    <a:cubicBezTo>
                      <a:pt x="30" y="72"/>
                      <a:pt x="38" y="75"/>
                      <a:pt x="43" y="72"/>
                    </a:cubicBezTo>
                    <a:cubicBezTo>
                      <a:pt x="46" y="70"/>
                      <a:pt x="49" y="66"/>
                      <a:pt x="49" y="60"/>
                    </a:cubicBezTo>
                    <a:cubicBezTo>
                      <a:pt x="45" y="60"/>
                      <a:pt x="32" y="60"/>
                      <a:pt x="32" y="56"/>
                    </a:cubicBezTo>
                    <a:cubicBezTo>
                      <a:pt x="32" y="54"/>
                      <a:pt x="35" y="53"/>
                      <a:pt x="36" y="52"/>
                    </a:cubicBezTo>
                    <a:cubicBezTo>
                      <a:pt x="44" y="50"/>
                      <a:pt x="54" y="44"/>
                      <a:pt x="59" y="40"/>
                    </a:cubicBezTo>
                    <a:cubicBezTo>
                      <a:pt x="61" y="41"/>
                      <a:pt x="62" y="42"/>
                      <a:pt x="65" y="42"/>
                    </a:cubicBezTo>
                    <a:cubicBezTo>
                      <a:pt x="73" y="42"/>
                      <a:pt x="67" y="31"/>
                      <a:pt x="74" y="30"/>
                    </a:cubicBezTo>
                    <a:cubicBezTo>
                      <a:pt x="83" y="29"/>
                      <a:pt x="86" y="27"/>
                      <a:pt x="95" y="27"/>
                    </a:cubicBezTo>
                    <a:cubicBezTo>
                      <a:pt x="101" y="25"/>
                      <a:pt x="106" y="22"/>
                      <a:pt x="112" y="22"/>
                    </a:cubicBezTo>
                    <a:cubicBezTo>
                      <a:pt x="116" y="22"/>
                      <a:pt x="117" y="29"/>
                      <a:pt x="121" y="29"/>
                    </a:cubicBezTo>
                    <a:cubicBezTo>
                      <a:pt x="121" y="27"/>
                      <a:pt x="120" y="26"/>
                      <a:pt x="120" y="24"/>
                    </a:cubicBezTo>
                    <a:cubicBezTo>
                      <a:pt x="123" y="22"/>
                      <a:pt x="123" y="22"/>
                      <a:pt x="123" y="22"/>
                    </a:cubicBezTo>
                    <a:cubicBezTo>
                      <a:pt x="125" y="26"/>
                      <a:pt x="129" y="26"/>
                      <a:pt x="133" y="27"/>
                    </a:cubicBezTo>
                    <a:cubicBezTo>
                      <a:pt x="135" y="27"/>
                      <a:pt x="137" y="27"/>
                      <a:pt x="137" y="27"/>
                    </a:cubicBezTo>
                    <a:cubicBezTo>
                      <a:pt x="136" y="26"/>
                      <a:pt x="135" y="24"/>
                      <a:pt x="135" y="22"/>
                    </a:cubicBezTo>
                    <a:cubicBezTo>
                      <a:pt x="135" y="20"/>
                      <a:pt x="138" y="19"/>
                      <a:pt x="141" y="19"/>
                    </a:cubicBezTo>
                    <a:cubicBezTo>
                      <a:pt x="150" y="19"/>
                      <a:pt x="155" y="25"/>
                      <a:pt x="161" y="27"/>
                    </a:cubicBezTo>
                    <a:cubicBezTo>
                      <a:pt x="171" y="27"/>
                      <a:pt x="171" y="27"/>
                      <a:pt x="171" y="27"/>
                    </a:cubicBezTo>
                    <a:cubicBezTo>
                      <a:pt x="168" y="26"/>
                      <a:pt x="158" y="23"/>
                      <a:pt x="158" y="18"/>
                    </a:cubicBezTo>
                    <a:cubicBezTo>
                      <a:pt x="158" y="15"/>
                      <a:pt x="165" y="16"/>
                      <a:pt x="167" y="16"/>
                    </a:cubicBezTo>
                    <a:cubicBezTo>
                      <a:pt x="166" y="14"/>
                      <a:pt x="164" y="14"/>
                      <a:pt x="163" y="12"/>
                    </a:cubicBezTo>
                    <a:cubicBezTo>
                      <a:pt x="169" y="9"/>
                      <a:pt x="175" y="8"/>
                      <a:pt x="182" y="8"/>
                    </a:cubicBezTo>
                    <a:cubicBezTo>
                      <a:pt x="188" y="8"/>
                      <a:pt x="191" y="7"/>
                      <a:pt x="196" y="9"/>
                    </a:cubicBezTo>
                    <a:cubicBezTo>
                      <a:pt x="201" y="9"/>
                      <a:pt x="201" y="9"/>
                      <a:pt x="201" y="9"/>
                    </a:cubicBezTo>
                    <a:cubicBezTo>
                      <a:pt x="201" y="7"/>
                      <a:pt x="201" y="7"/>
                      <a:pt x="201" y="7"/>
                    </a:cubicBezTo>
                    <a:cubicBezTo>
                      <a:pt x="204" y="6"/>
                      <a:pt x="206" y="7"/>
                      <a:pt x="210" y="7"/>
                    </a:cubicBezTo>
                    <a:cubicBezTo>
                      <a:pt x="221" y="7"/>
                      <a:pt x="230" y="0"/>
                      <a:pt x="241" y="0"/>
                    </a:cubicBezTo>
                    <a:cubicBezTo>
                      <a:pt x="254" y="0"/>
                      <a:pt x="263" y="0"/>
                      <a:pt x="274" y="0"/>
                    </a:cubicBezTo>
                    <a:cubicBezTo>
                      <a:pt x="287" y="0"/>
                      <a:pt x="297" y="9"/>
                      <a:pt x="308" y="13"/>
                    </a:cubicBezTo>
                    <a:cubicBezTo>
                      <a:pt x="314" y="16"/>
                      <a:pt x="322" y="14"/>
                      <a:pt x="328" y="16"/>
                    </a:cubicBezTo>
                    <a:cubicBezTo>
                      <a:pt x="327" y="24"/>
                      <a:pt x="311" y="22"/>
                      <a:pt x="305" y="25"/>
                    </a:cubicBezTo>
                    <a:cubicBezTo>
                      <a:pt x="255" y="27"/>
                      <a:pt x="255" y="27"/>
                      <a:pt x="255" y="27"/>
                    </a:cubicBezTo>
                    <a:cubicBezTo>
                      <a:pt x="259" y="30"/>
                      <a:pt x="297" y="26"/>
                      <a:pt x="301" y="27"/>
                    </a:cubicBezTo>
                    <a:cubicBezTo>
                      <a:pt x="301" y="29"/>
                      <a:pt x="291" y="39"/>
                      <a:pt x="293" y="39"/>
                    </a:cubicBezTo>
                    <a:cubicBezTo>
                      <a:pt x="298" y="39"/>
                      <a:pt x="312" y="26"/>
                      <a:pt x="319" y="26"/>
                    </a:cubicBezTo>
                    <a:cubicBezTo>
                      <a:pt x="323" y="26"/>
                      <a:pt x="325" y="29"/>
                      <a:pt x="325" y="33"/>
                    </a:cubicBezTo>
                    <a:cubicBezTo>
                      <a:pt x="325" y="35"/>
                      <a:pt x="310" y="50"/>
                      <a:pt x="310" y="52"/>
                    </a:cubicBezTo>
                    <a:cubicBezTo>
                      <a:pt x="316" y="51"/>
                      <a:pt x="327" y="36"/>
                      <a:pt x="331" y="33"/>
                    </a:cubicBezTo>
                    <a:cubicBezTo>
                      <a:pt x="337" y="33"/>
                      <a:pt x="346" y="33"/>
                      <a:pt x="346" y="33"/>
                    </a:cubicBezTo>
                    <a:cubicBezTo>
                      <a:pt x="346" y="33"/>
                      <a:pt x="350" y="34"/>
                      <a:pt x="351" y="34"/>
                    </a:cubicBezTo>
                    <a:cubicBezTo>
                      <a:pt x="355" y="32"/>
                      <a:pt x="356" y="31"/>
                      <a:pt x="359" y="29"/>
                    </a:cubicBezTo>
                    <a:cubicBezTo>
                      <a:pt x="370" y="29"/>
                      <a:pt x="370" y="29"/>
                      <a:pt x="370" y="29"/>
                    </a:cubicBezTo>
                    <a:cubicBezTo>
                      <a:pt x="371" y="26"/>
                      <a:pt x="373" y="26"/>
                      <a:pt x="375" y="26"/>
                    </a:cubicBezTo>
                    <a:cubicBezTo>
                      <a:pt x="378" y="26"/>
                      <a:pt x="388" y="31"/>
                      <a:pt x="388" y="34"/>
                    </a:cubicBezTo>
                    <a:cubicBezTo>
                      <a:pt x="388" y="37"/>
                      <a:pt x="384" y="39"/>
                      <a:pt x="383" y="39"/>
                    </a:cubicBezTo>
                    <a:cubicBezTo>
                      <a:pt x="375" y="42"/>
                      <a:pt x="371" y="48"/>
                      <a:pt x="360" y="48"/>
                    </a:cubicBezTo>
                    <a:cubicBezTo>
                      <a:pt x="363" y="50"/>
                      <a:pt x="363" y="50"/>
                      <a:pt x="365" y="48"/>
                    </a:cubicBezTo>
                    <a:cubicBezTo>
                      <a:pt x="365" y="55"/>
                      <a:pt x="359" y="55"/>
                      <a:pt x="355" y="56"/>
                    </a:cubicBezTo>
                    <a:cubicBezTo>
                      <a:pt x="356" y="59"/>
                      <a:pt x="355" y="56"/>
                      <a:pt x="355" y="59"/>
                    </a:cubicBezTo>
                    <a:cubicBezTo>
                      <a:pt x="355" y="62"/>
                      <a:pt x="349" y="63"/>
                      <a:pt x="345" y="64"/>
                    </a:cubicBezTo>
                    <a:cubicBezTo>
                      <a:pt x="345" y="67"/>
                      <a:pt x="345" y="67"/>
                      <a:pt x="345" y="68"/>
                    </a:cubicBezTo>
                    <a:cubicBezTo>
                      <a:pt x="345" y="73"/>
                      <a:pt x="340" y="74"/>
                      <a:pt x="336" y="77"/>
                    </a:cubicBezTo>
                    <a:cubicBezTo>
                      <a:pt x="333" y="79"/>
                      <a:pt x="333" y="85"/>
                      <a:pt x="332" y="87"/>
                    </a:cubicBezTo>
                    <a:cubicBezTo>
                      <a:pt x="334" y="88"/>
                      <a:pt x="336" y="87"/>
                      <a:pt x="339" y="87"/>
                    </a:cubicBezTo>
                    <a:cubicBezTo>
                      <a:pt x="342" y="87"/>
                      <a:pt x="345" y="90"/>
                      <a:pt x="348" y="91"/>
                    </a:cubicBezTo>
                    <a:cubicBezTo>
                      <a:pt x="347" y="92"/>
                      <a:pt x="345" y="93"/>
                      <a:pt x="344" y="93"/>
                    </a:cubicBezTo>
                    <a:cubicBezTo>
                      <a:pt x="344" y="96"/>
                      <a:pt x="353" y="95"/>
                      <a:pt x="353" y="101"/>
                    </a:cubicBezTo>
                    <a:cubicBezTo>
                      <a:pt x="353" y="106"/>
                      <a:pt x="342" y="104"/>
                      <a:pt x="337" y="104"/>
                    </a:cubicBezTo>
                    <a:cubicBezTo>
                      <a:pt x="335" y="104"/>
                      <a:pt x="333" y="106"/>
                      <a:pt x="333" y="107"/>
                    </a:cubicBezTo>
                    <a:cubicBezTo>
                      <a:pt x="333" y="111"/>
                      <a:pt x="337" y="111"/>
                      <a:pt x="340" y="111"/>
                    </a:cubicBezTo>
                    <a:cubicBezTo>
                      <a:pt x="340" y="116"/>
                      <a:pt x="344" y="118"/>
                      <a:pt x="344" y="121"/>
                    </a:cubicBezTo>
                    <a:cubicBezTo>
                      <a:pt x="344" y="123"/>
                      <a:pt x="342" y="125"/>
                      <a:pt x="344" y="126"/>
                    </a:cubicBezTo>
                    <a:cubicBezTo>
                      <a:pt x="340" y="126"/>
                      <a:pt x="336" y="126"/>
                      <a:pt x="336" y="129"/>
                    </a:cubicBezTo>
                    <a:cubicBezTo>
                      <a:pt x="336" y="133"/>
                      <a:pt x="343" y="133"/>
                      <a:pt x="345" y="134"/>
                    </a:cubicBezTo>
                    <a:cubicBezTo>
                      <a:pt x="344" y="137"/>
                      <a:pt x="340" y="139"/>
                      <a:pt x="335" y="140"/>
                    </a:cubicBezTo>
                    <a:cubicBezTo>
                      <a:pt x="335" y="141"/>
                      <a:pt x="336" y="143"/>
                      <a:pt x="337" y="143"/>
                    </a:cubicBezTo>
                    <a:cubicBezTo>
                      <a:pt x="336" y="150"/>
                      <a:pt x="327" y="147"/>
                      <a:pt x="325" y="152"/>
                    </a:cubicBezTo>
                    <a:cubicBezTo>
                      <a:pt x="322" y="150"/>
                      <a:pt x="320" y="149"/>
                      <a:pt x="318" y="146"/>
                    </a:cubicBezTo>
                    <a:cubicBezTo>
                      <a:pt x="315" y="146"/>
                      <a:pt x="315" y="146"/>
                      <a:pt x="315" y="146"/>
                    </a:cubicBezTo>
                    <a:cubicBezTo>
                      <a:pt x="317" y="153"/>
                      <a:pt x="327" y="150"/>
                      <a:pt x="327" y="157"/>
                    </a:cubicBezTo>
                    <a:cubicBezTo>
                      <a:pt x="327" y="159"/>
                      <a:pt x="327" y="163"/>
                      <a:pt x="324" y="163"/>
                    </a:cubicBezTo>
                    <a:cubicBezTo>
                      <a:pt x="320" y="163"/>
                      <a:pt x="313" y="157"/>
                      <a:pt x="311" y="153"/>
                    </a:cubicBezTo>
                    <a:cubicBezTo>
                      <a:pt x="310" y="153"/>
                      <a:pt x="309" y="153"/>
                      <a:pt x="308" y="153"/>
                    </a:cubicBezTo>
                    <a:cubicBezTo>
                      <a:pt x="308" y="156"/>
                      <a:pt x="308" y="156"/>
                      <a:pt x="308" y="156"/>
                    </a:cubicBezTo>
                    <a:cubicBezTo>
                      <a:pt x="317" y="164"/>
                      <a:pt x="331" y="168"/>
                      <a:pt x="331" y="181"/>
                    </a:cubicBezTo>
                    <a:cubicBezTo>
                      <a:pt x="331" y="184"/>
                      <a:pt x="327" y="184"/>
                      <a:pt x="325" y="184"/>
                    </a:cubicBezTo>
                    <a:cubicBezTo>
                      <a:pt x="314" y="184"/>
                      <a:pt x="317" y="172"/>
                      <a:pt x="307" y="172"/>
                    </a:cubicBezTo>
                    <a:cubicBezTo>
                      <a:pt x="306" y="172"/>
                      <a:pt x="305" y="173"/>
                      <a:pt x="304" y="172"/>
                    </a:cubicBezTo>
                    <a:cubicBezTo>
                      <a:pt x="304" y="176"/>
                      <a:pt x="306" y="176"/>
                      <a:pt x="306" y="178"/>
                    </a:cubicBezTo>
                    <a:cubicBezTo>
                      <a:pt x="306" y="180"/>
                      <a:pt x="302" y="181"/>
                      <a:pt x="301" y="181"/>
                    </a:cubicBezTo>
                    <a:cubicBezTo>
                      <a:pt x="301" y="188"/>
                      <a:pt x="321" y="187"/>
                      <a:pt x="326" y="189"/>
                    </a:cubicBezTo>
                    <a:cubicBezTo>
                      <a:pt x="323" y="191"/>
                      <a:pt x="320" y="192"/>
                      <a:pt x="316" y="193"/>
                    </a:cubicBezTo>
                    <a:cubicBezTo>
                      <a:pt x="309" y="195"/>
                      <a:pt x="307" y="202"/>
                      <a:pt x="300" y="204"/>
                    </a:cubicBezTo>
                    <a:cubicBezTo>
                      <a:pt x="292" y="206"/>
                      <a:pt x="285" y="206"/>
                      <a:pt x="277" y="209"/>
                    </a:cubicBezTo>
                    <a:cubicBezTo>
                      <a:pt x="266" y="209"/>
                      <a:pt x="266" y="209"/>
                      <a:pt x="266" y="209"/>
                    </a:cubicBezTo>
                    <a:cubicBezTo>
                      <a:pt x="264" y="211"/>
                      <a:pt x="262" y="211"/>
                      <a:pt x="262" y="213"/>
                    </a:cubicBezTo>
                    <a:cubicBezTo>
                      <a:pt x="256" y="217"/>
                      <a:pt x="256" y="217"/>
                      <a:pt x="256" y="217"/>
                    </a:cubicBezTo>
                    <a:cubicBezTo>
                      <a:pt x="252" y="221"/>
                      <a:pt x="251" y="225"/>
                      <a:pt x="248" y="229"/>
                    </a:cubicBezTo>
                    <a:cubicBezTo>
                      <a:pt x="243" y="233"/>
                      <a:pt x="236" y="232"/>
                      <a:pt x="231" y="236"/>
                    </a:cubicBezTo>
                    <a:cubicBezTo>
                      <a:pt x="228" y="236"/>
                      <a:pt x="228" y="236"/>
                      <a:pt x="228" y="236"/>
                    </a:cubicBezTo>
                    <a:cubicBezTo>
                      <a:pt x="228" y="231"/>
                      <a:pt x="228" y="231"/>
                      <a:pt x="228" y="231"/>
                    </a:cubicBezTo>
                    <a:cubicBezTo>
                      <a:pt x="224" y="232"/>
                      <a:pt x="225" y="235"/>
                      <a:pt x="223" y="237"/>
                    </a:cubicBezTo>
                    <a:cubicBezTo>
                      <a:pt x="218" y="241"/>
                      <a:pt x="206" y="239"/>
                      <a:pt x="206" y="247"/>
                    </a:cubicBezTo>
                    <a:cubicBezTo>
                      <a:pt x="206" y="248"/>
                      <a:pt x="206" y="248"/>
                      <a:pt x="206" y="249"/>
                    </a:cubicBezTo>
                    <a:cubicBezTo>
                      <a:pt x="206" y="250"/>
                      <a:pt x="205" y="251"/>
                      <a:pt x="205" y="252"/>
                    </a:cubicBezTo>
                    <a:cubicBezTo>
                      <a:pt x="205" y="253"/>
                      <a:pt x="208" y="255"/>
                      <a:pt x="208" y="257"/>
                    </a:cubicBezTo>
                    <a:cubicBezTo>
                      <a:pt x="208" y="265"/>
                      <a:pt x="197" y="262"/>
                      <a:pt x="197" y="269"/>
                    </a:cubicBezTo>
                    <a:cubicBezTo>
                      <a:pt x="197" y="273"/>
                      <a:pt x="196" y="279"/>
                      <a:pt x="197" y="281"/>
                    </a:cubicBezTo>
                    <a:cubicBezTo>
                      <a:pt x="192" y="284"/>
                      <a:pt x="194" y="296"/>
                      <a:pt x="188" y="296"/>
                    </a:cubicBezTo>
                    <a:cubicBezTo>
                      <a:pt x="187" y="296"/>
                      <a:pt x="186" y="295"/>
                      <a:pt x="186" y="293"/>
                    </a:cubicBezTo>
                    <a:cubicBezTo>
                      <a:pt x="183" y="294"/>
                      <a:pt x="182" y="295"/>
                      <a:pt x="181" y="295"/>
                    </a:cubicBezTo>
                    <a:cubicBezTo>
                      <a:pt x="175" y="295"/>
                      <a:pt x="176" y="285"/>
                      <a:pt x="170" y="285"/>
                    </a:cubicBezTo>
                    <a:cubicBezTo>
                      <a:pt x="167" y="285"/>
                      <a:pt x="163" y="287"/>
                      <a:pt x="161" y="288"/>
                    </a:cubicBezTo>
                    <a:cubicBezTo>
                      <a:pt x="159" y="282"/>
                      <a:pt x="157" y="284"/>
                      <a:pt x="153" y="281"/>
                    </a:cubicBezTo>
                    <a:cubicBezTo>
                      <a:pt x="152" y="280"/>
                      <a:pt x="152" y="277"/>
                      <a:pt x="152" y="277"/>
                    </a:cubicBezTo>
                    <a:cubicBezTo>
                      <a:pt x="147" y="273"/>
                      <a:pt x="138" y="263"/>
                      <a:pt x="138" y="256"/>
                    </a:cubicBezTo>
                    <a:cubicBezTo>
                      <a:pt x="138" y="253"/>
                      <a:pt x="140" y="254"/>
                      <a:pt x="142" y="252"/>
                    </a:cubicBezTo>
                    <a:cubicBezTo>
                      <a:pt x="138" y="248"/>
                      <a:pt x="137" y="253"/>
                      <a:pt x="133" y="251"/>
                    </a:cubicBezTo>
                    <a:cubicBezTo>
                      <a:pt x="133" y="250"/>
                      <a:pt x="132" y="246"/>
                      <a:pt x="131" y="244"/>
                    </a:cubicBezTo>
                    <a:cubicBezTo>
                      <a:pt x="130" y="240"/>
                      <a:pt x="124" y="237"/>
                      <a:pt x="124" y="231"/>
                    </a:cubicBezTo>
                    <a:cubicBezTo>
                      <a:pt x="124" y="229"/>
                      <a:pt x="125" y="228"/>
                      <a:pt x="126" y="225"/>
                    </a:cubicBezTo>
                    <a:cubicBezTo>
                      <a:pt x="124" y="224"/>
                      <a:pt x="123" y="224"/>
                      <a:pt x="121" y="225"/>
                    </a:cubicBezTo>
                    <a:cubicBezTo>
                      <a:pt x="121" y="220"/>
                      <a:pt x="121" y="220"/>
                      <a:pt x="121" y="220"/>
                    </a:cubicBezTo>
                    <a:cubicBezTo>
                      <a:pt x="125" y="216"/>
                      <a:pt x="126" y="211"/>
                      <a:pt x="130" y="208"/>
                    </a:cubicBezTo>
                    <a:lnTo>
                      <a:pt x="130" y="2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5" name="Freeform 149"/>
              <p:cNvSpPr>
                <a:spLocks/>
              </p:cNvSpPr>
              <p:nvPr/>
            </p:nvSpPr>
            <p:spPr bwMode="auto">
              <a:xfrm>
                <a:off x="1781175" y="1954213"/>
                <a:ext cx="42862" cy="28575"/>
              </a:xfrm>
              <a:custGeom>
                <a:avLst/>
                <a:gdLst>
                  <a:gd name="T0" fmla="*/ 5 w 19"/>
                  <a:gd name="T1" fmla="*/ 13 h 13"/>
                  <a:gd name="T2" fmla="*/ 0 w 19"/>
                  <a:gd name="T3" fmla="*/ 5 h 13"/>
                  <a:gd name="T4" fmla="*/ 5 w 19"/>
                  <a:gd name="T5" fmla="*/ 0 h 13"/>
                  <a:gd name="T6" fmla="*/ 19 w 19"/>
                  <a:gd name="T7" fmla="*/ 8 h 13"/>
                  <a:gd name="T8" fmla="*/ 10 w 19"/>
                  <a:gd name="T9" fmla="*/ 13 h 13"/>
                  <a:gd name="T10" fmla="*/ 5 w 19"/>
                  <a:gd name="T11" fmla="*/ 13 h 13"/>
                </a:gdLst>
                <a:ahLst/>
                <a:cxnLst>
                  <a:cxn ang="0">
                    <a:pos x="T0" y="T1"/>
                  </a:cxn>
                  <a:cxn ang="0">
                    <a:pos x="T2" y="T3"/>
                  </a:cxn>
                  <a:cxn ang="0">
                    <a:pos x="T4" y="T5"/>
                  </a:cxn>
                  <a:cxn ang="0">
                    <a:pos x="T6" y="T7"/>
                  </a:cxn>
                  <a:cxn ang="0">
                    <a:pos x="T8" y="T9"/>
                  </a:cxn>
                  <a:cxn ang="0">
                    <a:pos x="T10" y="T11"/>
                  </a:cxn>
                </a:cxnLst>
                <a:rect l="0" t="0" r="r" b="b"/>
                <a:pathLst>
                  <a:path w="19" h="13">
                    <a:moveTo>
                      <a:pt x="5" y="13"/>
                    </a:moveTo>
                    <a:cubicBezTo>
                      <a:pt x="3" y="12"/>
                      <a:pt x="0" y="7"/>
                      <a:pt x="0" y="5"/>
                    </a:cubicBezTo>
                    <a:cubicBezTo>
                      <a:pt x="0" y="1"/>
                      <a:pt x="3" y="0"/>
                      <a:pt x="5" y="0"/>
                    </a:cubicBezTo>
                    <a:cubicBezTo>
                      <a:pt x="11" y="0"/>
                      <a:pt x="13" y="6"/>
                      <a:pt x="19" y="8"/>
                    </a:cubicBezTo>
                    <a:cubicBezTo>
                      <a:pt x="18" y="12"/>
                      <a:pt x="14" y="13"/>
                      <a:pt x="10" y="13"/>
                    </a:cubicBezTo>
                    <a:lnTo>
                      <a:pt x="5"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6" name="Freeform 150"/>
              <p:cNvSpPr>
                <a:spLocks/>
              </p:cNvSpPr>
              <p:nvPr/>
            </p:nvSpPr>
            <p:spPr bwMode="auto">
              <a:xfrm>
                <a:off x="2292350" y="1816101"/>
                <a:ext cx="22225" cy="12700"/>
              </a:xfrm>
              <a:custGeom>
                <a:avLst/>
                <a:gdLst>
                  <a:gd name="T0" fmla="*/ 3 w 10"/>
                  <a:gd name="T1" fmla="*/ 6 h 6"/>
                  <a:gd name="T2" fmla="*/ 0 w 10"/>
                  <a:gd name="T3" fmla="*/ 3 h 6"/>
                  <a:gd name="T4" fmla="*/ 2 w 10"/>
                  <a:gd name="T5" fmla="*/ 0 h 6"/>
                  <a:gd name="T6" fmla="*/ 6 w 10"/>
                  <a:gd name="T7" fmla="*/ 0 h 6"/>
                  <a:gd name="T8" fmla="*/ 6 w 10"/>
                  <a:gd name="T9" fmla="*/ 3 h 6"/>
                  <a:gd name="T10" fmla="*/ 10 w 10"/>
                  <a:gd name="T11" fmla="*/ 3 h 6"/>
                  <a:gd name="T12" fmla="*/ 3 w 1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3" y="6"/>
                    </a:moveTo>
                    <a:cubicBezTo>
                      <a:pt x="1" y="6"/>
                      <a:pt x="0" y="4"/>
                      <a:pt x="0" y="3"/>
                    </a:cubicBezTo>
                    <a:cubicBezTo>
                      <a:pt x="0" y="1"/>
                      <a:pt x="2" y="0"/>
                      <a:pt x="2" y="0"/>
                    </a:cubicBezTo>
                    <a:cubicBezTo>
                      <a:pt x="6" y="0"/>
                      <a:pt x="6" y="0"/>
                      <a:pt x="6" y="0"/>
                    </a:cubicBezTo>
                    <a:cubicBezTo>
                      <a:pt x="6" y="1"/>
                      <a:pt x="6" y="2"/>
                      <a:pt x="6" y="3"/>
                    </a:cubicBezTo>
                    <a:cubicBezTo>
                      <a:pt x="10" y="3"/>
                      <a:pt x="10" y="3"/>
                      <a:pt x="10" y="3"/>
                    </a:cubicBezTo>
                    <a:cubicBezTo>
                      <a:pt x="9" y="3"/>
                      <a:pt x="5" y="6"/>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7" name="Freeform 151"/>
              <p:cNvSpPr>
                <a:spLocks/>
              </p:cNvSpPr>
              <p:nvPr/>
            </p:nvSpPr>
            <p:spPr bwMode="auto">
              <a:xfrm>
                <a:off x="1720850" y="2368551"/>
                <a:ext cx="93662" cy="90488"/>
              </a:xfrm>
              <a:custGeom>
                <a:avLst/>
                <a:gdLst>
                  <a:gd name="T0" fmla="*/ 3 w 43"/>
                  <a:gd name="T1" fmla="*/ 34 h 41"/>
                  <a:gd name="T2" fmla="*/ 0 w 43"/>
                  <a:gd name="T3" fmla="*/ 32 h 41"/>
                  <a:gd name="T4" fmla="*/ 5 w 43"/>
                  <a:gd name="T5" fmla="*/ 27 h 41"/>
                  <a:gd name="T6" fmla="*/ 5 w 43"/>
                  <a:gd name="T7" fmla="*/ 26 h 41"/>
                  <a:gd name="T8" fmla="*/ 3 w 43"/>
                  <a:gd name="T9" fmla="*/ 25 h 41"/>
                  <a:gd name="T10" fmla="*/ 15 w 43"/>
                  <a:gd name="T11" fmla="*/ 6 h 41"/>
                  <a:gd name="T12" fmla="*/ 22 w 43"/>
                  <a:gd name="T13" fmla="*/ 0 h 41"/>
                  <a:gd name="T14" fmla="*/ 23 w 43"/>
                  <a:gd name="T15" fmla="*/ 2 h 41"/>
                  <a:gd name="T16" fmla="*/ 17 w 43"/>
                  <a:gd name="T17" fmla="*/ 13 h 41"/>
                  <a:gd name="T18" fmla="*/ 17 w 43"/>
                  <a:gd name="T19" fmla="*/ 15 h 41"/>
                  <a:gd name="T20" fmla="*/ 21 w 43"/>
                  <a:gd name="T21" fmla="*/ 14 h 41"/>
                  <a:gd name="T22" fmla="*/ 24 w 43"/>
                  <a:gd name="T23" fmla="*/ 15 h 41"/>
                  <a:gd name="T24" fmla="*/ 23 w 43"/>
                  <a:gd name="T25" fmla="*/ 16 h 41"/>
                  <a:gd name="T26" fmla="*/ 23 w 43"/>
                  <a:gd name="T27" fmla="*/ 18 h 41"/>
                  <a:gd name="T28" fmla="*/ 27 w 43"/>
                  <a:gd name="T29" fmla="*/ 18 h 41"/>
                  <a:gd name="T30" fmla="*/ 27 w 43"/>
                  <a:gd name="T31" fmla="*/ 19 h 41"/>
                  <a:gd name="T32" fmla="*/ 30 w 43"/>
                  <a:gd name="T33" fmla="*/ 18 h 41"/>
                  <a:gd name="T34" fmla="*/ 36 w 43"/>
                  <a:gd name="T35" fmla="*/ 18 h 41"/>
                  <a:gd name="T36" fmla="*/ 36 w 43"/>
                  <a:gd name="T37" fmla="*/ 26 h 41"/>
                  <a:gd name="T38" fmla="*/ 39 w 43"/>
                  <a:gd name="T39" fmla="*/ 25 h 41"/>
                  <a:gd name="T40" fmla="*/ 36 w 43"/>
                  <a:gd name="T41" fmla="*/ 28 h 41"/>
                  <a:gd name="T42" fmla="*/ 38 w 43"/>
                  <a:gd name="T43" fmla="*/ 32 h 41"/>
                  <a:gd name="T44" fmla="*/ 41 w 43"/>
                  <a:gd name="T45" fmla="*/ 31 h 41"/>
                  <a:gd name="T46" fmla="*/ 43 w 43"/>
                  <a:gd name="T47" fmla="*/ 35 h 41"/>
                  <a:gd name="T48" fmla="*/ 39 w 43"/>
                  <a:gd name="T49" fmla="*/ 41 h 41"/>
                  <a:gd name="T50" fmla="*/ 37 w 43"/>
                  <a:gd name="T51" fmla="*/ 38 h 41"/>
                  <a:gd name="T52" fmla="*/ 35 w 43"/>
                  <a:gd name="T53" fmla="*/ 38 h 41"/>
                  <a:gd name="T54" fmla="*/ 33 w 43"/>
                  <a:gd name="T55" fmla="*/ 32 h 41"/>
                  <a:gd name="T56" fmla="*/ 26 w 43"/>
                  <a:gd name="T57" fmla="*/ 38 h 41"/>
                  <a:gd name="T58" fmla="*/ 25 w 43"/>
                  <a:gd name="T59" fmla="*/ 38 h 41"/>
                  <a:gd name="T60" fmla="*/ 27 w 43"/>
                  <a:gd name="T61" fmla="*/ 34 h 41"/>
                  <a:gd name="T62" fmla="*/ 21 w 43"/>
                  <a:gd name="T63" fmla="*/ 33 h 41"/>
                  <a:gd name="T64" fmla="*/ 17 w 43"/>
                  <a:gd name="T65" fmla="*/ 34 h 41"/>
                  <a:gd name="T66" fmla="*/ 10 w 43"/>
                  <a:gd name="T67" fmla="*/ 33 h 41"/>
                  <a:gd name="T68" fmla="*/ 3 w 43"/>
                  <a:gd name="T69" fmla="*/ 3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3" h="41">
                    <a:moveTo>
                      <a:pt x="3" y="34"/>
                    </a:moveTo>
                    <a:cubicBezTo>
                      <a:pt x="2" y="34"/>
                      <a:pt x="0" y="32"/>
                      <a:pt x="0" y="32"/>
                    </a:cubicBezTo>
                    <a:cubicBezTo>
                      <a:pt x="0" y="31"/>
                      <a:pt x="5" y="28"/>
                      <a:pt x="5" y="27"/>
                    </a:cubicBezTo>
                    <a:cubicBezTo>
                      <a:pt x="5" y="26"/>
                      <a:pt x="5" y="26"/>
                      <a:pt x="5" y="26"/>
                    </a:cubicBezTo>
                    <a:cubicBezTo>
                      <a:pt x="4" y="26"/>
                      <a:pt x="3" y="26"/>
                      <a:pt x="3" y="25"/>
                    </a:cubicBezTo>
                    <a:cubicBezTo>
                      <a:pt x="9" y="22"/>
                      <a:pt x="12" y="12"/>
                      <a:pt x="15" y="6"/>
                    </a:cubicBezTo>
                    <a:cubicBezTo>
                      <a:pt x="17" y="3"/>
                      <a:pt x="18" y="0"/>
                      <a:pt x="22" y="0"/>
                    </a:cubicBezTo>
                    <a:cubicBezTo>
                      <a:pt x="23" y="0"/>
                      <a:pt x="23" y="1"/>
                      <a:pt x="23" y="2"/>
                    </a:cubicBezTo>
                    <a:cubicBezTo>
                      <a:pt x="23" y="7"/>
                      <a:pt x="19" y="9"/>
                      <a:pt x="17" y="13"/>
                    </a:cubicBezTo>
                    <a:cubicBezTo>
                      <a:pt x="17" y="15"/>
                      <a:pt x="17" y="15"/>
                      <a:pt x="17" y="15"/>
                    </a:cubicBezTo>
                    <a:cubicBezTo>
                      <a:pt x="19" y="15"/>
                      <a:pt x="19" y="14"/>
                      <a:pt x="21" y="14"/>
                    </a:cubicBezTo>
                    <a:cubicBezTo>
                      <a:pt x="22" y="14"/>
                      <a:pt x="23" y="14"/>
                      <a:pt x="24" y="15"/>
                    </a:cubicBezTo>
                    <a:cubicBezTo>
                      <a:pt x="23" y="16"/>
                      <a:pt x="23" y="16"/>
                      <a:pt x="23" y="16"/>
                    </a:cubicBezTo>
                    <a:cubicBezTo>
                      <a:pt x="23" y="18"/>
                      <a:pt x="23" y="18"/>
                      <a:pt x="23" y="18"/>
                    </a:cubicBezTo>
                    <a:cubicBezTo>
                      <a:pt x="27" y="18"/>
                      <a:pt x="27" y="18"/>
                      <a:pt x="27" y="18"/>
                    </a:cubicBezTo>
                    <a:cubicBezTo>
                      <a:pt x="27" y="18"/>
                      <a:pt x="27" y="19"/>
                      <a:pt x="27" y="19"/>
                    </a:cubicBezTo>
                    <a:cubicBezTo>
                      <a:pt x="30" y="18"/>
                      <a:pt x="30" y="18"/>
                      <a:pt x="30" y="18"/>
                    </a:cubicBezTo>
                    <a:cubicBezTo>
                      <a:pt x="32" y="19"/>
                      <a:pt x="35" y="19"/>
                      <a:pt x="36" y="18"/>
                    </a:cubicBezTo>
                    <a:cubicBezTo>
                      <a:pt x="36" y="20"/>
                      <a:pt x="36" y="22"/>
                      <a:pt x="36" y="26"/>
                    </a:cubicBezTo>
                    <a:cubicBezTo>
                      <a:pt x="37" y="25"/>
                      <a:pt x="38" y="25"/>
                      <a:pt x="39" y="25"/>
                    </a:cubicBezTo>
                    <a:cubicBezTo>
                      <a:pt x="38" y="27"/>
                      <a:pt x="36" y="27"/>
                      <a:pt x="36" y="28"/>
                    </a:cubicBezTo>
                    <a:cubicBezTo>
                      <a:pt x="36" y="29"/>
                      <a:pt x="38" y="30"/>
                      <a:pt x="38" y="32"/>
                    </a:cubicBezTo>
                    <a:cubicBezTo>
                      <a:pt x="40" y="32"/>
                      <a:pt x="40" y="32"/>
                      <a:pt x="41" y="31"/>
                    </a:cubicBezTo>
                    <a:cubicBezTo>
                      <a:pt x="41" y="33"/>
                      <a:pt x="43" y="33"/>
                      <a:pt x="43" y="35"/>
                    </a:cubicBezTo>
                    <a:cubicBezTo>
                      <a:pt x="43" y="38"/>
                      <a:pt x="41" y="41"/>
                      <a:pt x="39" y="41"/>
                    </a:cubicBezTo>
                    <a:cubicBezTo>
                      <a:pt x="37" y="41"/>
                      <a:pt x="37" y="39"/>
                      <a:pt x="37" y="38"/>
                    </a:cubicBezTo>
                    <a:cubicBezTo>
                      <a:pt x="36" y="38"/>
                      <a:pt x="36" y="38"/>
                      <a:pt x="35" y="38"/>
                    </a:cubicBezTo>
                    <a:cubicBezTo>
                      <a:pt x="33" y="38"/>
                      <a:pt x="35" y="33"/>
                      <a:pt x="33" y="32"/>
                    </a:cubicBezTo>
                    <a:cubicBezTo>
                      <a:pt x="31" y="34"/>
                      <a:pt x="29" y="38"/>
                      <a:pt x="26" y="38"/>
                    </a:cubicBezTo>
                    <a:cubicBezTo>
                      <a:pt x="26" y="38"/>
                      <a:pt x="25" y="38"/>
                      <a:pt x="25" y="38"/>
                    </a:cubicBezTo>
                    <a:cubicBezTo>
                      <a:pt x="25" y="35"/>
                      <a:pt x="27" y="35"/>
                      <a:pt x="27" y="34"/>
                    </a:cubicBezTo>
                    <a:cubicBezTo>
                      <a:pt x="25" y="34"/>
                      <a:pt x="22" y="35"/>
                      <a:pt x="21" y="33"/>
                    </a:cubicBezTo>
                    <a:cubicBezTo>
                      <a:pt x="19" y="34"/>
                      <a:pt x="18" y="34"/>
                      <a:pt x="17" y="34"/>
                    </a:cubicBezTo>
                    <a:cubicBezTo>
                      <a:pt x="14" y="34"/>
                      <a:pt x="12" y="33"/>
                      <a:pt x="10" y="33"/>
                    </a:cubicBezTo>
                    <a:cubicBezTo>
                      <a:pt x="6" y="33"/>
                      <a:pt x="5" y="34"/>
                      <a:pt x="3"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8" name="Freeform 152"/>
              <p:cNvSpPr>
                <a:spLocks/>
              </p:cNvSpPr>
              <p:nvPr/>
            </p:nvSpPr>
            <p:spPr bwMode="auto">
              <a:xfrm>
                <a:off x="4505325" y="1787526"/>
                <a:ext cx="109537" cy="41275"/>
              </a:xfrm>
              <a:custGeom>
                <a:avLst/>
                <a:gdLst>
                  <a:gd name="T0" fmla="*/ 40 w 50"/>
                  <a:gd name="T1" fmla="*/ 14 h 19"/>
                  <a:gd name="T2" fmla="*/ 34 w 50"/>
                  <a:gd name="T3" fmla="*/ 17 h 19"/>
                  <a:gd name="T4" fmla="*/ 30 w 50"/>
                  <a:gd name="T5" fmla="*/ 14 h 19"/>
                  <a:gd name="T6" fmla="*/ 25 w 50"/>
                  <a:gd name="T7" fmla="*/ 16 h 19"/>
                  <a:gd name="T8" fmla="*/ 20 w 50"/>
                  <a:gd name="T9" fmla="*/ 18 h 19"/>
                  <a:gd name="T10" fmla="*/ 16 w 50"/>
                  <a:gd name="T11" fmla="*/ 16 h 19"/>
                  <a:gd name="T12" fmla="*/ 11 w 50"/>
                  <a:gd name="T13" fmla="*/ 19 h 19"/>
                  <a:gd name="T14" fmla="*/ 0 w 50"/>
                  <a:gd name="T15" fmla="*/ 9 h 19"/>
                  <a:gd name="T16" fmla="*/ 10 w 50"/>
                  <a:gd name="T17" fmla="*/ 0 h 19"/>
                  <a:gd name="T18" fmla="*/ 24 w 50"/>
                  <a:gd name="T19" fmla="*/ 7 h 19"/>
                  <a:gd name="T20" fmla="*/ 28 w 50"/>
                  <a:gd name="T21" fmla="*/ 1 h 19"/>
                  <a:gd name="T22" fmla="*/ 50 w 50"/>
                  <a:gd name="T23" fmla="*/ 7 h 19"/>
                  <a:gd name="T24" fmla="*/ 46 w 50"/>
                  <a:gd name="T25" fmla="*/ 14 h 19"/>
                  <a:gd name="T26" fmla="*/ 40 w 50"/>
                  <a:gd name="T2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19">
                    <a:moveTo>
                      <a:pt x="40" y="14"/>
                    </a:moveTo>
                    <a:cubicBezTo>
                      <a:pt x="38" y="14"/>
                      <a:pt x="37" y="17"/>
                      <a:pt x="34" y="17"/>
                    </a:cubicBezTo>
                    <a:cubicBezTo>
                      <a:pt x="32" y="17"/>
                      <a:pt x="32" y="14"/>
                      <a:pt x="30" y="14"/>
                    </a:cubicBezTo>
                    <a:cubicBezTo>
                      <a:pt x="28" y="14"/>
                      <a:pt x="27" y="16"/>
                      <a:pt x="25" y="16"/>
                    </a:cubicBezTo>
                    <a:cubicBezTo>
                      <a:pt x="24" y="16"/>
                      <a:pt x="23" y="18"/>
                      <a:pt x="20" y="18"/>
                    </a:cubicBezTo>
                    <a:cubicBezTo>
                      <a:pt x="18" y="18"/>
                      <a:pt x="17" y="17"/>
                      <a:pt x="16" y="16"/>
                    </a:cubicBezTo>
                    <a:cubicBezTo>
                      <a:pt x="15" y="17"/>
                      <a:pt x="14" y="19"/>
                      <a:pt x="11" y="19"/>
                    </a:cubicBezTo>
                    <a:cubicBezTo>
                      <a:pt x="5" y="19"/>
                      <a:pt x="0" y="14"/>
                      <a:pt x="0" y="9"/>
                    </a:cubicBezTo>
                    <a:cubicBezTo>
                      <a:pt x="0" y="4"/>
                      <a:pt x="5" y="0"/>
                      <a:pt x="10" y="0"/>
                    </a:cubicBezTo>
                    <a:cubicBezTo>
                      <a:pt x="17" y="0"/>
                      <a:pt x="18" y="7"/>
                      <a:pt x="24" y="7"/>
                    </a:cubicBezTo>
                    <a:cubicBezTo>
                      <a:pt x="24" y="4"/>
                      <a:pt x="25" y="1"/>
                      <a:pt x="28" y="1"/>
                    </a:cubicBezTo>
                    <a:cubicBezTo>
                      <a:pt x="32" y="1"/>
                      <a:pt x="45" y="6"/>
                      <a:pt x="50" y="7"/>
                    </a:cubicBezTo>
                    <a:cubicBezTo>
                      <a:pt x="49" y="10"/>
                      <a:pt x="46" y="13"/>
                      <a:pt x="46" y="14"/>
                    </a:cubicBezTo>
                    <a:lnTo>
                      <a:pt x="4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89" name="Freeform 153"/>
              <p:cNvSpPr>
                <a:spLocks/>
              </p:cNvSpPr>
              <p:nvPr/>
            </p:nvSpPr>
            <p:spPr bwMode="auto">
              <a:xfrm>
                <a:off x="896938" y="2695576"/>
                <a:ext cx="569912" cy="382588"/>
              </a:xfrm>
              <a:custGeom>
                <a:avLst/>
                <a:gdLst>
                  <a:gd name="T0" fmla="*/ 128 w 259"/>
                  <a:gd name="T1" fmla="*/ 50 h 174"/>
                  <a:gd name="T2" fmla="*/ 126 w 259"/>
                  <a:gd name="T3" fmla="*/ 72 h 174"/>
                  <a:gd name="T4" fmla="*/ 129 w 259"/>
                  <a:gd name="T5" fmla="*/ 82 h 174"/>
                  <a:gd name="T6" fmla="*/ 144 w 259"/>
                  <a:gd name="T7" fmla="*/ 98 h 174"/>
                  <a:gd name="T8" fmla="*/ 160 w 259"/>
                  <a:gd name="T9" fmla="*/ 98 h 174"/>
                  <a:gd name="T10" fmla="*/ 168 w 259"/>
                  <a:gd name="T11" fmla="*/ 96 h 174"/>
                  <a:gd name="T12" fmla="*/ 186 w 259"/>
                  <a:gd name="T13" fmla="*/ 78 h 174"/>
                  <a:gd name="T14" fmla="*/ 196 w 259"/>
                  <a:gd name="T15" fmla="*/ 79 h 174"/>
                  <a:gd name="T16" fmla="*/ 192 w 259"/>
                  <a:gd name="T17" fmla="*/ 92 h 174"/>
                  <a:gd name="T18" fmla="*/ 189 w 259"/>
                  <a:gd name="T19" fmla="*/ 98 h 174"/>
                  <a:gd name="T20" fmla="*/ 188 w 259"/>
                  <a:gd name="T21" fmla="*/ 109 h 174"/>
                  <a:gd name="T22" fmla="*/ 184 w 259"/>
                  <a:gd name="T23" fmla="*/ 115 h 174"/>
                  <a:gd name="T24" fmla="*/ 208 w 259"/>
                  <a:gd name="T25" fmla="*/ 116 h 174"/>
                  <a:gd name="T26" fmla="*/ 219 w 259"/>
                  <a:gd name="T27" fmla="*/ 124 h 174"/>
                  <a:gd name="T28" fmla="*/ 217 w 259"/>
                  <a:gd name="T29" fmla="*/ 148 h 174"/>
                  <a:gd name="T30" fmla="*/ 232 w 259"/>
                  <a:gd name="T31" fmla="*/ 162 h 174"/>
                  <a:gd name="T32" fmla="*/ 259 w 259"/>
                  <a:gd name="T33" fmla="*/ 165 h 174"/>
                  <a:gd name="T34" fmla="*/ 251 w 259"/>
                  <a:gd name="T35" fmla="*/ 169 h 174"/>
                  <a:gd name="T36" fmla="*/ 246 w 259"/>
                  <a:gd name="T37" fmla="*/ 162 h 174"/>
                  <a:gd name="T38" fmla="*/ 240 w 259"/>
                  <a:gd name="T39" fmla="*/ 170 h 174"/>
                  <a:gd name="T40" fmla="*/ 229 w 259"/>
                  <a:gd name="T41" fmla="*/ 167 h 174"/>
                  <a:gd name="T42" fmla="*/ 221 w 259"/>
                  <a:gd name="T43" fmla="*/ 166 h 174"/>
                  <a:gd name="T44" fmla="*/ 208 w 259"/>
                  <a:gd name="T45" fmla="*/ 155 h 174"/>
                  <a:gd name="T46" fmla="*/ 206 w 259"/>
                  <a:gd name="T47" fmla="*/ 157 h 174"/>
                  <a:gd name="T48" fmla="*/ 201 w 259"/>
                  <a:gd name="T49" fmla="*/ 144 h 174"/>
                  <a:gd name="T50" fmla="*/ 191 w 259"/>
                  <a:gd name="T51" fmla="*/ 133 h 174"/>
                  <a:gd name="T52" fmla="*/ 177 w 259"/>
                  <a:gd name="T53" fmla="*/ 131 h 174"/>
                  <a:gd name="T54" fmla="*/ 151 w 259"/>
                  <a:gd name="T55" fmla="*/ 116 h 174"/>
                  <a:gd name="T56" fmla="*/ 145 w 259"/>
                  <a:gd name="T57" fmla="*/ 114 h 174"/>
                  <a:gd name="T58" fmla="*/ 131 w 259"/>
                  <a:gd name="T59" fmla="*/ 116 h 174"/>
                  <a:gd name="T60" fmla="*/ 114 w 259"/>
                  <a:gd name="T61" fmla="*/ 109 h 174"/>
                  <a:gd name="T62" fmla="*/ 100 w 259"/>
                  <a:gd name="T63" fmla="*/ 104 h 174"/>
                  <a:gd name="T64" fmla="*/ 90 w 259"/>
                  <a:gd name="T65" fmla="*/ 100 h 174"/>
                  <a:gd name="T66" fmla="*/ 76 w 259"/>
                  <a:gd name="T67" fmla="*/ 88 h 174"/>
                  <a:gd name="T68" fmla="*/ 76 w 259"/>
                  <a:gd name="T69" fmla="*/ 77 h 174"/>
                  <a:gd name="T70" fmla="*/ 53 w 259"/>
                  <a:gd name="T71" fmla="*/ 51 h 174"/>
                  <a:gd name="T72" fmla="*/ 42 w 259"/>
                  <a:gd name="T73" fmla="*/ 35 h 174"/>
                  <a:gd name="T74" fmla="*/ 32 w 259"/>
                  <a:gd name="T75" fmla="*/ 27 h 174"/>
                  <a:gd name="T76" fmla="*/ 25 w 259"/>
                  <a:gd name="T77" fmla="*/ 11 h 174"/>
                  <a:gd name="T78" fmla="*/ 14 w 259"/>
                  <a:gd name="T79" fmla="*/ 9 h 174"/>
                  <a:gd name="T80" fmla="*/ 25 w 259"/>
                  <a:gd name="T81" fmla="*/ 27 h 174"/>
                  <a:gd name="T82" fmla="*/ 38 w 259"/>
                  <a:gd name="T83" fmla="*/ 48 h 174"/>
                  <a:gd name="T84" fmla="*/ 49 w 259"/>
                  <a:gd name="T85" fmla="*/ 66 h 174"/>
                  <a:gd name="T86" fmla="*/ 44 w 259"/>
                  <a:gd name="T87" fmla="*/ 65 h 174"/>
                  <a:gd name="T88" fmla="*/ 33 w 259"/>
                  <a:gd name="T89" fmla="*/ 56 h 174"/>
                  <a:gd name="T90" fmla="*/ 26 w 259"/>
                  <a:gd name="T91" fmla="*/ 43 h 174"/>
                  <a:gd name="T92" fmla="*/ 21 w 259"/>
                  <a:gd name="T93" fmla="*/ 35 h 174"/>
                  <a:gd name="T94" fmla="*/ 6 w 259"/>
                  <a:gd name="T95" fmla="*/ 12 h 174"/>
                  <a:gd name="T96" fmla="*/ 0 w 259"/>
                  <a:gd name="T97" fmla="*/ 0 h 174"/>
                  <a:gd name="T98" fmla="*/ 39 w 259"/>
                  <a:gd name="T99" fmla="*/ 8 h 174"/>
                  <a:gd name="T100" fmla="*/ 58 w 259"/>
                  <a:gd name="T101" fmla="*/ 5 h 174"/>
                  <a:gd name="T102" fmla="*/ 78 w 259"/>
                  <a:gd name="T103" fmla="*/ 14 h 174"/>
                  <a:gd name="T104" fmla="*/ 96 w 259"/>
                  <a:gd name="T105" fmla="*/ 19 h 174"/>
                  <a:gd name="T106" fmla="*/ 128 w 259"/>
                  <a:gd name="T107" fmla="*/ 46 h 174"/>
                  <a:gd name="T108" fmla="*/ 127 w 259"/>
                  <a:gd name="T109" fmla="*/ 4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59" h="174">
                    <a:moveTo>
                      <a:pt x="128" y="47"/>
                    </a:moveTo>
                    <a:cubicBezTo>
                      <a:pt x="128" y="48"/>
                      <a:pt x="128" y="49"/>
                      <a:pt x="128" y="50"/>
                    </a:cubicBezTo>
                    <a:cubicBezTo>
                      <a:pt x="128" y="54"/>
                      <a:pt x="127" y="56"/>
                      <a:pt x="126" y="59"/>
                    </a:cubicBezTo>
                    <a:cubicBezTo>
                      <a:pt x="126" y="72"/>
                      <a:pt x="126" y="72"/>
                      <a:pt x="126" y="72"/>
                    </a:cubicBezTo>
                    <a:cubicBezTo>
                      <a:pt x="126" y="74"/>
                      <a:pt x="128" y="76"/>
                      <a:pt x="128" y="77"/>
                    </a:cubicBezTo>
                    <a:cubicBezTo>
                      <a:pt x="129" y="79"/>
                      <a:pt x="128" y="80"/>
                      <a:pt x="129" y="82"/>
                    </a:cubicBezTo>
                    <a:cubicBezTo>
                      <a:pt x="130" y="84"/>
                      <a:pt x="133" y="87"/>
                      <a:pt x="134" y="89"/>
                    </a:cubicBezTo>
                    <a:cubicBezTo>
                      <a:pt x="138" y="93"/>
                      <a:pt x="138" y="97"/>
                      <a:pt x="144" y="98"/>
                    </a:cubicBezTo>
                    <a:cubicBezTo>
                      <a:pt x="146" y="99"/>
                      <a:pt x="146" y="101"/>
                      <a:pt x="148" y="101"/>
                    </a:cubicBezTo>
                    <a:cubicBezTo>
                      <a:pt x="152" y="101"/>
                      <a:pt x="156" y="98"/>
                      <a:pt x="160" y="98"/>
                    </a:cubicBezTo>
                    <a:cubicBezTo>
                      <a:pt x="163" y="98"/>
                      <a:pt x="164" y="99"/>
                      <a:pt x="165" y="99"/>
                    </a:cubicBezTo>
                    <a:cubicBezTo>
                      <a:pt x="167" y="99"/>
                      <a:pt x="168" y="97"/>
                      <a:pt x="168" y="96"/>
                    </a:cubicBezTo>
                    <a:cubicBezTo>
                      <a:pt x="169" y="93"/>
                      <a:pt x="173" y="90"/>
                      <a:pt x="173" y="87"/>
                    </a:cubicBezTo>
                    <a:cubicBezTo>
                      <a:pt x="173" y="80"/>
                      <a:pt x="180" y="78"/>
                      <a:pt x="186" y="78"/>
                    </a:cubicBezTo>
                    <a:cubicBezTo>
                      <a:pt x="188" y="78"/>
                      <a:pt x="190" y="78"/>
                      <a:pt x="191" y="78"/>
                    </a:cubicBezTo>
                    <a:cubicBezTo>
                      <a:pt x="192" y="79"/>
                      <a:pt x="195" y="79"/>
                      <a:pt x="196" y="79"/>
                    </a:cubicBezTo>
                    <a:cubicBezTo>
                      <a:pt x="196" y="80"/>
                      <a:pt x="196" y="80"/>
                      <a:pt x="196" y="81"/>
                    </a:cubicBezTo>
                    <a:cubicBezTo>
                      <a:pt x="196" y="84"/>
                      <a:pt x="192" y="88"/>
                      <a:pt x="192" y="92"/>
                    </a:cubicBezTo>
                    <a:cubicBezTo>
                      <a:pt x="192" y="96"/>
                      <a:pt x="191" y="98"/>
                      <a:pt x="189" y="100"/>
                    </a:cubicBezTo>
                    <a:cubicBezTo>
                      <a:pt x="189" y="99"/>
                      <a:pt x="189" y="99"/>
                      <a:pt x="189" y="98"/>
                    </a:cubicBezTo>
                    <a:cubicBezTo>
                      <a:pt x="189" y="98"/>
                      <a:pt x="188" y="98"/>
                      <a:pt x="188" y="98"/>
                    </a:cubicBezTo>
                    <a:cubicBezTo>
                      <a:pt x="188" y="101"/>
                      <a:pt x="188" y="106"/>
                      <a:pt x="188" y="109"/>
                    </a:cubicBezTo>
                    <a:cubicBezTo>
                      <a:pt x="188" y="111"/>
                      <a:pt x="185" y="112"/>
                      <a:pt x="184" y="114"/>
                    </a:cubicBezTo>
                    <a:cubicBezTo>
                      <a:pt x="184" y="114"/>
                      <a:pt x="184" y="114"/>
                      <a:pt x="184" y="115"/>
                    </a:cubicBezTo>
                    <a:cubicBezTo>
                      <a:pt x="184" y="116"/>
                      <a:pt x="185" y="117"/>
                      <a:pt x="186" y="117"/>
                    </a:cubicBezTo>
                    <a:cubicBezTo>
                      <a:pt x="194" y="117"/>
                      <a:pt x="200" y="116"/>
                      <a:pt x="208" y="116"/>
                    </a:cubicBezTo>
                    <a:cubicBezTo>
                      <a:pt x="213" y="116"/>
                      <a:pt x="215" y="120"/>
                      <a:pt x="219" y="121"/>
                    </a:cubicBezTo>
                    <a:cubicBezTo>
                      <a:pt x="219" y="122"/>
                      <a:pt x="219" y="123"/>
                      <a:pt x="219" y="124"/>
                    </a:cubicBezTo>
                    <a:cubicBezTo>
                      <a:pt x="219" y="126"/>
                      <a:pt x="218" y="132"/>
                      <a:pt x="217" y="134"/>
                    </a:cubicBezTo>
                    <a:cubicBezTo>
                      <a:pt x="217" y="139"/>
                      <a:pt x="217" y="144"/>
                      <a:pt x="217" y="148"/>
                    </a:cubicBezTo>
                    <a:cubicBezTo>
                      <a:pt x="217" y="153"/>
                      <a:pt x="222" y="155"/>
                      <a:pt x="225" y="157"/>
                    </a:cubicBezTo>
                    <a:cubicBezTo>
                      <a:pt x="228" y="158"/>
                      <a:pt x="228" y="162"/>
                      <a:pt x="232" y="162"/>
                    </a:cubicBezTo>
                    <a:cubicBezTo>
                      <a:pt x="238" y="162"/>
                      <a:pt x="241" y="158"/>
                      <a:pt x="246" y="158"/>
                    </a:cubicBezTo>
                    <a:cubicBezTo>
                      <a:pt x="252" y="158"/>
                      <a:pt x="255" y="162"/>
                      <a:pt x="259" y="165"/>
                    </a:cubicBezTo>
                    <a:cubicBezTo>
                      <a:pt x="259" y="166"/>
                      <a:pt x="254" y="171"/>
                      <a:pt x="253" y="170"/>
                    </a:cubicBezTo>
                    <a:cubicBezTo>
                      <a:pt x="253" y="170"/>
                      <a:pt x="251" y="169"/>
                      <a:pt x="251" y="169"/>
                    </a:cubicBezTo>
                    <a:cubicBezTo>
                      <a:pt x="251" y="168"/>
                      <a:pt x="252" y="167"/>
                      <a:pt x="252" y="166"/>
                    </a:cubicBezTo>
                    <a:cubicBezTo>
                      <a:pt x="250" y="165"/>
                      <a:pt x="249" y="162"/>
                      <a:pt x="246" y="162"/>
                    </a:cubicBezTo>
                    <a:cubicBezTo>
                      <a:pt x="245" y="162"/>
                      <a:pt x="238" y="167"/>
                      <a:pt x="238" y="168"/>
                    </a:cubicBezTo>
                    <a:cubicBezTo>
                      <a:pt x="238" y="169"/>
                      <a:pt x="240" y="170"/>
                      <a:pt x="240" y="170"/>
                    </a:cubicBezTo>
                    <a:cubicBezTo>
                      <a:pt x="240" y="172"/>
                      <a:pt x="239" y="174"/>
                      <a:pt x="237" y="174"/>
                    </a:cubicBezTo>
                    <a:cubicBezTo>
                      <a:pt x="233" y="174"/>
                      <a:pt x="231" y="169"/>
                      <a:pt x="229" y="167"/>
                    </a:cubicBezTo>
                    <a:cubicBezTo>
                      <a:pt x="228" y="166"/>
                      <a:pt x="224" y="167"/>
                      <a:pt x="222" y="167"/>
                    </a:cubicBezTo>
                    <a:cubicBezTo>
                      <a:pt x="222" y="167"/>
                      <a:pt x="221" y="166"/>
                      <a:pt x="221" y="166"/>
                    </a:cubicBezTo>
                    <a:cubicBezTo>
                      <a:pt x="218" y="165"/>
                      <a:pt x="218" y="163"/>
                      <a:pt x="217" y="161"/>
                    </a:cubicBezTo>
                    <a:cubicBezTo>
                      <a:pt x="216" y="160"/>
                      <a:pt x="209" y="155"/>
                      <a:pt x="208" y="155"/>
                    </a:cubicBezTo>
                    <a:cubicBezTo>
                      <a:pt x="208" y="156"/>
                      <a:pt x="208" y="157"/>
                      <a:pt x="208" y="157"/>
                    </a:cubicBezTo>
                    <a:cubicBezTo>
                      <a:pt x="206" y="157"/>
                      <a:pt x="206" y="157"/>
                      <a:pt x="206" y="157"/>
                    </a:cubicBezTo>
                    <a:cubicBezTo>
                      <a:pt x="203" y="155"/>
                      <a:pt x="205" y="152"/>
                      <a:pt x="204" y="148"/>
                    </a:cubicBezTo>
                    <a:cubicBezTo>
                      <a:pt x="203" y="146"/>
                      <a:pt x="202" y="145"/>
                      <a:pt x="201" y="144"/>
                    </a:cubicBezTo>
                    <a:cubicBezTo>
                      <a:pt x="197" y="141"/>
                      <a:pt x="194" y="139"/>
                      <a:pt x="192" y="133"/>
                    </a:cubicBezTo>
                    <a:cubicBezTo>
                      <a:pt x="192" y="133"/>
                      <a:pt x="191" y="133"/>
                      <a:pt x="191" y="133"/>
                    </a:cubicBezTo>
                    <a:cubicBezTo>
                      <a:pt x="189" y="133"/>
                      <a:pt x="188" y="134"/>
                      <a:pt x="187" y="134"/>
                    </a:cubicBezTo>
                    <a:cubicBezTo>
                      <a:pt x="182" y="134"/>
                      <a:pt x="180" y="132"/>
                      <a:pt x="177" y="131"/>
                    </a:cubicBezTo>
                    <a:cubicBezTo>
                      <a:pt x="173" y="128"/>
                      <a:pt x="170" y="130"/>
                      <a:pt x="165" y="127"/>
                    </a:cubicBezTo>
                    <a:cubicBezTo>
                      <a:pt x="158" y="124"/>
                      <a:pt x="157" y="119"/>
                      <a:pt x="151" y="116"/>
                    </a:cubicBezTo>
                    <a:cubicBezTo>
                      <a:pt x="150" y="116"/>
                      <a:pt x="150" y="116"/>
                      <a:pt x="150" y="116"/>
                    </a:cubicBezTo>
                    <a:cubicBezTo>
                      <a:pt x="148" y="115"/>
                      <a:pt x="146" y="114"/>
                      <a:pt x="145" y="114"/>
                    </a:cubicBezTo>
                    <a:cubicBezTo>
                      <a:pt x="140" y="114"/>
                      <a:pt x="140" y="119"/>
                      <a:pt x="136" y="119"/>
                    </a:cubicBezTo>
                    <a:cubicBezTo>
                      <a:pt x="134" y="119"/>
                      <a:pt x="132" y="117"/>
                      <a:pt x="131" y="116"/>
                    </a:cubicBezTo>
                    <a:cubicBezTo>
                      <a:pt x="130" y="116"/>
                      <a:pt x="128" y="116"/>
                      <a:pt x="126" y="116"/>
                    </a:cubicBezTo>
                    <a:cubicBezTo>
                      <a:pt x="123" y="116"/>
                      <a:pt x="116" y="111"/>
                      <a:pt x="114" y="109"/>
                    </a:cubicBezTo>
                    <a:cubicBezTo>
                      <a:pt x="111" y="108"/>
                      <a:pt x="109" y="110"/>
                      <a:pt x="107" y="109"/>
                    </a:cubicBezTo>
                    <a:cubicBezTo>
                      <a:pt x="104" y="108"/>
                      <a:pt x="103" y="105"/>
                      <a:pt x="100" y="104"/>
                    </a:cubicBezTo>
                    <a:cubicBezTo>
                      <a:pt x="97" y="102"/>
                      <a:pt x="95" y="103"/>
                      <a:pt x="92" y="102"/>
                    </a:cubicBezTo>
                    <a:cubicBezTo>
                      <a:pt x="91" y="101"/>
                      <a:pt x="91" y="101"/>
                      <a:pt x="90" y="100"/>
                    </a:cubicBezTo>
                    <a:cubicBezTo>
                      <a:pt x="87" y="97"/>
                      <a:pt x="80" y="96"/>
                      <a:pt x="79" y="93"/>
                    </a:cubicBezTo>
                    <a:cubicBezTo>
                      <a:pt x="77" y="93"/>
                      <a:pt x="76" y="90"/>
                      <a:pt x="76" y="88"/>
                    </a:cubicBezTo>
                    <a:cubicBezTo>
                      <a:pt x="76" y="86"/>
                      <a:pt x="78" y="84"/>
                      <a:pt x="78" y="82"/>
                    </a:cubicBezTo>
                    <a:cubicBezTo>
                      <a:pt x="78" y="79"/>
                      <a:pt x="77" y="78"/>
                      <a:pt x="76" y="77"/>
                    </a:cubicBezTo>
                    <a:cubicBezTo>
                      <a:pt x="73" y="68"/>
                      <a:pt x="66" y="62"/>
                      <a:pt x="61" y="57"/>
                    </a:cubicBezTo>
                    <a:cubicBezTo>
                      <a:pt x="58" y="55"/>
                      <a:pt x="55" y="54"/>
                      <a:pt x="53" y="51"/>
                    </a:cubicBezTo>
                    <a:cubicBezTo>
                      <a:pt x="51" y="50"/>
                      <a:pt x="52" y="47"/>
                      <a:pt x="51" y="45"/>
                    </a:cubicBezTo>
                    <a:cubicBezTo>
                      <a:pt x="49" y="41"/>
                      <a:pt x="42" y="40"/>
                      <a:pt x="42" y="35"/>
                    </a:cubicBezTo>
                    <a:cubicBezTo>
                      <a:pt x="40" y="34"/>
                      <a:pt x="40" y="34"/>
                      <a:pt x="40" y="35"/>
                    </a:cubicBezTo>
                    <a:cubicBezTo>
                      <a:pt x="37" y="32"/>
                      <a:pt x="34" y="29"/>
                      <a:pt x="32" y="27"/>
                    </a:cubicBezTo>
                    <a:cubicBezTo>
                      <a:pt x="30" y="25"/>
                      <a:pt x="31" y="21"/>
                      <a:pt x="29" y="19"/>
                    </a:cubicBezTo>
                    <a:cubicBezTo>
                      <a:pt x="26" y="17"/>
                      <a:pt x="27" y="12"/>
                      <a:pt x="25" y="11"/>
                    </a:cubicBezTo>
                    <a:cubicBezTo>
                      <a:pt x="21" y="9"/>
                      <a:pt x="18" y="9"/>
                      <a:pt x="15" y="7"/>
                    </a:cubicBezTo>
                    <a:cubicBezTo>
                      <a:pt x="14" y="7"/>
                      <a:pt x="14" y="9"/>
                      <a:pt x="14" y="9"/>
                    </a:cubicBezTo>
                    <a:cubicBezTo>
                      <a:pt x="14" y="14"/>
                      <a:pt x="16" y="17"/>
                      <a:pt x="18" y="21"/>
                    </a:cubicBezTo>
                    <a:cubicBezTo>
                      <a:pt x="20" y="24"/>
                      <a:pt x="23" y="24"/>
                      <a:pt x="25" y="27"/>
                    </a:cubicBezTo>
                    <a:cubicBezTo>
                      <a:pt x="28" y="30"/>
                      <a:pt x="29" y="32"/>
                      <a:pt x="30" y="36"/>
                    </a:cubicBezTo>
                    <a:cubicBezTo>
                      <a:pt x="31" y="41"/>
                      <a:pt x="36" y="44"/>
                      <a:pt x="38" y="48"/>
                    </a:cubicBezTo>
                    <a:cubicBezTo>
                      <a:pt x="39" y="54"/>
                      <a:pt x="41" y="60"/>
                      <a:pt x="45" y="63"/>
                    </a:cubicBezTo>
                    <a:cubicBezTo>
                      <a:pt x="47" y="61"/>
                      <a:pt x="49" y="65"/>
                      <a:pt x="49" y="66"/>
                    </a:cubicBezTo>
                    <a:cubicBezTo>
                      <a:pt x="49" y="68"/>
                      <a:pt x="48" y="70"/>
                      <a:pt x="48" y="70"/>
                    </a:cubicBezTo>
                    <a:cubicBezTo>
                      <a:pt x="47" y="70"/>
                      <a:pt x="44" y="66"/>
                      <a:pt x="44" y="65"/>
                    </a:cubicBezTo>
                    <a:cubicBezTo>
                      <a:pt x="40" y="65"/>
                      <a:pt x="38" y="60"/>
                      <a:pt x="35" y="58"/>
                    </a:cubicBezTo>
                    <a:cubicBezTo>
                      <a:pt x="34" y="57"/>
                      <a:pt x="34" y="57"/>
                      <a:pt x="33" y="56"/>
                    </a:cubicBezTo>
                    <a:cubicBezTo>
                      <a:pt x="33" y="50"/>
                      <a:pt x="33" y="50"/>
                      <a:pt x="33" y="50"/>
                    </a:cubicBezTo>
                    <a:cubicBezTo>
                      <a:pt x="31" y="48"/>
                      <a:pt x="29" y="45"/>
                      <a:pt x="26" y="43"/>
                    </a:cubicBezTo>
                    <a:cubicBezTo>
                      <a:pt x="23" y="40"/>
                      <a:pt x="18" y="40"/>
                      <a:pt x="16" y="37"/>
                    </a:cubicBezTo>
                    <a:cubicBezTo>
                      <a:pt x="17" y="37"/>
                      <a:pt x="23" y="38"/>
                      <a:pt x="21" y="35"/>
                    </a:cubicBezTo>
                    <a:cubicBezTo>
                      <a:pt x="17" y="30"/>
                      <a:pt x="13" y="25"/>
                      <a:pt x="9" y="23"/>
                    </a:cubicBezTo>
                    <a:cubicBezTo>
                      <a:pt x="7" y="21"/>
                      <a:pt x="7" y="15"/>
                      <a:pt x="6" y="12"/>
                    </a:cubicBezTo>
                    <a:cubicBezTo>
                      <a:pt x="4" y="8"/>
                      <a:pt x="2" y="7"/>
                      <a:pt x="0" y="1"/>
                    </a:cubicBezTo>
                    <a:cubicBezTo>
                      <a:pt x="0" y="0"/>
                      <a:pt x="0" y="0"/>
                      <a:pt x="0" y="0"/>
                    </a:cubicBezTo>
                    <a:cubicBezTo>
                      <a:pt x="15" y="0"/>
                      <a:pt x="15" y="0"/>
                      <a:pt x="15" y="0"/>
                    </a:cubicBezTo>
                    <a:cubicBezTo>
                      <a:pt x="39" y="8"/>
                      <a:pt x="39" y="8"/>
                      <a:pt x="39" y="8"/>
                    </a:cubicBezTo>
                    <a:cubicBezTo>
                      <a:pt x="58" y="8"/>
                      <a:pt x="58" y="8"/>
                      <a:pt x="58" y="8"/>
                    </a:cubicBezTo>
                    <a:cubicBezTo>
                      <a:pt x="58" y="5"/>
                      <a:pt x="58" y="5"/>
                      <a:pt x="58" y="5"/>
                    </a:cubicBezTo>
                    <a:cubicBezTo>
                      <a:pt x="62" y="5"/>
                      <a:pt x="62" y="5"/>
                      <a:pt x="62" y="5"/>
                    </a:cubicBezTo>
                    <a:cubicBezTo>
                      <a:pt x="70" y="7"/>
                      <a:pt x="74" y="8"/>
                      <a:pt x="78" y="14"/>
                    </a:cubicBezTo>
                    <a:cubicBezTo>
                      <a:pt x="80" y="18"/>
                      <a:pt x="84" y="25"/>
                      <a:pt x="88" y="25"/>
                    </a:cubicBezTo>
                    <a:cubicBezTo>
                      <a:pt x="93" y="25"/>
                      <a:pt x="91" y="19"/>
                      <a:pt x="96" y="19"/>
                    </a:cubicBezTo>
                    <a:cubicBezTo>
                      <a:pt x="110" y="19"/>
                      <a:pt x="109" y="36"/>
                      <a:pt x="117" y="43"/>
                    </a:cubicBezTo>
                    <a:cubicBezTo>
                      <a:pt x="118" y="45"/>
                      <a:pt x="124" y="46"/>
                      <a:pt x="128" y="46"/>
                    </a:cubicBezTo>
                    <a:cubicBezTo>
                      <a:pt x="128" y="46"/>
                      <a:pt x="127" y="45"/>
                      <a:pt x="127" y="44"/>
                    </a:cubicBezTo>
                    <a:cubicBezTo>
                      <a:pt x="127" y="44"/>
                      <a:pt x="127" y="44"/>
                      <a:pt x="127" y="44"/>
                    </a:cubicBezTo>
                    <a:lnTo>
                      <a:pt x="128"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0" name="Freeform 154"/>
              <p:cNvSpPr>
                <a:spLocks/>
              </p:cNvSpPr>
              <p:nvPr/>
            </p:nvSpPr>
            <p:spPr bwMode="auto">
              <a:xfrm>
                <a:off x="1397000" y="2339976"/>
                <a:ext cx="17462" cy="7938"/>
              </a:xfrm>
              <a:custGeom>
                <a:avLst/>
                <a:gdLst>
                  <a:gd name="T0" fmla="*/ 0 w 8"/>
                  <a:gd name="T1" fmla="*/ 0 h 4"/>
                  <a:gd name="T2" fmla="*/ 8 w 8"/>
                  <a:gd name="T3" fmla="*/ 4 h 4"/>
                  <a:gd name="T4" fmla="*/ 7 w 8"/>
                  <a:gd name="T5" fmla="*/ 4 h 4"/>
                  <a:gd name="T6" fmla="*/ 0 w 8"/>
                  <a:gd name="T7" fmla="*/ 1 h 4"/>
                  <a:gd name="T8" fmla="*/ 0 w 8"/>
                  <a:gd name="T9" fmla="*/ 0 h 4"/>
                </a:gdLst>
                <a:ahLst/>
                <a:cxnLst>
                  <a:cxn ang="0">
                    <a:pos x="T0" y="T1"/>
                  </a:cxn>
                  <a:cxn ang="0">
                    <a:pos x="T2" y="T3"/>
                  </a:cxn>
                  <a:cxn ang="0">
                    <a:pos x="T4" y="T5"/>
                  </a:cxn>
                  <a:cxn ang="0">
                    <a:pos x="T6" y="T7"/>
                  </a:cxn>
                  <a:cxn ang="0">
                    <a:pos x="T8" y="T9"/>
                  </a:cxn>
                </a:cxnLst>
                <a:rect l="0" t="0" r="r" b="b"/>
                <a:pathLst>
                  <a:path w="8" h="4">
                    <a:moveTo>
                      <a:pt x="0" y="0"/>
                    </a:moveTo>
                    <a:cubicBezTo>
                      <a:pt x="4" y="0"/>
                      <a:pt x="8" y="0"/>
                      <a:pt x="8" y="4"/>
                    </a:cubicBezTo>
                    <a:cubicBezTo>
                      <a:pt x="8" y="4"/>
                      <a:pt x="7" y="4"/>
                      <a:pt x="7" y="4"/>
                    </a:cubicBezTo>
                    <a:cubicBezTo>
                      <a:pt x="5" y="4"/>
                      <a:pt x="2" y="3"/>
                      <a:pt x="0" y="1"/>
                    </a:cubicBezTo>
                    <a:cubicBezTo>
                      <a:pt x="1" y="1"/>
                      <a:pt x="1"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1" name="Freeform 155"/>
              <p:cNvSpPr>
                <a:spLocks/>
              </p:cNvSpPr>
              <p:nvPr/>
            </p:nvSpPr>
            <p:spPr bwMode="auto">
              <a:xfrm>
                <a:off x="739775" y="2386013"/>
                <a:ext cx="65087" cy="44450"/>
              </a:xfrm>
              <a:custGeom>
                <a:avLst/>
                <a:gdLst>
                  <a:gd name="T0" fmla="*/ 0 w 30"/>
                  <a:gd name="T1" fmla="*/ 1 h 20"/>
                  <a:gd name="T2" fmla="*/ 3 w 30"/>
                  <a:gd name="T3" fmla="*/ 0 h 20"/>
                  <a:gd name="T4" fmla="*/ 9 w 30"/>
                  <a:gd name="T5" fmla="*/ 3 h 20"/>
                  <a:gd name="T6" fmla="*/ 30 w 30"/>
                  <a:gd name="T7" fmla="*/ 18 h 20"/>
                  <a:gd name="T8" fmla="*/ 30 w 30"/>
                  <a:gd name="T9" fmla="*/ 20 h 20"/>
                  <a:gd name="T10" fmla="*/ 28 w 30"/>
                  <a:gd name="T11" fmla="*/ 20 h 20"/>
                  <a:gd name="T12" fmla="*/ 11 w 30"/>
                  <a:gd name="T13" fmla="*/ 12 h 20"/>
                  <a:gd name="T14" fmla="*/ 14 w 30"/>
                  <a:gd name="T15" fmla="*/ 9 h 20"/>
                  <a:gd name="T16" fmla="*/ 2 w 30"/>
                  <a:gd name="T17" fmla="*/ 4 h 20"/>
                  <a:gd name="T18" fmla="*/ 4 w 30"/>
                  <a:gd name="T19" fmla="*/ 2 h 20"/>
                  <a:gd name="T20" fmla="*/ 1 w 30"/>
                  <a:gd name="T21" fmla="*/ 1 h 20"/>
                  <a:gd name="T22" fmla="*/ 0 w 30"/>
                  <a:gd name="T23"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20">
                    <a:moveTo>
                      <a:pt x="0" y="1"/>
                    </a:moveTo>
                    <a:cubicBezTo>
                      <a:pt x="1" y="1"/>
                      <a:pt x="2" y="0"/>
                      <a:pt x="3" y="0"/>
                    </a:cubicBezTo>
                    <a:cubicBezTo>
                      <a:pt x="6" y="0"/>
                      <a:pt x="8" y="3"/>
                      <a:pt x="9" y="3"/>
                    </a:cubicBezTo>
                    <a:cubicBezTo>
                      <a:pt x="19" y="7"/>
                      <a:pt x="24" y="12"/>
                      <a:pt x="30" y="18"/>
                    </a:cubicBezTo>
                    <a:cubicBezTo>
                      <a:pt x="30" y="20"/>
                      <a:pt x="30" y="20"/>
                      <a:pt x="30" y="20"/>
                    </a:cubicBezTo>
                    <a:cubicBezTo>
                      <a:pt x="30" y="20"/>
                      <a:pt x="29" y="20"/>
                      <a:pt x="28" y="20"/>
                    </a:cubicBezTo>
                    <a:cubicBezTo>
                      <a:pt x="23" y="20"/>
                      <a:pt x="15" y="14"/>
                      <a:pt x="11" y="12"/>
                    </a:cubicBezTo>
                    <a:cubicBezTo>
                      <a:pt x="12" y="10"/>
                      <a:pt x="13" y="10"/>
                      <a:pt x="14" y="9"/>
                    </a:cubicBezTo>
                    <a:cubicBezTo>
                      <a:pt x="9" y="9"/>
                      <a:pt x="3" y="7"/>
                      <a:pt x="2" y="4"/>
                    </a:cubicBezTo>
                    <a:cubicBezTo>
                      <a:pt x="3" y="4"/>
                      <a:pt x="4" y="3"/>
                      <a:pt x="4" y="2"/>
                    </a:cubicBezTo>
                    <a:cubicBezTo>
                      <a:pt x="3" y="2"/>
                      <a:pt x="1" y="1"/>
                      <a:pt x="1" y="1"/>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2" name="Freeform 156"/>
              <p:cNvSpPr>
                <a:spLocks/>
              </p:cNvSpPr>
              <p:nvPr/>
            </p:nvSpPr>
            <p:spPr bwMode="auto">
              <a:xfrm>
                <a:off x="671513" y="2324101"/>
                <a:ext cx="23812" cy="33338"/>
              </a:xfrm>
              <a:custGeom>
                <a:avLst/>
                <a:gdLst>
                  <a:gd name="T0" fmla="*/ 3 w 11"/>
                  <a:gd name="T1" fmla="*/ 6 h 15"/>
                  <a:gd name="T2" fmla="*/ 0 w 11"/>
                  <a:gd name="T3" fmla="*/ 1 h 15"/>
                  <a:gd name="T4" fmla="*/ 0 w 11"/>
                  <a:gd name="T5" fmla="*/ 0 h 15"/>
                  <a:gd name="T6" fmla="*/ 6 w 11"/>
                  <a:gd name="T7" fmla="*/ 1 h 15"/>
                  <a:gd name="T8" fmla="*/ 4 w 11"/>
                  <a:gd name="T9" fmla="*/ 4 h 15"/>
                  <a:gd name="T10" fmla="*/ 7 w 11"/>
                  <a:gd name="T11" fmla="*/ 1 h 15"/>
                  <a:gd name="T12" fmla="*/ 7 w 11"/>
                  <a:gd name="T13" fmla="*/ 6 h 15"/>
                  <a:gd name="T14" fmla="*/ 8 w 11"/>
                  <a:gd name="T15" fmla="*/ 9 h 15"/>
                  <a:gd name="T16" fmla="*/ 7 w 11"/>
                  <a:gd name="T17" fmla="*/ 11 h 15"/>
                  <a:gd name="T18" fmla="*/ 9 w 11"/>
                  <a:gd name="T19" fmla="*/ 15 h 15"/>
                  <a:gd name="T20" fmla="*/ 6 w 11"/>
                  <a:gd name="T21" fmla="*/ 11 h 15"/>
                  <a:gd name="T22" fmla="*/ 7 w 11"/>
                  <a:gd name="T23" fmla="*/ 8 h 15"/>
                  <a:gd name="T24" fmla="*/ 3 w 11"/>
                  <a:gd name="T25"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5">
                    <a:moveTo>
                      <a:pt x="3" y="6"/>
                    </a:moveTo>
                    <a:cubicBezTo>
                      <a:pt x="2" y="6"/>
                      <a:pt x="1" y="3"/>
                      <a:pt x="0" y="1"/>
                    </a:cubicBezTo>
                    <a:cubicBezTo>
                      <a:pt x="0" y="0"/>
                      <a:pt x="0" y="0"/>
                      <a:pt x="0" y="0"/>
                    </a:cubicBezTo>
                    <a:cubicBezTo>
                      <a:pt x="3" y="0"/>
                      <a:pt x="4" y="1"/>
                      <a:pt x="6" y="1"/>
                    </a:cubicBezTo>
                    <a:cubicBezTo>
                      <a:pt x="6" y="1"/>
                      <a:pt x="3" y="4"/>
                      <a:pt x="4" y="4"/>
                    </a:cubicBezTo>
                    <a:cubicBezTo>
                      <a:pt x="6" y="4"/>
                      <a:pt x="7" y="2"/>
                      <a:pt x="7" y="1"/>
                    </a:cubicBezTo>
                    <a:cubicBezTo>
                      <a:pt x="8" y="2"/>
                      <a:pt x="7" y="4"/>
                      <a:pt x="7" y="6"/>
                    </a:cubicBezTo>
                    <a:cubicBezTo>
                      <a:pt x="7" y="7"/>
                      <a:pt x="8" y="8"/>
                      <a:pt x="8" y="9"/>
                    </a:cubicBezTo>
                    <a:cubicBezTo>
                      <a:pt x="8" y="10"/>
                      <a:pt x="7" y="10"/>
                      <a:pt x="7" y="11"/>
                    </a:cubicBezTo>
                    <a:cubicBezTo>
                      <a:pt x="7" y="12"/>
                      <a:pt x="11" y="15"/>
                      <a:pt x="9" y="15"/>
                    </a:cubicBezTo>
                    <a:cubicBezTo>
                      <a:pt x="7" y="15"/>
                      <a:pt x="6" y="13"/>
                      <a:pt x="6" y="11"/>
                    </a:cubicBezTo>
                    <a:cubicBezTo>
                      <a:pt x="6" y="10"/>
                      <a:pt x="7" y="9"/>
                      <a:pt x="7" y="8"/>
                    </a:cubicBezTo>
                    <a:cubicBezTo>
                      <a:pt x="5" y="8"/>
                      <a:pt x="5" y="6"/>
                      <a:pt x="3"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3" name="Freeform 157"/>
              <p:cNvSpPr>
                <a:spLocks/>
              </p:cNvSpPr>
              <p:nvPr/>
            </p:nvSpPr>
            <p:spPr bwMode="auto">
              <a:xfrm>
                <a:off x="366713" y="2247901"/>
                <a:ext cx="31750" cy="19050"/>
              </a:xfrm>
              <a:custGeom>
                <a:avLst/>
                <a:gdLst>
                  <a:gd name="T0" fmla="*/ 11 w 14"/>
                  <a:gd name="T1" fmla="*/ 0 h 9"/>
                  <a:gd name="T2" fmla="*/ 14 w 14"/>
                  <a:gd name="T3" fmla="*/ 0 h 9"/>
                  <a:gd name="T4" fmla="*/ 14 w 14"/>
                  <a:gd name="T5" fmla="*/ 3 h 9"/>
                  <a:gd name="T6" fmla="*/ 5 w 14"/>
                  <a:gd name="T7" fmla="*/ 9 h 9"/>
                  <a:gd name="T8" fmla="*/ 0 w 14"/>
                  <a:gd name="T9" fmla="*/ 7 h 9"/>
                  <a:gd name="T10" fmla="*/ 0 w 14"/>
                  <a:gd name="T11" fmla="*/ 4 h 9"/>
                  <a:gd name="T12" fmla="*/ 11 w 1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4" h="9">
                    <a:moveTo>
                      <a:pt x="11" y="0"/>
                    </a:moveTo>
                    <a:cubicBezTo>
                      <a:pt x="12" y="0"/>
                      <a:pt x="12" y="0"/>
                      <a:pt x="14" y="0"/>
                    </a:cubicBezTo>
                    <a:cubicBezTo>
                      <a:pt x="14" y="3"/>
                      <a:pt x="14" y="3"/>
                      <a:pt x="14" y="3"/>
                    </a:cubicBezTo>
                    <a:cubicBezTo>
                      <a:pt x="9" y="5"/>
                      <a:pt x="8" y="7"/>
                      <a:pt x="5" y="9"/>
                    </a:cubicBezTo>
                    <a:cubicBezTo>
                      <a:pt x="3" y="8"/>
                      <a:pt x="2" y="8"/>
                      <a:pt x="0" y="7"/>
                    </a:cubicBezTo>
                    <a:cubicBezTo>
                      <a:pt x="0" y="4"/>
                      <a:pt x="0" y="4"/>
                      <a:pt x="0" y="4"/>
                    </a:cubicBezTo>
                    <a:cubicBezTo>
                      <a:pt x="4" y="3"/>
                      <a:pt x="7" y="0"/>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4" name="Freeform 158"/>
              <p:cNvSpPr>
                <a:spLocks/>
              </p:cNvSpPr>
              <p:nvPr/>
            </p:nvSpPr>
            <p:spPr bwMode="auto">
              <a:xfrm>
                <a:off x="2736850" y="2601913"/>
                <a:ext cx="36512" cy="23813"/>
              </a:xfrm>
              <a:custGeom>
                <a:avLst/>
                <a:gdLst>
                  <a:gd name="T0" fmla="*/ 0 w 17"/>
                  <a:gd name="T1" fmla="*/ 2 h 11"/>
                  <a:gd name="T2" fmla="*/ 0 w 17"/>
                  <a:gd name="T3" fmla="*/ 4 h 11"/>
                  <a:gd name="T4" fmla="*/ 3 w 17"/>
                  <a:gd name="T5" fmla="*/ 5 h 11"/>
                  <a:gd name="T6" fmla="*/ 13 w 17"/>
                  <a:gd name="T7" fmla="*/ 11 h 11"/>
                  <a:gd name="T8" fmla="*/ 15 w 17"/>
                  <a:gd name="T9" fmla="*/ 11 h 11"/>
                  <a:gd name="T10" fmla="*/ 17 w 17"/>
                  <a:gd name="T11" fmla="*/ 10 h 11"/>
                  <a:gd name="T12" fmla="*/ 15 w 17"/>
                  <a:gd name="T13" fmla="*/ 6 h 11"/>
                  <a:gd name="T14" fmla="*/ 17 w 17"/>
                  <a:gd name="T15" fmla="*/ 4 h 11"/>
                  <a:gd name="T16" fmla="*/ 17 w 17"/>
                  <a:gd name="T17" fmla="*/ 1 h 11"/>
                  <a:gd name="T18" fmla="*/ 10 w 17"/>
                  <a:gd name="T19" fmla="*/ 3 h 11"/>
                  <a:gd name="T20" fmla="*/ 0 w 17"/>
                  <a:gd name="T2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1">
                    <a:moveTo>
                      <a:pt x="0" y="2"/>
                    </a:moveTo>
                    <a:cubicBezTo>
                      <a:pt x="0" y="4"/>
                      <a:pt x="0" y="4"/>
                      <a:pt x="0" y="4"/>
                    </a:cubicBezTo>
                    <a:cubicBezTo>
                      <a:pt x="0" y="5"/>
                      <a:pt x="2" y="4"/>
                      <a:pt x="3" y="5"/>
                    </a:cubicBezTo>
                    <a:cubicBezTo>
                      <a:pt x="7" y="6"/>
                      <a:pt x="9" y="10"/>
                      <a:pt x="13" y="11"/>
                    </a:cubicBezTo>
                    <a:cubicBezTo>
                      <a:pt x="13" y="11"/>
                      <a:pt x="14" y="11"/>
                      <a:pt x="15" y="11"/>
                    </a:cubicBezTo>
                    <a:cubicBezTo>
                      <a:pt x="16" y="11"/>
                      <a:pt x="17" y="11"/>
                      <a:pt x="17" y="10"/>
                    </a:cubicBezTo>
                    <a:cubicBezTo>
                      <a:pt x="17" y="8"/>
                      <a:pt x="15" y="8"/>
                      <a:pt x="15" y="6"/>
                    </a:cubicBezTo>
                    <a:cubicBezTo>
                      <a:pt x="15" y="5"/>
                      <a:pt x="17" y="4"/>
                      <a:pt x="17" y="4"/>
                    </a:cubicBezTo>
                    <a:cubicBezTo>
                      <a:pt x="17" y="1"/>
                      <a:pt x="17" y="1"/>
                      <a:pt x="17" y="1"/>
                    </a:cubicBezTo>
                    <a:cubicBezTo>
                      <a:pt x="14" y="0"/>
                      <a:pt x="13" y="3"/>
                      <a:pt x="10" y="3"/>
                    </a:cubicBezTo>
                    <a:cubicBezTo>
                      <a:pt x="7" y="3"/>
                      <a:pt x="4" y="0"/>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5" name="Freeform 159"/>
              <p:cNvSpPr>
                <a:spLocks/>
              </p:cNvSpPr>
              <p:nvPr/>
            </p:nvSpPr>
            <p:spPr bwMode="auto">
              <a:xfrm>
                <a:off x="2681288" y="2522538"/>
                <a:ext cx="14287" cy="25400"/>
              </a:xfrm>
              <a:custGeom>
                <a:avLst/>
                <a:gdLst>
                  <a:gd name="T0" fmla="*/ 2 w 6"/>
                  <a:gd name="T1" fmla="*/ 3 h 12"/>
                  <a:gd name="T2" fmla="*/ 5 w 6"/>
                  <a:gd name="T3" fmla="*/ 0 h 12"/>
                  <a:gd name="T4" fmla="*/ 6 w 6"/>
                  <a:gd name="T5" fmla="*/ 3 h 12"/>
                  <a:gd name="T6" fmla="*/ 4 w 6"/>
                  <a:gd name="T7" fmla="*/ 12 h 12"/>
                  <a:gd name="T8" fmla="*/ 0 w 6"/>
                  <a:gd name="T9" fmla="*/ 3 h 12"/>
                  <a:gd name="T10" fmla="*/ 2 w 6"/>
                  <a:gd name="T11" fmla="*/ 3 h 12"/>
                </a:gdLst>
                <a:ahLst/>
                <a:cxnLst>
                  <a:cxn ang="0">
                    <a:pos x="T0" y="T1"/>
                  </a:cxn>
                  <a:cxn ang="0">
                    <a:pos x="T2" y="T3"/>
                  </a:cxn>
                  <a:cxn ang="0">
                    <a:pos x="T4" y="T5"/>
                  </a:cxn>
                  <a:cxn ang="0">
                    <a:pos x="T6" y="T7"/>
                  </a:cxn>
                  <a:cxn ang="0">
                    <a:pos x="T8" y="T9"/>
                  </a:cxn>
                  <a:cxn ang="0">
                    <a:pos x="T10" y="T11"/>
                  </a:cxn>
                </a:cxnLst>
                <a:rect l="0" t="0" r="r" b="b"/>
                <a:pathLst>
                  <a:path w="6" h="12">
                    <a:moveTo>
                      <a:pt x="2" y="3"/>
                    </a:moveTo>
                    <a:cubicBezTo>
                      <a:pt x="3" y="3"/>
                      <a:pt x="4" y="1"/>
                      <a:pt x="5" y="0"/>
                    </a:cubicBezTo>
                    <a:cubicBezTo>
                      <a:pt x="5" y="1"/>
                      <a:pt x="5" y="3"/>
                      <a:pt x="6" y="3"/>
                    </a:cubicBezTo>
                    <a:cubicBezTo>
                      <a:pt x="5" y="6"/>
                      <a:pt x="5" y="10"/>
                      <a:pt x="4" y="12"/>
                    </a:cubicBezTo>
                    <a:cubicBezTo>
                      <a:pt x="2" y="11"/>
                      <a:pt x="1" y="5"/>
                      <a:pt x="0" y="3"/>
                    </a:cubicBezTo>
                    <a:cubicBezTo>
                      <a:pt x="0" y="3"/>
                      <a:pt x="1" y="3"/>
                      <a:pt x="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6" name="Freeform 160"/>
              <p:cNvSpPr>
                <a:spLocks/>
              </p:cNvSpPr>
              <p:nvPr/>
            </p:nvSpPr>
            <p:spPr bwMode="auto">
              <a:xfrm>
                <a:off x="2678113" y="2551113"/>
                <a:ext cx="20637" cy="36513"/>
              </a:xfrm>
              <a:custGeom>
                <a:avLst/>
                <a:gdLst>
                  <a:gd name="T0" fmla="*/ 3 w 10"/>
                  <a:gd name="T1" fmla="*/ 8 h 17"/>
                  <a:gd name="T2" fmla="*/ 0 w 10"/>
                  <a:gd name="T3" fmla="*/ 3 h 17"/>
                  <a:gd name="T4" fmla="*/ 5 w 10"/>
                  <a:gd name="T5" fmla="*/ 0 h 17"/>
                  <a:gd name="T6" fmla="*/ 8 w 10"/>
                  <a:gd name="T7" fmla="*/ 2 h 17"/>
                  <a:gd name="T8" fmla="*/ 10 w 10"/>
                  <a:gd name="T9" fmla="*/ 11 h 17"/>
                  <a:gd name="T10" fmla="*/ 4 w 10"/>
                  <a:gd name="T11" fmla="*/ 17 h 17"/>
                  <a:gd name="T12" fmla="*/ 1 w 10"/>
                  <a:gd name="T13" fmla="*/ 13 h 17"/>
                  <a:gd name="T14" fmla="*/ 3 w 10"/>
                  <a:gd name="T15" fmla="*/ 8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7">
                    <a:moveTo>
                      <a:pt x="3" y="8"/>
                    </a:moveTo>
                    <a:cubicBezTo>
                      <a:pt x="3" y="6"/>
                      <a:pt x="1" y="5"/>
                      <a:pt x="0" y="3"/>
                    </a:cubicBezTo>
                    <a:cubicBezTo>
                      <a:pt x="3" y="3"/>
                      <a:pt x="3" y="0"/>
                      <a:pt x="5" y="0"/>
                    </a:cubicBezTo>
                    <a:cubicBezTo>
                      <a:pt x="7" y="0"/>
                      <a:pt x="7" y="2"/>
                      <a:pt x="8" y="2"/>
                    </a:cubicBezTo>
                    <a:cubicBezTo>
                      <a:pt x="10" y="5"/>
                      <a:pt x="10" y="7"/>
                      <a:pt x="10" y="11"/>
                    </a:cubicBezTo>
                    <a:cubicBezTo>
                      <a:pt x="10" y="14"/>
                      <a:pt x="5" y="17"/>
                      <a:pt x="4" y="17"/>
                    </a:cubicBezTo>
                    <a:cubicBezTo>
                      <a:pt x="1" y="17"/>
                      <a:pt x="1" y="15"/>
                      <a:pt x="1" y="13"/>
                    </a:cubicBezTo>
                    <a:cubicBezTo>
                      <a:pt x="2" y="11"/>
                      <a:pt x="3" y="10"/>
                      <a:pt x="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7" name="Freeform 161"/>
              <p:cNvSpPr>
                <a:spLocks/>
              </p:cNvSpPr>
              <p:nvPr/>
            </p:nvSpPr>
            <p:spPr bwMode="auto">
              <a:xfrm>
                <a:off x="2598738" y="2574926"/>
                <a:ext cx="11112" cy="6350"/>
              </a:xfrm>
              <a:custGeom>
                <a:avLst/>
                <a:gdLst>
                  <a:gd name="T0" fmla="*/ 5 w 5"/>
                  <a:gd name="T1" fmla="*/ 2 h 3"/>
                  <a:gd name="T2" fmla="*/ 3 w 5"/>
                  <a:gd name="T3" fmla="*/ 3 h 3"/>
                  <a:gd name="T4" fmla="*/ 0 w 5"/>
                  <a:gd name="T5" fmla="*/ 1 h 3"/>
                  <a:gd name="T6" fmla="*/ 4 w 5"/>
                  <a:gd name="T7" fmla="*/ 0 h 3"/>
                  <a:gd name="T8" fmla="*/ 5 w 5"/>
                  <a:gd name="T9" fmla="*/ 2 h 3"/>
                </a:gdLst>
                <a:ahLst/>
                <a:cxnLst>
                  <a:cxn ang="0">
                    <a:pos x="T0" y="T1"/>
                  </a:cxn>
                  <a:cxn ang="0">
                    <a:pos x="T2" y="T3"/>
                  </a:cxn>
                  <a:cxn ang="0">
                    <a:pos x="T4" y="T5"/>
                  </a:cxn>
                  <a:cxn ang="0">
                    <a:pos x="T6" y="T7"/>
                  </a:cxn>
                  <a:cxn ang="0">
                    <a:pos x="T8" y="T9"/>
                  </a:cxn>
                </a:cxnLst>
                <a:rect l="0" t="0" r="r" b="b"/>
                <a:pathLst>
                  <a:path w="5" h="3">
                    <a:moveTo>
                      <a:pt x="5" y="2"/>
                    </a:moveTo>
                    <a:cubicBezTo>
                      <a:pt x="5" y="3"/>
                      <a:pt x="4" y="3"/>
                      <a:pt x="3" y="3"/>
                    </a:cubicBezTo>
                    <a:cubicBezTo>
                      <a:pt x="2" y="3"/>
                      <a:pt x="0" y="1"/>
                      <a:pt x="0" y="1"/>
                    </a:cubicBezTo>
                    <a:cubicBezTo>
                      <a:pt x="1" y="1"/>
                      <a:pt x="2" y="0"/>
                      <a:pt x="4" y="0"/>
                    </a:cubicBezTo>
                    <a:cubicBezTo>
                      <a:pt x="4" y="0"/>
                      <a:pt x="5" y="1"/>
                      <a:pt x="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8" name="Freeform 162"/>
              <p:cNvSpPr>
                <a:spLocks/>
              </p:cNvSpPr>
              <p:nvPr/>
            </p:nvSpPr>
            <p:spPr bwMode="auto">
              <a:xfrm>
                <a:off x="2701925" y="2287588"/>
                <a:ext cx="12700" cy="14288"/>
              </a:xfrm>
              <a:custGeom>
                <a:avLst/>
                <a:gdLst>
                  <a:gd name="T0" fmla="*/ 5 w 6"/>
                  <a:gd name="T1" fmla="*/ 6 h 7"/>
                  <a:gd name="T2" fmla="*/ 0 w 6"/>
                  <a:gd name="T3" fmla="*/ 3 h 7"/>
                  <a:gd name="T4" fmla="*/ 0 w 6"/>
                  <a:gd name="T5" fmla="*/ 0 h 7"/>
                  <a:gd name="T6" fmla="*/ 4 w 6"/>
                  <a:gd name="T7" fmla="*/ 0 h 7"/>
                  <a:gd name="T8" fmla="*/ 6 w 6"/>
                  <a:gd name="T9" fmla="*/ 5 h 7"/>
                  <a:gd name="T10" fmla="*/ 5 w 6"/>
                  <a:gd name="T11" fmla="*/ 7 h 7"/>
                  <a:gd name="T12" fmla="*/ 5 w 6"/>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5" y="6"/>
                    </a:moveTo>
                    <a:cubicBezTo>
                      <a:pt x="2" y="6"/>
                      <a:pt x="0" y="5"/>
                      <a:pt x="0" y="3"/>
                    </a:cubicBezTo>
                    <a:cubicBezTo>
                      <a:pt x="0" y="2"/>
                      <a:pt x="0" y="1"/>
                      <a:pt x="0" y="0"/>
                    </a:cubicBezTo>
                    <a:cubicBezTo>
                      <a:pt x="4" y="0"/>
                      <a:pt x="4" y="0"/>
                      <a:pt x="4" y="0"/>
                    </a:cubicBezTo>
                    <a:cubicBezTo>
                      <a:pt x="4" y="3"/>
                      <a:pt x="6" y="3"/>
                      <a:pt x="6" y="5"/>
                    </a:cubicBezTo>
                    <a:cubicBezTo>
                      <a:pt x="6" y="7"/>
                      <a:pt x="5" y="6"/>
                      <a:pt x="5" y="7"/>
                    </a:cubicBezTo>
                    <a:cubicBezTo>
                      <a:pt x="5" y="7"/>
                      <a:pt x="5" y="6"/>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199" name="Freeform 163"/>
              <p:cNvSpPr>
                <a:spLocks/>
              </p:cNvSpPr>
              <p:nvPr/>
            </p:nvSpPr>
            <p:spPr bwMode="auto">
              <a:xfrm>
                <a:off x="2716213" y="2273301"/>
                <a:ext cx="22225" cy="33338"/>
              </a:xfrm>
              <a:custGeom>
                <a:avLst/>
                <a:gdLst>
                  <a:gd name="T0" fmla="*/ 1 w 10"/>
                  <a:gd name="T1" fmla="*/ 13 h 15"/>
                  <a:gd name="T2" fmla="*/ 5 w 10"/>
                  <a:gd name="T3" fmla="*/ 10 h 15"/>
                  <a:gd name="T4" fmla="*/ 0 w 10"/>
                  <a:gd name="T5" fmla="*/ 7 h 15"/>
                  <a:gd name="T6" fmla="*/ 4 w 10"/>
                  <a:gd name="T7" fmla="*/ 0 h 15"/>
                  <a:gd name="T8" fmla="*/ 10 w 10"/>
                  <a:gd name="T9" fmla="*/ 6 h 15"/>
                  <a:gd name="T10" fmla="*/ 3 w 10"/>
                  <a:gd name="T11" fmla="*/ 15 h 15"/>
                  <a:gd name="T12" fmla="*/ 0 w 10"/>
                  <a:gd name="T13" fmla="*/ 13 h 15"/>
                  <a:gd name="T14" fmla="*/ 1 w 10"/>
                  <a:gd name="T15" fmla="*/ 12 h 15"/>
                  <a:gd name="T16" fmla="*/ 1 w 10"/>
                  <a:gd name="T1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5">
                    <a:moveTo>
                      <a:pt x="1" y="13"/>
                    </a:moveTo>
                    <a:cubicBezTo>
                      <a:pt x="3" y="13"/>
                      <a:pt x="5" y="11"/>
                      <a:pt x="5" y="10"/>
                    </a:cubicBezTo>
                    <a:cubicBezTo>
                      <a:pt x="2" y="10"/>
                      <a:pt x="0" y="8"/>
                      <a:pt x="0" y="7"/>
                    </a:cubicBezTo>
                    <a:cubicBezTo>
                      <a:pt x="0" y="6"/>
                      <a:pt x="3" y="0"/>
                      <a:pt x="4" y="0"/>
                    </a:cubicBezTo>
                    <a:cubicBezTo>
                      <a:pt x="9" y="0"/>
                      <a:pt x="9" y="2"/>
                      <a:pt x="10" y="6"/>
                    </a:cubicBezTo>
                    <a:cubicBezTo>
                      <a:pt x="6" y="7"/>
                      <a:pt x="8" y="15"/>
                      <a:pt x="3" y="15"/>
                    </a:cubicBezTo>
                    <a:cubicBezTo>
                      <a:pt x="1" y="15"/>
                      <a:pt x="0" y="14"/>
                      <a:pt x="0" y="13"/>
                    </a:cubicBezTo>
                    <a:cubicBezTo>
                      <a:pt x="0" y="13"/>
                      <a:pt x="1" y="12"/>
                      <a:pt x="1" y="12"/>
                    </a:cubicBezTo>
                    <a:lnTo>
                      <a:pt x="1"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0" name="Freeform 164"/>
              <p:cNvSpPr>
                <a:spLocks/>
              </p:cNvSpPr>
              <p:nvPr/>
            </p:nvSpPr>
            <p:spPr bwMode="auto">
              <a:xfrm>
                <a:off x="2813050" y="2236788"/>
                <a:ext cx="14287" cy="19050"/>
              </a:xfrm>
              <a:custGeom>
                <a:avLst/>
                <a:gdLst>
                  <a:gd name="T0" fmla="*/ 4 w 6"/>
                  <a:gd name="T1" fmla="*/ 3 h 9"/>
                  <a:gd name="T2" fmla="*/ 1 w 6"/>
                  <a:gd name="T3" fmla="*/ 9 h 9"/>
                  <a:gd name="T4" fmla="*/ 1 w 6"/>
                  <a:gd name="T5" fmla="*/ 6 h 9"/>
                  <a:gd name="T6" fmla="*/ 6 w 6"/>
                  <a:gd name="T7" fmla="*/ 0 h 9"/>
                  <a:gd name="T8" fmla="*/ 4 w 6"/>
                  <a:gd name="T9" fmla="*/ 3 h 9"/>
                </a:gdLst>
                <a:ahLst/>
                <a:cxnLst>
                  <a:cxn ang="0">
                    <a:pos x="T0" y="T1"/>
                  </a:cxn>
                  <a:cxn ang="0">
                    <a:pos x="T2" y="T3"/>
                  </a:cxn>
                  <a:cxn ang="0">
                    <a:pos x="T4" y="T5"/>
                  </a:cxn>
                  <a:cxn ang="0">
                    <a:pos x="T6" y="T7"/>
                  </a:cxn>
                  <a:cxn ang="0">
                    <a:pos x="T8" y="T9"/>
                  </a:cxn>
                </a:cxnLst>
                <a:rect l="0" t="0" r="r" b="b"/>
                <a:pathLst>
                  <a:path w="6" h="9">
                    <a:moveTo>
                      <a:pt x="4" y="3"/>
                    </a:moveTo>
                    <a:cubicBezTo>
                      <a:pt x="4" y="6"/>
                      <a:pt x="3" y="7"/>
                      <a:pt x="1" y="9"/>
                    </a:cubicBezTo>
                    <a:cubicBezTo>
                      <a:pt x="0" y="8"/>
                      <a:pt x="1" y="7"/>
                      <a:pt x="1" y="6"/>
                    </a:cubicBezTo>
                    <a:cubicBezTo>
                      <a:pt x="1" y="4"/>
                      <a:pt x="2" y="0"/>
                      <a:pt x="6" y="0"/>
                    </a:cubicBezTo>
                    <a:cubicBezTo>
                      <a:pt x="6" y="1"/>
                      <a:pt x="4" y="2"/>
                      <a:pt x="4"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1" name="Freeform 165"/>
              <p:cNvSpPr>
                <a:spLocks/>
              </p:cNvSpPr>
              <p:nvPr/>
            </p:nvSpPr>
            <p:spPr bwMode="auto">
              <a:xfrm>
                <a:off x="2867025" y="2211388"/>
                <a:ext cx="17462" cy="22225"/>
              </a:xfrm>
              <a:custGeom>
                <a:avLst/>
                <a:gdLst>
                  <a:gd name="T0" fmla="*/ 6 w 8"/>
                  <a:gd name="T1" fmla="*/ 5 h 10"/>
                  <a:gd name="T2" fmla="*/ 6 w 8"/>
                  <a:gd name="T3" fmla="*/ 8 h 10"/>
                  <a:gd name="T4" fmla="*/ 3 w 8"/>
                  <a:gd name="T5" fmla="*/ 10 h 10"/>
                  <a:gd name="T6" fmla="*/ 0 w 8"/>
                  <a:gd name="T7" fmla="*/ 7 h 10"/>
                  <a:gd name="T8" fmla="*/ 5 w 8"/>
                  <a:gd name="T9" fmla="*/ 5 h 10"/>
                  <a:gd name="T10" fmla="*/ 4 w 8"/>
                  <a:gd name="T11" fmla="*/ 2 h 10"/>
                  <a:gd name="T12" fmla="*/ 6 w 8"/>
                  <a:gd name="T13" fmla="*/ 0 h 10"/>
                  <a:gd name="T14" fmla="*/ 8 w 8"/>
                  <a:gd name="T15" fmla="*/ 2 h 10"/>
                  <a:gd name="T16" fmla="*/ 6 w 8"/>
                  <a:gd name="T1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5"/>
                    </a:moveTo>
                    <a:cubicBezTo>
                      <a:pt x="6" y="6"/>
                      <a:pt x="6" y="7"/>
                      <a:pt x="6" y="8"/>
                    </a:cubicBezTo>
                    <a:cubicBezTo>
                      <a:pt x="6" y="8"/>
                      <a:pt x="4" y="10"/>
                      <a:pt x="3" y="10"/>
                    </a:cubicBezTo>
                    <a:cubicBezTo>
                      <a:pt x="1" y="10"/>
                      <a:pt x="0" y="8"/>
                      <a:pt x="0" y="7"/>
                    </a:cubicBezTo>
                    <a:cubicBezTo>
                      <a:pt x="2" y="6"/>
                      <a:pt x="4" y="5"/>
                      <a:pt x="5" y="5"/>
                    </a:cubicBezTo>
                    <a:cubicBezTo>
                      <a:pt x="5" y="4"/>
                      <a:pt x="4" y="3"/>
                      <a:pt x="4" y="2"/>
                    </a:cubicBezTo>
                    <a:cubicBezTo>
                      <a:pt x="4" y="1"/>
                      <a:pt x="6" y="0"/>
                      <a:pt x="6" y="0"/>
                    </a:cubicBezTo>
                    <a:cubicBezTo>
                      <a:pt x="7" y="1"/>
                      <a:pt x="7" y="2"/>
                      <a:pt x="8" y="2"/>
                    </a:cubicBezTo>
                    <a:cubicBezTo>
                      <a:pt x="8" y="3"/>
                      <a:pt x="7" y="5"/>
                      <a:pt x="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2" name="Freeform 166"/>
              <p:cNvSpPr>
                <a:spLocks/>
              </p:cNvSpPr>
              <p:nvPr/>
            </p:nvSpPr>
            <p:spPr bwMode="auto">
              <a:xfrm>
                <a:off x="2897188" y="2647951"/>
                <a:ext cx="33337" cy="7938"/>
              </a:xfrm>
              <a:custGeom>
                <a:avLst/>
                <a:gdLst>
                  <a:gd name="T0" fmla="*/ 15 w 15"/>
                  <a:gd name="T1" fmla="*/ 2 h 4"/>
                  <a:gd name="T2" fmla="*/ 9 w 15"/>
                  <a:gd name="T3" fmla="*/ 2 h 4"/>
                  <a:gd name="T4" fmla="*/ 0 w 15"/>
                  <a:gd name="T5" fmla="*/ 1 h 4"/>
                  <a:gd name="T6" fmla="*/ 15 w 15"/>
                  <a:gd name="T7" fmla="*/ 2 h 4"/>
                </a:gdLst>
                <a:ahLst/>
                <a:cxnLst>
                  <a:cxn ang="0">
                    <a:pos x="T0" y="T1"/>
                  </a:cxn>
                  <a:cxn ang="0">
                    <a:pos x="T2" y="T3"/>
                  </a:cxn>
                  <a:cxn ang="0">
                    <a:pos x="T4" y="T5"/>
                  </a:cxn>
                  <a:cxn ang="0">
                    <a:pos x="T6" y="T7"/>
                  </a:cxn>
                </a:cxnLst>
                <a:rect l="0" t="0" r="r" b="b"/>
                <a:pathLst>
                  <a:path w="15" h="4">
                    <a:moveTo>
                      <a:pt x="15" y="2"/>
                    </a:moveTo>
                    <a:cubicBezTo>
                      <a:pt x="12" y="4"/>
                      <a:pt x="11" y="2"/>
                      <a:pt x="9" y="2"/>
                    </a:cubicBezTo>
                    <a:cubicBezTo>
                      <a:pt x="7" y="2"/>
                      <a:pt x="3" y="2"/>
                      <a:pt x="0" y="1"/>
                    </a:cubicBezTo>
                    <a:cubicBezTo>
                      <a:pt x="5" y="0"/>
                      <a:pt x="11" y="1"/>
                      <a:pt x="15"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3" name="Freeform 167"/>
              <p:cNvSpPr>
                <a:spLocks/>
              </p:cNvSpPr>
              <p:nvPr/>
            </p:nvSpPr>
            <p:spPr bwMode="auto">
              <a:xfrm>
                <a:off x="3017838" y="2643188"/>
                <a:ext cx="28575" cy="15875"/>
              </a:xfrm>
              <a:custGeom>
                <a:avLst/>
                <a:gdLst>
                  <a:gd name="T0" fmla="*/ 3 w 13"/>
                  <a:gd name="T1" fmla="*/ 7 h 7"/>
                  <a:gd name="T2" fmla="*/ 1 w 13"/>
                  <a:gd name="T3" fmla="*/ 6 h 7"/>
                  <a:gd name="T4" fmla="*/ 0 w 13"/>
                  <a:gd name="T5" fmla="*/ 4 h 7"/>
                  <a:gd name="T6" fmla="*/ 13 w 13"/>
                  <a:gd name="T7" fmla="*/ 0 h 7"/>
                  <a:gd name="T8" fmla="*/ 10 w 13"/>
                  <a:gd name="T9" fmla="*/ 2 h 7"/>
                  <a:gd name="T10" fmla="*/ 10 w 13"/>
                  <a:gd name="T11" fmla="*/ 4 h 7"/>
                  <a:gd name="T12" fmla="*/ 3 w 13"/>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3" y="7"/>
                    </a:moveTo>
                    <a:cubicBezTo>
                      <a:pt x="2" y="7"/>
                      <a:pt x="1" y="6"/>
                      <a:pt x="1" y="6"/>
                    </a:cubicBezTo>
                    <a:cubicBezTo>
                      <a:pt x="1" y="6"/>
                      <a:pt x="0" y="5"/>
                      <a:pt x="0" y="4"/>
                    </a:cubicBezTo>
                    <a:cubicBezTo>
                      <a:pt x="3" y="3"/>
                      <a:pt x="9" y="1"/>
                      <a:pt x="13" y="0"/>
                    </a:cubicBezTo>
                    <a:cubicBezTo>
                      <a:pt x="13" y="2"/>
                      <a:pt x="12" y="1"/>
                      <a:pt x="10" y="2"/>
                    </a:cubicBezTo>
                    <a:cubicBezTo>
                      <a:pt x="10" y="2"/>
                      <a:pt x="10" y="4"/>
                      <a:pt x="10" y="4"/>
                    </a:cubicBezTo>
                    <a:cubicBezTo>
                      <a:pt x="9" y="6"/>
                      <a:pt x="5" y="7"/>
                      <a:pt x="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4" name="Freeform 168"/>
              <p:cNvSpPr>
                <a:spLocks/>
              </p:cNvSpPr>
              <p:nvPr/>
            </p:nvSpPr>
            <p:spPr bwMode="auto">
              <a:xfrm>
                <a:off x="3313113" y="2995613"/>
                <a:ext cx="15875" cy="4763"/>
              </a:xfrm>
              <a:custGeom>
                <a:avLst/>
                <a:gdLst>
                  <a:gd name="T0" fmla="*/ 0 w 7"/>
                  <a:gd name="T1" fmla="*/ 1 h 2"/>
                  <a:gd name="T2" fmla="*/ 3 w 7"/>
                  <a:gd name="T3" fmla="*/ 2 h 2"/>
                  <a:gd name="T4" fmla="*/ 7 w 7"/>
                  <a:gd name="T5" fmla="*/ 0 h 2"/>
                  <a:gd name="T6" fmla="*/ 0 w 7"/>
                  <a:gd name="T7" fmla="*/ 1 h 2"/>
                </a:gdLst>
                <a:ahLst/>
                <a:cxnLst>
                  <a:cxn ang="0">
                    <a:pos x="T0" y="T1"/>
                  </a:cxn>
                  <a:cxn ang="0">
                    <a:pos x="T2" y="T3"/>
                  </a:cxn>
                  <a:cxn ang="0">
                    <a:pos x="T4" y="T5"/>
                  </a:cxn>
                  <a:cxn ang="0">
                    <a:pos x="T6" y="T7"/>
                  </a:cxn>
                </a:cxnLst>
                <a:rect l="0" t="0" r="r" b="b"/>
                <a:pathLst>
                  <a:path w="7" h="2">
                    <a:moveTo>
                      <a:pt x="0" y="1"/>
                    </a:moveTo>
                    <a:cubicBezTo>
                      <a:pt x="1" y="2"/>
                      <a:pt x="2" y="2"/>
                      <a:pt x="3" y="2"/>
                    </a:cubicBezTo>
                    <a:cubicBezTo>
                      <a:pt x="5" y="2"/>
                      <a:pt x="7" y="1"/>
                      <a:pt x="7" y="0"/>
                    </a:cubicBezTo>
                    <a:cubicBezTo>
                      <a:pt x="4" y="0"/>
                      <a:pt x="3" y="0"/>
                      <a:pt x="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5" name="Freeform 169"/>
              <p:cNvSpPr>
                <a:spLocks/>
              </p:cNvSpPr>
              <p:nvPr/>
            </p:nvSpPr>
            <p:spPr bwMode="auto">
              <a:xfrm>
                <a:off x="3238500" y="1971676"/>
                <a:ext cx="28575" cy="22225"/>
              </a:xfrm>
              <a:custGeom>
                <a:avLst/>
                <a:gdLst>
                  <a:gd name="T0" fmla="*/ 3 w 13"/>
                  <a:gd name="T1" fmla="*/ 2 h 10"/>
                  <a:gd name="T2" fmla="*/ 5 w 13"/>
                  <a:gd name="T3" fmla="*/ 0 h 10"/>
                  <a:gd name="T4" fmla="*/ 13 w 13"/>
                  <a:gd name="T5" fmla="*/ 3 h 10"/>
                  <a:gd name="T6" fmla="*/ 13 w 13"/>
                  <a:gd name="T7" fmla="*/ 6 h 10"/>
                  <a:gd name="T8" fmla="*/ 4 w 13"/>
                  <a:gd name="T9" fmla="*/ 10 h 10"/>
                  <a:gd name="T10" fmla="*/ 0 w 13"/>
                  <a:gd name="T11" fmla="*/ 8 h 10"/>
                  <a:gd name="T12" fmla="*/ 3 w 13"/>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13" h="10">
                    <a:moveTo>
                      <a:pt x="3" y="2"/>
                    </a:moveTo>
                    <a:cubicBezTo>
                      <a:pt x="4" y="2"/>
                      <a:pt x="4" y="0"/>
                      <a:pt x="5" y="0"/>
                    </a:cubicBezTo>
                    <a:cubicBezTo>
                      <a:pt x="8" y="0"/>
                      <a:pt x="10" y="3"/>
                      <a:pt x="13" y="3"/>
                    </a:cubicBezTo>
                    <a:cubicBezTo>
                      <a:pt x="13" y="6"/>
                      <a:pt x="13" y="6"/>
                      <a:pt x="13" y="6"/>
                    </a:cubicBezTo>
                    <a:cubicBezTo>
                      <a:pt x="10" y="8"/>
                      <a:pt x="7" y="10"/>
                      <a:pt x="4" y="10"/>
                    </a:cubicBezTo>
                    <a:cubicBezTo>
                      <a:pt x="1" y="10"/>
                      <a:pt x="0" y="10"/>
                      <a:pt x="0" y="8"/>
                    </a:cubicBezTo>
                    <a:cubicBezTo>
                      <a:pt x="0" y="7"/>
                      <a:pt x="2" y="2"/>
                      <a:pt x="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6" name="Freeform 170"/>
              <p:cNvSpPr>
                <a:spLocks/>
              </p:cNvSpPr>
              <p:nvPr/>
            </p:nvSpPr>
            <p:spPr bwMode="auto">
              <a:xfrm>
                <a:off x="3387725" y="1946276"/>
                <a:ext cx="22225" cy="23813"/>
              </a:xfrm>
              <a:custGeom>
                <a:avLst/>
                <a:gdLst>
                  <a:gd name="T0" fmla="*/ 10 w 10"/>
                  <a:gd name="T1" fmla="*/ 9 h 11"/>
                  <a:gd name="T2" fmla="*/ 8 w 10"/>
                  <a:gd name="T3" fmla="*/ 10 h 11"/>
                  <a:gd name="T4" fmla="*/ 0 w 10"/>
                  <a:gd name="T5" fmla="*/ 5 h 11"/>
                  <a:gd name="T6" fmla="*/ 10 w 10"/>
                  <a:gd name="T7" fmla="*/ 9 h 11"/>
                </a:gdLst>
                <a:ahLst/>
                <a:cxnLst>
                  <a:cxn ang="0">
                    <a:pos x="T0" y="T1"/>
                  </a:cxn>
                  <a:cxn ang="0">
                    <a:pos x="T2" y="T3"/>
                  </a:cxn>
                  <a:cxn ang="0">
                    <a:pos x="T4" y="T5"/>
                  </a:cxn>
                  <a:cxn ang="0">
                    <a:pos x="T6" y="T7"/>
                  </a:cxn>
                </a:cxnLst>
                <a:rect l="0" t="0" r="r" b="b"/>
                <a:pathLst>
                  <a:path w="10" h="11">
                    <a:moveTo>
                      <a:pt x="10" y="9"/>
                    </a:moveTo>
                    <a:cubicBezTo>
                      <a:pt x="10" y="11"/>
                      <a:pt x="8" y="10"/>
                      <a:pt x="8" y="10"/>
                    </a:cubicBezTo>
                    <a:cubicBezTo>
                      <a:pt x="5" y="10"/>
                      <a:pt x="0" y="8"/>
                      <a:pt x="0" y="5"/>
                    </a:cubicBezTo>
                    <a:cubicBezTo>
                      <a:pt x="0" y="0"/>
                      <a:pt x="10" y="5"/>
                      <a:pt x="10"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7" name="Freeform 171"/>
              <p:cNvSpPr>
                <a:spLocks/>
              </p:cNvSpPr>
              <p:nvPr/>
            </p:nvSpPr>
            <p:spPr bwMode="auto">
              <a:xfrm>
                <a:off x="3548063" y="1866901"/>
                <a:ext cx="22225" cy="15875"/>
              </a:xfrm>
              <a:custGeom>
                <a:avLst/>
                <a:gdLst>
                  <a:gd name="T0" fmla="*/ 1 w 10"/>
                  <a:gd name="T1" fmla="*/ 7 h 7"/>
                  <a:gd name="T2" fmla="*/ 10 w 10"/>
                  <a:gd name="T3" fmla="*/ 4 h 7"/>
                  <a:gd name="T4" fmla="*/ 4 w 10"/>
                  <a:gd name="T5" fmla="*/ 0 h 7"/>
                  <a:gd name="T6" fmla="*/ 1 w 10"/>
                  <a:gd name="T7" fmla="*/ 4 h 7"/>
                  <a:gd name="T8" fmla="*/ 1 w 10"/>
                  <a:gd name="T9" fmla="*/ 7 h 7"/>
                </a:gdLst>
                <a:ahLst/>
                <a:cxnLst>
                  <a:cxn ang="0">
                    <a:pos x="T0" y="T1"/>
                  </a:cxn>
                  <a:cxn ang="0">
                    <a:pos x="T2" y="T3"/>
                  </a:cxn>
                  <a:cxn ang="0">
                    <a:pos x="T4" y="T5"/>
                  </a:cxn>
                  <a:cxn ang="0">
                    <a:pos x="T6" y="T7"/>
                  </a:cxn>
                  <a:cxn ang="0">
                    <a:pos x="T8" y="T9"/>
                  </a:cxn>
                </a:cxnLst>
                <a:rect l="0" t="0" r="r" b="b"/>
                <a:pathLst>
                  <a:path w="10" h="7">
                    <a:moveTo>
                      <a:pt x="1" y="7"/>
                    </a:moveTo>
                    <a:cubicBezTo>
                      <a:pt x="4" y="7"/>
                      <a:pt x="9" y="5"/>
                      <a:pt x="10" y="4"/>
                    </a:cubicBezTo>
                    <a:cubicBezTo>
                      <a:pt x="8" y="2"/>
                      <a:pt x="7" y="0"/>
                      <a:pt x="4" y="0"/>
                    </a:cubicBezTo>
                    <a:cubicBezTo>
                      <a:pt x="2" y="0"/>
                      <a:pt x="1" y="2"/>
                      <a:pt x="1" y="4"/>
                    </a:cubicBezTo>
                    <a:cubicBezTo>
                      <a:pt x="1" y="5"/>
                      <a:pt x="0" y="7"/>
                      <a:pt x="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8" name="Freeform 172"/>
              <p:cNvSpPr>
                <a:spLocks/>
              </p:cNvSpPr>
              <p:nvPr/>
            </p:nvSpPr>
            <p:spPr bwMode="auto">
              <a:xfrm>
                <a:off x="4549775" y="1851026"/>
                <a:ext cx="46037" cy="20638"/>
              </a:xfrm>
              <a:custGeom>
                <a:avLst/>
                <a:gdLst>
                  <a:gd name="T0" fmla="*/ 0 w 21"/>
                  <a:gd name="T1" fmla="*/ 7 h 9"/>
                  <a:gd name="T2" fmla="*/ 11 w 21"/>
                  <a:gd name="T3" fmla="*/ 0 h 9"/>
                  <a:gd name="T4" fmla="*/ 21 w 21"/>
                  <a:gd name="T5" fmla="*/ 9 h 9"/>
                  <a:gd name="T6" fmla="*/ 14 w 21"/>
                  <a:gd name="T7" fmla="*/ 9 h 9"/>
                  <a:gd name="T8" fmla="*/ 1 w 21"/>
                  <a:gd name="T9" fmla="*/ 6 h 9"/>
                  <a:gd name="T10" fmla="*/ 0 w 21"/>
                  <a:gd name="T11" fmla="*/ 7 h 9"/>
                </a:gdLst>
                <a:ahLst/>
                <a:cxnLst>
                  <a:cxn ang="0">
                    <a:pos x="T0" y="T1"/>
                  </a:cxn>
                  <a:cxn ang="0">
                    <a:pos x="T2" y="T3"/>
                  </a:cxn>
                  <a:cxn ang="0">
                    <a:pos x="T4" y="T5"/>
                  </a:cxn>
                  <a:cxn ang="0">
                    <a:pos x="T6" y="T7"/>
                  </a:cxn>
                  <a:cxn ang="0">
                    <a:pos x="T8" y="T9"/>
                  </a:cxn>
                  <a:cxn ang="0">
                    <a:pos x="T10" y="T11"/>
                  </a:cxn>
                </a:cxnLst>
                <a:rect l="0" t="0" r="r" b="b"/>
                <a:pathLst>
                  <a:path w="21" h="9">
                    <a:moveTo>
                      <a:pt x="0" y="7"/>
                    </a:moveTo>
                    <a:cubicBezTo>
                      <a:pt x="2" y="3"/>
                      <a:pt x="5" y="0"/>
                      <a:pt x="11" y="0"/>
                    </a:cubicBezTo>
                    <a:cubicBezTo>
                      <a:pt x="17" y="0"/>
                      <a:pt x="21" y="4"/>
                      <a:pt x="21" y="9"/>
                    </a:cubicBezTo>
                    <a:cubicBezTo>
                      <a:pt x="14" y="9"/>
                      <a:pt x="14" y="9"/>
                      <a:pt x="14" y="9"/>
                    </a:cubicBezTo>
                    <a:cubicBezTo>
                      <a:pt x="10" y="7"/>
                      <a:pt x="5" y="7"/>
                      <a:pt x="1" y="6"/>
                    </a:cubicBezTo>
                    <a:lnTo>
                      <a:pt x="0"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09" name="Freeform 173"/>
              <p:cNvSpPr>
                <a:spLocks/>
              </p:cNvSpPr>
              <p:nvPr/>
            </p:nvSpPr>
            <p:spPr bwMode="auto">
              <a:xfrm>
                <a:off x="4640263" y="1804988"/>
                <a:ext cx="63500" cy="22225"/>
              </a:xfrm>
              <a:custGeom>
                <a:avLst/>
                <a:gdLst>
                  <a:gd name="T0" fmla="*/ 0 w 29"/>
                  <a:gd name="T1" fmla="*/ 0 h 10"/>
                  <a:gd name="T2" fmla="*/ 26 w 29"/>
                  <a:gd name="T3" fmla="*/ 5 h 10"/>
                  <a:gd name="T4" fmla="*/ 29 w 29"/>
                  <a:gd name="T5" fmla="*/ 7 h 10"/>
                  <a:gd name="T6" fmla="*/ 18 w 29"/>
                  <a:gd name="T7" fmla="*/ 10 h 10"/>
                  <a:gd name="T8" fmla="*/ 2 w 29"/>
                  <a:gd name="T9" fmla="*/ 2 h 10"/>
                  <a:gd name="T10" fmla="*/ 0 w 29"/>
                  <a:gd name="T11" fmla="*/ 0 h 10"/>
                </a:gdLst>
                <a:ahLst/>
                <a:cxnLst>
                  <a:cxn ang="0">
                    <a:pos x="T0" y="T1"/>
                  </a:cxn>
                  <a:cxn ang="0">
                    <a:pos x="T2" y="T3"/>
                  </a:cxn>
                  <a:cxn ang="0">
                    <a:pos x="T4" y="T5"/>
                  </a:cxn>
                  <a:cxn ang="0">
                    <a:pos x="T6" y="T7"/>
                  </a:cxn>
                  <a:cxn ang="0">
                    <a:pos x="T8" y="T9"/>
                  </a:cxn>
                  <a:cxn ang="0">
                    <a:pos x="T10" y="T11"/>
                  </a:cxn>
                </a:cxnLst>
                <a:rect l="0" t="0" r="r" b="b"/>
                <a:pathLst>
                  <a:path w="29" h="10">
                    <a:moveTo>
                      <a:pt x="0" y="0"/>
                    </a:moveTo>
                    <a:cubicBezTo>
                      <a:pt x="2" y="2"/>
                      <a:pt x="25" y="5"/>
                      <a:pt x="26" y="5"/>
                    </a:cubicBezTo>
                    <a:cubicBezTo>
                      <a:pt x="28" y="5"/>
                      <a:pt x="29" y="6"/>
                      <a:pt x="29" y="7"/>
                    </a:cubicBezTo>
                    <a:cubicBezTo>
                      <a:pt x="29" y="9"/>
                      <a:pt x="22" y="10"/>
                      <a:pt x="18" y="10"/>
                    </a:cubicBezTo>
                    <a:cubicBezTo>
                      <a:pt x="12" y="10"/>
                      <a:pt x="2" y="8"/>
                      <a:pt x="2" y="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0" name="Freeform 174"/>
              <p:cNvSpPr>
                <a:spLocks/>
              </p:cNvSpPr>
              <p:nvPr/>
            </p:nvSpPr>
            <p:spPr bwMode="auto">
              <a:xfrm>
                <a:off x="4546600" y="1838326"/>
                <a:ext cx="14287" cy="12700"/>
              </a:xfrm>
              <a:custGeom>
                <a:avLst/>
                <a:gdLst>
                  <a:gd name="T0" fmla="*/ 6 w 6"/>
                  <a:gd name="T1" fmla="*/ 3 h 6"/>
                  <a:gd name="T2" fmla="*/ 3 w 6"/>
                  <a:gd name="T3" fmla="*/ 6 h 6"/>
                  <a:gd name="T4" fmla="*/ 0 w 6"/>
                  <a:gd name="T5" fmla="*/ 3 h 6"/>
                  <a:gd name="T6" fmla="*/ 6 w 6"/>
                  <a:gd name="T7" fmla="*/ 3 h 6"/>
                </a:gdLst>
                <a:ahLst/>
                <a:cxnLst>
                  <a:cxn ang="0">
                    <a:pos x="T0" y="T1"/>
                  </a:cxn>
                  <a:cxn ang="0">
                    <a:pos x="T2" y="T3"/>
                  </a:cxn>
                  <a:cxn ang="0">
                    <a:pos x="T4" y="T5"/>
                  </a:cxn>
                  <a:cxn ang="0">
                    <a:pos x="T6" y="T7"/>
                  </a:cxn>
                </a:cxnLst>
                <a:rect l="0" t="0" r="r" b="b"/>
                <a:pathLst>
                  <a:path w="6" h="6">
                    <a:moveTo>
                      <a:pt x="6" y="3"/>
                    </a:moveTo>
                    <a:cubicBezTo>
                      <a:pt x="6" y="5"/>
                      <a:pt x="5" y="6"/>
                      <a:pt x="3" y="6"/>
                    </a:cubicBezTo>
                    <a:cubicBezTo>
                      <a:pt x="1" y="6"/>
                      <a:pt x="0" y="5"/>
                      <a:pt x="0" y="3"/>
                    </a:cubicBezTo>
                    <a:cubicBezTo>
                      <a:pt x="0" y="0"/>
                      <a:pt x="6" y="0"/>
                      <a:pt x="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1" name="Freeform 175"/>
              <p:cNvSpPr>
                <a:spLocks/>
              </p:cNvSpPr>
              <p:nvPr/>
            </p:nvSpPr>
            <p:spPr bwMode="auto">
              <a:xfrm>
                <a:off x="1647825" y="2397126"/>
                <a:ext cx="34925" cy="19050"/>
              </a:xfrm>
              <a:custGeom>
                <a:avLst/>
                <a:gdLst>
                  <a:gd name="T0" fmla="*/ 13 w 16"/>
                  <a:gd name="T1" fmla="*/ 9 h 9"/>
                  <a:gd name="T2" fmla="*/ 16 w 16"/>
                  <a:gd name="T3" fmla="*/ 7 h 9"/>
                  <a:gd name="T4" fmla="*/ 0 w 16"/>
                  <a:gd name="T5" fmla="*/ 2 h 9"/>
                  <a:gd name="T6" fmla="*/ 13 w 16"/>
                  <a:gd name="T7" fmla="*/ 9 h 9"/>
                </a:gdLst>
                <a:ahLst/>
                <a:cxnLst>
                  <a:cxn ang="0">
                    <a:pos x="T0" y="T1"/>
                  </a:cxn>
                  <a:cxn ang="0">
                    <a:pos x="T2" y="T3"/>
                  </a:cxn>
                  <a:cxn ang="0">
                    <a:pos x="T4" y="T5"/>
                  </a:cxn>
                  <a:cxn ang="0">
                    <a:pos x="T6" y="T7"/>
                  </a:cxn>
                </a:cxnLst>
                <a:rect l="0" t="0" r="r" b="b"/>
                <a:pathLst>
                  <a:path w="16" h="9">
                    <a:moveTo>
                      <a:pt x="13" y="9"/>
                    </a:moveTo>
                    <a:cubicBezTo>
                      <a:pt x="15" y="9"/>
                      <a:pt x="16" y="8"/>
                      <a:pt x="16" y="7"/>
                    </a:cubicBezTo>
                    <a:cubicBezTo>
                      <a:pt x="12" y="4"/>
                      <a:pt x="7" y="0"/>
                      <a:pt x="0" y="2"/>
                    </a:cubicBezTo>
                    <a:cubicBezTo>
                      <a:pt x="3" y="4"/>
                      <a:pt x="10" y="9"/>
                      <a:pt x="13"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2" name="Freeform 176"/>
              <p:cNvSpPr>
                <a:spLocks/>
              </p:cNvSpPr>
              <p:nvPr/>
            </p:nvSpPr>
            <p:spPr bwMode="auto">
              <a:xfrm>
                <a:off x="1649413" y="2454276"/>
                <a:ext cx="28575" cy="17463"/>
              </a:xfrm>
              <a:custGeom>
                <a:avLst/>
                <a:gdLst>
                  <a:gd name="T0" fmla="*/ 1 w 13"/>
                  <a:gd name="T1" fmla="*/ 0 h 8"/>
                  <a:gd name="T2" fmla="*/ 6 w 13"/>
                  <a:gd name="T3" fmla="*/ 4 h 8"/>
                  <a:gd name="T4" fmla="*/ 13 w 13"/>
                  <a:gd name="T5" fmla="*/ 4 h 8"/>
                  <a:gd name="T6" fmla="*/ 13 w 13"/>
                  <a:gd name="T7" fmla="*/ 5 h 8"/>
                  <a:gd name="T8" fmla="*/ 10 w 13"/>
                  <a:gd name="T9" fmla="*/ 8 h 8"/>
                  <a:gd name="T10" fmla="*/ 0 w 13"/>
                  <a:gd name="T11" fmla="*/ 2 h 8"/>
                  <a:gd name="T12" fmla="*/ 1 w 13"/>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3" h="8">
                    <a:moveTo>
                      <a:pt x="1" y="0"/>
                    </a:moveTo>
                    <a:cubicBezTo>
                      <a:pt x="2" y="2"/>
                      <a:pt x="4" y="3"/>
                      <a:pt x="6" y="4"/>
                    </a:cubicBezTo>
                    <a:cubicBezTo>
                      <a:pt x="13" y="4"/>
                      <a:pt x="13" y="4"/>
                      <a:pt x="13" y="4"/>
                    </a:cubicBezTo>
                    <a:cubicBezTo>
                      <a:pt x="13" y="4"/>
                      <a:pt x="13" y="5"/>
                      <a:pt x="13" y="5"/>
                    </a:cubicBezTo>
                    <a:cubicBezTo>
                      <a:pt x="13" y="7"/>
                      <a:pt x="11" y="8"/>
                      <a:pt x="10" y="8"/>
                    </a:cubicBezTo>
                    <a:cubicBezTo>
                      <a:pt x="9" y="8"/>
                      <a:pt x="0" y="3"/>
                      <a:pt x="0" y="2"/>
                    </a:cubicBezTo>
                    <a:cubicBezTo>
                      <a:pt x="0" y="1"/>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3" name="Freeform 177"/>
              <p:cNvSpPr>
                <a:spLocks/>
              </p:cNvSpPr>
              <p:nvPr/>
            </p:nvSpPr>
            <p:spPr bwMode="auto">
              <a:xfrm>
                <a:off x="1692275" y="2454276"/>
                <a:ext cx="17462" cy="23813"/>
              </a:xfrm>
              <a:custGeom>
                <a:avLst/>
                <a:gdLst>
                  <a:gd name="T0" fmla="*/ 8 w 8"/>
                  <a:gd name="T1" fmla="*/ 6 h 11"/>
                  <a:gd name="T2" fmla="*/ 8 w 8"/>
                  <a:gd name="T3" fmla="*/ 8 h 11"/>
                  <a:gd name="T4" fmla="*/ 3 w 8"/>
                  <a:gd name="T5" fmla="*/ 11 h 11"/>
                  <a:gd name="T6" fmla="*/ 0 w 8"/>
                  <a:gd name="T7" fmla="*/ 8 h 11"/>
                  <a:gd name="T8" fmla="*/ 5 w 8"/>
                  <a:gd name="T9" fmla="*/ 0 h 11"/>
                  <a:gd name="T10" fmla="*/ 7 w 8"/>
                  <a:gd name="T11" fmla="*/ 3 h 11"/>
                  <a:gd name="T12" fmla="*/ 8 w 8"/>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8" h="11">
                    <a:moveTo>
                      <a:pt x="8" y="6"/>
                    </a:moveTo>
                    <a:cubicBezTo>
                      <a:pt x="8" y="7"/>
                      <a:pt x="8" y="7"/>
                      <a:pt x="8" y="8"/>
                    </a:cubicBezTo>
                    <a:cubicBezTo>
                      <a:pt x="8" y="9"/>
                      <a:pt x="6" y="11"/>
                      <a:pt x="3" y="11"/>
                    </a:cubicBezTo>
                    <a:cubicBezTo>
                      <a:pt x="1" y="11"/>
                      <a:pt x="0" y="10"/>
                      <a:pt x="0" y="8"/>
                    </a:cubicBezTo>
                    <a:cubicBezTo>
                      <a:pt x="0" y="7"/>
                      <a:pt x="3" y="1"/>
                      <a:pt x="5" y="0"/>
                    </a:cubicBezTo>
                    <a:cubicBezTo>
                      <a:pt x="5" y="1"/>
                      <a:pt x="7" y="2"/>
                      <a:pt x="7" y="3"/>
                    </a:cubicBezTo>
                    <a:cubicBezTo>
                      <a:pt x="7" y="5"/>
                      <a:pt x="3" y="6"/>
                      <a:pt x="8"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4" name="Freeform 178"/>
              <p:cNvSpPr>
                <a:spLocks/>
              </p:cNvSpPr>
              <p:nvPr/>
            </p:nvSpPr>
            <p:spPr bwMode="auto">
              <a:xfrm>
                <a:off x="188913" y="2193926"/>
                <a:ext cx="22225" cy="9525"/>
              </a:xfrm>
              <a:custGeom>
                <a:avLst/>
                <a:gdLst>
                  <a:gd name="T0" fmla="*/ 3 w 10"/>
                  <a:gd name="T1" fmla="*/ 2 h 4"/>
                  <a:gd name="T2" fmla="*/ 7 w 10"/>
                  <a:gd name="T3" fmla="*/ 1 h 4"/>
                  <a:gd name="T4" fmla="*/ 10 w 10"/>
                  <a:gd name="T5" fmla="*/ 4 h 4"/>
                  <a:gd name="T6" fmla="*/ 3 w 10"/>
                  <a:gd name="T7" fmla="*/ 4 h 4"/>
                  <a:gd name="T8" fmla="*/ 0 w 10"/>
                  <a:gd name="T9" fmla="*/ 2 h 4"/>
                  <a:gd name="T10" fmla="*/ 3 w 10"/>
                  <a:gd name="T11" fmla="*/ 2 h 4"/>
                </a:gdLst>
                <a:ahLst/>
                <a:cxnLst>
                  <a:cxn ang="0">
                    <a:pos x="T0" y="T1"/>
                  </a:cxn>
                  <a:cxn ang="0">
                    <a:pos x="T2" y="T3"/>
                  </a:cxn>
                  <a:cxn ang="0">
                    <a:pos x="T4" y="T5"/>
                  </a:cxn>
                  <a:cxn ang="0">
                    <a:pos x="T6" y="T7"/>
                  </a:cxn>
                  <a:cxn ang="0">
                    <a:pos x="T8" y="T9"/>
                  </a:cxn>
                  <a:cxn ang="0">
                    <a:pos x="T10" y="T11"/>
                  </a:cxn>
                </a:cxnLst>
                <a:rect l="0" t="0" r="r" b="b"/>
                <a:pathLst>
                  <a:path w="10" h="4">
                    <a:moveTo>
                      <a:pt x="3" y="2"/>
                    </a:moveTo>
                    <a:cubicBezTo>
                      <a:pt x="4" y="0"/>
                      <a:pt x="5" y="1"/>
                      <a:pt x="7" y="1"/>
                    </a:cubicBezTo>
                    <a:cubicBezTo>
                      <a:pt x="10" y="1"/>
                      <a:pt x="10" y="2"/>
                      <a:pt x="10" y="4"/>
                    </a:cubicBezTo>
                    <a:cubicBezTo>
                      <a:pt x="3" y="4"/>
                      <a:pt x="3" y="4"/>
                      <a:pt x="3" y="4"/>
                    </a:cubicBezTo>
                    <a:cubicBezTo>
                      <a:pt x="2" y="4"/>
                      <a:pt x="0" y="3"/>
                      <a:pt x="0" y="2"/>
                    </a:cubicBezTo>
                    <a:lnTo>
                      <a:pt x="3"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5" name="Freeform 179"/>
              <p:cNvSpPr>
                <a:spLocks/>
              </p:cNvSpPr>
              <p:nvPr/>
            </p:nvSpPr>
            <p:spPr bwMode="auto">
              <a:xfrm>
                <a:off x="354013" y="2900363"/>
                <a:ext cx="12700" cy="11113"/>
              </a:xfrm>
              <a:custGeom>
                <a:avLst/>
                <a:gdLst>
                  <a:gd name="T0" fmla="*/ 6 w 6"/>
                  <a:gd name="T1" fmla="*/ 2 h 5"/>
                  <a:gd name="T2" fmla="*/ 6 w 6"/>
                  <a:gd name="T3" fmla="*/ 4 h 5"/>
                  <a:gd name="T4" fmla="*/ 1 w 6"/>
                  <a:gd name="T5" fmla="*/ 5 h 5"/>
                  <a:gd name="T6" fmla="*/ 0 w 6"/>
                  <a:gd name="T7" fmla="*/ 4 h 5"/>
                  <a:gd name="T8" fmla="*/ 0 w 6"/>
                  <a:gd name="T9" fmla="*/ 0 h 5"/>
                  <a:gd name="T10" fmla="*/ 6 w 6"/>
                  <a:gd name="T11" fmla="*/ 2 h 5"/>
                </a:gdLst>
                <a:ahLst/>
                <a:cxnLst>
                  <a:cxn ang="0">
                    <a:pos x="T0" y="T1"/>
                  </a:cxn>
                  <a:cxn ang="0">
                    <a:pos x="T2" y="T3"/>
                  </a:cxn>
                  <a:cxn ang="0">
                    <a:pos x="T4" y="T5"/>
                  </a:cxn>
                  <a:cxn ang="0">
                    <a:pos x="T6" y="T7"/>
                  </a:cxn>
                  <a:cxn ang="0">
                    <a:pos x="T8" y="T9"/>
                  </a:cxn>
                  <a:cxn ang="0">
                    <a:pos x="T10" y="T11"/>
                  </a:cxn>
                </a:cxnLst>
                <a:rect l="0" t="0" r="r" b="b"/>
                <a:pathLst>
                  <a:path w="6" h="5">
                    <a:moveTo>
                      <a:pt x="6" y="2"/>
                    </a:moveTo>
                    <a:cubicBezTo>
                      <a:pt x="6" y="4"/>
                      <a:pt x="6" y="4"/>
                      <a:pt x="6" y="4"/>
                    </a:cubicBezTo>
                    <a:cubicBezTo>
                      <a:pt x="4" y="4"/>
                      <a:pt x="3" y="5"/>
                      <a:pt x="1" y="5"/>
                    </a:cubicBezTo>
                    <a:cubicBezTo>
                      <a:pt x="1" y="5"/>
                      <a:pt x="0" y="4"/>
                      <a:pt x="0" y="4"/>
                    </a:cubicBezTo>
                    <a:cubicBezTo>
                      <a:pt x="0" y="2"/>
                      <a:pt x="0" y="1"/>
                      <a:pt x="0" y="0"/>
                    </a:cubicBezTo>
                    <a:cubicBezTo>
                      <a:pt x="3" y="0"/>
                      <a:pt x="4" y="1"/>
                      <a:pt x="6"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6" name="Freeform 180"/>
              <p:cNvSpPr>
                <a:spLocks/>
              </p:cNvSpPr>
              <p:nvPr/>
            </p:nvSpPr>
            <p:spPr bwMode="auto">
              <a:xfrm>
                <a:off x="346075" y="2884488"/>
                <a:ext cx="6350" cy="4763"/>
              </a:xfrm>
              <a:custGeom>
                <a:avLst/>
                <a:gdLst>
                  <a:gd name="T0" fmla="*/ 3 w 3"/>
                  <a:gd name="T1" fmla="*/ 1 h 2"/>
                  <a:gd name="T2" fmla="*/ 2 w 3"/>
                  <a:gd name="T3" fmla="*/ 2 h 2"/>
                  <a:gd name="T4" fmla="*/ 0 w 3"/>
                  <a:gd name="T5" fmla="*/ 0 h 2"/>
                  <a:gd name="T6" fmla="*/ 3 w 3"/>
                  <a:gd name="T7" fmla="*/ 1 h 2"/>
                </a:gdLst>
                <a:ahLst/>
                <a:cxnLst>
                  <a:cxn ang="0">
                    <a:pos x="T0" y="T1"/>
                  </a:cxn>
                  <a:cxn ang="0">
                    <a:pos x="T2" y="T3"/>
                  </a:cxn>
                  <a:cxn ang="0">
                    <a:pos x="T4" y="T5"/>
                  </a:cxn>
                  <a:cxn ang="0">
                    <a:pos x="T6" y="T7"/>
                  </a:cxn>
                </a:cxnLst>
                <a:rect l="0" t="0" r="r" b="b"/>
                <a:pathLst>
                  <a:path w="3" h="2">
                    <a:moveTo>
                      <a:pt x="3" y="1"/>
                    </a:moveTo>
                    <a:cubicBezTo>
                      <a:pt x="3" y="1"/>
                      <a:pt x="2" y="2"/>
                      <a:pt x="2" y="2"/>
                    </a:cubicBezTo>
                    <a:cubicBezTo>
                      <a:pt x="1" y="2"/>
                      <a:pt x="0" y="0"/>
                      <a:pt x="0" y="0"/>
                    </a:cubicBezTo>
                    <a:cubicBezTo>
                      <a:pt x="1" y="0"/>
                      <a:pt x="2" y="1"/>
                      <a:pt x="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7" name="Freeform 181"/>
              <p:cNvSpPr>
                <a:spLocks/>
              </p:cNvSpPr>
              <p:nvPr/>
            </p:nvSpPr>
            <p:spPr bwMode="auto">
              <a:xfrm>
                <a:off x="331788" y="2878138"/>
                <a:ext cx="9525" cy="4763"/>
              </a:xfrm>
              <a:custGeom>
                <a:avLst/>
                <a:gdLst>
                  <a:gd name="T0" fmla="*/ 4 w 4"/>
                  <a:gd name="T1" fmla="*/ 0 h 2"/>
                  <a:gd name="T2" fmla="*/ 1 w 4"/>
                  <a:gd name="T3" fmla="*/ 2 h 2"/>
                  <a:gd name="T4" fmla="*/ 0 w 4"/>
                  <a:gd name="T5" fmla="*/ 0 h 2"/>
                  <a:gd name="T6" fmla="*/ 4 w 4"/>
                  <a:gd name="T7" fmla="*/ 0 h 2"/>
                </a:gdLst>
                <a:ahLst/>
                <a:cxnLst>
                  <a:cxn ang="0">
                    <a:pos x="T0" y="T1"/>
                  </a:cxn>
                  <a:cxn ang="0">
                    <a:pos x="T2" y="T3"/>
                  </a:cxn>
                  <a:cxn ang="0">
                    <a:pos x="T4" y="T5"/>
                  </a:cxn>
                  <a:cxn ang="0">
                    <a:pos x="T6" y="T7"/>
                  </a:cxn>
                </a:cxnLst>
                <a:rect l="0" t="0" r="r" b="b"/>
                <a:pathLst>
                  <a:path w="4" h="2">
                    <a:moveTo>
                      <a:pt x="4" y="0"/>
                    </a:moveTo>
                    <a:cubicBezTo>
                      <a:pt x="3" y="1"/>
                      <a:pt x="2" y="2"/>
                      <a:pt x="1" y="2"/>
                    </a:cubicBezTo>
                    <a:cubicBezTo>
                      <a:pt x="1" y="2"/>
                      <a:pt x="0" y="1"/>
                      <a:pt x="0" y="0"/>
                    </a:cubicBez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8" name="Freeform 182"/>
              <p:cNvSpPr>
                <a:spLocks/>
              </p:cNvSpPr>
              <p:nvPr/>
            </p:nvSpPr>
            <p:spPr bwMode="auto">
              <a:xfrm>
                <a:off x="320675" y="2874963"/>
                <a:ext cx="6350" cy="3175"/>
              </a:xfrm>
              <a:custGeom>
                <a:avLst/>
                <a:gdLst>
                  <a:gd name="T0" fmla="*/ 1 w 3"/>
                  <a:gd name="T1" fmla="*/ 0 h 2"/>
                  <a:gd name="T2" fmla="*/ 3 w 3"/>
                  <a:gd name="T3" fmla="*/ 0 h 2"/>
                  <a:gd name="T4" fmla="*/ 3 w 3"/>
                  <a:gd name="T5" fmla="*/ 1 h 2"/>
                  <a:gd name="T6" fmla="*/ 2 w 3"/>
                  <a:gd name="T7" fmla="*/ 2 h 2"/>
                  <a:gd name="T8" fmla="*/ 0 w 3"/>
                  <a:gd name="T9" fmla="*/ 0 h 2"/>
                  <a:gd name="T10" fmla="*/ 1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1" y="0"/>
                    </a:moveTo>
                    <a:cubicBezTo>
                      <a:pt x="1" y="0"/>
                      <a:pt x="2" y="0"/>
                      <a:pt x="3" y="0"/>
                    </a:cubicBezTo>
                    <a:cubicBezTo>
                      <a:pt x="3" y="0"/>
                      <a:pt x="3" y="1"/>
                      <a:pt x="3" y="1"/>
                    </a:cubicBezTo>
                    <a:cubicBezTo>
                      <a:pt x="3" y="1"/>
                      <a:pt x="2" y="2"/>
                      <a:pt x="2" y="2"/>
                    </a:cubicBezTo>
                    <a:cubicBezTo>
                      <a:pt x="1" y="2"/>
                      <a:pt x="0" y="0"/>
                      <a:pt x="0" y="0"/>
                    </a:cubicBezTo>
                    <a:cubicBezTo>
                      <a:pt x="0" y="0"/>
                      <a:pt x="1" y="0"/>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219" name="Freeform 183"/>
              <p:cNvSpPr>
                <a:spLocks/>
              </p:cNvSpPr>
              <p:nvPr/>
            </p:nvSpPr>
            <p:spPr bwMode="auto">
              <a:xfrm>
                <a:off x="298450" y="2863851"/>
                <a:ext cx="9525" cy="3175"/>
              </a:xfrm>
              <a:custGeom>
                <a:avLst/>
                <a:gdLst>
                  <a:gd name="T0" fmla="*/ 4 w 4"/>
                  <a:gd name="T1" fmla="*/ 1 h 2"/>
                  <a:gd name="T2" fmla="*/ 4 w 4"/>
                  <a:gd name="T3" fmla="*/ 2 h 2"/>
                  <a:gd name="T4" fmla="*/ 2 w 4"/>
                  <a:gd name="T5" fmla="*/ 2 h 2"/>
                  <a:gd name="T6" fmla="*/ 0 w 4"/>
                  <a:gd name="T7" fmla="*/ 1 h 2"/>
                  <a:gd name="T8" fmla="*/ 2 w 4"/>
                  <a:gd name="T9" fmla="*/ 0 h 2"/>
                  <a:gd name="T10" fmla="*/ 4 w 4"/>
                  <a:gd name="T11" fmla="*/ 1 h 2"/>
                </a:gdLst>
                <a:ahLst/>
                <a:cxnLst>
                  <a:cxn ang="0">
                    <a:pos x="T0" y="T1"/>
                  </a:cxn>
                  <a:cxn ang="0">
                    <a:pos x="T2" y="T3"/>
                  </a:cxn>
                  <a:cxn ang="0">
                    <a:pos x="T4" y="T5"/>
                  </a:cxn>
                  <a:cxn ang="0">
                    <a:pos x="T6" y="T7"/>
                  </a:cxn>
                  <a:cxn ang="0">
                    <a:pos x="T8" y="T9"/>
                  </a:cxn>
                  <a:cxn ang="0">
                    <a:pos x="T10" y="T11"/>
                  </a:cxn>
                </a:cxnLst>
                <a:rect l="0" t="0" r="r" b="b"/>
                <a:pathLst>
                  <a:path w="4" h="2">
                    <a:moveTo>
                      <a:pt x="4" y="1"/>
                    </a:moveTo>
                    <a:cubicBezTo>
                      <a:pt x="4" y="1"/>
                      <a:pt x="4" y="2"/>
                      <a:pt x="4" y="2"/>
                    </a:cubicBezTo>
                    <a:cubicBezTo>
                      <a:pt x="3" y="2"/>
                      <a:pt x="3" y="2"/>
                      <a:pt x="2" y="2"/>
                    </a:cubicBezTo>
                    <a:cubicBezTo>
                      <a:pt x="1" y="2"/>
                      <a:pt x="0" y="1"/>
                      <a:pt x="0" y="1"/>
                    </a:cubicBezTo>
                    <a:cubicBezTo>
                      <a:pt x="1" y="1"/>
                      <a:pt x="1" y="0"/>
                      <a:pt x="2" y="0"/>
                    </a:cubicBezTo>
                    <a:cubicBezTo>
                      <a:pt x="2" y="0"/>
                      <a:pt x="3" y="1"/>
                      <a:pt x="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grpSp>
        <p:sp>
          <p:nvSpPr>
            <p:cNvPr id="36" name="Freeform 137"/>
            <p:cNvSpPr>
              <a:spLocks noChangeAspect="1" noEditPoints="1"/>
            </p:cNvSpPr>
            <p:nvPr/>
          </p:nvSpPr>
          <p:spPr bwMode="auto">
            <a:xfrm>
              <a:off x="3671866" y="2484815"/>
              <a:ext cx="248652" cy="415179"/>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267B62"/>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smtClean="0">
                <a:ln>
                  <a:noFill/>
                </a:ln>
                <a:solidFill>
                  <a:srgbClr val="212121"/>
                </a:solidFill>
                <a:effectLst/>
                <a:uLnTx/>
                <a:uFillTx/>
              </a:endParaRPr>
            </a:p>
          </p:txBody>
        </p:sp>
        <p:sp>
          <p:nvSpPr>
            <p:cNvPr id="37" name="Freeform 137"/>
            <p:cNvSpPr>
              <a:spLocks noChangeAspect="1" noEditPoints="1"/>
            </p:cNvSpPr>
            <p:nvPr/>
          </p:nvSpPr>
          <p:spPr bwMode="auto">
            <a:xfrm>
              <a:off x="5989677" y="2682943"/>
              <a:ext cx="286899" cy="479041"/>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585858"/>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38" name="Freeform 137"/>
            <p:cNvSpPr>
              <a:spLocks noChangeAspect="1" noEditPoints="1"/>
            </p:cNvSpPr>
            <p:nvPr/>
          </p:nvSpPr>
          <p:spPr bwMode="auto">
            <a:xfrm>
              <a:off x="1430983" y="2638664"/>
              <a:ext cx="292073" cy="487680"/>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276F87"/>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39" name="Freeform 137"/>
            <p:cNvSpPr>
              <a:spLocks noChangeAspect="1" noEditPoints="1"/>
            </p:cNvSpPr>
            <p:nvPr/>
          </p:nvSpPr>
          <p:spPr bwMode="auto">
            <a:xfrm>
              <a:off x="5417872" y="2838476"/>
              <a:ext cx="292073" cy="487680"/>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4B8123"/>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0" name="Freeform 137"/>
            <p:cNvSpPr>
              <a:spLocks noChangeAspect="1" noEditPoints="1"/>
            </p:cNvSpPr>
            <p:nvPr/>
          </p:nvSpPr>
          <p:spPr bwMode="auto">
            <a:xfrm>
              <a:off x="5342605" y="3435403"/>
              <a:ext cx="292073" cy="487680"/>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3594B4"/>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212121"/>
                </a:solidFill>
                <a:effectLst/>
                <a:uLnTx/>
                <a:uFillTx/>
              </a:endParaRPr>
            </a:p>
          </p:txBody>
        </p:sp>
        <p:sp>
          <p:nvSpPr>
            <p:cNvPr id="41" name="Freeform 137"/>
            <p:cNvSpPr>
              <a:spLocks noChangeAspect="1" noEditPoints="1"/>
            </p:cNvSpPr>
            <p:nvPr/>
          </p:nvSpPr>
          <p:spPr bwMode="auto">
            <a:xfrm>
              <a:off x="5730249" y="2672132"/>
              <a:ext cx="273277" cy="456295"/>
            </a:xfrm>
            <a:custGeom>
              <a:avLst/>
              <a:gdLst>
                <a:gd name="T0" fmla="*/ 80 w 160"/>
                <a:gd name="T1" fmla="*/ 106 h 266"/>
                <a:gd name="T2" fmla="*/ 50 w 160"/>
                <a:gd name="T3" fmla="*/ 77 h 266"/>
                <a:gd name="T4" fmla="*/ 80 w 160"/>
                <a:gd name="T5" fmla="*/ 48 h 266"/>
                <a:gd name="T6" fmla="*/ 110 w 160"/>
                <a:gd name="T7" fmla="*/ 77 h 266"/>
                <a:gd name="T8" fmla="*/ 80 w 160"/>
                <a:gd name="T9" fmla="*/ 106 h 266"/>
                <a:gd name="T10" fmla="*/ 149 w 160"/>
                <a:gd name="T11" fmla="*/ 39 h 266"/>
                <a:gd name="T12" fmla="*/ 106 w 160"/>
                <a:gd name="T13" fmla="*/ 4 h 266"/>
                <a:gd name="T14" fmla="*/ 95 w 160"/>
                <a:gd name="T15" fmla="*/ 1 h 266"/>
                <a:gd name="T16" fmla="*/ 83 w 160"/>
                <a:gd name="T17" fmla="*/ 0 h 266"/>
                <a:gd name="T18" fmla="*/ 80 w 160"/>
                <a:gd name="T19" fmla="*/ 0 h 266"/>
                <a:gd name="T20" fmla="*/ 77 w 160"/>
                <a:gd name="T21" fmla="*/ 0 h 266"/>
                <a:gd name="T22" fmla="*/ 65 w 160"/>
                <a:gd name="T23" fmla="*/ 1 h 266"/>
                <a:gd name="T24" fmla="*/ 54 w 160"/>
                <a:gd name="T25" fmla="*/ 4 h 266"/>
                <a:gd name="T26" fmla="*/ 11 w 160"/>
                <a:gd name="T27" fmla="*/ 39 h 266"/>
                <a:gd name="T28" fmla="*/ 1 w 160"/>
                <a:gd name="T29" fmla="*/ 81 h 266"/>
                <a:gd name="T30" fmla="*/ 6 w 160"/>
                <a:gd name="T31" fmla="*/ 102 h 266"/>
                <a:gd name="T32" fmla="*/ 15 w 160"/>
                <a:gd name="T33" fmla="*/ 120 h 266"/>
                <a:gd name="T34" fmla="*/ 55 w 160"/>
                <a:gd name="T35" fmla="*/ 184 h 266"/>
                <a:gd name="T36" fmla="*/ 69 w 160"/>
                <a:gd name="T37" fmla="*/ 223 h 266"/>
                <a:gd name="T38" fmla="*/ 77 w 160"/>
                <a:gd name="T39" fmla="*/ 266 h 266"/>
                <a:gd name="T40" fmla="*/ 80 w 160"/>
                <a:gd name="T41" fmla="*/ 266 h 266"/>
                <a:gd name="T42" fmla="*/ 83 w 160"/>
                <a:gd name="T43" fmla="*/ 266 h 266"/>
                <a:gd name="T44" fmla="*/ 91 w 160"/>
                <a:gd name="T45" fmla="*/ 223 h 266"/>
                <a:gd name="T46" fmla="*/ 105 w 160"/>
                <a:gd name="T47" fmla="*/ 184 h 266"/>
                <a:gd name="T48" fmla="*/ 145 w 160"/>
                <a:gd name="T49" fmla="*/ 120 h 266"/>
                <a:gd name="T50" fmla="*/ 154 w 160"/>
                <a:gd name="T51" fmla="*/ 102 h 266"/>
                <a:gd name="T52" fmla="*/ 159 w 160"/>
                <a:gd name="T53" fmla="*/ 81 h 266"/>
                <a:gd name="T54" fmla="*/ 149 w 160"/>
                <a:gd name="T55" fmla="*/ 39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0" h="266">
                  <a:moveTo>
                    <a:pt x="80" y="106"/>
                  </a:moveTo>
                  <a:cubicBezTo>
                    <a:pt x="63" y="106"/>
                    <a:pt x="50" y="93"/>
                    <a:pt x="50" y="77"/>
                  </a:cubicBezTo>
                  <a:cubicBezTo>
                    <a:pt x="50" y="61"/>
                    <a:pt x="63" y="48"/>
                    <a:pt x="80" y="48"/>
                  </a:cubicBezTo>
                  <a:cubicBezTo>
                    <a:pt x="97" y="48"/>
                    <a:pt x="110" y="61"/>
                    <a:pt x="110" y="77"/>
                  </a:cubicBezTo>
                  <a:cubicBezTo>
                    <a:pt x="110" y="93"/>
                    <a:pt x="97" y="106"/>
                    <a:pt x="80" y="106"/>
                  </a:cubicBezTo>
                  <a:close/>
                  <a:moveTo>
                    <a:pt x="149" y="39"/>
                  </a:moveTo>
                  <a:cubicBezTo>
                    <a:pt x="140" y="23"/>
                    <a:pt x="125" y="10"/>
                    <a:pt x="106" y="4"/>
                  </a:cubicBezTo>
                  <a:cubicBezTo>
                    <a:pt x="102" y="3"/>
                    <a:pt x="99" y="2"/>
                    <a:pt x="95" y="1"/>
                  </a:cubicBezTo>
                  <a:cubicBezTo>
                    <a:pt x="91" y="0"/>
                    <a:pt x="87" y="0"/>
                    <a:pt x="83" y="0"/>
                  </a:cubicBezTo>
                  <a:cubicBezTo>
                    <a:pt x="80" y="0"/>
                    <a:pt x="80" y="0"/>
                    <a:pt x="80" y="0"/>
                  </a:cubicBezTo>
                  <a:cubicBezTo>
                    <a:pt x="77" y="0"/>
                    <a:pt x="77" y="0"/>
                    <a:pt x="77" y="0"/>
                  </a:cubicBezTo>
                  <a:cubicBezTo>
                    <a:pt x="73" y="0"/>
                    <a:pt x="69" y="0"/>
                    <a:pt x="65" y="1"/>
                  </a:cubicBezTo>
                  <a:cubicBezTo>
                    <a:pt x="61" y="2"/>
                    <a:pt x="58" y="3"/>
                    <a:pt x="54" y="4"/>
                  </a:cubicBezTo>
                  <a:cubicBezTo>
                    <a:pt x="35" y="10"/>
                    <a:pt x="20" y="23"/>
                    <a:pt x="11" y="39"/>
                  </a:cubicBezTo>
                  <a:cubicBezTo>
                    <a:pt x="4" y="50"/>
                    <a:pt x="0" y="64"/>
                    <a:pt x="1" y="81"/>
                  </a:cubicBezTo>
                  <a:cubicBezTo>
                    <a:pt x="1" y="89"/>
                    <a:pt x="3" y="96"/>
                    <a:pt x="6" y="102"/>
                  </a:cubicBezTo>
                  <a:cubicBezTo>
                    <a:pt x="8" y="109"/>
                    <a:pt x="11" y="114"/>
                    <a:pt x="15" y="120"/>
                  </a:cubicBezTo>
                  <a:cubicBezTo>
                    <a:pt x="28" y="141"/>
                    <a:pt x="45" y="160"/>
                    <a:pt x="55" y="184"/>
                  </a:cubicBezTo>
                  <a:cubicBezTo>
                    <a:pt x="60" y="196"/>
                    <a:pt x="65" y="209"/>
                    <a:pt x="69" y="223"/>
                  </a:cubicBezTo>
                  <a:cubicBezTo>
                    <a:pt x="73" y="236"/>
                    <a:pt x="76" y="251"/>
                    <a:pt x="77" y="266"/>
                  </a:cubicBezTo>
                  <a:cubicBezTo>
                    <a:pt x="80" y="266"/>
                    <a:pt x="80" y="266"/>
                    <a:pt x="80" y="266"/>
                  </a:cubicBezTo>
                  <a:cubicBezTo>
                    <a:pt x="83" y="266"/>
                    <a:pt x="83" y="266"/>
                    <a:pt x="83" y="266"/>
                  </a:cubicBezTo>
                  <a:cubicBezTo>
                    <a:pt x="84" y="251"/>
                    <a:pt x="87" y="236"/>
                    <a:pt x="91" y="223"/>
                  </a:cubicBezTo>
                  <a:cubicBezTo>
                    <a:pt x="95" y="209"/>
                    <a:pt x="100" y="196"/>
                    <a:pt x="105" y="184"/>
                  </a:cubicBezTo>
                  <a:cubicBezTo>
                    <a:pt x="115" y="160"/>
                    <a:pt x="132" y="141"/>
                    <a:pt x="145" y="120"/>
                  </a:cubicBezTo>
                  <a:cubicBezTo>
                    <a:pt x="149" y="114"/>
                    <a:pt x="152" y="109"/>
                    <a:pt x="154" y="102"/>
                  </a:cubicBezTo>
                  <a:cubicBezTo>
                    <a:pt x="157" y="96"/>
                    <a:pt x="159" y="89"/>
                    <a:pt x="159" y="81"/>
                  </a:cubicBezTo>
                  <a:cubicBezTo>
                    <a:pt x="160" y="64"/>
                    <a:pt x="156" y="50"/>
                    <a:pt x="149" y="39"/>
                  </a:cubicBezTo>
                  <a:close/>
                </a:path>
              </a:pathLst>
            </a:custGeom>
            <a:solidFill>
              <a:srgbClr val="276F87">
                <a:lumMod val="50000"/>
              </a:srgbClr>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smtClean="0">
                <a:ln>
                  <a:noFill/>
                </a:ln>
                <a:solidFill>
                  <a:srgbClr val="212121"/>
                </a:solidFill>
                <a:effectLst/>
                <a:uLnTx/>
                <a:uFillTx/>
              </a:endParaRPr>
            </a:p>
          </p:txBody>
        </p:sp>
      </p:grpSp>
      <p:sp>
        <p:nvSpPr>
          <p:cNvPr id="226" name="Rectángulo 225"/>
          <p:cNvSpPr/>
          <p:nvPr/>
        </p:nvSpPr>
        <p:spPr>
          <a:xfrm>
            <a:off x="5592668" y="2446511"/>
            <a:ext cx="1173630" cy="323165"/>
          </a:xfrm>
          <a:prstGeom prst="rect">
            <a:avLst/>
          </a:prstGeom>
        </p:spPr>
        <p:txBody>
          <a:bodyPr wrap="none">
            <a:spAutoFit/>
          </a:bodyPr>
          <a:lstStyle/>
          <a:p>
            <a:pPr algn="r" fontAlgn="ctr"/>
            <a:r>
              <a:rPr lang="es-AR" sz="1500" b="1" dirty="0">
                <a:solidFill>
                  <a:srgbClr val="4B8123"/>
                </a:solidFill>
                <a:latin typeface="Ebrima" panose="02000000000000000000" pitchFamily="2" charset="0"/>
                <a:ea typeface="Ebrima" panose="02000000000000000000" pitchFamily="2" charset="0"/>
                <a:cs typeface="Ebrima" panose="02000000000000000000" pitchFamily="2" charset="0"/>
              </a:rPr>
              <a:t>282.273</a:t>
            </a:r>
          </a:p>
        </p:txBody>
      </p:sp>
      <p:sp>
        <p:nvSpPr>
          <p:cNvPr id="227" name="Rectángulo 226"/>
          <p:cNvSpPr/>
          <p:nvPr/>
        </p:nvSpPr>
        <p:spPr>
          <a:xfrm>
            <a:off x="4043188" y="2233822"/>
            <a:ext cx="1255752" cy="285725"/>
          </a:xfrm>
          <a:prstGeom prst="rect">
            <a:avLst/>
          </a:prstGeom>
          <a:noFill/>
          <a:ln>
            <a:noFill/>
          </a:ln>
        </p:spPr>
        <p:txBody>
          <a:bodyPr vert="horz" wrap="square" lIns="91440" tIns="45720" rIns="91440" bIns="45720" numCol="1" anchor="t" anchorCtr="0" compatLnSpc="1">
            <a:prstTxWarp prst="textNoShape">
              <a:avLst/>
            </a:prstTxWarp>
          </a:bodyPr>
          <a:lstStyle/>
          <a:p>
            <a:r>
              <a:rPr lang="es-AR" sz="1500" b="1" dirty="0">
                <a:solidFill>
                  <a:srgbClr val="267B62"/>
                </a:solidFill>
                <a:latin typeface="Ebrima" panose="02000000000000000000" pitchFamily="2" charset="0"/>
                <a:ea typeface="Ebrima" panose="02000000000000000000" pitchFamily="2" charset="0"/>
                <a:cs typeface="Ebrima" panose="02000000000000000000" pitchFamily="2" charset="0"/>
              </a:rPr>
              <a:t>106.342</a:t>
            </a:r>
          </a:p>
        </p:txBody>
      </p:sp>
      <p:sp>
        <p:nvSpPr>
          <p:cNvPr id="228" name="Rectángulo 227"/>
          <p:cNvSpPr/>
          <p:nvPr/>
        </p:nvSpPr>
        <p:spPr>
          <a:xfrm>
            <a:off x="7575713" y="2221889"/>
            <a:ext cx="1029587" cy="323165"/>
          </a:xfrm>
          <a:prstGeom prst="rect">
            <a:avLst/>
          </a:prstGeom>
        </p:spPr>
        <p:txBody>
          <a:bodyPr wrap="none">
            <a:spAutoFit/>
          </a:bodyPr>
          <a:lstStyle/>
          <a:p>
            <a:pPr algn="r" fontAlgn="ctr"/>
            <a:r>
              <a:rPr lang="es-AR" sz="1500" b="1" dirty="0">
                <a:solidFill>
                  <a:srgbClr val="212121">
                    <a:lumMod val="75000"/>
                    <a:lumOff val="25000"/>
                  </a:srgbClr>
                </a:solidFill>
                <a:latin typeface="Ebrima" panose="02000000000000000000" pitchFamily="2" charset="0"/>
                <a:ea typeface="Ebrima" panose="02000000000000000000" pitchFamily="2" charset="0"/>
                <a:cs typeface="Ebrima" panose="02000000000000000000" pitchFamily="2" charset="0"/>
              </a:rPr>
              <a:t>42.406</a:t>
            </a:r>
          </a:p>
        </p:txBody>
      </p:sp>
      <p:sp>
        <p:nvSpPr>
          <p:cNvPr id="229" name="Rectángulo 228"/>
          <p:cNvSpPr/>
          <p:nvPr/>
        </p:nvSpPr>
        <p:spPr>
          <a:xfrm>
            <a:off x="1523758" y="2392835"/>
            <a:ext cx="1250514" cy="346249"/>
          </a:xfrm>
          <a:prstGeom prst="rect">
            <a:avLst/>
          </a:prstGeom>
          <a:noFill/>
          <a:ln>
            <a:noFill/>
          </a:ln>
        </p:spPr>
        <p:txBody>
          <a:bodyPr vert="horz" wrap="square" lIns="91440" tIns="45720" rIns="91440" bIns="45720" numCol="1" anchor="t" anchorCtr="0" compatLnSpc="1">
            <a:prstTxWarp prst="textNoShape">
              <a:avLst/>
            </a:prstTxWarp>
          </a:bodyPr>
          <a:lstStyle/>
          <a:p>
            <a:r>
              <a:rPr lang="es-AR" sz="1500" b="1" dirty="0">
                <a:solidFill>
                  <a:srgbClr val="276F87"/>
                </a:solidFill>
                <a:latin typeface="Ebrima" panose="02000000000000000000" pitchFamily="2" charset="0"/>
                <a:ea typeface="Ebrima" panose="02000000000000000000" pitchFamily="2" charset="0"/>
                <a:cs typeface="Ebrima" panose="02000000000000000000" pitchFamily="2" charset="0"/>
              </a:rPr>
              <a:t>37.126</a:t>
            </a:r>
          </a:p>
        </p:txBody>
      </p:sp>
      <p:sp>
        <p:nvSpPr>
          <p:cNvPr id="230" name="Rectángulo 229"/>
          <p:cNvSpPr/>
          <p:nvPr/>
        </p:nvSpPr>
        <p:spPr>
          <a:xfrm>
            <a:off x="6078073" y="3250637"/>
            <a:ext cx="1029587" cy="323165"/>
          </a:xfrm>
          <a:prstGeom prst="rect">
            <a:avLst/>
          </a:prstGeom>
        </p:spPr>
        <p:txBody>
          <a:bodyPr wrap="none">
            <a:spAutoFit/>
          </a:bodyPr>
          <a:lstStyle/>
          <a:p>
            <a:pPr algn="r" fontAlgn="ctr">
              <a:defRPr/>
            </a:pPr>
            <a:r>
              <a:rPr lang="es-AR" sz="1500" b="1" dirty="0">
                <a:solidFill>
                  <a:srgbClr val="3594B4"/>
                </a:solidFill>
                <a:latin typeface="Ebrima" panose="02000000000000000000" pitchFamily="2" charset="0"/>
                <a:ea typeface="Ebrima" panose="02000000000000000000" pitchFamily="2" charset="0"/>
                <a:cs typeface="Ebrima" panose="02000000000000000000" pitchFamily="2" charset="0"/>
              </a:rPr>
              <a:t>31.665</a:t>
            </a:r>
          </a:p>
        </p:txBody>
      </p:sp>
      <p:sp>
        <p:nvSpPr>
          <p:cNvPr id="231" name="Rectángulo 230"/>
          <p:cNvSpPr/>
          <p:nvPr/>
        </p:nvSpPr>
        <p:spPr>
          <a:xfrm>
            <a:off x="6927129" y="2498501"/>
            <a:ext cx="1029587" cy="323165"/>
          </a:xfrm>
          <a:prstGeom prst="rect">
            <a:avLst/>
          </a:prstGeom>
        </p:spPr>
        <p:txBody>
          <a:bodyPr wrap="none">
            <a:spAutoFit/>
          </a:bodyPr>
          <a:lstStyle/>
          <a:p>
            <a:pPr algn="r" fontAlgn="ctr"/>
            <a:r>
              <a:rPr lang="es-AR" sz="1500" b="1" dirty="0">
                <a:solidFill>
                  <a:srgbClr val="276F87">
                    <a:lumMod val="50000"/>
                  </a:srgbClr>
                </a:solidFill>
                <a:latin typeface="Ebrima" panose="02000000000000000000" pitchFamily="2" charset="0"/>
                <a:ea typeface="Ebrima" panose="02000000000000000000" pitchFamily="2" charset="0"/>
                <a:cs typeface="Ebrima" panose="02000000000000000000" pitchFamily="2" charset="0"/>
              </a:rPr>
              <a:t>21.125</a:t>
            </a:r>
          </a:p>
        </p:txBody>
      </p:sp>
      <p:sp>
        <p:nvSpPr>
          <p:cNvPr id="233" name="Rectángulo 232"/>
          <p:cNvSpPr/>
          <p:nvPr/>
        </p:nvSpPr>
        <p:spPr>
          <a:xfrm>
            <a:off x="49244" y="3443658"/>
            <a:ext cx="2209859" cy="577081"/>
          </a:xfrm>
          <a:prstGeom prst="rect">
            <a:avLst/>
          </a:prstGeom>
        </p:spPr>
        <p:txBody>
          <a:bodyPr wrap="square">
            <a:spAutoFit/>
          </a:bodyPr>
          <a:lstStyle/>
          <a:p>
            <a:pPr defTabSz="342900"/>
            <a:r>
              <a:rPr lang="es-ES" sz="1050" dirty="0">
                <a:solidFill>
                  <a:srgbClr val="000000"/>
                </a:solidFill>
                <a:latin typeface="Ebrima" panose="02000000000000000000" pitchFamily="2" charset="0"/>
                <a:ea typeface="Times New Roman" panose="02020603050405020304" pitchFamily="18" charset="0"/>
              </a:rPr>
              <a:t>Fuente: Elaboración propia en base a datos de OCDE (2016)</a:t>
            </a:r>
            <a:endParaRPr lang="es-AR" sz="2100" dirty="0">
              <a:solidFill>
                <a:srgbClr val="1B3B52"/>
              </a:solidFill>
              <a:latin typeface="Times New Roman" panose="02020603050405020304" pitchFamily="18" charset="0"/>
              <a:ea typeface="Times New Roman" panose="02020603050405020304" pitchFamily="18" charset="0"/>
            </a:endParaRPr>
          </a:p>
        </p:txBody>
      </p:sp>
      <p:sp>
        <p:nvSpPr>
          <p:cNvPr id="225" name="Rectángulo 224"/>
          <p:cNvSpPr/>
          <p:nvPr/>
        </p:nvSpPr>
        <p:spPr>
          <a:xfrm>
            <a:off x="5339901" y="903685"/>
            <a:ext cx="3804099" cy="369332"/>
          </a:xfrm>
          <a:prstGeom prst="rect">
            <a:avLst/>
          </a:prstGeom>
          <a:noFill/>
        </p:spPr>
        <p:txBody>
          <a:bodyPr wrap="square" rtlCol="0">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es-ES" b="0" i="1" u="none" strike="noStrike" kern="0" cap="none" spc="0" normalizeH="0" baseline="0" noProof="0" dirty="0" err="1" smtClean="0">
                <a:ln>
                  <a:noFill/>
                </a:ln>
                <a:solidFill>
                  <a:srgbClr val="212121"/>
                </a:solidFill>
                <a:effectLst/>
                <a:uLnTx/>
                <a:uFillTx/>
                <a:latin typeface="Ebrima" panose="02000000000000000000" pitchFamily="2" charset="0"/>
                <a:ea typeface="Ebrima" panose="02000000000000000000" pitchFamily="2" charset="0"/>
                <a:cs typeface="Ebrima" panose="02000000000000000000" pitchFamily="2" charset="0"/>
              </a:rPr>
              <a:t>Prom</a:t>
            </a:r>
            <a:r>
              <a:rPr kumimoji="0" lang="es-ES" b="0" i="1" u="none" strike="noStrike" kern="0" cap="none" spc="0" normalizeH="0" baseline="0" noProof="0" dirty="0" smtClean="0">
                <a:ln>
                  <a:noFill/>
                </a:ln>
                <a:solidFill>
                  <a:srgbClr val="212121"/>
                </a:solidFill>
                <a:effectLst/>
                <a:uLnTx/>
                <a:uFillTx/>
                <a:latin typeface="Ebrima" panose="02000000000000000000" pitchFamily="2" charset="0"/>
                <a:ea typeface="Ebrima" panose="02000000000000000000" pitchFamily="2" charset="0"/>
                <a:cs typeface="Ebrima" panose="02000000000000000000" pitchFamily="2" charset="0"/>
              </a:rPr>
              <a:t>. 2013-15 en Millones de USD</a:t>
            </a:r>
            <a:endParaRPr kumimoji="0" lang="es-AR" b="0" i="1" u="none" strike="noStrike" kern="0" cap="none" spc="0" normalizeH="0" baseline="0" noProof="0" dirty="0" smtClean="0">
              <a:ln>
                <a:noFill/>
              </a:ln>
              <a:solidFill>
                <a:srgbClr val="212121"/>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542998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4"/>
                                        </p:tgtEl>
                                        <p:attrNameLst>
                                          <p:attrName>style.visibility</p:attrName>
                                        </p:attrNameLst>
                                      </p:cBhvr>
                                      <p:to>
                                        <p:strVal val="visible"/>
                                      </p:to>
                                    </p:set>
                                    <p:animEffect transition="in" filter="fade">
                                      <p:cBhvr>
                                        <p:cTn id="19" dur="500"/>
                                        <p:tgtEl>
                                          <p:spTgt spid="224"/>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2"/>
                                        </p:tgtEl>
                                        <p:attrNameLst>
                                          <p:attrName>style.visibility</p:attrName>
                                        </p:attrNameLst>
                                      </p:cBhvr>
                                      <p:to>
                                        <p:strVal val="visible"/>
                                      </p:to>
                                    </p:set>
                                    <p:animEffect transition="in" filter="fade">
                                      <p:cBhvr>
                                        <p:cTn id="27" dur="500"/>
                                        <p:tgtEl>
                                          <p:spTgt spid="2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20"/>
                                        </p:tgtEl>
                                        <p:attrNameLst>
                                          <p:attrName>style.visibility</p:attrName>
                                        </p:attrNameLst>
                                      </p:cBhvr>
                                      <p:to>
                                        <p:strVal val="visible"/>
                                      </p:to>
                                    </p:set>
                                    <p:animEffect transition="in" filter="fade">
                                      <p:cBhvr>
                                        <p:cTn id="35" dur="500"/>
                                        <p:tgtEl>
                                          <p:spTgt spid="220"/>
                                        </p:tgtEl>
                                      </p:cBhvr>
                                    </p:animEffect>
                                  </p:childTnLst>
                                </p:cTn>
                              </p:par>
                            </p:childTnLst>
                          </p:cTn>
                        </p:par>
                        <p:par>
                          <p:cTn id="36" fill="hold">
                            <p:stCondLst>
                              <p:cond delay="4000"/>
                            </p:stCondLst>
                            <p:childTnLst>
                              <p:par>
                                <p:cTn id="37" presetID="22" presetClass="entr" presetSubtype="4" fill="hold"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wipe(down)">
                                      <p:cBhvr>
                                        <p:cTn id="39" dur="500"/>
                                        <p:tgtEl>
                                          <p:spTgt spid="28"/>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23"/>
                                        </p:tgtEl>
                                        <p:attrNameLst>
                                          <p:attrName>style.visibility</p:attrName>
                                        </p:attrNameLst>
                                      </p:cBhvr>
                                      <p:to>
                                        <p:strVal val="visible"/>
                                      </p:to>
                                    </p:set>
                                    <p:animEffect transition="in" filter="fade">
                                      <p:cBhvr>
                                        <p:cTn id="43" dur="500"/>
                                        <p:tgtEl>
                                          <p:spTgt spid="223"/>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21"/>
                                        </p:tgtEl>
                                        <p:attrNameLst>
                                          <p:attrName>style.visibility</p:attrName>
                                        </p:attrNameLst>
                                      </p:cBhvr>
                                      <p:to>
                                        <p:strVal val="visible"/>
                                      </p:to>
                                    </p:set>
                                    <p:animEffect transition="in" filter="fade">
                                      <p:cBhvr>
                                        <p:cTn id="51" dur="500"/>
                                        <p:tgtEl>
                                          <p:spTgt spid="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20" grpId="0"/>
      <p:bldP spid="221" grpId="0"/>
      <p:bldP spid="222" grpId="0"/>
      <p:bldP spid="223" grpId="0"/>
      <p:bldP spid="2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 name="CuadroTexto 3"/>
          <p:cNvSpPr txBox="1"/>
          <p:nvPr/>
        </p:nvSpPr>
        <p:spPr>
          <a:xfrm>
            <a:off x="1907704" y="1"/>
            <a:ext cx="7236296" cy="604536"/>
          </a:xfrm>
          <a:prstGeom prst="rect">
            <a:avLst/>
          </a:prstGeom>
        </p:spPr>
        <p:txBody>
          <a:bodyPr vert="horz" lIns="91440" tIns="45720" rIns="91440" bIns="45720" rtlCol="0" anchor="ctr">
            <a:normAutofit/>
          </a:bodyPr>
          <a:lstStyle>
            <a:lvl1pPr defTabSz="914400">
              <a:lnSpc>
                <a:spcPct val="90000"/>
              </a:lnSpc>
              <a:spcBef>
                <a:spcPct val="0"/>
              </a:spcBef>
              <a:buNone/>
              <a:defRPr sz="4000" b="1">
                <a:latin typeface="Ebrima" panose="02000000000000000000" pitchFamily="2" charset="0"/>
                <a:ea typeface="Ebrima" panose="02000000000000000000" pitchFamily="2" charset="0"/>
                <a:cs typeface="Ebrima" panose="02000000000000000000" pitchFamily="2" charset="0"/>
              </a:defRPr>
            </a:lvl1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s-ES"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Estimado de Apoyo al Productor (PSE)</a:t>
            </a:r>
            <a:endParaRPr kumimoji="0" lang="es-AR"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endParaRPr>
          </a:p>
        </p:txBody>
      </p:sp>
      <p:sp>
        <p:nvSpPr>
          <p:cNvPr id="5" name="Rectángulo 4"/>
          <p:cNvSpPr/>
          <p:nvPr/>
        </p:nvSpPr>
        <p:spPr>
          <a:xfrm>
            <a:off x="-69032" y="4699460"/>
            <a:ext cx="3602918" cy="461665"/>
          </a:xfrm>
          <a:prstGeom prst="rect">
            <a:avLst/>
          </a:prstGeom>
        </p:spPr>
        <p:txBody>
          <a:bodyPr wrap="square">
            <a:spAutoFit/>
          </a:bodyPr>
          <a:lstStyle/>
          <a:p>
            <a:pPr defTabSz="457200"/>
            <a:r>
              <a:rPr lang="es-ES" sz="1200" dirty="0">
                <a:solidFill>
                  <a:schemeClr val="bg1"/>
                </a:solidFill>
                <a:latin typeface="Ebrima" panose="02000000000000000000" pitchFamily="2" charset="0"/>
                <a:ea typeface="Times New Roman" panose="02020603050405020304" pitchFamily="18" charset="0"/>
              </a:rPr>
              <a:t>Fuente: Elaboración propia en base a datos de OCDE (2016)</a:t>
            </a:r>
            <a:endParaRPr lang="es-AR" sz="2400" dirty="0">
              <a:solidFill>
                <a:schemeClr val="bg1"/>
              </a:solidFill>
              <a:latin typeface="Times New Roman" panose="02020603050405020304" pitchFamily="18" charset="0"/>
              <a:ea typeface="Times New Roman" panose="02020603050405020304" pitchFamily="18" charset="0"/>
            </a:endParaRPr>
          </a:p>
        </p:txBody>
      </p:sp>
      <p:sp>
        <p:nvSpPr>
          <p:cNvPr id="11" name="CuadroTexto 10"/>
          <p:cNvSpPr txBox="1"/>
          <p:nvPr/>
        </p:nvSpPr>
        <p:spPr>
          <a:xfrm>
            <a:off x="4067944" y="604537"/>
            <a:ext cx="5069644" cy="677108"/>
          </a:xfrm>
          <a:prstGeom prst="rect">
            <a:avLst/>
          </a:prstGeom>
          <a:noFill/>
        </p:spPr>
        <p:txBody>
          <a:bodyPr wrap="square" rtlCol="0">
            <a:spAutoFit/>
          </a:bodyPr>
          <a:lstStyle/>
          <a:p>
            <a:pPr lvl="0" algn="r" defTabSz="457200">
              <a:defRPr/>
            </a:pPr>
            <a:r>
              <a:rPr kumimoji="0" lang="es-AR" sz="2000" b="1" i="0" u="none" strike="noStrike" kern="0" cap="none" spc="0" normalizeH="0" baseline="0" noProof="0" dirty="0" smtClean="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Principales Productos – </a:t>
            </a:r>
            <a:r>
              <a:rPr kumimoji="0" lang="es-AR" sz="2000" b="1" i="0" u="none" strike="noStrike" kern="0" cap="none" spc="0" normalizeH="0" baseline="0" noProof="0" dirty="0" err="1" smtClean="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Prom</a:t>
            </a:r>
            <a:r>
              <a:rPr kumimoji="0" lang="es-AR" sz="2000" b="1" i="0" u="none" strike="noStrike" kern="0" cap="none" spc="0" normalizeH="0" baseline="0" noProof="0" dirty="0" smtClean="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 </a:t>
            </a:r>
            <a:r>
              <a:rPr lang="es-AR" sz="2000" b="1" kern="0" dirty="0">
                <a:solidFill>
                  <a:schemeClr val="bg1"/>
                </a:solidFill>
                <a:latin typeface="Ebrima" panose="02000000000000000000" pitchFamily="2" charset="0"/>
                <a:ea typeface="Ebrima" panose="02000000000000000000" pitchFamily="2" charset="0"/>
                <a:cs typeface="Ebrima" panose="02000000000000000000" pitchFamily="2" charset="0"/>
              </a:rPr>
              <a:t>13-15 en </a:t>
            </a:r>
            <a:r>
              <a:rPr lang="es-AR" i="1" kern="0" dirty="0">
                <a:latin typeface="Ebrima" panose="02000000000000000000" pitchFamily="2" charset="0"/>
                <a:ea typeface="Ebrima" panose="02000000000000000000" pitchFamily="2" charset="0"/>
                <a:cs typeface="Ebrima" panose="02000000000000000000" pitchFamily="2" charset="0"/>
              </a:rPr>
              <a:t>Millones de USD</a:t>
            </a:r>
            <a:endParaRPr kumimoji="0" lang="es-AR" i="1" u="none" strike="noStrike" kern="0" cap="none" spc="0" normalizeH="0" baseline="0" noProof="0" dirty="0" smtClean="0">
              <a:ln>
                <a:noFill/>
              </a:ln>
              <a:effectLst/>
              <a:uLnTx/>
              <a:uFillTx/>
              <a:latin typeface="Ebrima" panose="02000000000000000000" pitchFamily="2" charset="0"/>
              <a:ea typeface="Ebrima" panose="02000000000000000000" pitchFamily="2" charset="0"/>
              <a:cs typeface="Ebrima" panose="02000000000000000000" pitchFamily="2" charset="0"/>
            </a:endParaRPr>
          </a:p>
        </p:txBody>
      </p:sp>
      <p:grpSp>
        <p:nvGrpSpPr>
          <p:cNvPr id="3" name="Grupo 2"/>
          <p:cNvGrpSpPr/>
          <p:nvPr/>
        </p:nvGrpSpPr>
        <p:grpSpPr>
          <a:xfrm>
            <a:off x="4001644" y="959595"/>
            <a:ext cx="2395000" cy="1728268"/>
            <a:chOff x="-161431" y="930522"/>
            <a:chExt cx="2395000" cy="1728268"/>
          </a:xfrm>
        </p:grpSpPr>
        <p:pic>
          <p:nvPicPr>
            <p:cNvPr id="2" name="Imagen 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61431" y="930522"/>
              <a:ext cx="2395000" cy="1724400"/>
            </a:xfrm>
            <a:prstGeom prst="rect">
              <a:avLst/>
            </a:prstGeom>
          </p:spPr>
        </p:pic>
        <p:sp>
          <p:nvSpPr>
            <p:cNvPr id="15" name="Rectángulo 14"/>
            <p:cNvSpPr/>
            <p:nvPr/>
          </p:nvSpPr>
          <p:spPr>
            <a:xfrm>
              <a:off x="859516" y="2289458"/>
              <a:ext cx="827471" cy="369332"/>
            </a:xfrm>
            <a:prstGeom prst="rect">
              <a:avLst/>
            </a:prstGeom>
          </p:spPr>
          <p:txBody>
            <a:bodyPr wrap="none">
              <a:spAutoFit/>
            </a:bodyPr>
            <a:lstStyle/>
            <a:p>
              <a:r>
                <a:rPr lang="es-AR" b="1" dirty="0"/>
                <a:t>31.943</a:t>
              </a:r>
            </a:p>
          </p:txBody>
        </p:sp>
      </p:grpSp>
      <p:grpSp>
        <p:nvGrpSpPr>
          <p:cNvPr id="20" name="Grupo 19"/>
          <p:cNvGrpSpPr/>
          <p:nvPr/>
        </p:nvGrpSpPr>
        <p:grpSpPr>
          <a:xfrm>
            <a:off x="3618327" y="2876140"/>
            <a:ext cx="1188000" cy="1727910"/>
            <a:chOff x="3618327" y="2876140"/>
            <a:chExt cx="1188000" cy="1727910"/>
          </a:xfrm>
        </p:grpSpPr>
        <p:pic>
          <p:nvPicPr>
            <p:cNvPr id="12" name="Imagen 11"/>
            <p:cNvPicPr>
              <a:picLocks noChangeAspect="1"/>
            </p:cNvPicPr>
            <p:nvPr/>
          </p:nvPicPr>
          <p:blipFill>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rot="2705533">
              <a:off x="3528445" y="2966022"/>
              <a:ext cx="1367764" cy="1188000"/>
            </a:xfrm>
            <a:prstGeom prst="rect">
              <a:avLst/>
            </a:prstGeom>
            <a:noFill/>
            <a:ln>
              <a:noFill/>
            </a:ln>
          </p:spPr>
        </p:pic>
        <p:sp>
          <p:nvSpPr>
            <p:cNvPr id="17" name="Rectángulo 16"/>
            <p:cNvSpPr/>
            <p:nvPr/>
          </p:nvSpPr>
          <p:spPr>
            <a:xfrm>
              <a:off x="3842532" y="4234718"/>
              <a:ext cx="827471" cy="369332"/>
            </a:xfrm>
            <a:prstGeom prst="rect">
              <a:avLst/>
            </a:prstGeom>
          </p:spPr>
          <p:txBody>
            <a:bodyPr wrap="none">
              <a:spAutoFit/>
            </a:bodyPr>
            <a:lstStyle/>
            <a:p>
              <a:r>
                <a:rPr lang="es-AR" b="1" dirty="0"/>
                <a:t>27.526</a:t>
              </a:r>
            </a:p>
          </p:txBody>
        </p:sp>
      </p:grpSp>
      <p:grpSp>
        <p:nvGrpSpPr>
          <p:cNvPr id="18" name="Grupo 17"/>
          <p:cNvGrpSpPr/>
          <p:nvPr/>
        </p:nvGrpSpPr>
        <p:grpSpPr>
          <a:xfrm>
            <a:off x="5004883" y="2921022"/>
            <a:ext cx="827471" cy="1585712"/>
            <a:chOff x="5004883" y="2921022"/>
            <a:chExt cx="827471" cy="1585712"/>
          </a:xfrm>
        </p:grpSpPr>
        <p:pic>
          <p:nvPicPr>
            <p:cNvPr id="14" name="Imagen 13"/>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11440" y="2921022"/>
              <a:ext cx="574820" cy="1278000"/>
            </a:xfrm>
            <a:prstGeom prst="rect">
              <a:avLst/>
            </a:prstGeom>
          </p:spPr>
        </p:pic>
        <p:sp>
          <p:nvSpPr>
            <p:cNvPr id="19" name="Rectángulo 18"/>
            <p:cNvSpPr/>
            <p:nvPr/>
          </p:nvSpPr>
          <p:spPr>
            <a:xfrm>
              <a:off x="5004883" y="4137402"/>
              <a:ext cx="827471" cy="369332"/>
            </a:xfrm>
            <a:prstGeom prst="rect">
              <a:avLst/>
            </a:prstGeom>
          </p:spPr>
          <p:txBody>
            <a:bodyPr wrap="none">
              <a:spAutoFit/>
            </a:bodyPr>
            <a:lstStyle/>
            <a:p>
              <a:r>
                <a:rPr lang="es-AR" b="1" dirty="0"/>
                <a:t>23.663</a:t>
              </a:r>
            </a:p>
          </p:txBody>
        </p:sp>
      </p:grpSp>
      <p:grpSp>
        <p:nvGrpSpPr>
          <p:cNvPr id="7" name="Grupo 6"/>
          <p:cNvGrpSpPr/>
          <p:nvPr/>
        </p:nvGrpSpPr>
        <p:grpSpPr>
          <a:xfrm>
            <a:off x="6963823" y="1087465"/>
            <a:ext cx="1699200" cy="1699200"/>
            <a:chOff x="2267823" y="1052247"/>
            <a:chExt cx="1699200" cy="1699200"/>
          </a:xfrm>
        </p:grpSpPr>
        <p:pic>
          <p:nvPicPr>
            <p:cNvPr id="21" name="Imagen 20"/>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67823" y="1052247"/>
              <a:ext cx="1699200" cy="1699200"/>
            </a:xfrm>
            <a:prstGeom prst="rect">
              <a:avLst/>
            </a:prstGeom>
          </p:spPr>
        </p:pic>
        <p:sp>
          <p:nvSpPr>
            <p:cNvPr id="22" name="Rectángulo 21"/>
            <p:cNvSpPr/>
            <p:nvPr/>
          </p:nvSpPr>
          <p:spPr>
            <a:xfrm>
              <a:off x="2531905" y="2304790"/>
              <a:ext cx="827471" cy="369332"/>
            </a:xfrm>
            <a:prstGeom prst="rect">
              <a:avLst/>
            </a:prstGeom>
          </p:spPr>
          <p:txBody>
            <a:bodyPr wrap="none">
              <a:spAutoFit/>
            </a:bodyPr>
            <a:lstStyle/>
            <a:p>
              <a:r>
                <a:rPr lang="es-AR" b="1" dirty="0"/>
                <a:t>31.512</a:t>
              </a:r>
            </a:p>
          </p:txBody>
        </p:sp>
      </p:grpSp>
      <p:grpSp>
        <p:nvGrpSpPr>
          <p:cNvPr id="16" name="Grupo 15"/>
          <p:cNvGrpSpPr/>
          <p:nvPr/>
        </p:nvGrpSpPr>
        <p:grpSpPr>
          <a:xfrm>
            <a:off x="6126518" y="3202695"/>
            <a:ext cx="827628" cy="1258800"/>
            <a:chOff x="2665404" y="2989655"/>
            <a:chExt cx="827628" cy="1258800"/>
          </a:xfrm>
        </p:grpSpPr>
        <p:pic>
          <p:nvPicPr>
            <p:cNvPr id="23" name="Imagen 22"/>
            <p:cNvPicPr>
              <a:picLocks noChangeAspect="1"/>
            </p:cNvPicPr>
            <p:nvPr/>
          </p:nvPicPr>
          <p:blipFill>
            <a:blip r:embed="rId9">
              <a:grayscl/>
              <a:extLst>
                <a:ext uri="{28A0092B-C50C-407E-A947-70E740481C1C}">
                  <a14:useLocalDpi xmlns:a14="http://schemas.microsoft.com/office/drawing/2010/main" val="0"/>
                </a:ext>
              </a:extLst>
            </a:blip>
            <a:stretch>
              <a:fillRect/>
            </a:stretch>
          </p:blipFill>
          <p:spPr>
            <a:xfrm>
              <a:off x="2665404" y="2989655"/>
              <a:ext cx="756948" cy="1015200"/>
            </a:xfrm>
            <a:prstGeom prst="rect">
              <a:avLst/>
            </a:prstGeom>
          </p:spPr>
        </p:pic>
        <p:sp>
          <p:nvSpPr>
            <p:cNvPr id="24" name="Rectángulo 23"/>
            <p:cNvSpPr/>
            <p:nvPr/>
          </p:nvSpPr>
          <p:spPr>
            <a:xfrm>
              <a:off x="2665561" y="3879123"/>
              <a:ext cx="827471" cy="369332"/>
            </a:xfrm>
            <a:prstGeom prst="rect">
              <a:avLst/>
            </a:prstGeom>
          </p:spPr>
          <p:txBody>
            <a:bodyPr wrap="none">
              <a:spAutoFit/>
            </a:bodyPr>
            <a:lstStyle/>
            <a:p>
              <a:r>
                <a:rPr lang="es-AR" b="1" dirty="0"/>
                <a:t>18.820</a:t>
              </a:r>
            </a:p>
          </p:txBody>
        </p:sp>
      </p:grpSp>
      <p:pic>
        <p:nvPicPr>
          <p:cNvPr id="10" name="Imagen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91874" y="3419997"/>
            <a:ext cx="558000" cy="558000"/>
          </a:xfrm>
          <a:prstGeom prst="rect">
            <a:avLst/>
          </a:prstGeom>
        </p:spPr>
      </p:pic>
      <p:sp>
        <p:nvSpPr>
          <p:cNvPr id="26" name="Rectángulo 25"/>
          <p:cNvSpPr/>
          <p:nvPr/>
        </p:nvSpPr>
        <p:spPr>
          <a:xfrm>
            <a:off x="7291404" y="3946701"/>
            <a:ext cx="827471" cy="369332"/>
          </a:xfrm>
          <a:prstGeom prst="rect">
            <a:avLst/>
          </a:prstGeom>
        </p:spPr>
        <p:txBody>
          <a:bodyPr wrap="none">
            <a:spAutoFit/>
          </a:bodyPr>
          <a:lstStyle/>
          <a:p>
            <a:r>
              <a:rPr lang="es-AR" b="1" dirty="0"/>
              <a:t>10.345</a:t>
            </a:r>
          </a:p>
        </p:txBody>
      </p:sp>
      <p:grpSp>
        <p:nvGrpSpPr>
          <p:cNvPr id="8" name="Grupo 7"/>
          <p:cNvGrpSpPr/>
          <p:nvPr/>
        </p:nvGrpSpPr>
        <p:grpSpPr>
          <a:xfrm>
            <a:off x="-27931" y="923506"/>
            <a:ext cx="4008519" cy="3720688"/>
            <a:chOff x="5107915" y="934122"/>
            <a:chExt cx="4008519" cy="3720688"/>
          </a:xfrm>
        </p:grpSpPr>
        <p:pic>
          <p:nvPicPr>
            <p:cNvPr id="28" name="Imagen 27"/>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7915" y="934122"/>
              <a:ext cx="4008519" cy="3441600"/>
            </a:xfrm>
            <a:prstGeom prst="rect">
              <a:avLst/>
            </a:prstGeom>
          </p:spPr>
        </p:pic>
        <p:sp>
          <p:nvSpPr>
            <p:cNvPr id="29" name="Rectángulo 28"/>
            <p:cNvSpPr/>
            <p:nvPr/>
          </p:nvSpPr>
          <p:spPr>
            <a:xfrm>
              <a:off x="6629814" y="4285478"/>
              <a:ext cx="827471" cy="369332"/>
            </a:xfrm>
            <a:prstGeom prst="rect">
              <a:avLst/>
            </a:prstGeom>
          </p:spPr>
          <p:txBody>
            <a:bodyPr wrap="none">
              <a:spAutoFit/>
            </a:bodyPr>
            <a:lstStyle/>
            <a:p>
              <a:r>
                <a:rPr lang="es-AR" b="1" dirty="0"/>
                <a:t>63.781</a:t>
              </a:r>
            </a:p>
          </p:txBody>
        </p:sp>
      </p:grpSp>
      <p:grpSp>
        <p:nvGrpSpPr>
          <p:cNvPr id="9" name="Grupo 8"/>
          <p:cNvGrpSpPr/>
          <p:nvPr/>
        </p:nvGrpSpPr>
        <p:grpSpPr>
          <a:xfrm>
            <a:off x="8315773" y="3428644"/>
            <a:ext cx="710451" cy="806074"/>
            <a:chOff x="4572000" y="3863013"/>
            <a:chExt cx="710451" cy="806074"/>
          </a:xfrm>
        </p:grpSpPr>
        <p:pic>
          <p:nvPicPr>
            <p:cNvPr id="31" name="Imagen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81543" y="3863013"/>
              <a:ext cx="478800" cy="478800"/>
            </a:xfrm>
            <a:prstGeom prst="rect">
              <a:avLst/>
            </a:prstGeom>
          </p:spPr>
        </p:pic>
        <p:sp>
          <p:nvSpPr>
            <p:cNvPr id="32" name="Rectángulo 31"/>
            <p:cNvSpPr/>
            <p:nvPr/>
          </p:nvSpPr>
          <p:spPr>
            <a:xfrm>
              <a:off x="4572000" y="4299755"/>
              <a:ext cx="710451" cy="369332"/>
            </a:xfrm>
            <a:prstGeom prst="rect">
              <a:avLst/>
            </a:prstGeom>
          </p:spPr>
          <p:txBody>
            <a:bodyPr wrap="none">
              <a:spAutoFit/>
            </a:bodyPr>
            <a:lstStyle/>
            <a:p>
              <a:r>
                <a:rPr lang="es-AR" b="1" dirty="0"/>
                <a:t>8.880</a:t>
              </a:r>
            </a:p>
          </p:txBody>
        </p:sp>
      </p:grpSp>
    </p:spTree>
    <p:extLst>
      <p:ext uri="{BB962C8B-B14F-4D97-AF65-F5344CB8AC3E}">
        <p14:creationId xmlns:p14="http://schemas.microsoft.com/office/powerpoint/2010/main" val="862096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4" name="CuadroTexto 3"/>
          <p:cNvSpPr txBox="1"/>
          <p:nvPr/>
        </p:nvSpPr>
        <p:spPr>
          <a:xfrm>
            <a:off x="1907704" y="0"/>
            <a:ext cx="7236296" cy="861773"/>
          </a:xfrm>
          <a:prstGeom prst="rect">
            <a:avLst/>
          </a:prstGeom>
        </p:spPr>
        <p:txBody>
          <a:bodyPr vert="horz" lIns="91440" tIns="45720" rIns="91440" bIns="45720" rtlCol="0" anchor="ctr">
            <a:normAutofit/>
          </a:bodyPr>
          <a:lstStyle>
            <a:lvl1pPr defTabSz="914400">
              <a:lnSpc>
                <a:spcPct val="90000"/>
              </a:lnSpc>
              <a:spcBef>
                <a:spcPct val="0"/>
              </a:spcBef>
              <a:buNone/>
              <a:defRPr sz="4000" b="1">
                <a:latin typeface="Ebrima" panose="02000000000000000000" pitchFamily="2" charset="0"/>
                <a:ea typeface="Ebrima" panose="02000000000000000000" pitchFamily="2" charset="0"/>
                <a:cs typeface="Ebrima" panose="02000000000000000000" pitchFamily="2" charset="0"/>
              </a:defRPr>
            </a:lvl1pPr>
          </a:lstStyle>
          <a:p>
            <a:pPr marL="0" marR="0" lvl="0" indent="0" algn="ctr" defTabSz="914400" eaLnBrk="1" fontAlgn="auto" latinLnBrk="0" hangingPunct="1">
              <a:lnSpc>
                <a:spcPct val="90000"/>
              </a:lnSpc>
              <a:spcBef>
                <a:spcPct val="0"/>
              </a:spcBef>
              <a:spcAft>
                <a:spcPts val="0"/>
              </a:spcAft>
              <a:buClrTx/>
              <a:buSzTx/>
              <a:buFontTx/>
              <a:buNone/>
              <a:tabLst/>
              <a:defRPr/>
            </a:pPr>
            <a:r>
              <a:rPr kumimoji="0" lang="es-ES"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Estimado de Apoyo al Productor (PSE)</a:t>
            </a:r>
            <a:endParaRPr kumimoji="0" lang="es-AR" sz="2800" b="1" i="0" u="none" strike="noStrike" kern="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endParaRPr>
          </a:p>
        </p:txBody>
      </p:sp>
      <p:sp>
        <p:nvSpPr>
          <p:cNvPr id="5" name="Rectángulo 4"/>
          <p:cNvSpPr/>
          <p:nvPr/>
        </p:nvSpPr>
        <p:spPr>
          <a:xfrm>
            <a:off x="-69032" y="4699460"/>
            <a:ext cx="3602918" cy="461665"/>
          </a:xfrm>
          <a:prstGeom prst="rect">
            <a:avLst/>
          </a:prstGeom>
        </p:spPr>
        <p:txBody>
          <a:bodyPr wrap="square">
            <a:spAutoFit/>
          </a:bodyPr>
          <a:lstStyle/>
          <a:p>
            <a:pPr defTabSz="457200"/>
            <a:r>
              <a:rPr lang="es-ES" sz="1200" dirty="0">
                <a:solidFill>
                  <a:schemeClr val="bg1"/>
                </a:solidFill>
                <a:latin typeface="Ebrima" panose="02000000000000000000" pitchFamily="2" charset="0"/>
                <a:ea typeface="Times New Roman" panose="02020603050405020304" pitchFamily="18" charset="0"/>
              </a:rPr>
              <a:t>Fuente: Elaboración propia en base a datos de OCDE (2016)</a:t>
            </a:r>
            <a:endParaRPr lang="es-AR" sz="2400" dirty="0">
              <a:solidFill>
                <a:schemeClr val="bg1"/>
              </a:solidFill>
              <a:latin typeface="Times New Roman" panose="02020603050405020304" pitchFamily="18" charset="0"/>
              <a:ea typeface="Times New Roman" panose="02020603050405020304" pitchFamily="18" charset="0"/>
            </a:endParaRPr>
          </a:p>
        </p:txBody>
      </p:sp>
      <p:graphicFrame>
        <p:nvGraphicFramePr>
          <p:cNvPr id="7" name="Tabla 6"/>
          <p:cNvGraphicFramePr>
            <a:graphicFrameLocks noGrp="1"/>
          </p:cNvGraphicFramePr>
          <p:nvPr>
            <p:extLst>
              <p:ext uri="{D42A27DB-BD31-4B8C-83A1-F6EECF244321}">
                <p14:modId xmlns:p14="http://schemas.microsoft.com/office/powerpoint/2010/main" val="2050965069"/>
              </p:ext>
            </p:extLst>
          </p:nvPr>
        </p:nvGraphicFramePr>
        <p:xfrm>
          <a:off x="107504" y="1542703"/>
          <a:ext cx="5338195" cy="3112770"/>
        </p:xfrm>
        <a:graphic>
          <a:graphicData uri="http://schemas.openxmlformats.org/drawingml/2006/table">
            <a:tbl>
              <a:tblPr firstRow="1" lastRow="1"/>
              <a:tblGrid>
                <a:gridCol w="1306195">
                  <a:extLst>
                    <a:ext uri="{9D8B030D-6E8A-4147-A177-3AD203B41FA5}">
                      <a16:colId xmlns="" xmlns:a16="http://schemas.microsoft.com/office/drawing/2014/main" val="20000"/>
                    </a:ext>
                  </a:extLst>
                </a:gridCol>
                <a:gridCol w="1008000">
                  <a:extLst>
                    <a:ext uri="{9D8B030D-6E8A-4147-A177-3AD203B41FA5}">
                      <a16:colId xmlns="" xmlns:a16="http://schemas.microsoft.com/office/drawing/2014/main" val="20001"/>
                    </a:ext>
                  </a:extLst>
                </a:gridCol>
                <a:gridCol w="1008000">
                  <a:extLst>
                    <a:ext uri="{9D8B030D-6E8A-4147-A177-3AD203B41FA5}">
                      <a16:colId xmlns="" xmlns:a16="http://schemas.microsoft.com/office/drawing/2014/main" val="20002"/>
                    </a:ext>
                  </a:extLst>
                </a:gridCol>
                <a:gridCol w="1008000">
                  <a:extLst>
                    <a:ext uri="{9D8B030D-6E8A-4147-A177-3AD203B41FA5}">
                      <a16:colId xmlns="" xmlns:a16="http://schemas.microsoft.com/office/drawing/2014/main" val="20003"/>
                    </a:ext>
                  </a:extLst>
                </a:gridCol>
                <a:gridCol w="1008000">
                  <a:extLst>
                    <a:ext uri="{9D8B030D-6E8A-4147-A177-3AD203B41FA5}">
                      <a16:colId xmlns="" xmlns:a16="http://schemas.microsoft.com/office/drawing/2014/main" val="20004"/>
                    </a:ext>
                  </a:extLst>
                </a:gridCol>
              </a:tblGrid>
              <a:tr h="52298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rgbClr val="FFFFFF"/>
                          </a:solidFill>
                          <a:effectLst/>
                          <a:latin typeface="Ebrima" panose="02000000000000000000" pitchFamily="2" charset="0"/>
                        </a:rPr>
                        <a:t>País</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err="1">
                          <a:solidFill>
                            <a:srgbClr val="FFFFFF"/>
                          </a:solidFill>
                          <a:effectLst/>
                          <a:latin typeface="Ebrima" panose="02000000000000000000" pitchFamily="2" charset="0"/>
                        </a:rPr>
                        <a:t>Prom</a:t>
                      </a:r>
                      <a:r>
                        <a:rPr lang="es-AR" sz="1800" b="1" i="0" u="none" strike="noStrike" dirty="0">
                          <a:solidFill>
                            <a:srgbClr val="FFFFFF"/>
                          </a:solidFill>
                          <a:effectLst/>
                          <a:latin typeface="Ebrima" panose="02000000000000000000" pitchFamily="2" charset="0"/>
                        </a:rPr>
                        <a:t>. 2003-05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err="1">
                          <a:solidFill>
                            <a:srgbClr val="FFFFFF"/>
                          </a:solidFill>
                          <a:effectLst/>
                          <a:latin typeface="Ebrima" panose="02000000000000000000" pitchFamily="2" charset="0"/>
                        </a:rPr>
                        <a:t>Prom</a:t>
                      </a:r>
                      <a:r>
                        <a:rPr lang="es-AR" sz="1800" b="1" i="0" u="none" strike="noStrike" dirty="0">
                          <a:solidFill>
                            <a:srgbClr val="FFFFFF"/>
                          </a:solidFill>
                          <a:effectLst/>
                          <a:latin typeface="Ebrima" panose="02000000000000000000" pitchFamily="2" charset="0"/>
                        </a:rPr>
                        <a:t>. 2013-15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rgbClr val="FFFFFF"/>
                          </a:solidFill>
                          <a:effectLst/>
                          <a:latin typeface="Ebrima" panose="02000000000000000000" pitchFamily="2" charset="0"/>
                        </a:rPr>
                        <a:t>% s/ total</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rgbClr val="FFFFFF"/>
                          </a:solidFill>
                          <a:effectLst/>
                          <a:latin typeface="Ebrima" panose="02000000000000000000" pitchFamily="2" charset="0"/>
                        </a:rPr>
                        <a:t>∆ 10 años</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extLst>
                  <a:ext uri="{0D108BD9-81ED-4DB2-BD59-A6C34878D82A}">
                    <a16:rowId xmlns="" xmlns:a16="http://schemas.microsoft.com/office/drawing/2014/main" val="10000"/>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China </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29.213</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282.273</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48%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a:solidFill>
                            <a:srgbClr val="212121"/>
                          </a:solidFill>
                          <a:effectLst/>
                          <a:latin typeface="Ebrima" panose="02000000000000000000" pitchFamily="2" charset="0"/>
                        </a:rPr>
                        <a:t>866%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UE28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124.469</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106.342</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18%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a:solidFill>
                            <a:srgbClr val="212121"/>
                          </a:solidFill>
                          <a:effectLst/>
                          <a:latin typeface="Ebrima" panose="02000000000000000000" pitchFamily="2" charset="0"/>
                        </a:rPr>
                        <a:t>-15%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Japón</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46.472</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42.406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7%</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dirty="0">
                          <a:solidFill>
                            <a:srgbClr val="212121"/>
                          </a:solidFill>
                          <a:effectLst/>
                          <a:latin typeface="Ebrima" panose="02000000000000000000" pitchFamily="2" charset="0"/>
                        </a:rPr>
                        <a:t>-9%</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EE.UU.</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39.320</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37.126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dirty="0">
                          <a:solidFill>
                            <a:srgbClr val="212121"/>
                          </a:solidFill>
                          <a:effectLst/>
                          <a:latin typeface="Ebrima" panose="02000000000000000000" pitchFamily="2" charset="0"/>
                        </a:rPr>
                        <a:t>-6%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Indonesia</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3.037</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31.665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dirty="0">
                          <a:solidFill>
                            <a:srgbClr val="212121"/>
                          </a:solidFill>
                          <a:effectLst/>
                          <a:latin typeface="Ebrima" panose="02000000000000000000" pitchFamily="2" charset="0"/>
                        </a:rPr>
                        <a:t>942%</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0" i="0" u="none" strike="noStrike" dirty="0">
                          <a:solidFill>
                            <a:srgbClr val="212121"/>
                          </a:solidFill>
                          <a:effectLst/>
                          <a:latin typeface="Ebrima" panose="02000000000000000000" pitchFamily="2" charset="0"/>
                        </a:rPr>
                        <a:t>Corea</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a:solidFill>
                            <a:srgbClr val="212121"/>
                          </a:solidFill>
                          <a:effectLst/>
                          <a:latin typeface="Ebrima" panose="02000000000000000000" pitchFamily="2" charset="0"/>
                        </a:rPr>
                        <a:t>19.348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21.125</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0" i="0" u="none" strike="noStrike" dirty="0">
                          <a:solidFill>
                            <a:srgbClr val="212121"/>
                          </a:solidFill>
                          <a:effectLst/>
                          <a:latin typeface="Ebrima" panose="02000000000000000000" pitchFamily="2" charset="0"/>
                        </a:rPr>
                        <a:t>4%</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0" i="0" u="none" strike="noStrike" dirty="0">
                          <a:solidFill>
                            <a:srgbClr val="212121"/>
                          </a:solidFill>
                          <a:effectLst/>
                          <a:latin typeface="Ebrima" panose="02000000000000000000" pitchFamily="2" charset="0"/>
                        </a:rPr>
                        <a:t>9%</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1" i="0" u="none" strike="noStrike" dirty="0">
                          <a:solidFill>
                            <a:schemeClr val="tx1"/>
                          </a:solidFill>
                          <a:effectLst/>
                          <a:latin typeface="Ebrima" panose="02000000000000000000" pitchFamily="2" charset="0"/>
                        </a:rPr>
                        <a:t>PED-PSE</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65.836</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360.463</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62%</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1" i="0" u="none" strike="noStrike" dirty="0">
                          <a:solidFill>
                            <a:schemeClr val="tx1"/>
                          </a:solidFill>
                          <a:effectLst/>
                          <a:latin typeface="Ebrima" panose="02000000000000000000" pitchFamily="2" charset="0"/>
                        </a:rPr>
                        <a:t>448%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 xmlns:a16="http://schemas.microsoft.com/office/drawing/2014/main" val="10007"/>
                  </a:ext>
                </a:extLst>
              </a:tr>
              <a:tr h="26650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252000" lvl="0" algn="l" rtl="0" fontAlgn="ctr"/>
                      <a:r>
                        <a:rPr lang="es-AR" sz="1800" b="1" i="0" u="none" strike="noStrike" dirty="0">
                          <a:solidFill>
                            <a:schemeClr val="tx1"/>
                          </a:solidFill>
                          <a:effectLst/>
                          <a:latin typeface="Ebrima" panose="02000000000000000000" pitchFamily="2" charset="0"/>
                        </a:rPr>
                        <a:t>PD-PSE</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a:solidFill>
                            <a:schemeClr val="tx1"/>
                          </a:solidFill>
                          <a:effectLst/>
                          <a:latin typeface="Ebrima" panose="02000000000000000000" pitchFamily="2" charset="0"/>
                        </a:rPr>
                        <a:t>246.644</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a:solidFill>
                            <a:schemeClr val="tx1"/>
                          </a:solidFill>
                          <a:effectLst/>
                          <a:latin typeface="Ebrima" panose="02000000000000000000" pitchFamily="2" charset="0"/>
                        </a:rPr>
                        <a:t>224.619</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38%</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rtl="0" fontAlgn="ctr"/>
                      <a:r>
                        <a:rPr lang="es-AR" sz="1800" b="1" i="0" u="none" strike="noStrike" dirty="0">
                          <a:solidFill>
                            <a:schemeClr val="tx1"/>
                          </a:solidFill>
                          <a:effectLst/>
                          <a:latin typeface="Ebrima" panose="02000000000000000000" pitchFamily="2" charset="0"/>
                        </a:rPr>
                        <a:t>-9%</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 xmlns:a16="http://schemas.microsoft.com/office/drawing/2014/main" val="10008"/>
                  </a:ext>
                </a:extLst>
              </a:tr>
              <a:tr h="26650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252000" lvl="0" algn="l" rtl="0" fontAlgn="ctr"/>
                      <a:r>
                        <a:rPr lang="es-AR" sz="1800" b="1" i="0" u="none" strike="noStrike" dirty="0">
                          <a:solidFill>
                            <a:schemeClr val="tx1"/>
                          </a:solidFill>
                          <a:effectLst/>
                          <a:latin typeface="Ebrima" panose="02000000000000000000" pitchFamily="2" charset="0"/>
                        </a:rPr>
                        <a:t>Total</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312.480</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585.082</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rtl="0" fontAlgn="ctr"/>
                      <a:r>
                        <a:rPr lang="es-AR" sz="1800" b="1" i="0" u="none" strike="noStrike" dirty="0">
                          <a:solidFill>
                            <a:schemeClr val="tx1"/>
                          </a:solidFill>
                          <a:effectLst/>
                          <a:latin typeface="Ebrima" panose="02000000000000000000" pitchFamily="2" charset="0"/>
                        </a:rPr>
                        <a:t>100%</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r" rtl="0" fontAlgn="ctr"/>
                      <a:r>
                        <a:rPr lang="es-AR" sz="1800" b="1" i="0" u="none" strike="noStrike" dirty="0">
                          <a:solidFill>
                            <a:schemeClr val="tx1"/>
                          </a:solidFill>
                          <a:effectLst/>
                          <a:latin typeface="Ebrima" panose="02000000000000000000" pitchFamily="2" charset="0"/>
                        </a:rPr>
                        <a:t>87%</a:t>
                      </a:r>
                    </a:p>
                  </a:txBody>
                  <a:tcPr marL="9525" marR="9525" marT="9525" marB="0" anchor="ctr">
                    <a:lnL w="12700" cap="flat" cmpd="sng" algn="ctr">
                      <a:solidFill>
                        <a:sysClr val="window" lastClr="FFFFFF">
                          <a:lumMod val="95000"/>
                        </a:sysClr>
                      </a:solidFill>
                      <a:prstDash val="solid"/>
                      <a:round/>
                      <a:headEnd type="none" w="med" len="med"/>
                      <a:tailEnd type="none" w="med" len="med"/>
                    </a:lnL>
                    <a:lnR w="12700" cap="flat" cmpd="sng" algn="ctr">
                      <a:solidFill>
                        <a:sysClr val="window" lastClr="FFFFFF">
                          <a:lumMod val="95000"/>
                        </a:sysClr>
                      </a:solidFill>
                      <a:prstDash val="solid"/>
                      <a:round/>
                      <a:headEnd type="none" w="med" len="med"/>
                      <a:tailEnd type="none" w="med" len="med"/>
                    </a:lnR>
                    <a:lnT w="12700" cap="flat" cmpd="sng" algn="ctr">
                      <a:solidFill>
                        <a:sysClr val="window" lastClr="FFFFFF">
                          <a:lumMod val="95000"/>
                        </a:sysClr>
                      </a:solidFill>
                      <a:prstDash val="solid"/>
                      <a:round/>
                      <a:headEnd type="none" w="med" len="med"/>
                      <a:tailEnd type="none" w="med" len="med"/>
                    </a:lnT>
                    <a:lnB w="12700" cap="flat" cmpd="sng" algn="ctr">
                      <a:solidFill>
                        <a:sysClr val="window" lastClr="FFFFFF">
                          <a:lumMod val="95000"/>
                        </a:sysClr>
                      </a:solidFill>
                      <a:prstDash val="solid"/>
                      <a:round/>
                      <a:headEnd type="none" w="med" len="med"/>
                      <a:tailEnd type="none" w="med" len="med"/>
                    </a:lnB>
                    <a:lnTlToBr w="12700" cmpd="sng">
                      <a:noFill/>
                      <a:prstDash val="solid"/>
                    </a:lnTlToBr>
                    <a:lnBlToTr w="12700" cmpd="sng">
                      <a:noFill/>
                      <a:prstDash val="solid"/>
                    </a:lnBlToTr>
                    <a:solidFill>
                      <a:srgbClr val="276F87"/>
                    </a:solidFill>
                  </a:tcPr>
                </a:tc>
                <a:extLst>
                  <a:ext uri="{0D108BD9-81ED-4DB2-BD59-A6C34878D82A}">
                    <a16:rowId xmlns="" xmlns:a16="http://schemas.microsoft.com/office/drawing/2014/main" val="10009"/>
                  </a:ext>
                </a:extLst>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493246172"/>
              </p:ext>
            </p:extLst>
          </p:nvPr>
        </p:nvGraphicFramePr>
        <p:xfrm>
          <a:off x="6192869" y="1542707"/>
          <a:ext cx="2700001" cy="3112764"/>
        </p:xfrm>
        <a:graphic>
          <a:graphicData uri="http://schemas.openxmlformats.org/drawingml/2006/table">
            <a:tbl>
              <a:tblPr firstRow="1"/>
              <a:tblGrid>
                <a:gridCol w="1645763">
                  <a:extLst>
                    <a:ext uri="{9D8B030D-6E8A-4147-A177-3AD203B41FA5}">
                      <a16:colId xmlns="" xmlns:a16="http://schemas.microsoft.com/office/drawing/2014/main" val="20000"/>
                    </a:ext>
                  </a:extLst>
                </a:gridCol>
                <a:gridCol w="1054238">
                  <a:extLst>
                    <a:ext uri="{9D8B030D-6E8A-4147-A177-3AD203B41FA5}">
                      <a16:colId xmlns="" xmlns:a16="http://schemas.microsoft.com/office/drawing/2014/main" val="20001"/>
                    </a:ext>
                  </a:extLst>
                </a:gridCol>
              </a:tblGrid>
              <a:tr h="61315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b"/>
                      <a:r>
                        <a:rPr lang="es-AR" sz="1600" u="none" strike="noStrike" dirty="0">
                          <a:effectLst/>
                          <a:latin typeface="Ebrima" panose="02000000000000000000" pitchFamily="2" charset="0"/>
                          <a:ea typeface="Ebrima" panose="02000000000000000000" pitchFamily="2" charset="0"/>
                          <a:cs typeface="Ebrima" panose="02000000000000000000" pitchFamily="2" charset="0"/>
                        </a:rPr>
                        <a:t>Producto</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76F87"/>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fontAlgn="ctr"/>
                      <a:r>
                        <a:rPr lang="es-AR" sz="1600" u="none" strike="noStrike" dirty="0" err="1">
                          <a:effectLst/>
                          <a:latin typeface="Ebrima" panose="02000000000000000000" pitchFamily="2" charset="0"/>
                          <a:ea typeface="Ebrima" panose="02000000000000000000" pitchFamily="2" charset="0"/>
                          <a:cs typeface="Ebrima" panose="02000000000000000000" pitchFamily="2" charset="0"/>
                        </a:rPr>
                        <a:t>Prom</a:t>
                      </a:r>
                      <a:r>
                        <a:rPr lang="es-AR" sz="1600" u="none" strike="noStrike" dirty="0">
                          <a:effectLst/>
                          <a:latin typeface="Ebrima" panose="02000000000000000000" pitchFamily="2" charset="0"/>
                          <a:ea typeface="Ebrima" panose="02000000000000000000" pitchFamily="2" charset="0"/>
                          <a:cs typeface="Ebrima" panose="02000000000000000000" pitchFamily="2" charset="0"/>
                        </a:rPr>
                        <a:t>. 2013-15</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76F87"/>
                    </a:solidFill>
                  </a:tcPr>
                </a:tc>
                <a:extLst>
                  <a:ext uri="{0D108BD9-81ED-4DB2-BD59-A6C34878D82A}">
                    <a16:rowId xmlns="" xmlns:a16="http://schemas.microsoft.com/office/drawing/2014/main" val="10000"/>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Arroz </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63.781</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Carne porcina</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31.943</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Carne bovina</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31.512</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Maíz </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27.526</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Leche </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23.663</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Trigo </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18.820</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Carne aviar</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10.345</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7"/>
                  </a:ext>
                </a:extLst>
              </a:tr>
              <a:tr h="31245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180000" lvl="0" algn="l" fontAlgn="b">
                        <a:spcBef>
                          <a:spcPts val="0"/>
                        </a:spcBef>
                      </a:pPr>
                      <a:r>
                        <a:rPr lang="es-AR" sz="1600" b="1" u="none" strike="noStrike" dirty="0">
                          <a:effectLst/>
                          <a:latin typeface="Ebrima" panose="02000000000000000000" pitchFamily="2" charset="0"/>
                          <a:ea typeface="Ebrima" panose="02000000000000000000" pitchFamily="2" charset="0"/>
                          <a:cs typeface="Ebrima" panose="02000000000000000000" pitchFamily="2" charset="0"/>
                        </a:rPr>
                        <a:t>Azúcar</a:t>
                      </a:r>
                      <a:endParaRPr lang="es-AR" sz="1600" b="1"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ctr"/>
                      <a:r>
                        <a:rPr lang="es-AR" sz="1600" u="none" strike="noStrike" dirty="0">
                          <a:effectLst/>
                          <a:latin typeface="Ebrima" panose="02000000000000000000" pitchFamily="2" charset="0"/>
                          <a:ea typeface="Ebrima" panose="02000000000000000000" pitchFamily="2" charset="0"/>
                          <a:cs typeface="Ebrima" panose="02000000000000000000" pitchFamily="2" charset="0"/>
                        </a:rPr>
                        <a:t>8.880</a:t>
                      </a:r>
                      <a:endParaRPr lang="es-AR" sz="1600" b="0" i="0" u="none" strike="noStrike" dirty="0">
                        <a:solidFill>
                          <a:srgbClr val="000000"/>
                        </a:solidFill>
                        <a:effectLst/>
                        <a:latin typeface="Ebrima" panose="02000000000000000000" pitchFamily="2" charset="0"/>
                        <a:ea typeface="Ebrima" panose="02000000000000000000" pitchFamily="2" charset="0"/>
                        <a:cs typeface="Ebrima" panose="02000000000000000000" pitchFamily="2"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0008"/>
                  </a:ext>
                </a:extLst>
              </a:tr>
            </a:tbl>
          </a:graphicData>
        </a:graphic>
      </p:graphicFrame>
      <p:sp>
        <p:nvSpPr>
          <p:cNvPr id="9" name="CuadroTexto 8"/>
          <p:cNvSpPr txBox="1"/>
          <p:nvPr/>
        </p:nvSpPr>
        <p:spPr>
          <a:xfrm>
            <a:off x="-1" y="1005407"/>
            <a:ext cx="5445699" cy="461665"/>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AR" sz="2400" b="1" i="0" u="none" strike="noStrike" kern="0" cap="none" spc="0" normalizeH="0" baseline="0" noProof="0" dirty="0" smtClean="0">
                <a:ln>
                  <a:noFill/>
                </a:ln>
                <a:solidFill>
                  <a:srgbClr val="212121"/>
                </a:solidFill>
                <a:effectLst/>
                <a:uLnTx/>
                <a:uFillTx/>
                <a:latin typeface="Ebrima" panose="02000000000000000000" pitchFamily="2" charset="0"/>
                <a:ea typeface="Ebrima" panose="02000000000000000000" pitchFamily="2" charset="0"/>
                <a:cs typeface="Ebrima" panose="02000000000000000000" pitchFamily="2" charset="0"/>
              </a:rPr>
              <a:t>Principales Países</a:t>
            </a:r>
          </a:p>
        </p:txBody>
      </p:sp>
      <p:sp>
        <p:nvSpPr>
          <p:cNvPr id="11" name="CuadroTexto 10"/>
          <p:cNvSpPr txBox="1"/>
          <p:nvPr/>
        </p:nvSpPr>
        <p:spPr>
          <a:xfrm>
            <a:off x="5845557" y="1005407"/>
            <a:ext cx="3394623" cy="461665"/>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AR" sz="2400" b="1" i="0" u="none" strike="noStrike" kern="0" cap="none" spc="0" normalizeH="0" baseline="0" noProof="0" dirty="0" smtClean="0">
                <a:ln>
                  <a:noFill/>
                </a:ln>
                <a:solidFill>
                  <a:srgbClr val="212121"/>
                </a:solidFill>
                <a:effectLst/>
                <a:uLnTx/>
                <a:uFillTx/>
                <a:latin typeface="Ebrima" panose="02000000000000000000" pitchFamily="2" charset="0"/>
                <a:ea typeface="Ebrima" panose="02000000000000000000" pitchFamily="2" charset="0"/>
                <a:cs typeface="Ebrima" panose="02000000000000000000" pitchFamily="2" charset="0"/>
              </a:rPr>
              <a:t>Principales Productos </a:t>
            </a:r>
          </a:p>
        </p:txBody>
      </p:sp>
      <p:grpSp>
        <p:nvGrpSpPr>
          <p:cNvPr id="2" name="Grupo 1"/>
          <p:cNvGrpSpPr/>
          <p:nvPr/>
        </p:nvGrpSpPr>
        <p:grpSpPr>
          <a:xfrm>
            <a:off x="4475454" y="2148145"/>
            <a:ext cx="204538" cy="2457352"/>
            <a:chOff x="4475454" y="2148145"/>
            <a:chExt cx="204538" cy="2457352"/>
          </a:xfrm>
        </p:grpSpPr>
        <p:sp>
          <p:nvSpPr>
            <p:cNvPr id="12" name="Flecha abajo 11"/>
            <p:cNvSpPr/>
            <p:nvPr/>
          </p:nvSpPr>
          <p:spPr>
            <a:xfrm>
              <a:off x="4499992" y="2442073"/>
              <a:ext cx="180000" cy="1800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3" name="Flecha abajo 12"/>
            <p:cNvSpPr/>
            <p:nvPr/>
          </p:nvSpPr>
          <p:spPr>
            <a:xfrm>
              <a:off x="4482000" y="2736144"/>
              <a:ext cx="180000" cy="1800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4" name="Flecha abajo 13"/>
            <p:cNvSpPr/>
            <p:nvPr/>
          </p:nvSpPr>
          <p:spPr>
            <a:xfrm>
              <a:off x="4477120" y="4153082"/>
              <a:ext cx="180000" cy="1800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5" name="Flecha abajo 14"/>
            <p:cNvSpPr/>
            <p:nvPr/>
          </p:nvSpPr>
          <p:spPr>
            <a:xfrm>
              <a:off x="4499992" y="2148145"/>
              <a:ext cx="180000" cy="180000"/>
            </a:xfrm>
            <a:prstGeom prst="downArrow">
              <a:avLst/>
            </a:prstGeom>
            <a:solidFill>
              <a:srgbClr val="C00000"/>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6" name="Flecha abajo 15"/>
            <p:cNvSpPr/>
            <p:nvPr/>
          </p:nvSpPr>
          <p:spPr>
            <a:xfrm>
              <a:off x="4476307" y="3286024"/>
              <a:ext cx="180000" cy="180000"/>
            </a:xfrm>
            <a:prstGeom prst="downArrow">
              <a:avLst/>
            </a:prstGeom>
            <a:solidFill>
              <a:srgbClr val="C00000"/>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7" name="Flecha abajo 16"/>
            <p:cNvSpPr/>
            <p:nvPr/>
          </p:nvSpPr>
          <p:spPr>
            <a:xfrm>
              <a:off x="4475454" y="3880373"/>
              <a:ext cx="180000" cy="180000"/>
            </a:xfrm>
            <a:prstGeom prst="downArrow">
              <a:avLst/>
            </a:prstGeom>
            <a:solidFill>
              <a:srgbClr val="C00000"/>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8" name="Flecha abajo 17"/>
            <p:cNvSpPr/>
            <p:nvPr/>
          </p:nvSpPr>
          <p:spPr>
            <a:xfrm>
              <a:off x="4484480" y="4425497"/>
              <a:ext cx="180000" cy="180000"/>
            </a:xfrm>
            <a:prstGeom prst="downArrow">
              <a:avLst/>
            </a:prstGeom>
            <a:solidFill>
              <a:srgbClr val="C00000"/>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19" name="Flecha abajo 18"/>
            <p:cNvSpPr/>
            <p:nvPr/>
          </p:nvSpPr>
          <p:spPr>
            <a:xfrm>
              <a:off x="4482000" y="3030393"/>
              <a:ext cx="180000" cy="180000"/>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sp>
          <p:nvSpPr>
            <p:cNvPr id="20" name="Flecha abajo 19"/>
            <p:cNvSpPr/>
            <p:nvPr/>
          </p:nvSpPr>
          <p:spPr>
            <a:xfrm>
              <a:off x="4476307" y="3585492"/>
              <a:ext cx="180000" cy="180000"/>
            </a:xfrm>
            <a:prstGeom prst="downArrow">
              <a:avLst/>
            </a:prstGeom>
            <a:solidFill>
              <a:srgbClr val="C00000"/>
            </a:solidFill>
            <a:ln>
              <a:noFill/>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dirty="0"/>
            </a:p>
            <a:p>
              <a:pPr algn="ctr"/>
              <a:endParaRPr lang="es-AR" dirty="0"/>
            </a:p>
          </p:txBody>
        </p:sp>
      </p:grpSp>
    </p:spTree>
    <p:extLst>
      <p:ext uri="{BB962C8B-B14F-4D97-AF65-F5344CB8AC3E}">
        <p14:creationId xmlns:p14="http://schemas.microsoft.com/office/powerpoint/2010/main" val="2729348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Imagen" descr="pantalla-bolsa-inai-3.jpg"/>
          <p:cNvPicPr>
            <a:picLocks noChangeAspect="1"/>
          </p:cNvPicPr>
          <p:nvPr/>
        </p:nvPicPr>
        <p:blipFill>
          <a:blip r:embed="rId3"/>
          <a:stretch>
            <a:fillRect/>
          </a:stretch>
        </p:blipFill>
        <p:spPr>
          <a:xfrm>
            <a:off x="0" y="0"/>
            <a:ext cx="9144000" cy="5143500"/>
          </a:xfrm>
          <a:prstGeom prst="rect">
            <a:avLst/>
          </a:prstGeom>
        </p:spPr>
      </p:pic>
      <p:sp>
        <p:nvSpPr>
          <p:cNvPr id="37" name="Título 1"/>
          <p:cNvSpPr txBox="1">
            <a:spLocks/>
          </p:cNvSpPr>
          <p:nvPr/>
        </p:nvSpPr>
        <p:spPr>
          <a:xfrm>
            <a:off x="467544" y="1275606"/>
            <a:ext cx="2283692" cy="59829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AR" sz="3000" dirty="0" smtClean="0">
                <a:latin typeface="Ebrima" panose="02000000000000000000" pitchFamily="2" charset="0"/>
                <a:ea typeface="Ebrima" panose="02000000000000000000" pitchFamily="2" charset="0"/>
                <a:cs typeface="Ebrima" panose="02000000000000000000" pitchFamily="2" charset="0"/>
              </a:rPr>
              <a:t>Escenarios</a:t>
            </a:r>
            <a:endParaRPr lang="es-AR" sz="3000" dirty="0">
              <a:latin typeface="Ebrima" panose="02000000000000000000" pitchFamily="2" charset="0"/>
              <a:ea typeface="Ebrima" panose="02000000000000000000" pitchFamily="2" charset="0"/>
              <a:cs typeface="Ebrima" panose="02000000000000000000" pitchFamily="2" charset="0"/>
            </a:endParaRPr>
          </a:p>
        </p:txBody>
      </p:sp>
      <p:sp>
        <p:nvSpPr>
          <p:cNvPr id="38" name="Título 1"/>
          <p:cNvSpPr txBox="1">
            <a:spLocks/>
          </p:cNvSpPr>
          <p:nvPr/>
        </p:nvSpPr>
        <p:spPr>
          <a:xfrm>
            <a:off x="3016388" y="-85182"/>
            <a:ext cx="6127612" cy="11239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AR" sz="3000" b="1" dirty="0">
                <a:solidFill>
                  <a:schemeClr val="bg1"/>
                </a:solidFill>
                <a:latin typeface="Ebrima" panose="02000000000000000000" pitchFamily="2" charset="0"/>
                <a:ea typeface="Ebrima" panose="02000000000000000000" pitchFamily="2" charset="0"/>
                <a:cs typeface="Ebrima" panose="02000000000000000000" pitchFamily="2" charset="0"/>
              </a:rPr>
              <a:t>Análisis de Ayuda Interna</a:t>
            </a:r>
          </a:p>
        </p:txBody>
      </p:sp>
      <p:sp>
        <p:nvSpPr>
          <p:cNvPr id="39" name="Rectángulo 38"/>
          <p:cNvSpPr/>
          <p:nvPr/>
        </p:nvSpPr>
        <p:spPr>
          <a:xfrm>
            <a:off x="92007" y="4784081"/>
            <a:ext cx="2034531" cy="300082"/>
          </a:xfrm>
          <a:prstGeom prst="rect">
            <a:avLst/>
          </a:prstGeom>
        </p:spPr>
        <p:txBody>
          <a:bodyPr wrap="none">
            <a:spAutoFit/>
          </a:bodyPr>
          <a:lstStyle/>
          <a:p>
            <a:pPr algn="ctr" defTabSz="342900"/>
            <a:r>
              <a:rPr lang="es-AR" sz="1350" dirty="0">
                <a:solidFill>
                  <a:srgbClr val="212121"/>
                </a:solidFill>
                <a:latin typeface="Ebrima" panose="02000000000000000000" pitchFamily="2" charset="0"/>
                <a:ea typeface="Ebrima" panose="02000000000000000000" pitchFamily="2" charset="0"/>
                <a:cs typeface="Ebrima" panose="02000000000000000000" pitchFamily="2" charset="0"/>
              </a:rPr>
              <a:t>* Excluidos los aranceles</a:t>
            </a:r>
            <a:endParaRPr lang="es-AR" sz="2100" dirty="0">
              <a:solidFill>
                <a:srgbClr val="212121"/>
              </a:solidFill>
              <a:latin typeface="Ebrima" panose="02000000000000000000" pitchFamily="2" charset="0"/>
              <a:ea typeface="Ebrima" panose="02000000000000000000" pitchFamily="2" charset="0"/>
              <a:cs typeface="Ebrima" panose="02000000000000000000" pitchFamily="2" charset="0"/>
            </a:endParaRPr>
          </a:p>
        </p:txBody>
      </p:sp>
      <p:pic>
        <p:nvPicPr>
          <p:cNvPr id="3" name="Imagen 2"/>
          <p:cNvPicPr>
            <a:picLocks noChangeAspect="1"/>
          </p:cNvPicPr>
          <p:nvPr/>
        </p:nvPicPr>
        <p:blipFill>
          <a:blip r:embed="rId4"/>
          <a:stretch>
            <a:fillRect/>
          </a:stretch>
        </p:blipFill>
        <p:spPr>
          <a:xfrm>
            <a:off x="3419872" y="931893"/>
            <a:ext cx="4678226" cy="3808615"/>
          </a:xfrm>
          <a:prstGeom prst="rect">
            <a:avLst/>
          </a:prstGeom>
        </p:spPr>
      </p:pic>
      <p:pic>
        <p:nvPicPr>
          <p:cNvPr id="44" name="5 Imagen" descr="pantalla-bolsa-inai-3.jpg"/>
          <p:cNvPicPr>
            <a:picLocks noChangeAspect="1"/>
          </p:cNvPicPr>
          <p:nvPr/>
        </p:nvPicPr>
        <p:blipFill>
          <a:blip r:embed="rId3"/>
          <a:stretch>
            <a:fillRect/>
          </a:stretch>
        </p:blipFill>
        <p:spPr>
          <a:xfrm>
            <a:off x="0" y="-2537"/>
            <a:ext cx="9144000" cy="5143500"/>
          </a:xfrm>
          <a:prstGeom prst="rect">
            <a:avLst/>
          </a:prstGeom>
        </p:spPr>
      </p:pic>
      <p:sp>
        <p:nvSpPr>
          <p:cNvPr id="45" name="Título 1"/>
          <p:cNvSpPr txBox="1">
            <a:spLocks/>
          </p:cNvSpPr>
          <p:nvPr/>
        </p:nvSpPr>
        <p:spPr>
          <a:xfrm>
            <a:off x="3016388" y="-86237"/>
            <a:ext cx="6127612" cy="1123949"/>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s-AR" sz="3000" b="1" dirty="0">
                <a:solidFill>
                  <a:schemeClr val="bg1"/>
                </a:solidFill>
                <a:latin typeface="Ebrima" panose="02000000000000000000" pitchFamily="2" charset="0"/>
                <a:ea typeface="Ebrima" panose="02000000000000000000" pitchFamily="2" charset="0"/>
                <a:cs typeface="Ebrima" panose="02000000000000000000" pitchFamily="2" charset="0"/>
              </a:rPr>
              <a:t>Análisis de Ayuda Interna</a:t>
            </a:r>
          </a:p>
        </p:txBody>
      </p:sp>
      <p:pic>
        <p:nvPicPr>
          <p:cNvPr id="40" name="Imagen 39"/>
          <p:cNvPicPr>
            <a:picLocks noChangeAspect="1"/>
          </p:cNvPicPr>
          <p:nvPr/>
        </p:nvPicPr>
        <p:blipFill>
          <a:blip r:embed="rId5"/>
          <a:stretch>
            <a:fillRect/>
          </a:stretch>
        </p:blipFill>
        <p:spPr>
          <a:xfrm>
            <a:off x="3419872" y="827876"/>
            <a:ext cx="5404817" cy="3938183"/>
          </a:xfrm>
          <a:prstGeom prst="rect">
            <a:avLst/>
          </a:prstGeom>
        </p:spPr>
      </p:pic>
      <p:sp>
        <p:nvSpPr>
          <p:cNvPr id="43" name="Título 1"/>
          <p:cNvSpPr txBox="1">
            <a:spLocks/>
          </p:cNvSpPr>
          <p:nvPr/>
        </p:nvSpPr>
        <p:spPr>
          <a:xfrm>
            <a:off x="442102" y="1352928"/>
            <a:ext cx="2590085" cy="296654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s-AR" sz="2700" dirty="0" smtClean="0">
                <a:latin typeface="Ebrima" panose="02000000000000000000" pitchFamily="2" charset="0"/>
                <a:ea typeface="Ebrima" panose="02000000000000000000" pitchFamily="2" charset="0"/>
                <a:cs typeface="Ebrima" panose="02000000000000000000" pitchFamily="2" charset="0"/>
              </a:rPr>
              <a:t>Importaciones mundiales de Cereales y oleaginosas</a:t>
            </a:r>
            <a:br>
              <a:rPr lang="es-AR" sz="2700" dirty="0" smtClean="0">
                <a:latin typeface="Ebrima" panose="02000000000000000000" pitchFamily="2" charset="0"/>
                <a:ea typeface="Ebrima" panose="02000000000000000000" pitchFamily="2" charset="0"/>
                <a:cs typeface="Ebrima" panose="02000000000000000000" pitchFamily="2" charset="0"/>
              </a:rPr>
            </a:br>
            <a:r>
              <a:rPr lang="es-AR" sz="1800" dirty="0" smtClean="0">
                <a:latin typeface="Ebrima" panose="02000000000000000000" pitchFamily="2" charset="0"/>
                <a:ea typeface="Ebrima" panose="02000000000000000000" pitchFamily="2" charset="0"/>
                <a:cs typeface="Ebrima" panose="02000000000000000000" pitchFamily="2" charset="0"/>
              </a:rPr>
              <a:t>(Valor en miles de millones de USD)</a:t>
            </a:r>
            <a:endParaRPr lang="es-AR" sz="2700" dirty="0">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556754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5" grpId="0"/>
      <p:bldP spid="43"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Personalizado 4">
    <a:dk1>
      <a:srgbClr val="212121"/>
    </a:dk1>
    <a:lt1>
      <a:sysClr val="window" lastClr="FFFFFF"/>
    </a:lt1>
    <a:dk2>
      <a:srgbClr val="585858"/>
    </a:dk2>
    <a:lt2>
      <a:srgbClr val="CDD0D1"/>
    </a:lt2>
    <a:accent1>
      <a:srgbClr val="267B62"/>
    </a:accent1>
    <a:accent2>
      <a:srgbClr val="4B8123"/>
    </a:accent2>
    <a:accent3>
      <a:srgbClr val="3594B4"/>
    </a:accent3>
    <a:accent4>
      <a:srgbClr val="195241"/>
    </a:accent4>
    <a:accent5>
      <a:srgbClr val="267B62"/>
    </a:accent5>
    <a:accent6>
      <a:srgbClr val="276F87"/>
    </a:accent6>
    <a:hlink>
      <a:srgbClr val="65AD30"/>
    </a:hlink>
    <a:folHlink>
      <a:srgbClr val="8ED25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3125</TotalTime>
  <Words>1717</Words>
  <Application>Microsoft Office PowerPoint</Application>
  <PresentationFormat>Presentación en pantalla (16:9)</PresentationFormat>
  <Paragraphs>253</Paragraphs>
  <Slides>15</Slides>
  <Notes>15</Notes>
  <HiddenSlides>1</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Arial</vt:lpstr>
      <vt:lpstr>Calibri</vt:lpstr>
      <vt:lpstr>Ebrima</vt:lpstr>
      <vt:lpstr>Roboto</vt:lpstr>
      <vt:lpstr>Times New Roman</vt:lpstr>
      <vt:lpstr>Wingdings</vt:lpstr>
      <vt:lpstr>Tema de Office</vt:lpstr>
      <vt:lpstr>Presentación de PowerPoint</vt:lpstr>
      <vt:lpstr>Dónde se negocia</vt:lpstr>
      <vt:lpstr>Dónde se negocia</vt:lpstr>
      <vt:lpstr>Qué se negocia</vt:lpstr>
      <vt:lpstr>Acuerdo sobre la Agricultura</vt:lpstr>
      <vt:lpstr>Presentación de PowerPoint</vt:lpstr>
      <vt:lpstr>Presentación de PowerPoint</vt:lpstr>
      <vt:lpstr>Presentación de PowerPoint</vt:lpstr>
      <vt:lpstr>Presentación de PowerPoint</vt:lpstr>
      <vt:lpstr>Resultados análisis</vt:lpstr>
      <vt:lpstr>Resultados análisis</vt:lpstr>
      <vt:lpstr>Presentación de PowerPoint</vt:lpstr>
      <vt:lpstr>Presentación de PowerPoint</vt:lpstr>
      <vt:lpstr>Consideraciones Finales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Nelson Illescas</cp:lastModifiedBy>
  <cp:revision>77</cp:revision>
  <cp:lastPrinted>2017-09-26T12:26:02Z</cp:lastPrinted>
  <dcterms:created xsi:type="dcterms:W3CDTF">2016-09-06T15:23:32Z</dcterms:created>
  <dcterms:modified xsi:type="dcterms:W3CDTF">2017-09-27T11:48:25Z</dcterms:modified>
</cp:coreProperties>
</file>