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3.xml" ContentType="application/vnd.openxmlformats-officedocument.themeOverride+xml"/>
  <Override PartName="/ppt/drawings/drawing2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2.xml" ContentType="application/vnd.openxmlformats-officedocument.drawingml.chart+xml"/>
  <Override PartName="/ppt/notesSlides/notesSlide7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notesSlides/notesSlide8.xml" ContentType="application/vnd.openxmlformats-officedocument.presentationml.notesSlide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21.xml" ContentType="application/vnd.openxmlformats-officedocument.drawingml.chart+xml"/>
  <Override PartName="/ppt/theme/themeOverride4.xml" ContentType="application/vnd.openxmlformats-officedocument.themeOverride+xml"/>
  <Override PartName="/ppt/charts/chart22.xml" ContentType="application/vnd.openxmlformats-officedocument.drawingml.chart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23.xml" ContentType="application/vnd.openxmlformats-officedocument.drawingml.chart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24.xml" ContentType="application/vnd.openxmlformats-officedocument.drawingml.chart+xml"/>
  <Override PartName="/ppt/theme/themeOverride5.xml" ContentType="application/vnd.openxmlformats-officedocument.themeOverride+xml"/>
  <Override PartName="/ppt/charts/chart25.xml" ContentType="application/vnd.openxmlformats-officedocument.drawingml.chart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1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charts/chart37.xml" ContentType="application/vnd.openxmlformats-officedocument.drawingml.chart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notesSlides/notesSlide12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charts/chart42.xml" ContentType="application/vnd.openxmlformats-officedocument.drawingml.chart+xml"/>
  <Override PartName="/ppt/notesSlides/notesSlide13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charts/chart43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6.xml" ContentType="application/vnd.openxmlformats-officedocument.themeOverr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charts/chart44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charts/chart45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46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7.xml" ContentType="application/vnd.openxmlformats-officedocument.themeOverride+xml"/>
  <Override PartName="/ppt/drawings/drawing3.xml" ContentType="application/vnd.openxmlformats-officedocument.drawingml.chartshapes+xml"/>
  <Override PartName="/ppt/charts/chart47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8.xml" ContentType="application/vnd.openxmlformats-officedocument.themeOverride+xml"/>
  <Override PartName="/ppt/charts/chart48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rawings/drawing4.xml" ContentType="application/vnd.openxmlformats-officedocument.drawingml.chartshapes+xml"/>
  <Override PartName="/ppt/charts/chart49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9.xml" ContentType="application/vnd.openxmlformats-officedocument.themeOverride+xml"/>
  <Override PartName="/ppt/drawings/drawing5.xml" ContentType="application/vnd.openxmlformats-officedocument.drawingml.chartshapes+xml"/>
  <Override PartName="/ppt/charts/chart50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0.xml" ContentType="application/vnd.openxmlformats-officedocument.themeOverride+xml"/>
  <Override PartName="/ppt/charts/chart51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52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1"/>
  </p:notesMasterIdLst>
  <p:sldIdLst>
    <p:sldId id="257" r:id="rId2"/>
    <p:sldId id="261" r:id="rId3"/>
    <p:sldId id="258" r:id="rId4"/>
    <p:sldId id="274" r:id="rId5"/>
    <p:sldId id="285" r:id="rId6"/>
    <p:sldId id="262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328" r:id="rId16"/>
    <p:sldId id="297" r:id="rId17"/>
    <p:sldId id="298" r:id="rId18"/>
    <p:sldId id="299" r:id="rId19"/>
    <p:sldId id="300" r:id="rId20"/>
    <p:sldId id="301" r:id="rId21"/>
    <p:sldId id="302" r:id="rId22"/>
    <p:sldId id="303" r:id="rId23"/>
    <p:sldId id="304" r:id="rId24"/>
    <p:sldId id="305" r:id="rId25"/>
    <p:sldId id="306" r:id="rId26"/>
    <p:sldId id="307" r:id="rId27"/>
    <p:sldId id="308" r:id="rId28"/>
    <p:sldId id="327" r:id="rId29"/>
    <p:sldId id="310" r:id="rId30"/>
    <p:sldId id="311" r:id="rId31"/>
    <p:sldId id="312" r:id="rId32"/>
    <p:sldId id="313" r:id="rId33"/>
    <p:sldId id="314" r:id="rId34"/>
    <p:sldId id="315" r:id="rId35"/>
    <p:sldId id="316" r:id="rId36"/>
    <p:sldId id="317" r:id="rId37"/>
    <p:sldId id="318" r:id="rId38"/>
    <p:sldId id="319" r:id="rId39"/>
    <p:sldId id="320" r:id="rId40"/>
    <p:sldId id="321" r:id="rId41"/>
    <p:sldId id="322" r:id="rId42"/>
    <p:sldId id="323" r:id="rId43"/>
    <p:sldId id="324" r:id="rId44"/>
    <p:sldId id="325" r:id="rId45"/>
    <p:sldId id="326" r:id="rId46"/>
    <p:sldId id="286" r:id="rId47"/>
    <p:sldId id="283" r:id="rId48"/>
    <p:sldId id="284" r:id="rId49"/>
    <p:sldId id="266" r:id="rId50"/>
    <p:sldId id="287" r:id="rId51"/>
    <p:sldId id="278" r:id="rId52"/>
    <p:sldId id="279" r:id="rId53"/>
    <p:sldId id="277" r:id="rId54"/>
    <p:sldId id="268" r:id="rId55"/>
    <p:sldId id="280" r:id="rId56"/>
    <p:sldId id="276" r:id="rId57"/>
    <p:sldId id="269" r:id="rId58"/>
    <p:sldId id="282" r:id="rId59"/>
    <p:sldId id="259" r:id="rId60"/>
  </p:sldIdLst>
  <p:sldSz cx="9144000" cy="5143500" type="screen16x9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9C9E9F"/>
    <a:srgbClr val="2B9E81"/>
    <a:srgbClr val="3323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04" autoAdjust="0"/>
  </p:normalViewPr>
  <p:slideViewPr>
    <p:cSldViewPr>
      <p:cViewPr varScale="1">
        <p:scale>
          <a:sx n="90" d="100"/>
          <a:sy n="90" d="100"/>
        </p:scale>
        <p:origin x="150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-fs\Users\ecopati\Congreso%20Septiembre%2017\BALANCE%20DE%20SUPERFICIE%20Y%20PRODUCCI&#211;N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-FS\Users\ecopati\Congreso%20Septiembre%2017\BALANCE%20DE%20SUPERFICIE%20Y%20PRODUCCI&#211;N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4.xm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-fs\company\I+P\_ReTAA\Presentaciones\2017\Congreso%20Gruesa%2027.09.17\An&#225;lisis%2024.09.17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-fs\company\I+P\_ReTAA\Presentaciones\2017\Congreso%20Gruesa%2027.09.17\An&#225;lisis%2024.09.17.xlsx" TargetMode="Externa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5.xm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-fs\company\I+P\_ReTAA\Presentaciones\2017\Congreso%20Gruesa%2027.09.17\An&#225;lisis%2024.09.17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-fs\company\I+P\_ReTAA\Presentaciones\2017\Congreso%20Gruesa%2027.09.17\An&#225;lisis%2024.09.17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-fs\company\I+P\_ReTAA\Presentaciones\2017\Congreso%20Gruesa%2027.09.17\An&#225;lisis%2024.09.17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-fs\company\I+P\_ReTAA\Presentaciones\2017\Congreso%20Gruesa%2027.09.17\An&#225;lisis%2024.09.17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-fs\company\I+P\_ReTAA\Presentaciones\2017\Congreso%20Gruesa%2027.09.17\An&#225;lisis%2024.09.17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-fs\company\I+P\_ReTAA\Presentaciones\2017\Congreso%20Gruesa%2027.09.17\An&#225;lisis%2024.09.17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-fs\company\I+P\_ReTAA\Presentaciones\2017\Congreso%20Gruesa%2027.09.17\An&#225;lisis%2024.09.17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-fs\company\I+P\_ReTAA\Presentaciones\2017\Congreso%20Gruesa%2027.09.17\An&#225;lisis%2024.09.17.xlsx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-fs\company\I+P\_ReTAA\Presentaciones\2017\Congreso%20Gruesa%2027.09.17\An&#225;lisis%2024.09.17.xlsx" TargetMode="Externa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-fs\company\I+P\_ReTAA\Presentaciones\2017\Congreso%20Gruesa%2027.09.17\An&#225;lisis%2024.09.17.xlsx" TargetMode="Externa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-fs\company\I+P\_ReTAA\Presentaciones\2017\Congreso%20Gruesa%2027.09.17\An&#225;lisis%2024.09.17.xlsx" TargetMode="External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-fs\company\I+P\_ReTAA\Presentaciones\2017\Congreso%20Gruesa%2027.09.17\An&#225;lisis%2024.09.17.xlsx" TargetMode="External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-fs\company\I+P\_ReTAA\Presentaciones\2017\Congreso%20Gruesa%2027.09.17\An&#225;lisis%2024.09.17.xlsx" TargetMode="Externa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-fs\company\I+P\_ReTAA\Presentaciones\2017\Congreso%20Gruesa%2027.09.17\An&#225;lisis%2024.09.17.xlsx" TargetMode="External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-fs\company\I+P\_ReTAA\Presentaciones\2017\Congreso%20Gruesa%2027.09.17\An&#225;lisis%2024.09.17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-fs\company\I+P\_ReTAA\Presentaciones\2017\Congreso%20Gruesa%2027.09.17\An&#225;lisis%2024.09.17.xlsx" TargetMode="External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-fs\company\I+P\_ReTAA\Presentaciones\2017\Congreso%20Gruesa%2027.09.17\An&#225;lisis%2024.09.17.xlsx" TargetMode="External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oleObject" Target="file:///\\bc-fs\company\I+P\_ReTAA\Presentaciones\2017\Congreso%20Gruesa%2027.09.17\An&#225;lisis%2024.09.17.xlsx" TargetMode="Externa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17.xlsx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3.xml"/><Relationship Id="rId1" Type="http://schemas.microsoft.com/office/2011/relationships/chartStyle" Target="style13.xml"/><Relationship Id="rId5" Type="http://schemas.openxmlformats.org/officeDocument/2006/relationships/chartUserShapes" Target="../drawings/drawing3.xml"/><Relationship Id="rId4" Type="http://schemas.openxmlformats.org/officeDocument/2006/relationships/package" Target="../embeddings/Microsoft_Excel_Worksheet20.xlsx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21.xlsx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chartUserShapes" Target="../drawings/drawing4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6.xml"/><Relationship Id="rId1" Type="http://schemas.microsoft.com/office/2011/relationships/chartStyle" Target="style16.xml"/><Relationship Id="rId5" Type="http://schemas.openxmlformats.org/officeDocument/2006/relationships/chartUserShapes" Target="../drawings/drawing5.xml"/><Relationship Id="rId4" Type="http://schemas.openxmlformats.org/officeDocument/2006/relationships/package" Target="../embeddings/Microsoft_Excel_Worksheet2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Microsoft_Excel_Worksheet24.xlsx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6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1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9.xml"/><Relationship Id="rId1" Type="http://schemas.microsoft.com/office/2011/relationships/chartStyle" Target="style9.xml"/><Relationship Id="rId5" Type="http://schemas.openxmlformats.org/officeDocument/2006/relationships/chartUserShapes" Target="../drawings/drawing2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Hoja1!$B$4:$B$5</c:f>
              <c:strCache>
                <c:ptCount val="2"/>
                <c:pt idx="0">
                  <c:v>Zona Núcleo Triguera</c:v>
                </c:pt>
                <c:pt idx="1">
                  <c:v>Zona Extra-Pamp.</c:v>
                </c:pt>
              </c:strCache>
            </c:strRef>
          </c:cat>
          <c:val>
            <c:numRef>
              <c:f>Hoja1!$C$4:$C$5</c:f>
              <c:numCache>
                <c:formatCode>0.0%</c:formatCode>
                <c:ptCount val="2"/>
                <c:pt idx="0">
                  <c:v>1.4999999999999999E-2</c:v>
                </c:pt>
                <c:pt idx="1">
                  <c:v>-7.0000000000000001E-3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003-4A7D-A150-91F2CC6E711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0"/>
        <c:overlap val="-25"/>
        <c:axId val="471619152"/>
        <c:axId val="471622104"/>
      </c:barChart>
      <c:catAx>
        <c:axId val="471619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471622104"/>
        <c:crosses val="autoZero"/>
        <c:auto val="1"/>
        <c:lblAlgn val="ctr"/>
        <c:lblOffset val="100"/>
        <c:noMultiLvlLbl val="0"/>
      </c:catAx>
      <c:valAx>
        <c:axId val="471622104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471619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ysClr val="windowText" lastClr="000000"/>
          </a:solidFill>
        </a:defRPr>
      </a:pPr>
      <a:endParaRPr lang="es-AR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'[Gráfico en Microsoft PowerPoint]Balance Superficie Nacional'!$C$2</c:f>
              <c:strCache>
                <c:ptCount val="1"/>
                <c:pt idx="0">
                  <c:v>Trigo</c:v>
                </c:pt>
              </c:strCache>
            </c:strRef>
          </c:tx>
          <c:spPr>
            <a:ln w="38100">
              <a:solidFill>
                <a:schemeClr val="tx2">
                  <a:lumMod val="40000"/>
                  <a:lumOff val="60000"/>
                </a:schemeClr>
              </a:solidFill>
            </a:ln>
          </c:spPr>
          <c:marker>
            <c:symbol val="none"/>
          </c:marker>
          <c:dLbls>
            <c:dLbl>
              <c:idx val="5"/>
              <c:layout>
                <c:manualLayout>
                  <c:x val="-3.1197669548192523E-2"/>
                  <c:y val="-8.84375911344415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F62-45D6-8052-E443B5DF9D8B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'[Gráfico en Microsoft PowerPoint]Balance Superficie Nacional'!$B$18:$B$20</c:f>
              <c:strCache>
                <c:ptCount val="3"/>
                <c:pt idx="0">
                  <c:v>2015/16</c:v>
                </c:pt>
                <c:pt idx="1">
                  <c:v>2016/17</c:v>
                </c:pt>
                <c:pt idx="2">
                  <c:v>2017/18</c:v>
                </c:pt>
              </c:strCache>
            </c:strRef>
          </c:cat>
          <c:val>
            <c:numRef>
              <c:f>'[Gráfico en Microsoft PowerPoint]Balance Superficie Nacional'!$C$18:$C$20</c:f>
              <c:numCache>
                <c:formatCode>_ * #,##0_ ;_ * \-#,##0_ ;_ * "-"??_ ;_ @_ </c:formatCode>
                <c:ptCount val="3"/>
                <c:pt idx="0">
                  <c:v>4100000</c:v>
                </c:pt>
                <c:pt idx="1">
                  <c:v>5200000</c:v>
                </c:pt>
                <c:pt idx="2">
                  <c:v>5450000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0F62-45D6-8052-E443B5DF9D8B}"/>
            </c:ext>
          </c:extLst>
        </c:ser>
        <c:ser>
          <c:idx val="1"/>
          <c:order val="1"/>
          <c:tx>
            <c:strRef>
              <c:f>'[Gráfico en Microsoft PowerPoint]Balance Superficie Nacional'!$D$2</c:f>
              <c:strCache>
                <c:ptCount val="1"/>
                <c:pt idx="0">
                  <c:v>Cebada</c:v>
                </c:pt>
              </c:strCache>
            </c:strRef>
          </c:tx>
          <c:spPr>
            <a:ln w="38100"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'[Gráfico en Microsoft PowerPoint]Balance Superficie Nacional'!$B$18:$B$20</c:f>
              <c:strCache>
                <c:ptCount val="3"/>
                <c:pt idx="0">
                  <c:v>2015/16</c:v>
                </c:pt>
                <c:pt idx="1">
                  <c:v>2016/17</c:v>
                </c:pt>
                <c:pt idx="2">
                  <c:v>2017/18</c:v>
                </c:pt>
              </c:strCache>
            </c:strRef>
          </c:cat>
          <c:val>
            <c:numRef>
              <c:f>'[Gráfico en Microsoft PowerPoint]Balance Superficie Nacional'!$D$18:$D$20</c:f>
              <c:numCache>
                <c:formatCode>_ * #,##0_ ;_ * \-#,##0_ ;_ * "-"??_ ;_ @_ </c:formatCode>
                <c:ptCount val="3"/>
                <c:pt idx="0">
                  <c:v>1200000</c:v>
                </c:pt>
                <c:pt idx="1">
                  <c:v>850000</c:v>
                </c:pt>
                <c:pt idx="2">
                  <c:v>800000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0F62-45D6-8052-E443B5DF9D8B}"/>
            </c:ext>
          </c:extLst>
        </c:ser>
        <c:ser>
          <c:idx val="2"/>
          <c:order val="2"/>
          <c:tx>
            <c:strRef>
              <c:f>'[Gráfico en Microsoft PowerPoint]Balance Superficie Nacional'!$L$2</c:f>
              <c:strCache>
                <c:ptCount val="1"/>
                <c:pt idx="0">
                  <c:v>Cereales de Invierno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'[Gráfico en Microsoft PowerPoint]Balance Superficie Nacional'!$B$18:$B$20</c:f>
              <c:strCache>
                <c:ptCount val="3"/>
                <c:pt idx="0">
                  <c:v>2015/16</c:v>
                </c:pt>
                <c:pt idx="1">
                  <c:v>2016/17</c:v>
                </c:pt>
                <c:pt idx="2">
                  <c:v>2017/18</c:v>
                </c:pt>
              </c:strCache>
            </c:strRef>
          </c:cat>
          <c:val>
            <c:numRef>
              <c:f>'[Gráfico en Microsoft PowerPoint]Balance Superficie Nacional'!$L$18:$L$20</c:f>
              <c:numCache>
                <c:formatCode>_ * #,##0_ ;_ * \-#,##0_ ;_ * "-"??_ ;_ @_ </c:formatCode>
                <c:ptCount val="3"/>
                <c:pt idx="0">
                  <c:v>5300000</c:v>
                </c:pt>
                <c:pt idx="1">
                  <c:v>6050000</c:v>
                </c:pt>
                <c:pt idx="2">
                  <c:v>6250000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0F62-45D6-8052-E443B5DF9D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4801920"/>
        <c:axId val="54803456"/>
      </c:lineChart>
      <c:catAx>
        <c:axId val="54801920"/>
        <c:scaling>
          <c:orientation val="minMax"/>
        </c:scaling>
        <c:delete val="0"/>
        <c:axPos val="b"/>
        <c:majorGridlines>
          <c:spPr>
            <a:ln w="31750" cmpd="sng">
              <a:solidFill>
                <a:schemeClr val="bg1">
                  <a:lumMod val="85000"/>
                </a:schemeClr>
              </a:solidFill>
              <a:headEnd type="none"/>
              <a:tailEnd type="none"/>
            </a:ln>
          </c:spPr>
        </c:majorGridlines>
        <c:numFmt formatCode="General" sourceLinked="1"/>
        <c:majorTickMark val="out"/>
        <c:minorTickMark val="none"/>
        <c:tickLblPos val="nextTo"/>
        <c:spPr>
          <a:ln w="19050" cap="rnd">
            <a:solidFill>
              <a:schemeClr val="bg1">
                <a:alpha val="0"/>
              </a:schemeClr>
            </a:solidFill>
            <a:headEnd type="oval"/>
            <a:tailEnd type="oval"/>
          </a:ln>
        </c:spPr>
        <c:txPr>
          <a:bodyPr/>
          <a:lstStyle/>
          <a:p>
            <a:pPr>
              <a:defRPr sz="1400" b="1">
                <a:solidFill>
                  <a:schemeClr val="bg1"/>
                </a:solidFill>
              </a:defRPr>
            </a:pPr>
            <a:endParaRPr lang="es-AR"/>
          </a:p>
        </c:txPr>
        <c:crossAx val="54803456"/>
        <c:crosses val="autoZero"/>
        <c:auto val="1"/>
        <c:lblAlgn val="ctr"/>
        <c:lblOffset val="100"/>
        <c:noMultiLvlLbl val="0"/>
      </c:catAx>
      <c:valAx>
        <c:axId val="54803456"/>
        <c:scaling>
          <c:orientation val="minMax"/>
          <c:max val="7000000"/>
        </c:scaling>
        <c:delete val="1"/>
        <c:axPos val="l"/>
        <c:majorGridlines>
          <c:spPr>
            <a:ln>
              <a:solidFill>
                <a:schemeClr val="bg1">
                  <a:alpha val="0"/>
                </a:schemeClr>
              </a:solidFill>
            </a:ln>
          </c:spPr>
        </c:majorGridlines>
        <c:numFmt formatCode="#,##0.0" sourceLinked="0"/>
        <c:majorTickMark val="out"/>
        <c:minorTickMark val="none"/>
        <c:tickLblPos val="nextTo"/>
        <c:crossAx val="54801920"/>
        <c:crosses val="autoZero"/>
        <c:crossBetween val="between"/>
        <c:dispUnits>
          <c:builtInUnit val="millions"/>
        </c:dispUnits>
      </c:valAx>
      <c:spPr>
        <a:noFill/>
      </c:spPr>
    </c:plotArea>
    <c:legend>
      <c:legendPos val="t"/>
      <c:overlay val="0"/>
      <c:txPr>
        <a:bodyPr/>
        <a:lstStyle/>
        <a:p>
          <a:pPr>
            <a:defRPr sz="1200" b="1">
              <a:solidFill>
                <a:schemeClr val="bg1"/>
              </a:solidFill>
            </a:defRPr>
          </a:pPr>
          <a:endParaRPr lang="es-AR"/>
        </a:p>
      </c:txPr>
    </c:legend>
    <c:plotVisOnly val="1"/>
    <c:dispBlanksAs val="gap"/>
    <c:showDLblsOverMax val="0"/>
  </c:chart>
  <c:spPr>
    <a:noFill/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2"/>
          <c:order val="0"/>
          <c:tx>
            <c:strRef>
              <c:f>'[Gráfico 2 en Microsoft PowerPoint]Histórico Producción Nacional'!$J$1</c:f>
              <c:strCache>
                <c:ptCount val="1"/>
                <c:pt idx="0">
                  <c:v>Cereales de invierno</c:v>
                </c:pt>
              </c:strCache>
            </c:strRef>
          </c:tx>
          <c:spPr>
            <a:gradFill>
              <a:gsLst>
                <a:gs pos="0">
                  <a:srgbClr val="FFFF00"/>
                </a:gs>
                <a:gs pos="75000">
                  <a:srgbClr val="E46C0A"/>
                </a:gs>
                <a:gs pos="100000">
                  <a:srgbClr val="403000">
                    <a:lumMod val="25000"/>
                  </a:srgbClr>
                </a:gs>
              </a:gsLst>
              <a:lin ang="5400000" scaled="0"/>
            </a:gradFill>
            <a:ln>
              <a:solidFill>
                <a:schemeClr val="tx2">
                  <a:lumMod val="40000"/>
                  <a:lumOff val="60000"/>
                </a:schemeClr>
              </a:solidFill>
            </a:ln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'[Gráfico 2 en Microsoft PowerPoint]Histórico Producción Nacional'!$A$17:$A$19</c:f>
              <c:strCache>
                <c:ptCount val="3"/>
                <c:pt idx="0">
                  <c:v>2015/16</c:v>
                </c:pt>
                <c:pt idx="1">
                  <c:v>2016/17</c:v>
                </c:pt>
                <c:pt idx="2">
                  <c:v>2017/18</c:v>
                </c:pt>
              </c:strCache>
            </c:strRef>
          </c:cat>
          <c:val>
            <c:numRef>
              <c:f>'[Gráfico 2 en Microsoft PowerPoint]Histórico Producción Nacional'!$J$17:$J$19</c:f>
              <c:numCache>
                <c:formatCode>_ * #,##0_ ;_ * \-#,##0_ ;_ * "-"??_ ;_ @_ </c:formatCode>
                <c:ptCount val="3"/>
                <c:pt idx="0">
                  <c:v>15850000</c:v>
                </c:pt>
                <c:pt idx="1">
                  <c:v>19800000</c:v>
                </c:pt>
                <c:pt idx="2">
                  <c:v>19900000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45-4B41-9E98-6622BCB16F0A}"/>
            </c:ext>
          </c:extLst>
        </c:ser>
        <c:ser>
          <c:idx val="0"/>
          <c:order val="1"/>
          <c:tx>
            <c:strRef>
              <c:f>'[Gráfico 2 en Microsoft PowerPoint]Histórico Producción Nacional'!$E$1</c:f>
              <c:strCache>
                <c:ptCount val="1"/>
                <c:pt idx="0">
                  <c:v>Trigo</c:v>
                </c:pt>
              </c:strCache>
            </c:strRef>
          </c:tx>
          <c:spPr>
            <a:gradFill>
              <a:gsLst>
                <a:gs pos="0">
                  <a:schemeClr val="tx2">
                    <a:lumMod val="40000"/>
                    <a:lumOff val="60000"/>
                  </a:schemeClr>
                </a:gs>
                <a:gs pos="94000">
                  <a:srgbClr val="403152"/>
                </a:gs>
                <a:gs pos="100000">
                  <a:srgbClr val="08121F"/>
                </a:gs>
              </a:gsLst>
              <a:lin ang="5400000" scaled="0"/>
            </a:gradFill>
            <a:ln>
              <a:solidFill>
                <a:schemeClr val="tx2">
                  <a:lumMod val="40000"/>
                  <a:lumOff val="60000"/>
                </a:schemeClr>
              </a:solidFill>
            </a:ln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'[Gráfico 2 en Microsoft PowerPoint]Histórico Producción Nacional'!$A$17:$A$19</c:f>
              <c:strCache>
                <c:ptCount val="3"/>
                <c:pt idx="0">
                  <c:v>2015/16</c:v>
                </c:pt>
                <c:pt idx="1">
                  <c:v>2016/17</c:v>
                </c:pt>
                <c:pt idx="2">
                  <c:v>2017/18</c:v>
                </c:pt>
              </c:strCache>
            </c:strRef>
          </c:cat>
          <c:val>
            <c:numRef>
              <c:f>'[Gráfico 2 en Microsoft PowerPoint]Histórico Producción Nacional'!$E$17:$E$19</c:f>
              <c:numCache>
                <c:formatCode>_ * #,##0_ ;_ * \-#,##0_ ;_ * "-"??_ ;_ @_ </c:formatCode>
                <c:ptCount val="3"/>
                <c:pt idx="0">
                  <c:v>11600000</c:v>
                </c:pt>
                <c:pt idx="1">
                  <c:v>16800000</c:v>
                </c:pt>
                <c:pt idx="2">
                  <c:v>17000000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45-4B41-9E98-6622BCB16F0A}"/>
            </c:ext>
          </c:extLst>
        </c:ser>
        <c:ser>
          <c:idx val="1"/>
          <c:order val="2"/>
          <c:tx>
            <c:strRef>
              <c:f>'[Gráfico 2 en Microsoft PowerPoint]Histórico Producción Nacional'!$G$1</c:f>
              <c:strCache>
                <c:ptCount val="1"/>
                <c:pt idx="0">
                  <c:v>Cebada</c:v>
                </c:pt>
              </c:strCache>
            </c:strRef>
          </c:tx>
          <c:spPr>
            <a:gradFill>
              <a:gsLst>
                <a:gs pos="0">
                  <a:schemeClr val="accent3">
                    <a:lumMod val="100000"/>
                  </a:schemeClr>
                </a:gs>
                <a:gs pos="50000">
                  <a:schemeClr val="accent3">
                    <a:lumMod val="100000"/>
                  </a:schemeClr>
                </a:gs>
                <a:gs pos="100000">
                  <a:srgbClr val="283114">
                    <a:lumMod val="25000"/>
                  </a:srgbClr>
                </a:gs>
              </a:gsLst>
              <a:lin ang="5400000" scaled="0"/>
            </a:gradFill>
            <a:ln>
              <a:solidFill>
                <a:schemeClr val="tx2">
                  <a:lumMod val="40000"/>
                  <a:lumOff val="60000"/>
                </a:schemeClr>
              </a:solidFill>
            </a:ln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'[Gráfico 2 en Microsoft PowerPoint]Histórico Producción Nacional'!$A$17:$A$19</c:f>
              <c:strCache>
                <c:ptCount val="3"/>
                <c:pt idx="0">
                  <c:v>2015/16</c:v>
                </c:pt>
                <c:pt idx="1">
                  <c:v>2016/17</c:v>
                </c:pt>
                <c:pt idx="2">
                  <c:v>2017/18</c:v>
                </c:pt>
              </c:strCache>
            </c:strRef>
          </c:cat>
          <c:val>
            <c:numRef>
              <c:f>'[Gráfico 2 en Microsoft PowerPoint]Histórico Producción Nacional'!$G$17:$G$19</c:f>
              <c:numCache>
                <c:formatCode>_ * #,##0_ ;_ * \-#,##0_ ;_ * "-"??_ ;_ @_ </c:formatCode>
                <c:ptCount val="3"/>
                <c:pt idx="0">
                  <c:v>4250000</c:v>
                </c:pt>
                <c:pt idx="1">
                  <c:v>3000000</c:v>
                </c:pt>
                <c:pt idx="2">
                  <c:v>2900000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45-4B41-9E98-6622BCB16F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70"/>
        <c:axId val="54835072"/>
        <c:axId val="54836608"/>
      </c:barChart>
      <c:catAx>
        <c:axId val="54835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alpha val="0"/>
              </a:schemeClr>
            </a:solidFill>
          </a:ln>
        </c:spPr>
        <c:txPr>
          <a:bodyPr/>
          <a:lstStyle/>
          <a:p>
            <a:pPr>
              <a:defRPr sz="1400" b="1">
                <a:solidFill>
                  <a:schemeClr val="bg1"/>
                </a:solidFill>
              </a:defRPr>
            </a:pPr>
            <a:endParaRPr lang="es-AR"/>
          </a:p>
        </c:txPr>
        <c:crossAx val="54836608"/>
        <c:crosses val="autoZero"/>
        <c:auto val="1"/>
        <c:lblAlgn val="ctr"/>
        <c:lblOffset val="100"/>
        <c:noMultiLvlLbl val="0"/>
      </c:catAx>
      <c:valAx>
        <c:axId val="54836608"/>
        <c:scaling>
          <c:orientation val="minMax"/>
          <c:max val="22000000"/>
          <c:min val="0"/>
        </c:scaling>
        <c:delete val="1"/>
        <c:axPos val="l"/>
        <c:majorGridlines>
          <c:spPr>
            <a:ln>
              <a:solidFill>
                <a:schemeClr val="bg1">
                  <a:alpha val="0"/>
                </a:schemeClr>
              </a:solidFill>
            </a:ln>
          </c:spPr>
        </c:majorGridlines>
        <c:numFmt formatCode="_ * #,##0_ ;_ * \-#,##0_ ;_ * &quot;-&quot;??_ ;_ @_ " sourceLinked="1"/>
        <c:majorTickMark val="out"/>
        <c:minorTickMark val="none"/>
        <c:tickLblPos val="nextTo"/>
        <c:crossAx val="54835072"/>
        <c:crosses val="autoZero"/>
        <c:crossBetween val="between"/>
        <c:dispUnits>
          <c:builtInUnit val="millions"/>
        </c:dispUnits>
      </c:valAx>
      <c:spPr>
        <a:noFill/>
      </c:spPr>
    </c:plotArea>
    <c:legend>
      <c:legendPos val="t"/>
      <c:layout>
        <c:manualLayout>
          <c:xMode val="edge"/>
          <c:yMode val="edge"/>
          <c:x val="0.11911647173489279"/>
          <c:y val="3.5277777777777776E-2"/>
          <c:w val="0.75557797270955163"/>
          <c:h val="0.12055324074074074"/>
        </c:manualLayout>
      </c:layout>
      <c:overlay val="0"/>
      <c:txPr>
        <a:bodyPr/>
        <a:lstStyle/>
        <a:p>
          <a:pPr>
            <a:defRPr sz="1200" b="1">
              <a:solidFill>
                <a:schemeClr val="bg1"/>
              </a:solidFill>
            </a:defRPr>
          </a:pPr>
          <a:endParaRPr lang="es-AR"/>
        </a:p>
      </c:txPr>
    </c:legend>
    <c:plotVisOnly val="1"/>
    <c:dispBlanksAs val="gap"/>
    <c:showDLblsOverMax val="0"/>
  </c:chart>
  <c:spPr>
    <a:noFill/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21"/>
    </mc:Choice>
    <mc:Fallback>
      <c:style val="21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116493055555555E-2"/>
          <c:y val="0.17906692837624602"/>
          <c:w val="0.88889513888888894"/>
          <c:h val="0.71569503136666279"/>
        </c:manualLayout>
      </c:layout>
      <c:barChart>
        <c:barDir val="col"/>
        <c:grouping val="clustered"/>
        <c:varyColors val="0"/>
        <c:ser>
          <c:idx val="1"/>
          <c:order val="0"/>
          <c:tx>
            <c:v>Producción (MTn)</c:v>
          </c:tx>
          <c:spPr>
            <a:gradFill rotWithShape="1">
              <a:gsLst>
                <a:gs pos="0">
                  <a:srgbClr val="34411B">
                    <a:lumMod val="25000"/>
                  </a:srgbClr>
                </a:gs>
                <a:gs pos="25000">
                  <a:srgbClr val="4C5F27"/>
                </a:gs>
                <a:gs pos="100000">
                  <a:srgbClr val="92D050"/>
                </a:gs>
              </a:gsLst>
              <a:lin ang="16200000" scaled="0"/>
            </a:gradFill>
            <a:ln w="9525" cap="flat" cmpd="sng" algn="ctr">
              <a:solidFill>
                <a:schemeClr val="accent5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'Histórico Producción Nacional'!$A$14:$A$19</c:f>
              <c:strCache>
                <c:ptCount val="6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</c:strCache>
            </c:strRef>
          </c:cat>
          <c:val>
            <c:numRef>
              <c:f>'Histórico Producción Nacional'!$B$14:$B$19</c:f>
              <c:numCache>
                <c:formatCode>_ * #,##0_ ;_ * \-#,##0_ ;_ * "-"??_ ;_ @_ </c:formatCode>
                <c:ptCount val="6"/>
                <c:pt idx="0">
                  <c:v>48500000</c:v>
                </c:pt>
                <c:pt idx="1">
                  <c:v>54508593.233420007</c:v>
                </c:pt>
                <c:pt idx="2">
                  <c:v>60800000</c:v>
                </c:pt>
                <c:pt idx="3">
                  <c:v>56000000</c:v>
                </c:pt>
                <c:pt idx="4">
                  <c:v>57500000</c:v>
                </c:pt>
                <c:pt idx="5">
                  <c:v>54000000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92-4563-8298-12E4527547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4239488"/>
        <c:axId val="64237568"/>
      </c:barChart>
      <c:lineChart>
        <c:grouping val="standard"/>
        <c:varyColors val="0"/>
        <c:ser>
          <c:idx val="0"/>
          <c:order val="1"/>
          <c:tx>
            <c:v>Siembra (MHa)</c:v>
          </c:tx>
          <c:spPr>
            <a:ln w="38100">
              <a:solidFill>
                <a:srgbClr val="92D05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'Balance Superficie Nacional'!$B$15:$B$20</c:f>
              <c:strCache>
                <c:ptCount val="6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</c:strCache>
            </c:strRef>
          </c:cat>
          <c:val>
            <c:numRef>
              <c:f>'Balance Superficie Nacional'!$H$15:$H$20</c:f>
              <c:numCache>
                <c:formatCode>_ * #,##0_ ;_ * \-#,##0_ ;_ * "-"??_ ;_ @_ </c:formatCode>
                <c:ptCount val="6"/>
                <c:pt idx="0">
                  <c:v>19700000</c:v>
                </c:pt>
                <c:pt idx="1">
                  <c:v>20000000</c:v>
                </c:pt>
                <c:pt idx="2">
                  <c:v>20000000</c:v>
                </c:pt>
                <c:pt idx="3">
                  <c:v>20100000</c:v>
                </c:pt>
                <c:pt idx="4">
                  <c:v>19200000</c:v>
                </c:pt>
                <c:pt idx="5">
                  <c:v>18100000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7D92-4563-8298-12E4527547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229760"/>
        <c:axId val="64231296"/>
      </c:lineChart>
      <c:catAx>
        <c:axId val="642297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alpha val="0"/>
              </a:schemeClr>
            </a:solidFill>
          </a:ln>
        </c:spPr>
        <c:txPr>
          <a:bodyPr/>
          <a:lstStyle/>
          <a:p>
            <a:pPr>
              <a:defRPr sz="1400" b="1">
                <a:solidFill>
                  <a:schemeClr val="bg1"/>
                </a:solidFill>
              </a:defRPr>
            </a:pPr>
            <a:endParaRPr lang="es-AR"/>
          </a:p>
        </c:txPr>
        <c:crossAx val="64231296"/>
        <c:crosses val="autoZero"/>
        <c:auto val="1"/>
        <c:lblAlgn val="ctr"/>
        <c:lblOffset val="100"/>
        <c:noMultiLvlLbl val="0"/>
      </c:catAx>
      <c:valAx>
        <c:axId val="64231296"/>
        <c:scaling>
          <c:orientation val="minMax"/>
          <c:max val="23000000"/>
          <c:min val="17000000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>
            <a:solidFill>
              <a:schemeClr val="accent3">
                <a:lumMod val="75000"/>
                <a:alpha val="0"/>
              </a:schemeClr>
            </a:solidFill>
          </a:ln>
        </c:spPr>
        <c:txPr>
          <a:bodyPr/>
          <a:lstStyle/>
          <a:p>
            <a:pPr>
              <a:defRPr>
                <a:solidFill>
                  <a:sysClr val="windowText" lastClr="000000"/>
                </a:solidFill>
              </a:defRPr>
            </a:pPr>
            <a:endParaRPr lang="es-AR"/>
          </a:p>
        </c:txPr>
        <c:crossAx val="64229760"/>
        <c:crosses val="autoZero"/>
        <c:crossBetween val="between"/>
        <c:dispUnits>
          <c:builtInUnit val="millions"/>
        </c:dispUnits>
      </c:valAx>
      <c:valAx>
        <c:axId val="64237568"/>
        <c:scaling>
          <c:orientation val="minMax"/>
        </c:scaling>
        <c:delete val="0"/>
        <c:axPos val="r"/>
        <c:numFmt formatCode="_ * #,##0_ ;_ * \-#,##0_ ;_ * &quot;-&quot;??_ ;_ @_ " sourceLinked="1"/>
        <c:majorTickMark val="out"/>
        <c:minorTickMark val="none"/>
        <c:tickLblPos val="nextTo"/>
        <c:spPr>
          <a:ln>
            <a:solidFill>
              <a:schemeClr val="accent3">
                <a:lumMod val="75000"/>
                <a:alpha val="0"/>
              </a:schemeClr>
            </a:solidFill>
          </a:ln>
        </c:spPr>
        <c:txPr>
          <a:bodyPr/>
          <a:lstStyle/>
          <a:p>
            <a:pPr>
              <a:defRPr>
                <a:solidFill>
                  <a:sysClr val="windowText" lastClr="000000"/>
                </a:solidFill>
              </a:defRPr>
            </a:pPr>
            <a:endParaRPr lang="es-AR"/>
          </a:p>
        </c:txPr>
        <c:crossAx val="64239488"/>
        <c:crosses val="max"/>
        <c:crossBetween val="between"/>
        <c:dispUnits>
          <c:builtInUnit val="millions"/>
        </c:dispUnits>
      </c:valAx>
      <c:catAx>
        <c:axId val="642394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4237568"/>
        <c:crosses val="autoZero"/>
        <c:auto val="1"/>
        <c:lblAlgn val="ctr"/>
        <c:lblOffset val="100"/>
        <c:noMultiLvlLbl val="0"/>
      </c:catAx>
      <c:spPr>
        <a:solidFill>
          <a:schemeClr val="accent5">
            <a:lumMod val="50000"/>
            <a:alpha val="0"/>
          </a:schemeClr>
        </a:solidFill>
      </c:spPr>
    </c:plotArea>
    <c:legend>
      <c:legendPos val="t"/>
      <c:legendEntry>
        <c:idx val="0"/>
        <c:txPr>
          <a:bodyPr/>
          <a:lstStyle/>
          <a:p>
            <a:pPr>
              <a:defRPr sz="1200" b="1">
                <a:solidFill>
                  <a:schemeClr val="bg1"/>
                </a:solidFill>
              </a:defRPr>
            </a:pPr>
            <a:endParaRPr lang="es-AR"/>
          </a:p>
        </c:txPr>
      </c:legendEntry>
      <c:legendEntry>
        <c:idx val="1"/>
        <c:txPr>
          <a:bodyPr/>
          <a:lstStyle/>
          <a:p>
            <a:pPr>
              <a:defRPr sz="1200" b="1">
                <a:solidFill>
                  <a:schemeClr val="bg1"/>
                </a:solidFill>
              </a:defRPr>
            </a:pPr>
            <a:endParaRPr lang="es-AR"/>
          </a:p>
        </c:txPr>
      </c:legendEntry>
      <c:layout>
        <c:manualLayout>
          <c:xMode val="edge"/>
          <c:yMode val="edge"/>
          <c:x val="7.8607812499999999E-2"/>
          <c:y val="5.9504685408299868E-2"/>
          <c:w val="0.48753177083333332"/>
          <c:h val="7.9446117804551533E-2"/>
        </c:manualLayout>
      </c:layout>
      <c:overlay val="0"/>
      <c:txPr>
        <a:bodyPr/>
        <a:lstStyle/>
        <a:p>
          <a:pPr>
            <a:defRPr sz="1100" b="1">
              <a:solidFill>
                <a:schemeClr val="bg1"/>
              </a:solidFill>
            </a:defRPr>
          </a:pPr>
          <a:endParaRPr lang="es-AR"/>
        </a:p>
      </c:txPr>
    </c:legend>
    <c:plotVisOnly val="1"/>
    <c:dispBlanksAs val="gap"/>
    <c:showDLblsOverMax val="0"/>
  </c:chart>
  <c:spPr>
    <a:solidFill>
      <a:schemeClr val="accent5">
        <a:lumMod val="50000"/>
        <a:alpha val="0"/>
      </a:schemeClr>
    </a:solidFill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2"/>
          <c:order val="0"/>
          <c:tx>
            <c:strRef>
              <c:f>'Siembra IX'!$C$1</c:f>
              <c:strCache>
                <c:ptCount val="1"/>
                <c:pt idx="0">
                  <c:v>Maíz Temprano</c:v>
                </c:pt>
              </c:strCache>
            </c:strRef>
          </c:tx>
          <c:spPr>
            <a:ln w="38100">
              <a:solidFill>
                <a:srgbClr val="FFC000"/>
              </a:solidFill>
            </a:ln>
          </c:spPr>
          <c:marker>
            <c:symbol val="none"/>
          </c:marker>
          <c:cat>
            <c:multiLvlStrRef>
              <c:f>'Siembra IX'!$A$2:$B$23</c:f>
              <c:multiLvlStrCache>
                <c:ptCount val="21"/>
                <c:lvl>
                  <c:pt idx="0">
                    <c:v>.</c:v>
                  </c:pt>
                  <c:pt idx="1">
                    <c:v>.</c:v>
                  </c:pt>
                  <c:pt idx="2">
                    <c:v>.</c:v>
                  </c:pt>
                  <c:pt idx="3">
                    <c:v>.</c:v>
                  </c:pt>
                  <c:pt idx="4">
                    <c:v>.</c:v>
                  </c:pt>
                  <c:pt idx="5">
                    <c:v>.</c:v>
                  </c:pt>
                  <c:pt idx="6">
                    <c:v>.</c:v>
                  </c:pt>
                  <c:pt idx="7">
                    <c:v>.</c:v>
                  </c:pt>
                  <c:pt idx="8">
                    <c:v>.</c:v>
                  </c:pt>
                  <c:pt idx="9">
                    <c:v>.</c:v>
                  </c:pt>
                  <c:pt idx="10">
                    <c:v>.</c:v>
                  </c:pt>
                  <c:pt idx="11">
                    <c:v>.</c:v>
                  </c:pt>
                  <c:pt idx="12">
                    <c:v>.</c:v>
                  </c:pt>
                  <c:pt idx="13">
                    <c:v>.</c:v>
                  </c:pt>
                  <c:pt idx="14">
                    <c:v>.</c:v>
                  </c:pt>
                  <c:pt idx="15">
                    <c:v>.</c:v>
                  </c:pt>
                  <c:pt idx="16">
                    <c:v>.</c:v>
                  </c:pt>
                  <c:pt idx="17">
                    <c:v>.</c:v>
                  </c:pt>
                  <c:pt idx="18">
                    <c:v>.</c:v>
                  </c:pt>
                  <c:pt idx="19">
                    <c:v>.</c:v>
                  </c:pt>
                  <c:pt idx="20">
                    <c:v>.</c:v>
                  </c:pt>
                </c:lvl>
                <c:lvl>
                  <c:pt idx="0">
                    <c:v>Sept.</c:v>
                  </c:pt>
                  <c:pt idx="4">
                    <c:v>Oct.</c:v>
                  </c:pt>
                  <c:pt idx="8">
                    <c:v>Nov.</c:v>
                  </c:pt>
                  <c:pt idx="12">
                    <c:v>Dic.</c:v>
                  </c:pt>
                  <c:pt idx="17">
                    <c:v>Ene.</c:v>
                  </c:pt>
                </c:lvl>
              </c:multiLvlStrCache>
            </c:multiLvlStrRef>
          </c:cat>
          <c:val>
            <c:numRef>
              <c:f>'Siembra IX'!$C$2:$C$22</c:f>
              <c:numCache>
                <c:formatCode>_ * #,##0.0_ ;_ * \-#,##0.0_ ;_ * "-"??_ ;_ @_ </c:formatCode>
                <c:ptCount val="21"/>
                <c:pt idx="0">
                  <c:v>0</c:v>
                </c:pt>
                <c:pt idx="1">
                  <c:v>1.6</c:v>
                </c:pt>
                <c:pt idx="2">
                  <c:v>8.4</c:v>
                </c:pt>
                <c:pt idx="3">
                  <c:v>20.8</c:v>
                </c:pt>
                <c:pt idx="4">
                  <c:v>46.6</c:v>
                </c:pt>
                <c:pt idx="5">
                  <c:v>69.8</c:v>
                </c:pt>
                <c:pt idx="6">
                  <c:v>80.599999999999994</c:v>
                </c:pt>
                <c:pt idx="7">
                  <c:v>91.6</c:v>
                </c:pt>
                <c:pt idx="8">
                  <c:v>96</c:v>
                </c:pt>
                <c:pt idx="9">
                  <c:v>100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3866-4777-938C-469A51D1B3AF}"/>
            </c:ext>
          </c:extLst>
        </c:ser>
        <c:ser>
          <c:idx val="0"/>
          <c:order val="1"/>
          <c:tx>
            <c:strRef>
              <c:f>'Siembra IX'!$E$1</c:f>
              <c:strCache>
                <c:ptCount val="1"/>
                <c:pt idx="0">
                  <c:v>Soja 1º</c:v>
                </c:pt>
              </c:strCache>
            </c:strRef>
          </c:tx>
          <c:spPr>
            <a:ln w="38100">
              <a:solidFill>
                <a:srgbClr val="92D050"/>
              </a:solidFill>
            </a:ln>
          </c:spPr>
          <c:marker>
            <c:symbol val="none"/>
          </c:marker>
          <c:cat>
            <c:multiLvlStrRef>
              <c:f>'Siembra IX'!$A$2:$B$23</c:f>
              <c:multiLvlStrCache>
                <c:ptCount val="21"/>
                <c:lvl>
                  <c:pt idx="0">
                    <c:v>.</c:v>
                  </c:pt>
                  <c:pt idx="1">
                    <c:v>.</c:v>
                  </c:pt>
                  <c:pt idx="2">
                    <c:v>.</c:v>
                  </c:pt>
                  <c:pt idx="3">
                    <c:v>.</c:v>
                  </c:pt>
                  <c:pt idx="4">
                    <c:v>.</c:v>
                  </c:pt>
                  <c:pt idx="5">
                    <c:v>.</c:v>
                  </c:pt>
                  <c:pt idx="6">
                    <c:v>.</c:v>
                  </c:pt>
                  <c:pt idx="7">
                    <c:v>.</c:v>
                  </c:pt>
                  <c:pt idx="8">
                    <c:v>.</c:v>
                  </c:pt>
                  <c:pt idx="9">
                    <c:v>.</c:v>
                  </c:pt>
                  <c:pt idx="10">
                    <c:v>.</c:v>
                  </c:pt>
                  <c:pt idx="11">
                    <c:v>.</c:v>
                  </c:pt>
                  <c:pt idx="12">
                    <c:v>.</c:v>
                  </c:pt>
                  <c:pt idx="13">
                    <c:v>.</c:v>
                  </c:pt>
                  <c:pt idx="14">
                    <c:v>.</c:v>
                  </c:pt>
                  <c:pt idx="15">
                    <c:v>.</c:v>
                  </c:pt>
                  <c:pt idx="16">
                    <c:v>.</c:v>
                  </c:pt>
                  <c:pt idx="17">
                    <c:v>.</c:v>
                  </c:pt>
                  <c:pt idx="18">
                    <c:v>.</c:v>
                  </c:pt>
                  <c:pt idx="19">
                    <c:v>.</c:v>
                  </c:pt>
                  <c:pt idx="20">
                    <c:v>.</c:v>
                  </c:pt>
                </c:lvl>
                <c:lvl>
                  <c:pt idx="0">
                    <c:v>Sept.</c:v>
                  </c:pt>
                  <c:pt idx="4">
                    <c:v>Oct.</c:v>
                  </c:pt>
                  <c:pt idx="8">
                    <c:v>Nov.</c:v>
                  </c:pt>
                  <c:pt idx="12">
                    <c:v>Dic.</c:v>
                  </c:pt>
                  <c:pt idx="17">
                    <c:v>Ene.</c:v>
                  </c:pt>
                </c:lvl>
              </c:multiLvlStrCache>
            </c:multiLvlStrRef>
          </c:cat>
          <c:val>
            <c:numRef>
              <c:f>'Siembra IX'!$E$2:$E$22</c:f>
              <c:numCache>
                <c:formatCode>General</c:formatCode>
                <c:ptCount val="21"/>
                <c:pt idx="5">
                  <c:v>0</c:v>
                </c:pt>
                <c:pt idx="6" formatCode="_ * #,##0.0_ ;_ * \-#,##0.0_ ;_ * &quot;-&quot;??_ ;_ @_ ">
                  <c:v>3.4833333333333329</c:v>
                </c:pt>
                <c:pt idx="7" formatCode="_ * #,##0.0_ ;_ * \-#,##0.0_ ;_ * &quot;-&quot;??_ ;_ @_ ">
                  <c:v>7.666666666666667</c:v>
                </c:pt>
                <c:pt idx="8" formatCode="_ * #,##0.0_ ;_ * \-#,##0.0_ ;_ * &quot;-&quot;??_ ;_ @_ ">
                  <c:v>17.166666666666668</c:v>
                </c:pt>
                <c:pt idx="9" formatCode="_ * #,##0.0_ ;_ * \-#,##0.0_ ;_ * &quot;-&quot;??_ ;_ @_ ">
                  <c:v>31.666666666666668</c:v>
                </c:pt>
                <c:pt idx="10" formatCode="_ * #,##0.0_ ;_ * \-#,##0.0_ ;_ * &quot;-&quot;??_ ;_ @_ ">
                  <c:v>49.903333333333336</c:v>
                </c:pt>
                <c:pt idx="11" formatCode="_ * #,##0.0_ ;_ * \-#,##0.0_ ;_ * &quot;-&quot;??_ ;_ @_ ">
                  <c:v>60.833333333333336</c:v>
                </c:pt>
                <c:pt idx="12" formatCode="_ * #,##0.0_ ;_ * \-#,##0.0_ ;_ * &quot;-&quot;??_ ;_ @_ ">
                  <c:v>82.083333333333329</c:v>
                </c:pt>
                <c:pt idx="13" formatCode="_ * #,##0.0_ ;_ * \-#,##0.0_ ;_ * &quot;-&quot;??_ ;_ @_ ">
                  <c:v>92</c:v>
                </c:pt>
                <c:pt idx="14" formatCode="_ * #,##0.0_ ;_ * \-#,##0.0_ ;_ * &quot;-&quot;??_ ;_ @_ ">
                  <c:v>95.416666666666671</c:v>
                </c:pt>
                <c:pt idx="15" formatCode="_ * #,##0.0_ ;_ * \-#,##0.0_ ;_ * &quot;-&quot;??_ ;_ @_ ">
                  <c:v>97.583333333333329</c:v>
                </c:pt>
                <c:pt idx="16" formatCode="_ * #,##0.0_ ;_ * \-#,##0.0_ ;_ * &quot;-&quot;??_ ;_ @_ ">
                  <c:v>98.166666666666671</c:v>
                </c:pt>
                <c:pt idx="17" formatCode="_ * #,##0.0_ ;_ * \-#,##0.0_ ;_ * &quot;-&quot;??_ ;_ @_ ">
                  <c:v>98.666666666666671</c:v>
                </c:pt>
                <c:pt idx="18" formatCode="_ * #,##0.0_ ;_ * \-#,##0.0_ ;_ * &quot;-&quot;??_ ;_ @_ ">
                  <c:v>99.166666666666671</c:v>
                </c:pt>
                <c:pt idx="19" formatCode="_ * #,##0.0_ ;_ * \-#,##0.0_ ;_ * &quot;-&quot;??_ ;_ @_ ">
                  <c:v>100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3866-4777-938C-469A51D1B3AF}"/>
            </c:ext>
          </c:extLst>
        </c:ser>
        <c:ser>
          <c:idx val="3"/>
          <c:order val="2"/>
          <c:tx>
            <c:strRef>
              <c:f>'Siembra IX'!$D$1</c:f>
              <c:strCache>
                <c:ptCount val="1"/>
                <c:pt idx="0">
                  <c:v>Maíz Tardío</c:v>
                </c:pt>
              </c:strCache>
            </c:strRef>
          </c:tx>
          <c:spPr>
            <a:ln w="38100">
              <a:solidFill>
                <a:srgbClr val="FFC000"/>
              </a:solidFill>
              <a:prstDash val="sysDash"/>
            </a:ln>
          </c:spPr>
          <c:marker>
            <c:symbol val="none"/>
          </c:marker>
          <c:cat>
            <c:multiLvlStrRef>
              <c:f>'Siembra IX'!$A$2:$B$23</c:f>
              <c:multiLvlStrCache>
                <c:ptCount val="21"/>
                <c:lvl>
                  <c:pt idx="0">
                    <c:v>.</c:v>
                  </c:pt>
                  <c:pt idx="1">
                    <c:v>.</c:v>
                  </c:pt>
                  <c:pt idx="2">
                    <c:v>.</c:v>
                  </c:pt>
                  <c:pt idx="3">
                    <c:v>.</c:v>
                  </c:pt>
                  <c:pt idx="4">
                    <c:v>.</c:v>
                  </c:pt>
                  <c:pt idx="5">
                    <c:v>.</c:v>
                  </c:pt>
                  <c:pt idx="6">
                    <c:v>.</c:v>
                  </c:pt>
                  <c:pt idx="7">
                    <c:v>.</c:v>
                  </c:pt>
                  <c:pt idx="8">
                    <c:v>.</c:v>
                  </c:pt>
                  <c:pt idx="9">
                    <c:v>.</c:v>
                  </c:pt>
                  <c:pt idx="10">
                    <c:v>.</c:v>
                  </c:pt>
                  <c:pt idx="11">
                    <c:v>.</c:v>
                  </c:pt>
                  <c:pt idx="12">
                    <c:v>.</c:v>
                  </c:pt>
                  <c:pt idx="13">
                    <c:v>.</c:v>
                  </c:pt>
                  <c:pt idx="14">
                    <c:v>.</c:v>
                  </c:pt>
                  <c:pt idx="15">
                    <c:v>.</c:v>
                  </c:pt>
                  <c:pt idx="16">
                    <c:v>.</c:v>
                  </c:pt>
                  <c:pt idx="17">
                    <c:v>.</c:v>
                  </c:pt>
                  <c:pt idx="18">
                    <c:v>.</c:v>
                  </c:pt>
                  <c:pt idx="19">
                    <c:v>.</c:v>
                  </c:pt>
                  <c:pt idx="20">
                    <c:v>.</c:v>
                  </c:pt>
                </c:lvl>
                <c:lvl>
                  <c:pt idx="0">
                    <c:v>Sept.</c:v>
                  </c:pt>
                  <c:pt idx="4">
                    <c:v>Oct.</c:v>
                  </c:pt>
                  <c:pt idx="8">
                    <c:v>Nov.</c:v>
                  </c:pt>
                  <c:pt idx="12">
                    <c:v>Dic.</c:v>
                  </c:pt>
                  <c:pt idx="17">
                    <c:v>Ene.</c:v>
                  </c:pt>
                </c:lvl>
              </c:multiLvlStrCache>
            </c:multiLvlStrRef>
          </c:cat>
          <c:val>
            <c:numRef>
              <c:f>'Siembra IX'!$D$2:$D$22</c:f>
              <c:numCache>
                <c:formatCode>General</c:formatCode>
                <c:ptCount val="21"/>
                <c:pt idx="10" formatCode="_ * #,##0.0_ ;_ * \-#,##0.0_ ;_ * &quot;-&quot;??_ ;_ @_ ">
                  <c:v>0.83333333333333337</c:v>
                </c:pt>
                <c:pt idx="11" formatCode="_ * #,##0.0_ ;_ * \-#,##0.0_ ;_ * &quot;-&quot;??_ ;_ @_ ">
                  <c:v>3.1666666666666665</c:v>
                </c:pt>
                <c:pt idx="12" formatCode="_ * #,##0.0_ ;_ * \-#,##0.0_ ;_ * &quot;-&quot;??_ ;_ @_ ">
                  <c:v>18.833333333333332</c:v>
                </c:pt>
                <c:pt idx="13" formatCode="_ * #,##0.0_ ;_ * \-#,##0.0_ ;_ * &quot;-&quot;??_ ;_ @_ ">
                  <c:v>40.166666666666664</c:v>
                </c:pt>
                <c:pt idx="14" formatCode="_ * #,##0.0_ ;_ * \-#,##0.0_ ;_ * &quot;-&quot;??_ ;_ @_ ">
                  <c:v>50.833333333333336</c:v>
                </c:pt>
                <c:pt idx="15" formatCode="_ * #,##0.0_ ;_ * \-#,##0.0_ ;_ * &quot;-&quot;??_ ;_ @_ ">
                  <c:v>65.5</c:v>
                </c:pt>
                <c:pt idx="16" formatCode="_ * #,##0.0_ ;_ * \-#,##0.0_ ;_ * &quot;-&quot;??_ ;_ @_ ">
                  <c:v>77.666666666666671</c:v>
                </c:pt>
                <c:pt idx="17" formatCode="_ * #,##0.0_ ;_ * \-#,##0.0_ ;_ * &quot;-&quot;??_ ;_ @_ ">
                  <c:v>90.083333333333329</c:v>
                </c:pt>
                <c:pt idx="18" formatCode="_ * #,##0.0_ ;_ * \-#,##0.0_ ;_ * &quot;-&quot;??_ ;_ @_ ">
                  <c:v>95.666666666666671</c:v>
                </c:pt>
                <c:pt idx="19" formatCode="_ * #,##0.0_ ;_ * \-#,##0.0_ ;_ * &quot;-&quot;??_ ;_ @_ ">
                  <c:v>99.666666666666671</c:v>
                </c:pt>
                <c:pt idx="20" formatCode="_ * #,##0.0_ ;_ * \-#,##0.0_ ;_ * &quot;-&quot;??_ ;_ @_ ">
                  <c:v>100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3866-4777-938C-469A51D1B3AF}"/>
            </c:ext>
          </c:extLst>
        </c:ser>
        <c:ser>
          <c:idx val="1"/>
          <c:order val="3"/>
          <c:tx>
            <c:strRef>
              <c:f>'Siembra IX'!$F$1</c:f>
              <c:strCache>
                <c:ptCount val="1"/>
                <c:pt idx="0">
                  <c:v>Soja 2º</c:v>
                </c:pt>
              </c:strCache>
            </c:strRef>
          </c:tx>
          <c:spPr>
            <a:ln w="38100">
              <a:solidFill>
                <a:srgbClr val="92D050"/>
              </a:solidFill>
              <a:prstDash val="dash"/>
            </a:ln>
          </c:spPr>
          <c:marker>
            <c:symbol val="none"/>
          </c:marker>
          <c:cat>
            <c:multiLvlStrRef>
              <c:f>'Siembra IX'!$A$2:$B$23</c:f>
              <c:multiLvlStrCache>
                <c:ptCount val="21"/>
                <c:lvl>
                  <c:pt idx="0">
                    <c:v>.</c:v>
                  </c:pt>
                  <c:pt idx="1">
                    <c:v>.</c:v>
                  </c:pt>
                  <c:pt idx="2">
                    <c:v>.</c:v>
                  </c:pt>
                  <c:pt idx="3">
                    <c:v>.</c:v>
                  </c:pt>
                  <c:pt idx="4">
                    <c:v>.</c:v>
                  </c:pt>
                  <c:pt idx="5">
                    <c:v>.</c:v>
                  </c:pt>
                  <c:pt idx="6">
                    <c:v>.</c:v>
                  </c:pt>
                  <c:pt idx="7">
                    <c:v>.</c:v>
                  </c:pt>
                  <c:pt idx="8">
                    <c:v>.</c:v>
                  </c:pt>
                  <c:pt idx="9">
                    <c:v>.</c:v>
                  </c:pt>
                  <c:pt idx="10">
                    <c:v>.</c:v>
                  </c:pt>
                  <c:pt idx="11">
                    <c:v>.</c:v>
                  </c:pt>
                  <c:pt idx="12">
                    <c:v>.</c:v>
                  </c:pt>
                  <c:pt idx="13">
                    <c:v>.</c:v>
                  </c:pt>
                  <c:pt idx="14">
                    <c:v>.</c:v>
                  </c:pt>
                  <c:pt idx="15">
                    <c:v>.</c:v>
                  </c:pt>
                  <c:pt idx="16">
                    <c:v>.</c:v>
                  </c:pt>
                  <c:pt idx="17">
                    <c:v>.</c:v>
                  </c:pt>
                  <c:pt idx="18">
                    <c:v>.</c:v>
                  </c:pt>
                  <c:pt idx="19">
                    <c:v>.</c:v>
                  </c:pt>
                  <c:pt idx="20">
                    <c:v>.</c:v>
                  </c:pt>
                </c:lvl>
                <c:lvl>
                  <c:pt idx="0">
                    <c:v>Sept.</c:v>
                  </c:pt>
                  <c:pt idx="4">
                    <c:v>Oct.</c:v>
                  </c:pt>
                  <c:pt idx="8">
                    <c:v>Nov.</c:v>
                  </c:pt>
                  <c:pt idx="12">
                    <c:v>Dic.</c:v>
                  </c:pt>
                  <c:pt idx="17">
                    <c:v>Ene.</c:v>
                  </c:pt>
                </c:lvl>
              </c:multiLvlStrCache>
            </c:multiLvlStrRef>
          </c:cat>
          <c:val>
            <c:numRef>
              <c:f>'Siembra IX'!$F$2:$F$22</c:f>
              <c:numCache>
                <c:formatCode>General</c:formatCode>
                <c:ptCount val="21"/>
                <c:pt idx="10">
                  <c:v>0</c:v>
                </c:pt>
                <c:pt idx="11">
                  <c:v>0.4</c:v>
                </c:pt>
                <c:pt idx="12">
                  <c:v>3.2</c:v>
                </c:pt>
                <c:pt idx="13">
                  <c:v>17.8</c:v>
                </c:pt>
                <c:pt idx="14">
                  <c:v>31.5</c:v>
                </c:pt>
                <c:pt idx="15">
                  <c:v>52.7</c:v>
                </c:pt>
                <c:pt idx="16">
                  <c:v>71.099999999999994</c:v>
                </c:pt>
                <c:pt idx="17">
                  <c:v>79.900000000000006</c:v>
                </c:pt>
                <c:pt idx="18">
                  <c:v>92.6</c:v>
                </c:pt>
                <c:pt idx="19">
                  <c:v>99.6</c:v>
                </c:pt>
                <c:pt idx="20">
                  <c:v>100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3866-4777-938C-469A51D1B3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3088896"/>
        <c:axId val="63090688"/>
      </c:lineChart>
      <c:catAx>
        <c:axId val="630888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="1"/>
            </a:pPr>
            <a:endParaRPr lang="es-AR"/>
          </a:p>
        </c:txPr>
        <c:crossAx val="63090688"/>
        <c:crosses val="autoZero"/>
        <c:auto val="1"/>
        <c:lblAlgn val="ctr"/>
        <c:lblOffset val="100"/>
        <c:noMultiLvlLbl val="0"/>
      </c:catAx>
      <c:valAx>
        <c:axId val="63090688"/>
        <c:scaling>
          <c:orientation val="minMax"/>
          <c:max val="100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spPr>
          <a:ln>
            <a:solidFill>
              <a:schemeClr val="accent1">
                <a:alpha val="0"/>
              </a:schemeClr>
            </a:solidFill>
          </a:ln>
        </c:spPr>
        <c:crossAx val="63088896"/>
        <c:crosses val="autoZero"/>
        <c:crossBetween val="between"/>
        <c:majorUnit val="25"/>
      </c:valAx>
    </c:plotArea>
    <c:legend>
      <c:legendPos val="t"/>
      <c:layout>
        <c:manualLayout>
          <c:xMode val="edge"/>
          <c:yMode val="edge"/>
          <c:x val="0.16357451829023828"/>
          <c:y val="2.8449714569464719E-2"/>
          <c:w val="0.77253795472000697"/>
          <c:h val="0.1643721461613419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>
          <a:solidFill>
            <a:schemeClr val="bg1"/>
          </a:solidFill>
        </a:defRPr>
      </a:pPr>
      <a:endParaRPr lang="es-AR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3"/>
          <c:order val="0"/>
          <c:tx>
            <c:strRef>
              <c:f>'[BALANCE DE SUPERFICIE Y PRODUCCIÓN.xlsx]Histórico Producción Nacional'!$E$1</c:f>
              <c:strCache>
                <c:ptCount val="1"/>
                <c:pt idx="0">
                  <c:v>Maíz2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</c:spPr>
          <c:invertIfNegative val="0"/>
          <c:dLbls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31C-4857-96AB-A1FDE0348C68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'[BALANCE DE SUPERFICIE Y PRODUCCIÓN.xlsx]Balance Superficie Nacional'!$C$15:$C$20</c:f>
              <c:strCache>
                <c:ptCount val="6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</c:strCache>
            </c:strRef>
          </c:cat>
          <c:val>
            <c:numRef>
              <c:f>'[BALANCE DE SUPERFICIE Y PRODUCCIÓN.xlsx]Histórico Producción Nacional'!$E$14:$E$19</c:f>
              <c:numCache>
                <c:formatCode>General</c:formatCode>
                <c:ptCount val="6"/>
                <c:pt idx="5" formatCode="_ * #,##0_ ;_ * \-#,##0_ ;_ * &quot;-&quot;??_ ;_ @_ ">
                  <c:v>44500000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31C-4857-96AB-A1FDE0348C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3"/>
        <c:overlap val="100"/>
        <c:axId val="63105664"/>
        <c:axId val="64786816"/>
      </c:barChart>
      <c:catAx>
        <c:axId val="631056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4786816"/>
        <c:crosses val="autoZero"/>
        <c:auto val="1"/>
        <c:lblAlgn val="ctr"/>
        <c:lblOffset val="100"/>
        <c:noMultiLvlLbl val="0"/>
      </c:catAx>
      <c:valAx>
        <c:axId val="64786816"/>
        <c:scaling>
          <c:orientation val="minMax"/>
          <c:max val="50000000"/>
          <c:min val="0"/>
        </c:scaling>
        <c:delete val="1"/>
        <c:axPos val="l"/>
        <c:numFmt formatCode="#,##0" sourceLinked="0"/>
        <c:majorTickMark val="out"/>
        <c:minorTickMark val="none"/>
        <c:tickLblPos val="nextTo"/>
        <c:crossAx val="63105664"/>
        <c:crosses val="autoZero"/>
        <c:crossBetween val="between"/>
        <c:majorUnit val="5000000"/>
        <c:dispUnits>
          <c:builtInUnit val="millions"/>
        </c:dispUnits>
      </c:valAx>
    </c:plotArea>
    <c:legend>
      <c:legendPos val="t"/>
      <c:legendEntry>
        <c:idx val="0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v>Producción (MTn)</c:v>
          </c:tx>
          <c:spPr>
            <a:gradFill>
              <a:gsLst>
                <a:gs pos="0">
                  <a:srgbClr val="FFC000"/>
                </a:gs>
                <a:gs pos="50000">
                  <a:schemeClr val="accent6">
                    <a:lumMod val="75000"/>
                  </a:schemeClr>
                </a:gs>
                <a:gs pos="100000">
                  <a:schemeClr val="tx1">
                    <a:lumMod val="25000"/>
                  </a:schemeClr>
                </a:gs>
              </a:gsLst>
              <a:lin ang="5400000" scaled="0"/>
            </a:gradFill>
            <a:ln>
              <a:solidFill>
                <a:schemeClr val="accent5">
                  <a:lumMod val="40000"/>
                  <a:lumOff val="60000"/>
                </a:schemeClr>
              </a:solidFill>
            </a:ln>
          </c:spPr>
          <c:invertIfNegative val="0"/>
          <c:dLbls>
            <c:dLbl>
              <c:idx val="5"/>
              <c:layout>
                <c:manualLayout>
                  <c:x val="2.1480902777777778E-3"/>
                  <c:y val="4.25033467202143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CF5-4D58-B359-C46CF5E025F0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'[Gráfico en Microsoft PowerPoint]Histórico Producción Nacional'!$A$14:$A$19</c:f>
              <c:strCache>
                <c:ptCount val="6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</c:strCache>
            </c:strRef>
          </c:cat>
          <c:val>
            <c:numRef>
              <c:f>'[Gráfico en Microsoft PowerPoint]Histórico Producción Nacional'!$C$14:$C$19</c:f>
              <c:numCache>
                <c:formatCode>_ * #,##0_ ;_ * \-#,##0_ ;_ * "-"??_ ;_ @_ </c:formatCode>
                <c:ptCount val="6"/>
                <c:pt idx="0">
                  <c:v>27000000</c:v>
                </c:pt>
                <c:pt idx="1">
                  <c:v>27031070</c:v>
                </c:pt>
                <c:pt idx="2">
                  <c:v>28200000</c:v>
                </c:pt>
                <c:pt idx="3">
                  <c:v>30000000</c:v>
                </c:pt>
                <c:pt idx="4">
                  <c:v>39000000</c:v>
                </c:pt>
                <c:pt idx="5">
                  <c:v>41000000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CF5-4D58-B359-C46CF5E025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3186048"/>
        <c:axId val="64809984"/>
      </c:barChart>
      <c:lineChart>
        <c:grouping val="standard"/>
        <c:varyColors val="0"/>
        <c:ser>
          <c:idx val="0"/>
          <c:order val="1"/>
          <c:tx>
            <c:v>Siembra (MHa)</c:v>
          </c:tx>
          <c:spPr>
            <a:ln w="38100">
              <a:solidFill>
                <a:srgbClr val="FFC0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'[Gráfico en Microsoft PowerPoint]Balance Superficie Nacional'!$B$15:$B$20</c:f>
              <c:strCache>
                <c:ptCount val="6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</c:strCache>
            </c:strRef>
          </c:cat>
          <c:val>
            <c:numRef>
              <c:f>'[Gráfico en Microsoft PowerPoint]Balance Superficie Nacional'!$G$15:$G$20</c:f>
              <c:numCache>
                <c:formatCode>_ * #,##0_ ;_ * \-#,##0_ ;_ * "-"??_ ;_ @_ </c:formatCode>
                <c:ptCount val="6"/>
                <c:pt idx="0">
                  <c:v>3950000</c:v>
                </c:pt>
                <c:pt idx="1">
                  <c:v>3800000</c:v>
                </c:pt>
                <c:pt idx="2">
                  <c:v>3650000</c:v>
                </c:pt>
                <c:pt idx="3">
                  <c:v>3850000</c:v>
                </c:pt>
                <c:pt idx="4">
                  <c:v>5100000</c:v>
                </c:pt>
                <c:pt idx="5">
                  <c:v>5400000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2CF5-4D58-B359-C46CF5E025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806272"/>
        <c:axId val="64808064"/>
      </c:lineChart>
      <c:catAx>
        <c:axId val="64806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chemeClr val="accent5">
                <a:lumMod val="40000"/>
                <a:lumOff val="60000"/>
                <a:alpha val="0"/>
              </a:schemeClr>
            </a:solidFill>
          </a:ln>
        </c:spPr>
        <c:txPr>
          <a:bodyPr/>
          <a:lstStyle/>
          <a:p>
            <a:pPr>
              <a:defRPr sz="1400" b="1">
                <a:solidFill>
                  <a:schemeClr val="bg1"/>
                </a:solidFill>
              </a:defRPr>
            </a:pPr>
            <a:endParaRPr lang="es-AR"/>
          </a:p>
        </c:txPr>
        <c:crossAx val="64808064"/>
        <c:crosses val="autoZero"/>
        <c:auto val="1"/>
        <c:lblAlgn val="ctr"/>
        <c:lblOffset val="100"/>
        <c:noMultiLvlLbl val="0"/>
      </c:catAx>
      <c:valAx>
        <c:axId val="64808064"/>
        <c:scaling>
          <c:orientation val="minMax"/>
          <c:max val="9000000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>
            <a:solidFill>
              <a:schemeClr val="accent1">
                <a:alpha val="0"/>
              </a:schemeClr>
            </a:solidFill>
          </a:ln>
        </c:spPr>
        <c:crossAx val="64806272"/>
        <c:crosses val="autoZero"/>
        <c:crossBetween val="between"/>
        <c:dispUnits>
          <c:builtInUnit val="millions"/>
        </c:dispUnits>
      </c:valAx>
      <c:valAx>
        <c:axId val="64809984"/>
        <c:scaling>
          <c:orientation val="minMax"/>
        </c:scaling>
        <c:delete val="0"/>
        <c:axPos val="r"/>
        <c:numFmt formatCode="_ * #,##0_ ;_ * \-#,##0_ ;_ * &quot;-&quot;??_ ;_ @_ " sourceLinked="1"/>
        <c:majorTickMark val="out"/>
        <c:minorTickMark val="none"/>
        <c:tickLblPos val="nextTo"/>
        <c:spPr>
          <a:ln>
            <a:solidFill>
              <a:schemeClr val="accent1">
                <a:alpha val="0"/>
              </a:schemeClr>
            </a:solidFill>
          </a:ln>
        </c:spPr>
        <c:crossAx val="63186048"/>
        <c:crosses val="max"/>
        <c:crossBetween val="between"/>
        <c:dispUnits>
          <c:builtInUnit val="millions"/>
        </c:dispUnits>
      </c:valAx>
      <c:catAx>
        <c:axId val="631860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4809984"/>
        <c:crosses val="autoZero"/>
        <c:auto val="1"/>
        <c:lblAlgn val="ctr"/>
        <c:lblOffset val="100"/>
        <c:noMultiLvlLbl val="0"/>
      </c:catAx>
    </c:plotArea>
    <c:legend>
      <c:legendPos val="t"/>
      <c:layout>
        <c:manualLayout>
          <c:xMode val="edge"/>
          <c:yMode val="edge"/>
          <c:x val="8.2636631944444455E-2"/>
          <c:y val="0"/>
          <c:w val="0.48635868055555553"/>
          <c:h val="8.7146921017402942E-2"/>
        </c:manualLayout>
      </c:layout>
      <c:overlay val="0"/>
      <c:txPr>
        <a:bodyPr/>
        <a:lstStyle/>
        <a:p>
          <a:pPr>
            <a:defRPr sz="1200">
              <a:solidFill>
                <a:schemeClr val="bg1"/>
              </a:solidFill>
            </a:defRPr>
          </a:pPr>
          <a:endParaRPr lang="es-A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095486111111112"/>
          <c:y val="0.10200803212851406"/>
          <c:w val="0.78612847222222226"/>
          <c:h val="0.83848728246318605"/>
        </c:manualLayout>
      </c:layout>
      <c:lineChart>
        <c:grouping val="standard"/>
        <c:varyColors val="0"/>
        <c:ser>
          <c:idx val="2"/>
          <c:order val="0"/>
          <c:tx>
            <c:strRef>
              <c:f>'Balance Superficie Nacional'!$I$2</c:f>
              <c:strCache>
                <c:ptCount val="1"/>
                <c:pt idx="0">
                  <c:v>Maíz2</c:v>
                </c:pt>
              </c:strCache>
            </c:strRef>
          </c:tx>
          <c:spPr>
            <a:ln w="38100">
              <a:solidFill>
                <a:schemeClr val="accent2">
                  <a:lumMod val="75000"/>
                </a:schemeClr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B8B-46CE-9397-25598C19683B}"/>
                </c:ext>
              </c:extLst>
            </c:dLbl>
            <c:dLbl>
              <c:idx val="5"/>
              <c:layout>
                <c:manualLayout>
                  <c:x val="-3.3354166666666664E-2"/>
                  <c:y val="-6.93865461847389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B8B-46CE-9397-25598C19683B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'Balance Superficie Nacional'!$C$15:$C$20</c:f>
              <c:strCache>
                <c:ptCount val="6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</c:strCache>
            </c:strRef>
          </c:cat>
          <c:val>
            <c:numRef>
              <c:f>'Balance Superficie Nacional'!$I$15:$I$20</c:f>
              <c:numCache>
                <c:formatCode>General</c:formatCode>
                <c:ptCount val="6"/>
                <c:pt idx="4" formatCode="_ * #,##0_ ;_ * \-#,##0_ ;_ * &quot;-&quot;??_ ;_ @_ ">
                  <c:v>5100000</c:v>
                </c:pt>
                <c:pt idx="5" formatCode="_ * #,##0_ ;_ * \-#,##0_ ;_ * &quot;-&quot;??_ ;_ @_ ">
                  <c:v>5800000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8B8B-46CE-9397-25598C1968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3206528"/>
        <c:axId val="63208064"/>
      </c:lineChart>
      <c:catAx>
        <c:axId val="632065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3208064"/>
        <c:crosses val="autoZero"/>
        <c:auto val="1"/>
        <c:lblAlgn val="ctr"/>
        <c:lblOffset val="100"/>
        <c:noMultiLvlLbl val="0"/>
      </c:catAx>
      <c:valAx>
        <c:axId val="63208064"/>
        <c:scaling>
          <c:orientation val="minMax"/>
          <c:max val="9000000"/>
        </c:scaling>
        <c:delete val="1"/>
        <c:axPos val="l"/>
        <c:numFmt formatCode="#,##0" sourceLinked="0"/>
        <c:majorTickMark val="out"/>
        <c:minorTickMark val="none"/>
        <c:tickLblPos val="nextTo"/>
        <c:crossAx val="63206528"/>
        <c:crosses val="autoZero"/>
        <c:crossBetween val="between"/>
        <c:dispUnits>
          <c:builtInUnit val="millions"/>
        </c:dispUnits>
      </c:valAx>
    </c:plotArea>
    <c:legend>
      <c:legendPos val="t"/>
      <c:legendEntry>
        <c:idx val="0"/>
        <c:delete val="1"/>
      </c:legendEntry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v>Producción (MTn)</c:v>
          </c:tx>
          <c:spPr>
            <a:gradFill>
              <a:gsLst>
                <a:gs pos="0">
                  <a:srgbClr val="B0413E"/>
                </a:gs>
                <a:gs pos="50000">
                  <a:srgbClr val="B0413E"/>
                </a:gs>
                <a:gs pos="100000">
                  <a:srgbClr val="3B1615"/>
                </a:gs>
              </a:gsLst>
              <a:lin ang="5400000" scaled="0"/>
            </a:gradFill>
            <a:ln>
              <a:solidFill>
                <a:schemeClr val="accent5">
                  <a:lumMod val="40000"/>
                  <a:lumOff val="60000"/>
                </a:schemeClr>
              </a:solidFill>
            </a:ln>
          </c:spPr>
          <c:invertIfNegative val="0"/>
          <c:dLbls>
            <c:dLbl>
              <c:idx val="5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A5F-4E2E-BD7D-0696D26BCF83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'Histórico Producción Nacional'!$A$14:$A$19</c:f>
              <c:strCache>
                <c:ptCount val="6"/>
                <c:pt idx="0">
                  <c:v>12/13</c:v>
                </c:pt>
                <c:pt idx="1">
                  <c:v>13/14</c:v>
                </c:pt>
                <c:pt idx="2">
                  <c:v>14/15</c:v>
                </c:pt>
                <c:pt idx="3">
                  <c:v>15/16</c:v>
                </c:pt>
                <c:pt idx="4">
                  <c:v>16/17</c:v>
                </c:pt>
                <c:pt idx="5">
                  <c:v>17/18</c:v>
                </c:pt>
              </c:strCache>
            </c:strRef>
          </c:cat>
          <c:val>
            <c:numRef>
              <c:f>'Histórico Producción Nacional'!$H$14:$H$19</c:f>
              <c:numCache>
                <c:formatCode>_ * #,##0_ ;_ * \-#,##0_ ;_ * "-"??_ ;_ @_ </c:formatCode>
                <c:ptCount val="6"/>
                <c:pt idx="0">
                  <c:v>4500000</c:v>
                </c:pt>
                <c:pt idx="1">
                  <c:v>4300000</c:v>
                </c:pt>
                <c:pt idx="2">
                  <c:v>3500000</c:v>
                </c:pt>
                <c:pt idx="3">
                  <c:v>3400000</c:v>
                </c:pt>
                <c:pt idx="4">
                  <c:v>3200000</c:v>
                </c:pt>
                <c:pt idx="5">
                  <c:v>3100000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5F-4E2E-BD7D-0696D26BCF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6660224"/>
        <c:axId val="66658304"/>
      </c:barChart>
      <c:lineChart>
        <c:grouping val="standard"/>
        <c:varyColors val="0"/>
        <c:ser>
          <c:idx val="0"/>
          <c:order val="1"/>
          <c:tx>
            <c:v>Siembra (MHa)</c:v>
          </c:tx>
          <c:spPr>
            <a:ln w="38100">
              <a:solidFill>
                <a:srgbClr val="B0413E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'Balance Superficie Nacional'!$C$15:$C$20</c:f>
              <c:strCache>
                <c:ptCount val="6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</c:strCache>
            </c:strRef>
          </c:cat>
          <c:val>
            <c:numRef>
              <c:f>'Balance Superficie Nacional'!$G$15:$G$20</c:f>
              <c:numCache>
                <c:formatCode>_ * #,##0_ ;_ * \-#,##0_ ;_ * "-"??_ ;_ @_ </c:formatCode>
                <c:ptCount val="6"/>
                <c:pt idx="0">
                  <c:v>1100000</c:v>
                </c:pt>
                <c:pt idx="1">
                  <c:v>1080000</c:v>
                </c:pt>
                <c:pt idx="2">
                  <c:v>850000</c:v>
                </c:pt>
                <c:pt idx="3">
                  <c:v>850000.4</c:v>
                </c:pt>
                <c:pt idx="4">
                  <c:v>800000</c:v>
                </c:pt>
                <c:pt idx="5">
                  <c:v>830000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AA5F-4E2E-BD7D-0696D26BCF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646976"/>
        <c:axId val="65648512"/>
      </c:lineChart>
      <c:catAx>
        <c:axId val="656469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rgbClr val="B0413E">
                <a:alpha val="0"/>
              </a:srgbClr>
            </a:solidFill>
          </a:ln>
        </c:spPr>
        <c:txPr>
          <a:bodyPr/>
          <a:lstStyle/>
          <a:p>
            <a:pPr>
              <a:defRPr sz="1400" b="1">
                <a:solidFill>
                  <a:schemeClr val="bg1"/>
                </a:solidFill>
              </a:defRPr>
            </a:pPr>
            <a:endParaRPr lang="es-AR"/>
          </a:p>
        </c:txPr>
        <c:crossAx val="65648512"/>
        <c:crosses val="autoZero"/>
        <c:auto val="1"/>
        <c:lblAlgn val="ctr"/>
        <c:lblOffset val="100"/>
        <c:noMultiLvlLbl val="0"/>
      </c:catAx>
      <c:valAx>
        <c:axId val="65648512"/>
        <c:scaling>
          <c:orientation val="minMax"/>
          <c:max val="9000000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>
            <a:solidFill>
              <a:srgbClr val="B0413E">
                <a:alpha val="0"/>
              </a:srgbClr>
            </a:solidFill>
          </a:ln>
        </c:spPr>
        <c:crossAx val="65646976"/>
        <c:crosses val="autoZero"/>
        <c:crossBetween val="between"/>
        <c:dispUnits>
          <c:builtInUnit val="millions"/>
        </c:dispUnits>
      </c:valAx>
      <c:valAx>
        <c:axId val="66658304"/>
        <c:scaling>
          <c:orientation val="minMax"/>
        </c:scaling>
        <c:delete val="0"/>
        <c:axPos val="r"/>
        <c:numFmt formatCode="_ * #,##0_ ;_ * \-#,##0_ ;_ * &quot;-&quot;??_ ;_ @_ " sourceLinked="1"/>
        <c:majorTickMark val="out"/>
        <c:minorTickMark val="none"/>
        <c:tickLblPos val="nextTo"/>
        <c:spPr>
          <a:ln>
            <a:solidFill>
              <a:srgbClr val="B0413E">
                <a:alpha val="0"/>
              </a:srgbClr>
            </a:solidFill>
          </a:ln>
        </c:spPr>
        <c:crossAx val="66660224"/>
        <c:crosses val="max"/>
        <c:crossBetween val="between"/>
        <c:dispUnits>
          <c:builtInUnit val="millions"/>
        </c:dispUnits>
      </c:valAx>
      <c:catAx>
        <c:axId val="666602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6658304"/>
        <c:crosses val="autoZero"/>
        <c:auto val="1"/>
        <c:lblAlgn val="ctr"/>
        <c:lblOffset val="100"/>
        <c:noMultiLvlLbl val="0"/>
      </c:catAx>
    </c:plotArea>
    <c:legend>
      <c:legendPos val="t"/>
      <c:layout>
        <c:manualLayout>
          <c:xMode val="edge"/>
          <c:yMode val="edge"/>
          <c:x val="0.31482427983539091"/>
          <c:y val="9.3507362784471221E-2"/>
          <c:w val="0.57940493827160489"/>
          <c:h val="9.3859772423025428E-2"/>
        </c:manualLayout>
      </c:layout>
      <c:overlay val="0"/>
      <c:txPr>
        <a:bodyPr/>
        <a:lstStyle/>
        <a:p>
          <a:pPr>
            <a:defRPr sz="1100" b="1">
              <a:solidFill>
                <a:schemeClr val="bg1"/>
              </a:solidFill>
            </a:defRPr>
          </a:pPr>
          <a:endParaRPr lang="es-A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v>Producción (MTn)</c:v>
          </c:tx>
          <c:spPr>
            <a:gradFill>
              <a:gsLst>
                <a:gs pos="0">
                  <a:srgbClr val="FFFF00"/>
                </a:gs>
                <a:gs pos="50000">
                  <a:srgbClr val="FFFF00"/>
                </a:gs>
                <a:gs pos="100000">
                  <a:schemeClr val="accent3">
                    <a:lumMod val="75000"/>
                  </a:schemeClr>
                </a:gs>
              </a:gsLst>
              <a:lin ang="5400000" scaled="0"/>
            </a:gradFill>
            <a:ln>
              <a:solidFill>
                <a:schemeClr val="accent5">
                  <a:lumMod val="40000"/>
                  <a:lumOff val="60000"/>
                </a:schemeClr>
              </a:solidFill>
            </a:ln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'Histórico Producción Nacional'!$A$14:$A$19</c:f>
              <c:strCache>
                <c:ptCount val="6"/>
                <c:pt idx="0">
                  <c:v>12/13</c:v>
                </c:pt>
                <c:pt idx="1">
                  <c:v>13/14</c:v>
                </c:pt>
                <c:pt idx="2">
                  <c:v>14/15</c:v>
                </c:pt>
                <c:pt idx="3">
                  <c:v>15/16</c:v>
                </c:pt>
                <c:pt idx="4">
                  <c:v>16/17</c:v>
                </c:pt>
                <c:pt idx="5">
                  <c:v>17/18</c:v>
                </c:pt>
              </c:strCache>
            </c:strRef>
          </c:cat>
          <c:val>
            <c:numRef>
              <c:f>'Histórico Producción Nacional'!$F$14:$F$19</c:f>
              <c:numCache>
                <c:formatCode>_ * #,##0_ ;_ * \-#,##0_ ;_ * "-"??_ ;_ @_ </c:formatCode>
                <c:ptCount val="6"/>
                <c:pt idx="0">
                  <c:v>3300000</c:v>
                </c:pt>
                <c:pt idx="1">
                  <c:v>2300000</c:v>
                </c:pt>
                <c:pt idx="2">
                  <c:v>2500000</c:v>
                </c:pt>
                <c:pt idx="3">
                  <c:v>2500000</c:v>
                </c:pt>
                <c:pt idx="4">
                  <c:v>3300000</c:v>
                </c:pt>
                <c:pt idx="5">
                  <c:v>3600000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9E-480E-BF29-2A607F714F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6979712"/>
        <c:axId val="66977792"/>
      </c:barChart>
      <c:lineChart>
        <c:grouping val="standard"/>
        <c:varyColors val="0"/>
        <c:ser>
          <c:idx val="0"/>
          <c:order val="1"/>
          <c:tx>
            <c:v>Siembra (MHa)</c:v>
          </c:tx>
          <c:spPr>
            <a:ln w="38100">
              <a:solidFill>
                <a:srgbClr val="FFFF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rgbClr val="336600"/>
                    </a:solidFill>
                  </a:defRPr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'Balance Superficie Nacional'!$C$15:$C$20</c:f>
              <c:strCache>
                <c:ptCount val="6"/>
                <c:pt idx="0">
                  <c:v>2012/13</c:v>
                </c:pt>
                <c:pt idx="1">
                  <c:v>2013/14</c:v>
                </c:pt>
                <c:pt idx="2">
                  <c:v>2014/15</c:v>
                </c:pt>
                <c:pt idx="3">
                  <c:v>2015/16</c:v>
                </c:pt>
                <c:pt idx="4">
                  <c:v>2016/17</c:v>
                </c:pt>
                <c:pt idx="5">
                  <c:v>2017/18</c:v>
                </c:pt>
              </c:strCache>
            </c:strRef>
          </c:cat>
          <c:val>
            <c:numRef>
              <c:f>'Balance Superficie Nacional'!$F$15:$F$20</c:f>
              <c:numCache>
                <c:formatCode>_ * #,##0_ ;_ * \-#,##0_ ;_ * "-"??_ ;_ @_ </c:formatCode>
                <c:ptCount val="6"/>
                <c:pt idx="0">
                  <c:v>1800000</c:v>
                </c:pt>
                <c:pt idx="1">
                  <c:v>1480000</c:v>
                </c:pt>
                <c:pt idx="2">
                  <c:v>1350000</c:v>
                </c:pt>
                <c:pt idx="3">
                  <c:v>1370000</c:v>
                </c:pt>
                <c:pt idx="4">
                  <c:v>1700000</c:v>
                </c:pt>
                <c:pt idx="5">
                  <c:v>1800000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0D9E-480E-BF29-2A607F714F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7494272"/>
        <c:axId val="67495808"/>
      </c:lineChart>
      <c:catAx>
        <c:axId val="67494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>
            <a:solidFill>
              <a:srgbClr val="B0413E">
                <a:alpha val="0"/>
              </a:srgbClr>
            </a:solidFill>
          </a:ln>
        </c:spPr>
        <c:txPr>
          <a:bodyPr/>
          <a:lstStyle/>
          <a:p>
            <a:pPr>
              <a:defRPr sz="1400" b="1">
                <a:solidFill>
                  <a:schemeClr val="bg1"/>
                </a:solidFill>
              </a:defRPr>
            </a:pPr>
            <a:endParaRPr lang="es-AR"/>
          </a:p>
        </c:txPr>
        <c:crossAx val="67495808"/>
        <c:crosses val="autoZero"/>
        <c:auto val="1"/>
        <c:lblAlgn val="ctr"/>
        <c:lblOffset val="100"/>
        <c:noMultiLvlLbl val="0"/>
      </c:catAx>
      <c:valAx>
        <c:axId val="67495808"/>
        <c:scaling>
          <c:orientation val="minMax"/>
          <c:max val="9000000"/>
        </c:scaling>
        <c:delete val="0"/>
        <c:axPos val="l"/>
        <c:numFmt formatCode="#,##0" sourceLinked="0"/>
        <c:majorTickMark val="out"/>
        <c:minorTickMark val="none"/>
        <c:tickLblPos val="nextTo"/>
        <c:spPr>
          <a:ln>
            <a:solidFill>
              <a:srgbClr val="B0413E">
                <a:alpha val="0"/>
              </a:srgbClr>
            </a:solidFill>
          </a:ln>
        </c:spPr>
        <c:crossAx val="67494272"/>
        <c:crosses val="autoZero"/>
        <c:crossBetween val="between"/>
        <c:dispUnits>
          <c:builtInUnit val="millions"/>
        </c:dispUnits>
      </c:valAx>
      <c:valAx>
        <c:axId val="66977792"/>
        <c:scaling>
          <c:orientation val="minMax"/>
        </c:scaling>
        <c:delete val="0"/>
        <c:axPos val="r"/>
        <c:numFmt formatCode="_ * #,##0_ ;_ * \-#,##0_ ;_ * &quot;-&quot;??_ ;_ @_ " sourceLinked="1"/>
        <c:majorTickMark val="out"/>
        <c:minorTickMark val="none"/>
        <c:tickLblPos val="nextTo"/>
        <c:spPr>
          <a:ln>
            <a:solidFill>
              <a:srgbClr val="B0413E">
                <a:alpha val="0"/>
              </a:srgbClr>
            </a:solidFill>
          </a:ln>
        </c:spPr>
        <c:crossAx val="66979712"/>
        <c:crosses val="max"/>
        <c:crossBetween val="between"/>
        <c:dispUnits>
          <c:builtInUnit val="millions"/>
        </c:dispUnits>
      </c:valAx>
      <c:catAx>
        <c:axId val="669797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6977792"/>
        <c:crosses val="autoZero"/>
        <c:auto val="1"/>
        <c:lblAlgn val="ctr"/>
        <c:lblOffset val="100"/>
        <c:noMultiLvlLbl val="0"/>
      </c:catAx>
    </c:plotArea>
    <c:legend>
      <c:legendPos val="t"/>
      <c:layout>
        <c:manualLayout>
          <c:xMode val="edge"/>
          <c:yMode val="edge"/>
          <c:x val="9.0091769547325104E-2"/>
          <c:y val="8.9257028112449802E-2"/>
          <c:w val="0.57940493827160489"/>
          <c:h val="9.8110107095046847E-2"/>
        </c:manualLayout>
      </c:layout>
      <c:overlay val="0"/>
      <c:txPr>
        <a:bodyPr/>
        <a:lstStyle/>
        <a:p>
          <a:pPr>
            <a:defRPr sz="1100" b="1">
              <a:solidFill>
                <a:schemeClr val="bg1"/>
              </a:solidFill>
            </a:defRPr>
          </a:pPr>
          <a:endParaRPr lang="es-A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'Balance Superficie Nacional'!$K$2</c:f>
              <c:strCache>
                <c:ptCount val="1"/>
                <c:pt idx="0">
                  <c:v>Area Total</c:v>
                </c:pt>
              </c:strCache>
            </c:strRef>
          </c:tx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1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DD3-4E95-ADDC-FD8C53B53FF9}"/>
                </c:ext>
              </c:extLst>
            </c:dLbl>
            <c:dLbl>
              <c:idx val="16"/>
              <c:layout>
                <c:manualLayout>
                  <c:x val="-3.8544476051758453E-2"/>
                  <c:y val="-8.705176767676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DD3-4E95-ADDC-FD8C53B53FF9}"/>
                </c:ext>
              </c:extLst>
            </c:dLbl>
            <c:dLbl>
              <c:idx val="17"/>
              <c:layout>
                <c:manualLayout>
                  <c:x val="-7.5270936034059089E-3"/>
                  <c:y val="-3.89457070707070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DD3-4E95-ADDC-FD8C53B53FF9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es-AR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'Balance Superficie Nacional'!$B$3:$B$20</c:f>
              <c:strCache>
                <c:ptCount val="18"/>
                <c:pt idx="0">
                  <c:v>00/01</c:v>
                </c:pt>
                <c:pt idx="1">
                  <c:v>01/02</c:v>
                </c:pt>
                <c:pt idx="2">
                  <c:v>02/03</c:v>
                </c:pt>
                <c:pt idx="3">
                  <c:v>03/04</c:v>
                </c:pt>
                <c:pt idx="4">
                  <c:v>04/05</c:v>
                </c:pt>
                <c:pt idx="5">
                  <c:v>05/06</c:v>
                </c:pt>
                <c:pt idx="6">
                  <c:v>06/07</c:v>
                </c:pt>
                <c:pt idx="7">
                  <c:v>07/08</c:v>
                </c:pt>
                <c:pt idx="8">
                  <c:v>08/09</c:v>
                </c:pt>
                <c:pt idx="9">
                  <c:v>09/10</c:v>
                </c:pt>
                <c:pt idx="10">
                  <c:v>10/11</c:v>
                </c:pt>
                <c:pt idx="11">
                  <c:v>11/12</c:v>
                </c:pt>
                <c:pt idx="12">
                  <c:v>12/13</c:v>
                </c:pt>
                <c:pt idx="13">
                  <c:v>13/14</c:v>
                </c:pt>
                <c:pt idx="14">
                  <c:v>14/15</c:v>
                </c:pt>
                <c:pt idx="15">
                  <c:v>15/16</c:v>
                </c:pt>
                <c:pt idx="16">
                  <c:v>16/17</c:v>
                </c:pt>
                <c:pt idx="17">
                  <c:v>17/18</c:v>
                </c:pt>
              </c:strCache>
            </c:strRef>
          </c:cat>
          <c:val>
            <c:numRef>
              <c:f>'Balance Superficie Nacional'!$K$3:$K$20</c:f>
              <c:numCache>
                <c:formatCode>_ * #,##0_ ;_ * \-#,##0_ ;_ * "-"??_ ;_ @_ </c:formatCode>
                <c:ptCount val="18"/>
                <c:pt idx="0">
                  <c:v>22936790</c:v>
                </c:pt>
                <c:pt idx="1">
                  <c:v>24247100</c:v>
                </c:pt>
                <c:pt idx="2">
                  <c:v>24380843</c:v>
                </c:pt>
                <c:pt idx="3">
                  <c:v>25323314</c:v>
                </c:pt>
                <c:pt idx="4">
                  <c:v>26384710</c:v>
                </c:pt>
                <c:pt idx="5">
                  <c:v>26322360</c:v>
                </c:pt>
                <c:pt idx="6">
                  <c:v>27801400</c:v>
                </c:pt>
                <c:pt idx="7">
                  <c:v>29530025</c:v>
                </c:pt>
                <c:pt idx="8">
                  <c:v>29118700</c:v>
                </c:pt>
                <c:pt idx="9">
                  <c:v>27848800</c:v>
                </c:pt>
                <c:pt idx="10">
                  <c:v>30277094</c:v>
                </c:pt>
                <c:pt idx="11">
                  <c:v>31902387</c:v>
                </c:pt>
                <c:pt idx="12">
                  <c:v>31490000</c:v>
                </c:pt>
                <c:pt idx="13">
                  <c:v>31250000</c:v>
                </c:pt>
                <c:pt idx="14">
                  <c:v>31770000</c:v>
                </c:pt>
                <c:pt idx="15">
                  <c:v>31470000.399999999</c:v>
                </c:pt>
                <c:pt idx="16">
                  <c:v>32850000</c:v>
                </c:pt>
                <c:pt idx="17">
                  <c:v>32380000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0DD3-4E95-ADDC-FD8C53B53F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6765952"/>
        <c:axId val="66767488"/>
      </c:lineChart>
      <c:catAx>
        <c:axId val="667659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es-AR"/>
          </a:p>
        </c:txPr>
        <c:crossAx val="66767488"/>
        <c:crosses val="autoZero"/>
        <c:auto val="1"/>
        <c:lblAlgn val="ctr"/>
        <c:lblOffset val="100"/>
        <c:noMultiLvlLbl val="0"/>
      </c:catAx>
      <c:valAx>
        <c:axId val="66767488"/>
        <c:scaling>
          <c:orientation val="minMax"/>
          <c:max val="34000000"/>
          <c:min val="20000000"/>
        </c:scaling>
        <c:delete val="0"/>
        <c:axPos val="l"/>
        <c:majorGridlines/>
        <c:numFmt formatCode="_ * #,##0_ ;_ * \-#,##0_ ;_ * &quot;-&quot;??_ ;_ @_ 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s-AR"/>
          </a:p>
        </c:txPr>
        <c:crossAx val="66765952"/>
        <c:crosses val="autoZero"/>
        <c:crossBetween val="between"/>
        <c:dispUnits>
          <c:builtInUnit val="millions"/>
          <c:dispUnitsLbl>
            <c:tx>
              <c:rich>
                <a:bodyPr/>
                <a:lstStyle/>
                <a:p>
                  <a:pPr>
                    <a:defRPr/>
                  </a:pPr>
                  <a:r>
                    <a:rPr lang="es-AR" dirty="0"/>
                    <a:t>Millones Ha</a:t>
                  </a:r>
                </a:p>
              </c:rich>
            </c:tx>
          </c:dispUnitsLbl>
        </c:dispUnits>
      </c:valAx>
    </c:plotArea>
    <c:plotVisOnly val="1"/>
    <c:dispBlanksAs val="gap"/>
    <c:showDLblsOverMax val="0"/>
  </c:chart>
  <c:txPr>
    <a:bodyPr/>
    <a:lstStyle/>
    <a:p>
      <a:pPr>
        <a:defRPr>
          <a:solidFill>
            <a:schemeClr val="bg1"/>
          </a:solidFill>
        </a:defRPr>
      </a:pPr>
      <a:endParaRPr lang="es-A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Hoja1!$F$4:$F$5</c:f>
              <c:strCache>
                <c:ptCount val="2"/>
                <c:pt idx="0">
                  <c:v>Zona Núcleo </c:v>
                </c:pt>
                <c:pt idx="1">
                  <c:v>Zona Extra-Pamp.</c:v>
                </c:pt>
              </c:strCache>
            </c:strRef>
          </c:cat>
          <c:val>
            <c:numRef>
              <c:f>Hoja1!$G$4:$G$5</c:f>
              <c:numCache>
                <c:formatCode>0%</c:formatCode>
                <c:ptCount val="2"/>
                <c:pt idx="0" formatCode="0.0%">
                  <c:v>2.1000000000000001E-2</c:v>
                </c:pt>
                <c:pt idx="1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93-452A-AC04-5DC80692513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0"/>
        <c:overlap val="-25"/>
        <c:axId val="561280192"/>
        <c:axId val="561303152"/>
      </c:barChart>
      <c:catAx>
        <c:axId val="5612801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561303152"/>
        <c:crosses val="autoZero"/>
        <c:auto val="1"/>
        <c:lblAlgn val="ctr"/>
        <c:lblOffset val="100"/>
        <c:noMultiLvlLbl val="0"/>
      </c:catAx>
      <c:valAx>
        <c:axId val="561303152"/>
        <c:scaling>
          <c:orientation val="minMax"/>
          <c:min val="0"/>
        </c:scaling>
        <c:delete val="1"/>
        <c:axPos val="l"/>
        <c:numFmt formatCode="0.0%" sourceLinked="1"/>
        <c:majorTickMark val="out"/>
        <c:minorTickMark val="none"/>
        <c:tickLblPos val="nextTo"/>
        <c:crossAx val="5612801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s-A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u="none"/>
          </a:pPr>
          <a:endParaRPr lang="es-A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'Histórico Producción Nacional'!$J$1</c:f>
              <c:strCache>
                <c:ptCount val="1"/>
                <c:pt idx="0">
                  <c:v>Producción Total</c:v>
                </c:pt>
              </c:strCache>
            </c:strRef>
          </c:tx>
          <c:invertIfNegative val="0"/>
          <c:dLbls>
            <c:dLbl>
              <c:idx val="1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2B8-43B4-904F-0CD2A72C7551}"/>
                </c:ext>
              </c:extLst>
            </c:dLbl>
            <c:dLbl>
              <c:idx val="16"/>
              <c:layout>
                <c:manualLayout>
                  <c:x val="-1.0079365079365079E-2"/>
                  <c:y val="1.20265151515151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2B8-43B4-904F-0CD2A72C7551}"/>
                </c:ext>
              </c:extLst>
            </c:dLbl>
            <c:dLbl>
              <c:idx val="17"/>
              <c:layout>
                <c:manualLayout>
                  <c:x val="1.4400992063492064E-2"/>
                  <c:y val="4.00883838383838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2B8-43B4-904F-0CD2A72C7551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/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'Histórico Producción Nacional'!$A$2:$A$19</c:f>
              <c:strCache>
                <c:ptCount val="18"/>
                <c:pt idx="0">
                  <c:v>00/01</c:v>
                </c:pt>
                <c:pt idx="1">
                  <c:v>01/02</c:v>
                </c:pt>
                <c:pt idx="2">
                  <c:v>02/03</c:v>
                </c:pt>
                <c:pt idx="3">
                  <c:v>03/04</c:v>
                </c:pt>
                <c:pt idx="4">
                  <c:v>04/05</c:v>
                </c:pt>
                <c:pt idx="5">
                  <c:v>05/06</c:v>
                </c:pt>
                <c:pt idx="6">
                  <c:v>06/07</c:v>
                </c:pt>
                <c:pt idx="7">
                  <c:v>07/08</c:v>
                </c:pt>
                <c:pt idx="8">
                  <c:v>08/09</c:v>
                </c:pt>
                <c:pt idx="9">
                  <c:v>09/10</c:v>
                </c:pt>
                <c:pt idx="10">
                  <c:v>10/11</c:v>
                </c:pt>
                <c:pt idx="11">
                  <c:v>11/12</c:v>
                </c:pt>
                <c:pt idx="12">
                  <c:v>12/13</c:v>
                </c:pt>
                <c:pt idx="13">
                  <c:v>13/14</c:v>
                </c:pt>
                <c:pt idx="14">
                  <c:v>14/15</c:v>
                </c:pt>
                <c:pt idx="15">
                  <c:v>15/16</c:v>
                </c:pt>
                <c:pt idx="16">
                  <c:v>16/17</c:v>
                </c:pt>
                <c:pt idx="17">
                  <c:v>17/18</c:v>
                </c:pt>
              </c:strCache>
            </c:strRef>
          </c:cat>
          <c:val>
            <c:numRef>
              <c:f>'Histórico Producción Nacional'!$J$2:$J$19</c:f>
              <c:numCache>
                <c:formatCode>_ * #,##0_ ;_ * \-#,##0_ ;_ * "-"??_ ;_ @_ </c:formatCode>
                <c:ptCount val="18"/>
                <c:pt idx="0">
                  <c:v>63440054</c:v>
                </c:pt>
                <c:pt idx="1">
                  <c:v>66738620</c:v>
                </c:pt>
                <c:pt idx="2">
                  <c:v>70001351</c:v>
                </c:pt>
                <c:pt idx="3">
                  <c:v>66126076</c:v>
                </c:pt>
                <c:pt idx="4">
                  <c:v>84498240</c:v>
                </c:pt>
                <c:pt idx="5">
                  <c:v>76808757.5</c:v>
                </c:pt>
                <c:pt idx="6">
                  <c:v>91256439</c:v>
                </c:pt>
                <c:pt idx="7">
                  <c:v>93242692</c:v>
                </c:pt>
                <c:pt idx="8">
                  <c:v>63199922</c:v>
                </c:pt>
                <c:pt idx="9">
                  <c:v>93907549</c:v>
                </c:pt>
                <c:pt idx="10">
                  <c:v>99082377</c:v>
                </c:pt>
                <c:pt idx="11">
                  <c:v>87500779</c:v>
                </c:pt>
                <c:pt idx="12">
                  <c:v>97100000</c:v>
                </c:pt>
                <c:pt idx="13">
                  <c:v>103039663.23342001</c:v>
                </c:pt>
                <c:pt idx="14">
                  <c:v>111350000</c:v>
                </c:pt>
                <c:pt idx="15">
                  <c:v>107750000</c:v>
                </c:pt>
                <c:pt idx="16">
                  <c:v>122800000</c:v>
                </c:pt>
                <c:pt idx="17">
                  <c:v>121600000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2B8-43B4-904F-0CD2A72C75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6798720"/>
        <c:axId val="66800256"/>
      </c:barChart>
      <c:catAx>
        <c:axId val="667987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es-AR"/>
          </a:p>
        </c:txPr>
        <c:crossAx val="66800256"/>
        <c:crosses val="autoZero"/>
        <c:auto val="1"/>
        <c:lblAlgn val="ctr"/>
        <c:lblOffset val="100"/>
        <c:noMultiLvlLbl val="0"/>
      </c:catAx>
      <c:valAx>
        <c:axId val="66800256"/>
        <c:scaling>
          <c:orientation val="minMax"/>
        </c:scaling>
        <c:delete val="0"/>
        <c:axPos val="l"/>
        <c:majorGridlines/>
        <c:numFmt formatCode="_ * #,##0_ ;_ * \-#,##0_ ;_ * &quot;-&quot;??_ ;_ @_ 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es-AR"/>
          </a:p>
        </c:txPr>
        <c:crossAx val="66798720"/>
        <c:crosses val="autoZero"/>
        <c:crossBetween val="between"/>
        <c:dispUnits>
          <c:builtInUnit val="millions"/>
          <c:dispUnitsLbl>
            <c:tx>
              <c:rich>
                <a:bodyPr/>
                <a:lstStyle/>
                <a:p>
                  <a:pPr>
                    <a:defRPr/>
                  </a:pPr>
                  <a:r>
                    <a:rPr lang="es-AR" dirty="0"/>
                    <a:t>Millones </a:t>
                  </a:r>
                  <a:r>
                    <a:rPr lang="es-AR" dirty="0" err="1"/>
                    <a:t>Tn</a:t>
                  </a:r>
                  <a:endParaRPr lang="es-AR" dirty="0"/>
                </a:p>
              </c:rich>
            </c:tx>
          </c:dispUnitsLbl>
        </c:dispUnits>
      </c:valAx>
    </c:plotArea>
    <c:plotVisOnly val="1"/>
    <c:dispBlanksAs val="gap"/>
    <c:showDLblsOverMax val="0"/>
  </c:chart>
  <c:txPr>
    <a:bodyPr/>
    <a:lstStyle/>
    <a:p>
      <a:pPr>
        <a:defRPr>
          <a:solidFill>
            <a:schemeClr val="bg1"/>
          </a:solidFill>
        </a:defRPr>
      </a:pPr>
      <a:endParaRPr lang="es-AR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'Mat de siembra'!$B$4</c:f>
              <c:strCache>
                <c:ptCount val="1"/>
                <c:pt idx="0">
                  <c:v>Hib. Convenc.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es-AR" sz="11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'Mat de siembra'!$D$3:$E$3</c:f>
              <c:strCache>
                <c:ptCount val="2"/>
                <c:pt idx="0">
                  <c:v>2014/15</c:v>
                </c:pt>
                <c:pt idx="1">
                  <c:v>2016/17</c:v>
                </c:pt>
              </c:strCache>
            </c:strRef>
          </c:cat>
          <c:val>
            <c:numRef>
              <c:f>'Mat de siembra'!$D$4:$E$4</c:f>
              <c:numCache>
                <c:formatCode>0%</c:formatCode>
                <c:ptCount val="2"/>
                <c:pt idx="0">
                  <c:v>0.05</c:v>
                </c:pt>
                <c:pt idx="1">
                  <c:v>3.587328217210041E-2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4B-4980-9E40-15119E7B0E5F}"/>
            </c:ext>
          </c:extLst>
        </c:ser>
        <c:ser>
          <c:idx val="1"/>
          <c:order val="1"/>
          <c:tx>
            <c:strRef>
              <c:f>'Mat de siembra'!$B$5</c:f>
              <c:strCache>
                <c:ptCount val="1"/>
                <c:pt idx="0">
                  <c:v>Hib. Bt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'Mat de siembra'!$D$3:$E$3</c:f>
              <c:strCache>
                <c:ptCount val="2"/>
                <c:pt idx="0">
                  <c:v>2014/15</c:v>
                </c:pt>
                <c:pt idx="1">
                  <c:v>2016/17</c:v>
                </c:pt>
              </c:strCache>
            </c:strRef>
          </c:cat>
          <c:val>
            <c:numRef>
              <c:f>'Mat de siembra'!$D$5:$E$5</c:f>
              <c:numCache>
                <c:formatCode>0%</c:formatCode>
                <c:ptCount val="2"/>
                <c:pt idx="0">
                  <c:v>0.1</c:v>
                </c:pt>
                <c:pt idx="1">
                  <c:v>6.6692780572176119E-2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4B-4980-9E40-15119E7B0E5F}"/>
            </c:ext>
          </c:extLst>
        </c:ser>
        <c:ser>
          <c:idx val="2"/>
          <c:order val="2"/>
          <c:tx>
            <c:strRef>
              <c:f>'Mat de siembra'!$B$6</c:f>
              <c:strCache>
                <c:ptCount val="1"/>
                <c:pt idx="0">
                  <c:v>Hib. RR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es-AR" sz="11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'Mat de siembra'!$D$3:$E$3</c:f>
              <c:strCache>
                <c:ptCount val="2"/>
                <c:pt idx="0">
                  <c:v>2014/15</c:v>
                </c:pt>
                <c:pt idx="1">
                  <c:v>2016/17</c:v>
                </c:pt>
              </c:strCache>
            </c:strRef>
          </c:cat>
          <c:val>
            <c:numRef>
              <c:f>'Mat de siembra'!$D$6:$E$6</c:f>
              <c:numCache>
                <c:formatCode>0%</c:formatCode>
                <c:ptCount val="2"/>
                <c:pt idx="0">
                  <c:v>0.13</c:v>
                </c:pt>
                <c:pt idx="1">
                  <c:v>7.7269434150536165E-2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94B-4980-9E40-15119E7B0E5F}"/>
            </c:ext>
          </c:extLst>
        </c:ser>
        <c:ser>
          <c:idx val="3"/>
          <c:order val="3"/>
          <c:tx>
            <c:strRef>
              <c:f>'Mat de siembra'!$B$7</c:f>
              <c:strCache>
                <c:ptCount val="1"/>
                <c:pt idx="0">
                  <c:v>Hib. HX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es-AR" sz="11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'Mat de siembra'!$D$3:$E$3</c:f>
              <c:strCache>
                <c:ptCount val="2"/>
                <c:pt idx="0">
                  <c:v>2014/15</c:v>
                </c:pt>
                <c:pt idx="1">
                  <c:v>2016/17</c:v>
                </c:pt>
              </c:strCache>
            </c:strRef>
          </c:cat>
          <c:val>
            <c:numRef>
              <c:f>'Mat de siembra'!$D$7:$E$7</c:f>
              <c:numCache>
                <c:formatCode>0%</c:formatCode>
                <c:ptCount val="2"/>
                <c:pt idx="0">
                  <c:v>0.05</c:v>
                </c:pt>
                <c:pt idx="1">
                  <c:v>1.7861548485760746E-2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94B-4980-9E40-15119E7B0E5F}"/>
            </c:ext>
          </c:extLst>
        </c:ser>
        <c:ser>
          <c:idx val="4"/>
          <c:order val="4"/>
          <c:tx>
            <c:strRef>
              <c:f>'Mat de siembra'!$B$8</c:f>
              <c:strCache>
                <c:ptCount val="1"/>
                <c:pt idx="0">
                  <c:v>Hib. Bt/RR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es-AR" sz="11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'Mat de siembra'!$D$3:$E$3</c:f>
              <c:strCache>
                <c:ptCount val="2"/>
                <c:pt idx="0">
                  <c:v>2014/15</c:v>
                </c:pt>
                <c:pt idx="1">
                  <c:v>2016/17</c:v>
                </c:pt>
              </c:strCache>
            </c:strRef>
          </c:cat>
          <c:val>
            <c:numRef>
              <c:f>'Mat de siembra'!$D$8:$E$8</c:f>
              <c:numCache>
                <c:formatCode>0%</c:formatCode>
                <c:ptCount val="2"/>
                <c:pt idx="0">
                  <c:v>0.3</c:v>
                </c:pt>
                <c:pt idx="1">
                  <c:v>0.2339833133276594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94B-4980-9E40-15119E7B0E5F}"/>
            </c:ext>
          </c:extLst>
        </c:ser>
        <c:ser>
          <c:idx val="5"/>
          <c:order val="5"/>
          <c:tx>
            <c:strRef>
              <c:f>'Mat de siembra'!$B$9</c:f>
              <c:strCache>
                <c:ptCount val="1"/>
                <c:pt idx="0">
                  <c:v>Hib. RR Bt2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'Mat de siembra'!$D$3:$E$3</c:f>
              <c:strCache>
                <c:ptCount val="2"/>
                <c:pt idx="0">
                  <c:v>2014/15</c:v>
                </c:pt>
                <c:pt idx="1">
                  <c:v>2016/17</c:v>
                </c:pt>
              </c:strCache>
            </c:strRef>
          </c:cat>
          <c:val>
            <c:numRef>
              <c:f>'Mat de siembra'!$D$9:$E$9</c:f>
              <c:numCache>
                <c:formatCode>0%</c:formatCode>
                <c:ptCount val="2"/>
                <c:pt idx="0">
                  <c:v>0.37</c:v>
                </c:pt>
                <c:pt idx="1">
                  <c:v>0.56854507888983119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94B-4980-9E40-15119E7B0E5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8"/>
        <c:overlap val="100"/>
        <c:axId val="124686336"/>
        <c:axId val="124687872"/>
      </c:barChart>
      <c:catAx>
        <c:axId val="124686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b="1"/>
            </a:pPr>
            <a:endParaRPr lang="es-AR"/>
          </a:p>
        </c:txPr>
        <c:crossAx val="124687872"/>
        <c:crosses val="autoZero"/>
        <c:auto val="1"/>
        <c:lblAlgn val="ctr"/>
        <c:lblOffset val="100"/>
        <c:noMultiLvlLbl val="0"/>
      </c:catAx>
      <c:valAx>
        <c:axId val="12468787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24686336"/>
        <c:crosses val="autoZero"/>
        <c:crossBetween val="between"/>
      </c:valAx>
      <c:spPr>
        <a:noFill/>
        <a:ln>
          <a:noFill/>
        </a:ln>
      </c:spPr>
    </c:plotArea>
    <c:legend>
      <c:legendPos val="r"/>
      <c:overlay val="0"/>
      <c:txPr>
        <a:bodyPr/>
        <a:lstStyle/>
        <a:p>
          <a:pPr>
            <a:defRPr sz="1200"/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00"/>
      </a:pPr>
      <a:endParaRPr lang="es-AR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'Mat de siembra'!$B$13</c:f>
              <c:strCache>
                <c:ptCount val="1"/>
                <c:pt idx="0">
                  <c:v>Mat. Templado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'Mat de siembra'!$D$12:$E$12</c:f>
              <c:strCache>
                <c:ptCount val="2"/>
                <c:pt idx="0">
                  <c:v>2014/15</c:v>
                </c:pt>
                <c:pt idx="1">
                  <c:v>2016/17</c:v>
                </c:pt>
              </c:strCache>
            </c:strRef>
          </c:cat>
          <c:val>
            <c:numRef>
              <c:f>'Mat de siembra'!$D$13:$E$13</c:f>
              <c:numCache>
                <c:formatCode>0%</c:formatCode>
                <c:ptCount val="2"/>
                <c:pt idx="0">
                  <c:v>0.88</c:v>
                </c:pt>
                <c:pt idx="1">
                  <c:v>0.89740966568627445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D7-4F40-BD8B-1A6D77208FEE}"/>
            </c:ext>
          </c:extLst>
        </c:ser>
        <c:ser>
          <c:idx val="1"/>
          <c:order val="1"/>
          <c:tx>
            <c:strRef>
              <c:f>'Mat de siembra'!$B$14</c:f>
              <c:strCache>
                <c:ptCount val="1"/>
                <c:pt idx="0">
                  <c:v>Mat. Tropical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es-AR" sz="1400" b="1" i="0" u="none" strike="noStrike" kern="1200" baseline="0">
                    <a:solidFill>
                      <a:sysClr val="window" lastClr="FFFFFF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'Mat de siembra'!$D$12:$E$12</c:f>
              <c:strCache>
                <c:ptCount val="2"/>
                <c:pt idx="0">
                  <c:v>2014/15</c:v>
                </c:pt>
                <c:pt idx="1">
                  <c:v>2016/17</c:v>
                </c:pt>
              </c:strCache>
            </c:strRef>
          </c:cat>
          <c:val>
            <c:numRef>
              <c:f>'Mat de siembra'!$D$14:$E$14</c:f>
              <c:numCache>
                <c:formatCode>0%</c:formatCode>
                <c:ptCount val="2"/>
                <c:pt idx="0">
                  <c:v>0.12</c:v>
                </c:pt>
                <c:pt idx="1">
                  <c:v>0.10024995980392157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D7-4F40-BD8B-1A6D77208FE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5836288"/>
        <c:axId val="125842176"/>
      </c:barChart>
      <c:catAx>
        <c:axId val="1258362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 algn="ctr">
              <a:defRPr lang="es-AR" sz="1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125842176"/>
        <c:crosses val="autoZero"/>
        <c:auto val="1"/>
        <c:lblAlgn val="ctr"/>
        <c:lblOffset val="100"/>
        <c:noMultiLvlLbl val="0"/>
      </c:catAx>
      <c:valAx>
        <c:axId val="12584217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25836288"/>
        <c:crosses val="autoZero"/>
        <c:crossBetween val="between"/>
      </c:valAx>
      <c:spPr>
        <a:noFill/>
        <a:ln>
          <a:noFill/>
        </a:ln>
      </c:spPr>
    </c:plotArea>
    <c:legend>
      <c:legendPos val="t"/>
      <c:overlay val="0"/>
      <c:txPr>
        <a:bodyPr/>
        <a:lstStyle/>
        <a:p>
          <a:pPr>
            <a:defRPr sz="1100"/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'Mat de siembra'!$N$18</c:f>
              <c:strCache>
                <c:ptCount val="1"/>
                <c:pt idx="0">
                  <c:v>2014/15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0"/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'Mat de siembra'!$L$19:$M$21</c:f>
              <c:strCache>
                <c:ptCount val="3"/>
                <c:pt idx="0">
                  <c:v>Soja resistente a insectos*</c:v>
                </c:pt>
                <c:pt idx="1">
                  <c:v>Soja tolerante a sulfonilureas</c:v>
                </c:pt>
                <c:pt idx="2">
                  <c:v>Soja con TPS* (pre-inoculada)</c:v>
                </c:pt>
              </c:strCache>
            </c:strRef>
          </c:cat>
          <c:val>
            <c:numRef>
              <c:f>'Mat de siembra'!$N$19:$N$21</c:f>
              <c:numCache>
                <c:formatCode>0%</c:formatCode>
                <c:ptCount val="3"/>
                <c:pt idx="0">
                  <c:v>7.2091086922904002E-2</c:v>
                </c:pt>
                <c:pt idx="1">
                  <c:v>0.10108519925186883</c:v>
                </c:pt>
                <c:pt idx="2">
                  <c:v>4.0341309762553144E-2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CC-4527-B9E0-ADAF06C7EB62}"/>
            </c:ext>
          </c:extLst>
        </c:ser>
        <c:ser>
          <c:idx val="1"/>
          <c:order val="1"/>
          <c:tx>
            <c:strRef>
              <c:f>'Mat de siembra'!$O$18</c:f>
              <c:strCache>
                <c:ptCount val="1"/>
                <c:pt idx="0">
                  <c:v>2016/17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'Mat de siembra'!$L$19:$M$21</c:f>
              <c:strCache>
                <c:ptCount val="3"/>
                <c:pt idx="0">
                  <c:v>Soja resistente a insectos*</c:v>
                </c:pt>
                <c:pt idx="1">
                  <c:v>Soja tolerante a sulfonilureas</c:v>
                </c:pt>
                <c:pt idx="2">
                  <c:v>Soja con TPS* (pre-inoculada)</c:v>
                </c:pt>
              </c:strCache>
            </c:strRef>
          </c:cat>
          <c:val>
            <c:numRef>
              <c:f>'Mat de siembra'!$O$19:$O$21</c:f>
              <c:numCache>
                <c:formatCode>0%</c:formatCode>
                <c:ptCount val="3"/>
                <c:pt idx="0">
                  <c:v>0.18</c:v>
                </c:pt>
                <c:pt idx="1">
                  <c:v>0.19</c:v>
                </c:pt>
                <c:pt idx="2">
                  <c:v>6.6100000000000006E-2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CC-4527-B9E0-ADAF06C7EB6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4"/>
        <c:axId val="125919232"/>
        <c:axId val="125920768"/>
      </c:barChart>
      <c:catAx>
        <c:axId val="12591923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400" b="1">
                <a:effectLst/>
              </a:defRPr>
            </a:pPr>
            <a:endParaRPr lang="es-AR"/>
          </a:p>
        </c:txPr>
        <c:crossAx val="125920768"/>
        <c:crosses val="autoZero"/>
        <c:auto val="1"/>
        <c:lblAlgn val="ctr"/>
        <c:lblOffset val="100"/>
        <c:noMultiLvlLbl val="0"/>
      </c:catAx>
      <c:valAx>
        <c:axId val="125920768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b="0"/>
            </a:pPr>
            <a:endParaRPr lang="es-AR"/>
          </a:p>
        </c:txPr>
        <c:crossAx val="125919232"/>
        <c:crosses val="autoZero"/>
        <c:crossBetween val="between"/>
      </c:valAx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0.5712327209098863"/>
          <c:y val="7.9078813065033518E-2"/>
          <c:w val="0.19265616797900262"/>
          <c:h val="0.21221274424030329"/>
        </c:manualLayout>
      </c:layout>
      <c:overlay val="0"/>
      <c:txPr>
        <a:bodyPr/>
        <a:lstStyle/>
        <a:p>
          <a:pPr>
            <a:defRPr sz="1400" b="0"/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1">
          <a:solidFill>
            <a:sysClr val="windowText" lastClr="000000"/>
          </a:solidFill>
        </a:defRPr>
      </a:pPr>
      <a:endParaRPr lang="es-AR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spPr>
            <a:ln w="47625"/>
          </c:spPr>
          <c:marker>
            <c:symbol val="diamond"/>
            <c:size val="9"/>
          </c:marker>
          <c:dLbls>
            <c:dLbl>
              <c:idx val="3"/>
              <c:layout>
                <c:manualLayout>
                  <c:x val="-3.7417413766507444E-2"/>
                  <c:y val="-0.10375974658869395"/>
                </c:manualLayout>
              </c:layout>
              <c:spPr/>
              <c:txPr>
                <a:bodyPr/>
                <a:lstStyle/>
                <a:p>
                  <a:pPr>
                    <a:defRPr sz="1600" b="1"/>
                  </a:pPr>
                  <a:endParaRPr lang="es-AR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2E5-4E5C-BF57-CD1531F91E2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es-A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SD!$C$4:$C$7</c:f>
              <c:strCache>
                <c:ptCount val="4"/>
                <c:pt idx="0">
                  <c:v>2010/11</c:v>
                </c:pt>
                <c:pt idx="1">
                  <c:v>2012/13</c:v>
                </c:pt>
                <c:pt idx="2">
                  <c:v>2014/15</c:v>
                </c:pt>
                <c:pt idx="3">
                  <c:v>2016/17</c:v>
                </c:pt>
              </c:strCache>
            </c:strRef>
          </c:cat>
          <c:val>
            <c:numRef>
              <c:f>SD!$D$4:$D$7</c:f>
              <c:numCache>
                <c:formatCode>0%</c:formatCode>
                <c:ptCount val="4"/>
                <c:pt idx="0">
                  <c:v>0.9395</c:v>
                </c:pt>
                <c:pt idx="1">
                  <c:v>0.92290510584811403</c:v>
                </c:pt>
                <c:pt idx="2">
                  <c:v>0.90489501915975257</c:v>
                </c:pt>
                <c:pt idx="3">
                  <c:v>0.91235174310101252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2E5-4E5C-BF57-CD1531F91E29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5692160"/>
        <c:axId val="125775872"/>
      </c:lineChart>
      <c:catAx>
        <c:axId val="1256921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5775872"/>
        <c:crosses val="autoZero"/>
        <c:auto val="1"/>
        <c:lblAlgn val="ctr"/>
        <c:lblOffset val="100"/>
        <c:noMultiLvlLbl val="0"/>
      </c:catAx>
      <c:valAx>
        <c:axId val="125775872"/>
        <c:scaling>
          <c:orientation val="minMax"/>
          <c:min val="0.89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s-AR" b="0" dirty="0"/>
                  <a:t>Adopción SD (%)</a:t>
                </a:r>
              </a:p>
            </c:rich>
          </c:tx>
          <c:overlay val="0"/>
        </c:title>
        <c:numFmt formatCode="0%" sourceLinked="1"/>
        <c:majorTickMark val="out"/>
        <c:minorTickMark val="none"/>
        <c:tickLblPos val="nextTo"/>
        <c:crossAx val="12569216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/>
          <a:lstStyle/>
          <a:p>
            <a:pPr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pPr>
            <a:r>
              <a:rPr lang="en-US" sz="1200">
                <a:solidFill>
                  <a:schemeClr val="tx1">
                    <a:lumMod val="50000"/>
                    <a:lumOff val="50000"/>
                  </a:schemeClr>
                </a:solidFill>
              </a:rPr>
              <a:t>Siembra Directa en SOJA (%)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SD!$B$8</c:f>
              <c:strCache>
                <c:ptCount val="1"/>
                <c:pt idx="0">
                  <c:v>Siembra directa en SOJA (%)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tx1">
                        <a:lumMod val="50000"/>
                        <a:lumOff val="50000"/>
                      </a:schemeClr>
                    </a:solidFill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SD!$C$8:$C$11</c:f>
              <c:strCache>
                <c:ptCount val="4"/>
                <c:pt idx="0">
                  <c:v>2010/11</c:v>
                </c:pt>
                <c:pt idx="1">
                  <c:v>2012/13</c:v>
                </c:pt>
                <c:pt idx="2">
                  <c:v>2014/15</c:v>
                </c:pt>
                <c:pt idx="3">
                  <c:v>2016/17</c:v>
                </c:pt>
              </c:strCache>
            </c:strRef>
          </c:cat>
          <c:val>
            <c:numRef>
              <c:f>SD!$D$8:$D$11</c:f>
              <c:numCache>
                <c:formatCode>0%</c:formatCode>
                <c:ptCount val="4"/>
                <c:pt idx="0">
                  <c:v>0.96131838072422449</c:v>
                </c:pt>
                <c:pt idx="1">
                  <c:v>0.94745916473264347</c:v>
                </c:pt>
                <c:pt idx="2">
                  <c:v>0.91743386688913642</c:v>
                </c:pt>
                <c:pt idx="3">
                  <c:v>0.93247947767607686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FB-40F4-8F04-1059FFD0A9F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4"/>
        <c:axId val="125779328"/>
        <c:axId val="127964672"/>
      </c:barChart>
      <c:catAx>
        <c:axId val="1257793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crossAx val="127964672"/>
        <c:crosses val="autoZero"/>
        <c:auto val="1"/>
        <c:lblAlgn val="ctr"/>
        <c:lblOffset val="100"/>
        <c:noMultiLvlLbl val="0"/>
      </c:catAx>
      <c:valAx>
        <c:axId val="127964672"/>
        <c:scaling>
          <c:orientation val="minMax"/>
          <c:min val="0.9"/>
        </c:scaling>
        <c:delete val="1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25779328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Fertilizacion!$B$39</c:f>
              <c:strCache>
                <c:ptCount val="1"/>
                <c:pt idx="0">
                  <c:v>2014/15</c:v>
                </c:pt>
              </c:strCache>
            </c:strRef>
          </c:tx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es-AR" sz="1000" b="0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Fertilizacion!$C$37:$D$38</c:f>
              <c:multiLvlStrCache>
                <c:ptCount val="2"/>
                <c:lvl>
                  <c:pt idx="0">
                    <c:v>Soja (Kg P/Ha)</c:v>
                  </c:pt>
                  <c:pt idx="1">
                    <c:v>Girasol (Kg P/Ha)</c:v>
                  </c:pt>
                </c:lvl>
                <c:lvl>
                  <c:pt idx="0">
                    <c:v>Promedio de aplicación de Fósforo</c:v>
                  </c:pt>
                </c:lvl>
              </c:multiLvlStrCache>
            </c:multiLvlStrRef>
          </c:cat>
          <c:val>
            <c:numRef>
              <c:f>Fertilizacion!$C$39:$D$39</c:f>
              <c:numCache>
                <c:formatCode>_-* #,##0_-;\-* #,##0_-;_-* "-"??_-;_-@_-</c:formatCode>
                <c:ptCount val="2"/>
                <c:pt idx="0">
                  <c:v>7.8402540261110847</c:v>
                </c:pt>
                <c:pt idx="1">
                  <c:v>7.9757709499453195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55-47FA-8CF9-17531987D0E8}"/>
            </c:ext>
          </c:extLst>
        </c:ser>
        <c:ser>
          <c:idx val="1"/>
          <c:order val="1"/>
          <c:tx>
            <c:strRef>
              <c:f>Fertilizacion!$B$40</c:f>
              <c:strCache>
                <c:ptCount val="1"/>
                <c:pt idx="0">
                  <c:v>2016/17</c:v>
                </c:pt>
              </c:strCache>
            </c:strRef>
          </c:tx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Fertilizacion!$C$37:$D$38</c:f>
              <c:multiLvlStrCache>
                <c:ptCount val="2"/>
                <c:lvl>
                  <c:pt idx="0">
                    <c:v>Soja (Kg P/Ha)</c:v>
                  </c:pt>
                  <c:pt idx="1">
                    <c:v>Girasol (Kg P/Ha)</c:v>
                  </c:pt>
                </c:lvl>
                <c:lvl>
                  <c:pt idx="0">
                    <c:v>Promedio de aplicación de Fósforo</c:v>
                  </c:pt>
                </c:lvl>
              </c:multiLvlStrCache>
            </c:multiLvlStrRef>
          </c:cat>
          <c:val>
            <c:numRef>
              <c:f>Fertilizacion!$C$40:$D$40</c:f>
              <c:numCache>
                <c:formatCode>_-* #,##0_-;\-* #,##0_-;_-* "-"??_-;_-@_-</c:formatCode>
                <c:ptCount val="2"/>
                <c:pt idx="0">
                  <c:v>10.137872563922375</c:v>
                </c:pt>
                <c:pt idx="1">
                  <c:v>7.6694513546871796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55-47FA-8CF9-17531987D0E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6117760"/>
        <c:axId val="126119296"/>
      </c:barChart>
      <c:catAx>
        <c:axId val="126117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s-AR"/>
          </a:p>
        </c:txPr>
        <c:crossAx val="126119296"/>
        <c:crosses val="autoZero"/>
        <c:auto val="1"/>
        <c:lblAlgn val="ctr"/>
        <c:lblOffset val="100"/>
        <c:noMultiLvlLbl val="0"/>
      </c:catAx>
      <c:valAx>
        <c:axId val="126119296"/>
        <c:scaling>
          <c:orientation val="minMax"/>
          <c:min val="1.0000000000000002E-2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s-AR" b="0"/>
                  <a:t>Kg</a:t>
                </a:r>
                <a:r>
                  <a:rPr lang="es-AR" b="0" baseline="0"/>
                  <a:t> nutriente/Ha aplicada</a:t>
                </a:r>
                <a:endParaRPr lang="es-AR" b="0"/>
              </a:p>
            </c:rich>
          </c:tx>
          <c:overlay val="0"/>
        </c:title>
        <c:numFmt formatCode="_-* #,##0_-;\-* #,##0_-;_-* &quot;-&quot;??_-;_-@_-" sourceLinked="1"/>
        <c:majorTickMark val="out"/>
        <c:minorTickMark val="none"/>
        <c:tickLblPos val="nextTo"/>
        <c:crossAx val="126117760"/>
        <c:crosses val="autoZero"/>
        <c:crossBetween val="between"/>
      </c:valAx>
      <c:spPr>
        <a:noFill/>
        <a:ln>
          <a:noFill/>
        </a:ln>
      </c:spPr>
    </c:plotArea>
    <c:legend>
      <c:legendPos val="t"/>
      <c:overlay val="0"/>
      <c:txPr>
        <a:bodyPr/>
        <a:lstStyle/>
        <a:p>
          <a:pPr>
            <a:defRPr b="1"/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Fertilizacion!$B$39</c:f>
              <c:strCache>
                <c:ptCount val="1"/>
                <c:pt idx="0">
                  <c:v>2014/15</c:v>
                </c:pt>
              </c:strCache>
            </c:strRef>
          </c:tx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Fertilizacion!$E$37:$F$38</c:f>
              <c:multiLvlStrCache>
                <c:ptCount val="2"/>
                <c:lvl>
                  <c:pt idx="0">
                    <c:v>Maíz (Kg N/Ha)</c:v>
                  </c:pt>
                  <c:pt idx="1">
                    <c:v>Sorgo (Kg N/Ha)</c:v>
                  </c:pt>
                </c:lvl>
                <c:lvl>
                  <c:pt idx="0">
                    <c:v>Promedio de nitrógeno aplicado</c:v>
                  </c:pt>
                </c:lvl>
              </c:multiLvlStrCache>
            </c:multiLvlStrRef>
          </c:cat>
          <c:val>
            <c:numRef>
              <c:f>Fertilizacion!$E$39:$F$39</c:f>
              <c:numCache>
                <c:formatCode>_-* #,##0_-;\-* #,##0_-;_-* "-"??_-;_-@_-</c:formatCode>
                <c:ptCount val="2"/>
                <c:pt idx="0">
                  <c:v>55.080711656260156</c:v>
                </c:pt>
                <c:pt idx="1">
                  <c:v>24.73856484507569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3A-4A99-8A8B-B00CDF1B650C}"/>
            </c:ext>
          </c:extLst>
        </c:ser>
        <c:ser>
          <c:idx val="1"/>
          <c:order val="1"/>
          <c:tx>
            <c:strRef>
              <c:f>Fertilizacion!$B$40</c:f>
              <c:strCache>
                <c:ptCount val="1"/>
                <c:pt idx="0">
                  <c:v>2016/17</c:v>
                </c:pt>
              </c:strCache>
            </c:strRef>
          </c:tx>
          <c:invertIfNegative val="0"/>
          <c:dLbls>
            <c:numFmt formatCode="0" sourceLinked="0"/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multiLvlStrRef>
              <c:f>Fertilizacion!$E$37:$F$38</c:f>
              <c:multiLvlStrCache>
                <c:ptCount val="2"/>
                <c:lvl>
                  <c:pt idx="0">
                    <c:v>Maíz (Kg N/Ha)</c:v>
                  </c:pt>
                  <c:pt idx="1">
                    <c:v>Sorgo (Kg N/Ha)</c:v>
                  </c:pt>
                </c:lvl>
                <c:lvl>
                  <c:pt idx="0">
                    <c:v>Promedio de nitrógeno aplicado</c:v>
                  </c:pt>
                </c:lvl>
              </c:multiLvlStrCache>
            </c:multiLvlStrRef>
          </c:cat>
          <c:val>
            <c:numRef>
              <c:f>Fertilizacion!$E$40:$F$40</c:f>
              <c:numCache>
                <c:formatCode>_-* #,##0_-;\-* #,##0_-;_-* "-"??_-;_-@_-</c:formatCode>
                <c:ptCount val="2"/>
                <c:pt idx="0">
                  <c:v>58.753319229339098</c:v>
                </c:pt>
                <c:pt idx="1">
                  <c:v>24.880857017150099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83A-4A99-8A8B-B00CDF1B650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6141568"/>
        <c:axId val="126143104"/>
      </c:barChart>
      <c:catAx>
        <c:axId val="1261415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es-AR"/>
          </a:p>
        </c:txPr>
        <c:crossAx val="126143104"/>
        <c:crosses val="autoZero"/>
        <c:auto val="1"/>
        <c:lblAlgn val="ctr"/>
        <c:lblOffset val="100"/>
        <c:noMultiLvlLbl val="0"/>
      </c:catAx>
      <c:valAx>
        <c:axId val="126143104"/>
        <c:scaling>
          <c:orientation val="minMax"/>
          <c:min val="1.0000000000000002E-2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s-AR" b="0"/>
                  <a:t>Kg nutriente/Ha aplicada</a:t>
                </a:r>
              </a:p>
            </c:rich>
          </c:tx>
          <c:overlay val="0"/>
        </c:title>
        <c:numFmt formatCode="_-* #,##0_-;\-* #,##0_-;_-* &quot;-&quot;??_-;_-@_-" sourceLinked="1"/>
        <c:majorTickMark val="out"/>
        <c:minorTickMark val="none"/>
        <c:tickLblPos val="nextTo"/>
        <c:crossAx val="126141568"/>
        <c:crosses val="autoZero"/>
        <c:crossBetween val="between"/>
      </c:valAx>
      <c:spPr>
        <a:noFill/>
        <a:ln>
          <a:noFill/>
        </a:ln>
      </c:spPr>
    </c:plotArea>
    <c:legend>
      <c:legendPos val="t"/>
      <c:overlay val="0"/>
      <c:txPr>
        <a:bodyPr/>
        <a:lstStyle/>
        <a:p>
          <a:pPr>
            <a:defRPr b="1"/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/>
          <a:lstStyle/>
          <a:p>
            <a:pPr>
              <a:defRPr sz="1400" b="0"/>
            </a:pPr>
            <a:r>
              <a:rPr lang="es-AR" sz="1400" b="0" dirty="0"/>
              <a:t>Muestreo</a:t>
            </a:r>
            <a:r>
              <a:rPr lang="es-AR" sz="1400" b="0" baseline="0" dirty="0"/>
              <a:t> de suelos en Argentina</a:t>
            </a:r>
            <a:endParaRPr lang="es-AR" sz="1400" b="0" dirty="0"/>
          </a:p>
        </c:rich>
      </c:tx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'Tg Procesos'!$A$10</c:f>
              <c:strCache>
                <c:ptCount val="1"/>
                <c:pt idx="0">
                  <c:v>2014/15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'Tg Procesos'!$B$9:$C$9</c:f>
              <c:strCache>
                <c:ptCount val="2"/>
                <c:pt idx="0">
                  <c:v>MAIZ</c:v>
                </c:pt>
                <c:pt idx="1">
                  <c:v>SOJA</c:v>
                </c:pt>
              </c:strCache>
            </c:strRef>
          </c:cat>
          <c:val>
            <c:numRef>
              <c:f>'Tg Procesos'!$B$10:$C$10</c:f>
              <c:numCache>
                <c:formatCode>0%</c:formatCode>
                <c:ptCount val="2"/>
                <c:pt idx="0">
                  <c:v>0.15369934989372222</c:v>
                </c:pt>
                <c:pt idx="1">
                  <c:v>6.3538267547207955E-2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57-449B-9633-456FDA4F5DDD}"/>
            </c:ext>
          </c:extLst>
        </c:ser>
        <c:ser>
          <c:idx val="1"/>
          <c:order val="1"/>
          <c:tx>
            <c:strRef>
              <c:f>'Tg Procesos'!$A$11</c:f>
              <c:strCache>
                <c:ptCount val="1"/>
                <c:pt idx="0">
                  <c:v>2016/17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'Tg Procesos'!$B$9:$C$9</c:f>
              <c:strCache>
                <c:ptCount val="2"/>
                <c:pt idx="0">
                  <c:v>MAIZ</c:v>
                </c:pt>
                <c:pt idx="1">
                  <c:v>SOJA</c:v>
                </c:pt>
              </c:strCache>
            </c:strRef>
          </c:cat>
          <c:val>
            <c:numRef>
              <c:f>'Tg Procesos'!$B$11:$C$11</c:f>
              <c:numCache>
                <c:formatCode>0%</c:formatCode>
                <c:ptCount val="2"/>
                <c:pt idx="0">
                  <c:v>0.16600000000000001</c:v>
                </c:pt>
                <c:pt idx="1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57-449B-9633-456FDA4F5DD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8582400"/>
        <c:axId val="128583936"/>
      </c:barChart>
      <c:catAx>
        <c:axId val="12858240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crossAx val="128583936"/>
        <c:crosses val="autoZero"/>
        <c:auto val="1"/>
        <c:lblAlgn val="ctr"/>
        <c:lblOffset val="100"/>
        <c:noMultiLvlLbl val="0"/>
      </c:catAx>
      <c:valAx>
        <c:axId val="12858393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28582400"/>
        <c:crosses val="autoZero"/>
        <c:crossBetween val="between"/>
      </c:valAx>
      <c:spPr>
        <a:noFill/>
        <a:ln>
          <a:noFill/>
        </a:ln>
      </c:spPr>
    </c:plotArea>
    <c:legend>
      <c:legendPos val="r"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50" b="1">
          <a:solidFill>
            <a:sysClr val="windowText" lastClr="000000"/>
          </a:solidFill>
        </a:defRPr>
      </a:pPr>
      <a:endParaRPr lang="es-AR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B652-4021-96C4-E828A721F1B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652-4021-96C4-E828A721F1B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B652-4021-96C4-E828A721F1BA}"/>
              </c:ext>
            </c:extLst>
          </c:dPt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</a:defRPr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Fertilizacion!$C$60:$C$62</c:f>
              <c:strCache>
                <c:ptCount val="3"/>
                <c:pt idx="0">
                  <c:v>Fertilizante (MTn)</c:v>
                </c:pt>
                <c:pt idx="1">
                  <c:v>Fertilizantes Nitrogenados (MTn)</c:v>
                </c:pt>
                <c:pt idx="2">
                  <c:v>Fertilizantes Fosfatados (MTn)</c:v>
                </c:pt>
              </c:strCache>
            </c:strRef>
          </c:cat>
          <c:val>
            <c:numRef>
              <c:f>Fertilizacion!$D$60:$D$62</c:f>
              <c:numCache>
                <c:formatCode>_-* #,##0_-;\-* #,##0_-;_-* "-"??_-;_-@_-</c:formatCode>
                <c:ptCount val="3"/>
                <c:pt idx="0">
                  <c:v>2668451.1494377051</c:v>
                </c:pt>
                <c:pt idx="1">
                  <c:v>1260357.0182932324</c:v>
                </c:pt>
                <c:pt idx="2">
                  <c:v>1363786.9307950537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652-4021-96C4-E828A721F1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4"/>
        <c:axId val="128520192"/>
        <c:axId val="128521728"/>
      </c:barChart>
      <c:catAx>
        <c:axId val="1285201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8521728"/>
        <c:crosses val="autoZero"/>
        <c:auto val="1"/>
        <c:lblAlgn val="ctr"/>
        <c:lblOffset val="100"/>
        <c:noMultiLvlLbl val="0"/>
      </c:catAx>
      <c:valAx>
        <c:axId val="12852172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.0" sourceLinked="0"/>
        <c:majorTickMark val="out"/>
        <c:minorTickMark val="none"/>
        <c:tickLblPos val="nextTo"/>
        <c:crossAx val="128520192"/>
        <c:crosses val="autoZero"/>
        <c:crossBetween val="between"/>
        <c:dispUnits>
          <c:builtInUnit val="millions"/>
          <c:dispUnitsLbl>
            <c:tx>
              <c:rich>
                <a:bodyPr/>
                <a:lstStyle/>
                <a:p>
                  <a:pPr>
                    <a:defRPr/>
                  </a:pPr>
                  <a:r>
                    <a:rPr lang="es-AR" dirty="0"/>
                    <a:t>Millones</a:t>
                  </a:r>
                  <a:r>
                    <a:rPr lang="es-AR" baseline="0" dirty="0"/>
                    <a:t> de </a:t>
                  </a:r>
                  <a:r>
                    <a:rPr lang="es-AR" baseline="0" dirty="0" err="1"/>
                    <a:t>Tn</a:t>
                  </a:r>
                  <a:r>
                    <a:rPr lang="es-AR" baseline="0" dirty="0"/>
                    <a:t> aplicadas</a:t>
                  </a:r>
                  <a:endParaRPr lang="es-AR" dirty="0"/>
                </a:p>
              </c:rich>
            </c:tx>
          </c:dispUnitsLbl>
        </c:dispUnits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Hoja1!$J$4:$J$5</c:f>
              <c:strCache>
                <c:ptCount val="2"/>
                <c:pt idx="0">
                  <c:v>Zona Núcleo </c:v>
                </c:pt>
                <c:pt idx="1">
                  <c:v>Zona Extra-Pamp.</c:v>
                </c:pt>
              </c:strCache>
            </c:strRef>
          </c:cat>
          <c:val>
            <c:numRef>
              <c:f>Hoja1!$K$4:$K$5</c:f>
              <c:numCache>
                <c:formatCode>0%</c:formatCode>
                <c:ptCount val="2"/>
                <c:pt idx="0">
                  <c:v>-7.0000000000000007E-2</c:v>
                </c:pt>
                <c:pt idx="1">
                  <c:v>-0.09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91-4BF0-B7ED-C7DD2AB40B8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0"/>
        <c:overlap val="-25"/>
        <c:axId val="568871544"/>
        <c:axId val="568869904"/>
      </c:barChart>
      <c:catAx>
        <c:axId val="568871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568869904"/>
        <c:crosses val="autoZero"/>
        <c:auto val="1"/>
        <c:lblAlgn val="ctr"/>
        <c:lblOffset val="100"/>
        <c:noMultiLvlLbl val="0"/>
      </c:catAx>
      <c:valAx>
        <c:axId val="568869904"/>
        <c:scaling>
          <c:orientation val="minMax"/>
          <c:max val="-3.0000000000000006E-2"/>
        </c:scaling>
        <c:delete val="1"/>
        <c:axPos val="l"/>
        <c:numFmt formatCode="0%" sourceLinked="1"/>
        <c:majorTickMark val="out"/>
        <c:minorTickMark val="none"/>
        <c:tickLblPos val="nextTo"/>
        <c:crossAx val="568871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ysClr val="windowText" lastClr="000000"/>
          </a:solidFill>
        </a:defRPr>
      </a:pPr>
      <a:endParaRPr lang="es-AR"/>
    </a:p>
  </c:txPr>
  <c:externalData r:id="rId4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Fertilizacion!$B$74:$I$74</c:f>
              <c:strCache>
                <c:ptCount val="8"/>
                <c:pt idx="0">
                  <c:v>Soja 1ra</c:v>
                </c:pt>
                <c:pt idx="1">
                  <c:v>Soja 2da</c:v>
                </c:pt>
                <c:pt idx="2">
                  <c:v>Trigo</c:v>
                </c:pt>
                <c:pt idx="3">
                  <c:v>Maíz 1ra temp</c:v>
                </c:pt>
                <c:pt idx="4">
                  <c:v>Maíz 2da/tardío</c:v>
                </c:pt>
                <c:pt idx="5">
                  <c:v>Girasol</c:v>
                </c:pt>
                <c:pt idx="6">
                  <c:v>Sorgo</c:v>
                </c:pt>
                <c:pt idx="7">
                  <c:v>Cebada</c:v>
                </c:pt>
              </c:strCache>
            </c:strRef>
          </c:cat>
          <c:val>
            <c:numRef>
              <c:f>Fertilizacion!$B$75:$I$75</c:f>
              <c:numCache>
                <c:formatCode>_-* #,##0_-;\-* #,##0_-;_-* "-"??_-;_-@_-</c:formatCode>
                <c:ptCount val="8"/>
                <c:pt idx="0">
                  <c:v>579798316.5118959</c:v>
                </c:pt>
                <c:pt idx="1">
                  <c:v>97612571.832362056</c:v>
                </c:pt>
                <c:pt idx="2">
                  <c:v>836865711.18371487</c:v>
                </c:pt>
                <c:pt idx="3">
                  <c:v>460870801.07401311</c:v>
                </c:pt>
                <c:pt idx="4">
                  <c:v>377742401.28850478</c:v>
                </c:pt>
                <c:pt idx="5">
                  <c:v>77638929.872212887</c:v>
                </c:pt>
                <c:pt idx="6">
                  <c:v>44616741.75470531</c:v>
                </c:pt>
                <c:pt idx="7">
                  <c:v>193305675.92029697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24-454B-BFAC-62352EA146AD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</c:spPr>
    </c:plotArea>
    <c:legend>
      <c:legendPos val="r"/>
      <c:overlay val="0"/>
      <c:txPr>
        <a:bodyPr/>
        <a:lstStyle/>
        <a:p>
          <a:pPr>
            <a:defRPr sz="1400"/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Herbicidas!$B$43</c:f>
              <c:strCache>
                <c:ptCount val="1"/>
                <c:pt idx="0">
                  <c:v>NO Selectivos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es-AR" sz="1400" b="1" i="0" u="none" strike="noStrike" kern="1200" baseline="0">
                    <a:solidFill>
                      <a:prstClr val="white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Herbicidas!$C$41:$D$41</c:f>
              <c:strCache>
                <c:ptCount val="2"/>
                <c:pt idx="0">
                  <c:v>2014/15</c:v>
                </c:pt>
                <c:pt idx="1">
                  <c:v>2016/17</c:v>
                </c:pt>
              </c:strCache>
            </c:strRef>
          </c:cat>
          <c:val>
            <c:numRef>
              <c:f>Herbicidas!$C$43:$D$43</c:f>
              <c:numCache>
                <c:formatCode>0%</c:formatCode>
                <c:ptCount val="2"/>
                <c:pt idx="0">
                  <c:v>0.54978682197382711</c:v>
                </c:pt>
                <c:pt idx="1">
                  <c:v>0.41874227364184563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CE-41DB-9A18-F8F967BFC7CE}"/>
            </c:ext>
          </c:extLst>
        </c:ser>
        <c:ser>
          <c:idx val="1"/>
          <c:order val="1"/>
          <c:tx>
            <c:strRef>
              <c:f>Herbicidas!$B$42</c:f>
              <c:strCache>
                <c:ptCount val="1"/>
                <c:pt idx="0">
                  <c:v>Selectivos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</a:defRPr>
                </a:pPr>
                <a:endParaRPr lang="es-A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Herbicidas!$C$41:$D$41</c:f>
              <c:strCache>
                <c:ptCount val="2"/>
                <c:pt idx="0">
                  <c:v>2014/15</c:v>
                </c:pt>
                <c:pt idx="1">
                  <c:v>2016/17</c:v>
                </c:pt>
              </c:strCache>
            </c:strRef>
          </c:cat>
          <c:val>
            <c:numRef>
              <c:f>Herbicidas!$C$42:$D$42</c:f>
              <c:numCache>
                <c:formatCode>0%</c:formatCode>
                <c:ptCount val="2"/>
                <c:pt idx="0">
                  <c:v>0.450213178026173</c:v>
                </c:pt>
                <c:pt idx="1">
                  <c:v>0.58125772635815431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CE-41DB-9A18-F8F967BFC7C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128347136"/>
        <c:axId val="128357120"/>
      </c:barChart>
      <c:catAx>
        <c:axId val="128347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28357120"/>
        <c:crosses val="autoZero"/>
        <c:auto val="1"/>
        <c:lblAlgn val="ctr"/>
        <c:lblOffset val="100"/>
        <c:noMultiLvlLbl val="0"/>
      </c:catAx>
      <c:valAx>
        <c:axId val="128357120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28347136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Herbicidas!$V$38</c:f>
              <c:strCache>
                <c:ptCount val="1"/>
                <c:pt idx="0">
                  <c:v>Glifosato común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Herbicidas!$W$37:$AA$37</c:f>
              <c:strCache>
                <c:ptCount val="5"/>
                <c:pt idx="0">
                  <c:v>2010/11</c:v>
                </c:pt>
                <c:pt idx="1">
                  <c:v>2012/13</c:v>
                </c:pt>
                <c:pt idx="2">
                  <c:v>2014/15</c:v>
                </c:pt>
                <c:pt idx="3">
                  <c:v>2016/17</c:v>
                </c:pt>
                <c:pt idx="4">
                  <c:v>2017/18</c:v>
                </c:pt>
              </c:strCache>
            </c:strRef>
          </c:cat>
          <c:val>
            <c:numRef>
              <c:f>Herbicidas!$W$38:$AA$38</c:f>
              <c:numCache>
                <c:formatCode>0%</c:formatCode>
                <c:ptCount val="5"/>
                <c:pt idx="0">
                  <c:v>0.82923504405846749</c:v>
                </c:pt>
                <c:pt idx="1">
                  <c:v>0.35985008745282016</c:v>
                </c:pt>
                <c:pt idx="2">
                  <c:v>6.4656628943477401E-2</c:v>
                </c:pt>
                <c:pt idx="3">
                  <c:v>0.15763002352317981</c:v>
                </c:pt>
                <c:pt idx="4">
                  <c:v>0.16669045294113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D6-45D2-A1F1-6C2A0FC0613A}"/>
            </c:ext>
          </c:extLst>
        </c:ser>
        <c:ser>
          <c:idx val="1"/>
          <c:order val="1"/>
          <c:tx>
            <c:strRef>
              <c:f>Herbicidas!$V$39</c:f>
              <c:strCache>
                <c:ptCount val="1"/>
                <c:pt idx="0">
                  <c:v>Glifosato concentrado (premium)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Herbicidas!$W$37:$AA$37</c:f>
              <c:strCache>
                <c:ptCount val="5"/>
                <c:pt idx="0">
                  <c:v>2010/11</c:v>
                </c:pt>
                <c:pt idx="1">
                  <c:v>2012/13</c:v>
                </c:pt>
                <c:pt idx="2">
                  <c:v>2014/15</c:v>
                </c:pt>
                <c:pt idx="3">
                  <c:v>2016/17</c:v>
                </c:pt>
                <c:pt idx="4">
                  <c:v>2017/18</c:v>
                </c:pt>
              </c:strCache>
            </c:strRef>
          </c:cat>
          <c:val>
            <c:numRef>
              <c:f>Herbicidas!$W$39:$AA$39</c:f>
              <c:numCache>
                <c:formatCode>0%</c:formatCode>
                <c:ptCount val="5"/>
                <c:pt idx="0">
                  <c:v>0.17076495594153251</c:v>
                </c:pt>
                <c:pt idx="1">
                  <c:v>0.64014991254717979</c:v>
                </c:pt>
                <c:pt idx="2">
                  <c:v>0.93534337105652254</c:v>
                </c:pt>
                <c:pt idx="3">
                  <c:v>0.8423699764768201</c:v>
                </c:pt>
                <c:pt idx="4">
                  <c:v>0.83330954705887006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5D6-45D2-A1F1-6C2A0FC0613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6"/>
        <c:overlap val="100"/>
        <c:axId val="128395520"/>
        <c:axId val="128405504"/>
      </c:barChart>
      <c:catAx>
        <c:axId val="1283955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8405504"/>
        <c:crosses val="autoZero"/>
        <c:auto val="1"/>
        <c:lblAlgn val="ctr"/>
        <c:lblOffset val="100"/>
        <c:noMultiLvlLbl val="0"/>
      </c:catAx>
      <c:valAx>
        <c:axId val="12840550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s-AR" b="0" dirty="0"/>
                  <a:t>Relación g. común/</a:t>
                </a:r>
                <a:r>
                  <a:rPr lang="es-AR" b="0" dirty="0" err="1"/>
                  <a:t>conc</a:t>
                </a:r>
                <a:r>
                  <a:rPr lang="es-AR" b="0" dirty="0"/>
                  <a:t>. (%)</a:t>
                </a:r>
              </a:p>
            </c:rich>
          </c:tx>
          <c:overlay val="0"/>
        </c:title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es-AR"/>
          </a:p>
        </c:txPr>
        <c:crossAx val="128395520"/>
        <c:crosses val="autoZero"/>
        <c:crossBetween val="between"/>
      </c:valAx>
      <c:spPr>
        <a:solidFill>
          <a:schemeClr val="bg1">
            <a:lumMod val="50000"/>
            <a:alpha val="10000"/>
          </a:schemeClr>
        </a:solidFill>
      </c:spPr>
    </c:plotArea>
    <c:legend>
      <c:legendPos val="t"/>
      <c:overlay val="0"/>
      <c:txPr>
        <a:bodyPr/>
        <a:lstStyle/>
        <a:p>
          <a:pPr>
            <a:defRPr sz="1000" b="1"/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Herbicidas!$V$36</c:f>
              <c:strCache>
                <c:ptCount val="1"/>
                <c:pt idx="0">
                  <c:v>Volumen de Glifosato aplicado (M Lts)</c:v>
                </c:pt>
              </c:strCache>
            </c:strRef>
          </c:tx>
          <c:cat>
            <c:strRef>
              <c:f>Herbicidas!$W$37:$AA$37</c:f>
              <c:strCache>
                <c:ptCount val="5"/>
                <c:pt idx="0">
                  <c:v>2010/11</c:v>
                </c:pt>
                <c:pt idx="1">
                  <c:v>2012/13</c:v>
                </c:pt>
                <c:pt idx="2">
                  <c:v>2014/15</c:v>
                </c:pt>
                <c:pt idx="3">
                  <c:v>2016/17</c:v>
                </c:pt>
                <c:pt idx="4">
                  <c:v>2017/18</c:v>
                </c:pt>
              </c:strCache>
            </c:strRef>
          </c:cat>
          <c:val>
            <c:numRef>
              <c:f>Herbicidas!$W$36:$AA$36</c:f>
              <c:numCache>
                <c:formatCode>_-* #,##0_-;\-* #,##0_-;_-* "-"??_-;_-@_-</c:formatCode>
                <c:ptCount val="5"/>
                <c:pt idx="0">
                  <c:v>3220371.9858095236</c:v>
                </c:pt>
                <c:pt idx="1">
                  <c:v>3728015.5431705695</c:v>
                </c:pt>
                <c:pt idx="2">
                  <c:v>2129874.7702439926</c:v>
                </c:pt>
                <c:pt idx="3">
                  <c:v>1478682.8264650002</c:v>
                </c:pt>
                <c:pt idx="4">
                  <c:v>1392579.4530955001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870-42DA-9983-2F7B421926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458752"/>
        <c:axId val="128460288"/>
      </c:lineChart>
      <c:catAx>
        <c:axId val="1284587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8460288"/>
        <c:crosses val="autoZero"/>
        <c:auto val="1"/>
        <c:lblAlgn val="ctr"/>
        <c:lblOffset val="100"/>
        <c:noMultiLvlLbl val="0"/>
      </c:catAx>
      <c:valAx>
        <c:axId val="128460288"/>
        <c:scaling>
          <c:orientation val="minMax"/>
          <c:min val="1000000"/>
        </c:scaling>
        <c:delete val="0"/>
        <c:axPos val="l"/>
        <c:majorGridlines>
          <c:spPr>
            <a:ln>
              <a:solidFill>
                <a:schemeClr val="accent1">
                  <a:alpha val="32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900" b="0"/>
                </a:pPr>
                <a:r>
                  <a:rPr lang="es-AR" sz="900" b="0"/>
                  <a:t>Glifosato aplicado (M Lts)</a:t>
                </a:r>
              </a:p>
            </c:rich>
          </c:tx>
          <c:overlay val="0"/>
        </c:title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s-AR"/>
          </a:p>
        </c:txPr>
        <c:crossAx val="128458752"/>
        <c:crosses val="autoZero"/>
        <c:crossBetween val="between"/>
        <c:dispUnits>
          <c:builtInUnit val="millions"/>
        </c:dispUnits>
      </c:valAx>
      <c:spPr>
        <a:noFill/>
        <a:ln>
          <a:solidFill>
            <a:schemeClr val="accent1">
              <a:alpha val="22000"/>
            </a:schemeClr>
          </a:solidFill>
        </a:ln>
      </c:spPr>
    </c:plotArea>
    <c:legend>
      <c:legendPos val="t"/>
      <c:overlay val="0"/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Herbicidas!$H$3:$H$4</c:f>
              <c:strCache>
                <c:ptCount val="2"/>
                <c:pt idx="0">
                  <c:v>Herbic. Selectivos</c:v>
                </c:pt>
                <c:pt idx="1">
                  <c:v>Herbic. NO Selectivos</c:v>
                </c:pt>
              </c:strCache>
            </c:strRef>
          </c:cat>
          <c:val>
            <c:numRef>
              <c:f>Herbicidas!$I$3:$I$4</c:f>
              <c:numCache>
                <c:formatCode>_-* #,##0_-;\-* #,##0_-;_-* "-"??_-;_-@_-</c:formatCode>
                <c:ptCount val="2"/>
                <c:pt idx="0">
                  <c:v>87471333.166819766</c:v>
                </c:pt>
                <c:pt idx="1">
                  <c:v>138446742.93970495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5D-4527-BACE-DEBBF8321170}"/>
            </c:ext>
          </c:extLst>
        </c:ser>
        <c:ser>
          <c:idx val="1"/>
          <c:order val="1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Herbicidas!$H$3:$H$4</c:f>
              <c:strCache>
                <c:ptCount val="2"/>
                <c:pt idx="0">
                  <c:v>Herbic. Selectivos</c:v>
                </c:pt>
                <c:pt idx="1">
                  <c:v>Herbic. NO Selectivos</c:v>
                </c:pt>
              </c:strCache>
            </c:strRef>
          </c:cat>
          <c:val>
            <c:numRef>
              <c:f>Herbicidas!$J$3:$J$4</c:f>
              <c:numCache>
                <c:formatCode>0%</c:formatCode>
                <c:ptCount val="2"/>
                <c:pt idx="0">
                  <c:v>0.38718164865026272</c:v>
                </c:pt>
                <c:pt idx="1">
                  <c:v>0.61281835134973728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5D-4527-BACE-DEBBF832117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overlay val="0"/>
      <c:txPr>
        <a:bodyPr/>
        <a:lstStyle/>
        <a:p>
          <a:pPr>
            <a:defRPr sz="1050"/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es-AR" sz="1800" b="1" i="0" u="none" strike="noStrike" kern="1200" baseline="0">
                    <a:solidFill>
                      <a:prstClr val="white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Herbicidas!$H$7:$H$8</c:f>
              <c:strCache>
                <c:ptCount val="2"/>
                <c:pt idx="0">
                  <c:v>Herbic. Selectivos</c:v>
                </c:pt>
                <c:pt idx="1">
                  <c:v>Herbic. NO Selectivos</c:v>
                </c:pt>
              </c:strCache>
            </c:strRef>
          </c:cat>
          <c:val>
            <c:numRef>
              <c:f>Herbicidas!$I$7:$I$8</c:f>
              <c:numCache>
                <c:formatCode>_-* #,##0_-;\-* #,##0_-;_-* "-"??_-;_-@_-</c:formatCode>
                <c:ptCount val="2"/>
                <c:pt idx="0">
                  <c:v>1030204738.6122462</c:v>
                </c:pt>
                <c:pt idx="1">
                  <c:v>616316849.52308679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74-44B2-8472-8929FAEA9E2F}"/>
            </c:ext>
          </c:extLst>
        </c:ser>
        <c:ser>
          <c:idx val="1"/>
          <c:order val="1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Herbicidas!$H$7:$H$8</c:f>
              <c:strCache>
                <c:ptCount val="2"/>
                <c:pt idx="0">
                  <c:v>Herbic. Selectivos</c:v>
                </c:pt>
                <c:pt idx="1">
                  <c:v>Herbic. NO Selectivos</c:v>
                </c:pt>
              </c:strCache>
            </c:strRef>
          </c:cat>
          <c:val>
            <c:numRef>
              <c:f>Herbicidas!$J$7:$J$8</c:f>
              <c:numCache>
                <c:formatCode>0%</c:formatCode>
                <c:ptCount val="2"/>
                <c:pt idx="0">
                  <c:v>0.62568553369466695</c:v>
                </c:pt>
                <c:pt idx="1">
                  <c:v>0.37431446630533327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74-44B2-8472-8929FAEA9E2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</c:spPr>
    </c:plotArea>
    <c:legend>
      <c:legendPos val="t"/>
      <c:overlay val="0"/>
      <c:txPr>
        <a:bodyPr/>
        <a:lstStyle/>
        <a:p>
          <a:pPr>
            <a:defRPr sz="1050"/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Herbicidas!$H$12</c:f>
              <c:strCache>
                <c:ptCount val="1"/>
                <c:pt idx="0">
                  <c:v>Pre-siembra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es-AR" sz="1400" b="1" i="0" u="none" strike="noStrike" kern="1200" baseline="0">
                    <a:solidFill>
                      <a:prstClr val="white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Herbicidas!$H$11</c:f>
              <c:strCache>
                <c:ptCount val="1"/>
                <c:pt idx="0">
                  <c:v>Herbic. Selectivos (M Lts)</c:v>
                </c:pt>
              </c:strCache>
            </c:strRef>
          </c:cat>
          <c:val>
            <c:numRef>
              <c:f>Herbicidas!$J$12</c:f>
              <c:numCache>
                <c:formatCode>0%</c:formatCode>
                <c:ptCount val="1"/>
                <c:pt idx="0">
                  <c:v>0.33940823876599074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B0-419E-B5A3-B07FFA27F667}"/>
            </c:ext>
          </c:extLst>
        </c:ser>
        <c:ser>
          <c:idx val="1"/>
          <c:order val="1"/>
          <c:tx>
            <c:strRef>
              <c:f>Herbicidas!$H$13</c:f>
              <c:strCache>
                <c:ptCount val="1"/>
                <c:pt idx="0">
                  <c:v>Pre-emergencia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es-AR" sz="1400" b="1" i="0" u="none" strike="noStrike" kern="1200" baseline="0">
                    <a:solidFill>
                      <a:prstClr val="white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Herbicidas!$H$11</c:f>
              <c:strCache>
                <c:ptCount val="1"/>
                <c:pt idx="0">
                  <c:v>Herbic. Selectivos (M Lts)</c:v>
                </c:pt>
              </c:strCache>
            </c:strRef>
          </c:cat>
          <c:val>
            <c:numRef>
              <c:f>Herbicidas!$J$13</c:f>
              <c:numCache>
                <c:formatCode>0%</c:formatCode>
                <c:ptCount val="1"/>
                <c:pt idx="0">
                  <c:v>0.50288803147326289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9B0-419E-B5A3-B07FFA27F667}"/>
            </c:ext>
          </c:extLst>
        </c:ser>
        <c:ser>
          <c:idx val="2"/>
          <c:order val="2"/>
          <c:tx>
            <c:strRef>
              <c:f>Herbicidas!$H$14</c:f>
              <c:strCache>
                <c:ptCount val="1"/>
                <c:pt idx="0">
                  <c:v>Post-emergencia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es-AR"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Herbicidas!$H$11</c:f>
              <c:strCache>
                <c:ptCount val="1"/>
                <c:pt idx="0">
                  <c:v>Herbic. Selectivos (M Lts)</c:v>
                </c:pt>
              </c:strCache>
            </c:strRef>
          </c:cat>
          <c:val>
            <c:numRef>
              <c:f>Herbicidas!$J$14</c:f>
              <c:numCache>
                <c:formatCode>0%</c:formatCode>
                <c:ptCount val="1"/>
                <c:pt idx="0">
                  <c:v>0.15770372976074637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9B0-419E-B5A3-B07FFA27F66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61"/>
        <c:overlap val="100"/>
        <c:axId val="130019712"/>
        <c:axId val="130021248"/>
      </c:barChart>
      <c:catAx>
        <c:axId val="1300197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0021248"/>
        <c:crosses val="autoZero"/>
        <c:auto val="1"/>
        <c:lblAlgn val="ctr"/>
        <c:lblOffset val="100"/>
        <c:noMultiLvlLbl val="0"/>
      </c:catAx>
      <c:valAx>
        <c:axId val="130021248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300197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59033001208314329"/>
          <c:y val="0.22780945500075844"/>
          <c:w val="0.3842212450914318"/>
          <c:h val="0.54438108999848311"/>
        </c:manualLayout>
      </c:layout>
      <c:overlay val="0"/>
      <c:txPr>
        <a:bodyPr/>
        <a:lstStyle/>
        <a:p>
          <a:pPr>
            <a:defRPr sz="1100" b="1"/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>
                <a:solidFill>
                  <a:schemeClr val="bg1">
                    <a:lumMod val="50000"/>
                  </a:schemeClr>
                </a:solidFill>
              </a:defRPr>
            </a:pPr>
            <a:r>
              <a:rPr lang="en-US" sz="1600" dirty="0" err="1">
                <a:solidFill>
                  <a:schemeClr val="bg1">
                    <a:lumMod val="50000"/>
                  </a:schemeClr>
                </a:solidFill>
              </a:rPr>
              <a:t>Fungicida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600" baseline="0" dirty="0" err="1">
                <a:solidFill>
                  <a:schemeClr val="bg1">
                    <a:lumMod val="50000"/>
                  </a:schemeClr>
                </a:solidFill>
              </a:rPr>
              <a:t>aplicado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600" baseline="0" dirty="0" err="1">
                <a:solidFill>
                  <a:schemeClr val="bg1">
                    <a:lumMod val="50000"/>
                  </a:schemeClr>
                </a:solidFill>
              </a:rPr>
              <a:t>en</a:t>
            </a:r>
            <a:r>
              <a:rPr lang="en-US" sz="1600" baseline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600" baseline="0" dirty="0" err="1">
                <a:solidFill>
                  <a:schemeClr val="bg1">
                    <a:lumMod val="50000"/>
                  </a:schemeClr>
                </a:solidFill>
              </a:rPr>
              <a:t>Soja</a:t>
            </a:r>
            <a:endParaRPr lang="en-US" sz="16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defRPr sz="1200">
                <a:solidFill>
                  <a:schemeClr val="bg1">
                    <a:lumMod val="50000"/>
                  </a:schemeClr>
                </a:solidFill>
              </a:defRPr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Vol. total/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área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</a:rPr>
              <a:t>sembrada</a:t>
            </a:r>
            <a:endParaRPr lang="en-US" sz="1200" dirty="0">
              <a:solidFill>
                <a:schemeClr val="bg1">
                  <a:lumMod val="50000"/>
                </a:schemeClr>
              </a:solidFill>
            </a:endParaRP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Fungicidas!$E$3</c:f>
              <c:strCache>
                <c:ptCount val="1"/>
                <c:pt idx="0">
                  <c:v>Lts/Ha</c:v>
                </c:pt>
              </c:strCache>
            </c:strRef>
          </c:tx>
          <c:spPr>
            <a:ln w="38100"/>
          </c:spPr>
          <c:marker>
            <c:symbol val="none"/>
          </c:marker>
          <c:dPt>
            <c:idx val="4"/>
            <c:bubble3D val="0"/>
            <c:spPr>
              <a:ln w="38100">
                <a:prstDash val="sysDash"/>
                <a:headEnd type="none"/>
                <a:tailEnd type="triangle"/>
              </a:ln>
            </c:spPr>
            <c:extLst>
              <c:ext xmlns:c16="http://schemas.microsoft.com/office/drawing/2014/chart" uri="{C3380CC4-5D6E-409C-BE32-E72D297353CC}">
                <c16:uniqueId val="{00000001-8340-41CE-9941-28FC225D7B33}"/>
              </c:ext>
            </c:extLst>
          </c:dPt>
          <c:cat>
            <c:strRef>
              <c:f>Fungicidas!$B$4:$B$8</c:f>
              <c:strCache>
                <c:ptCount val="5"/>
                <c:pt idx="0">
                  <c:v>2010/11</c:v>
                </c:pt>
                <c:pt idx="1">
                  <c:v>2012/13</c:v>
                </c:pt>
                <c:pt idx="2">
                  <c:v>2014/15</c:v>
                </c:pt>
                <c:pt idx="3">
                  <c:v>2016/17</c:v>
                </c:pt>
                <c:pt idx="4">
                  <c:v>2017/18</c:v>
                </c:pt>
              </c:strCache>
            </c:strRef>
          </c:cat>
          <c:val>
            <c:numRef>
              <c:f>Fungicidas!$E$4:$E$8</c:f>
              <c:numCache>
                <c:formatCode>_(* #,##0.00_);_(* \(#,##0.00\);_(* "-"??_);_(@_)</c:formatCode>
                <c:ptCount val="5"/>
                <c:pt idx="0">
                  <c:v>0.39640354923589355</c:v>
                </c:pt>
                <c:pt idx="1">
                  <c:v>0.25781194167810778</c:v>
                </c:pt>
                <c:pt idx="2">
                  <c:v>0.18898024999999999</c:v>
                </c:pt>
                <c:pt idx="3">
                  <c:v>0.22586347585338915</c:v>
                </c:pt>
                <c:pt idx="4">
                  <c:v>0.24354391927265195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340-41CE-9941-28FC225D7B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9204992"/>
        <c:axId val="129206528"/>
      </c:lineChart>
      <c:catAx>
        <c:axId val="1292049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s-AR"/>
          </a:p>
        </c:txPr>
        <c:crossAx val="129206528"/>
        <c:crosses val="autoZero"/>
        <c:auto val="1"/>
        <c:lblAlgn val="ctr"/>
        <c:lblOffset val="100"/>
        <c:noMultiLvlLbl val="0"/>
      </c:catAx>
      <c:valAx>
        <c:axId val="129206528"/>
        <c:scaling>
          <c:orientation val="minMax"/>
          <c:min val="1.0000000000000002E-2"/>
        </c:scaling>
        <c:delete val="0"/>
        <c:axPos val="l"/>
        <c:majorGridlines>
          <c:spPr>
            <a:ln>
              <a:solidFill>
                <a:schemeClr val="accent1">
                  <a:alpha val="25000"/>
                </a:schemeClr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AR" dirty="0"/>
                  <a:t>Fungicida (</a:t>
                </a:r>
                <a:r>
                  <a:rPr lang="es-AR" dirty="0" err="1"/>
                  <a:t>MLts</a:t>
                </a:r>
                <a:r>
                  <a:rPr lang="es-AR" dirty="0"/>
                  <a:t>)/Área (</a:t>
                </a:r>
                <a:r>
                  <a:rPr lang="es-AR" dirty="0" err="1"/>
                  <a:t>Mha</a:t>
                </a:r>
                <a:r>
                  <a:rPr lang="es-AR" dirty="0"/>
                  <a:t>)</a:t>
                </a:r>
              </a:p>
            </c:rich>
          </c:tx>
          <c:overlay val="0"/>
        </c:title>
        <c:numFmt formatCode="_-* #,##0.0_-;\-* #,##0.0_-;_-* &quot;-&quot;?_-;_-@_-" sourceLinked="0"/>
        <c:majorTickMark val="out"/>
        <c:minorTickMark val="none"/>
        <c:tickLblPos val="nextTo"/>
        <c:crossAx val="12920499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es-AR" sz="1400"/>
              <a:t>Adopción de tecnología en Soja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'NTs Cultivo'!$C$4</c:f>
              <c:strCache>
                <c:ptCount val="1"/>
                <c:pt idx="0">
                  <c:v>10/11</c:v>
                </c:pt>
              </c:strCache>
            </c:strRef>
          </c:tx>
          <c:invertIfNegative val="0"/>
          <c:cat>
            <c:strRef>
              <c:f>'NTs Cultivo'!$D$3:$F$3</c:f>
              <c:strCache>
                <c:ptCount val="3"/>
                <c:pt idx="0">
                  <c:v>NT Alto</c:v>
                </c:pt>
                <c:pt idx="1">
                  <c:v>NT Medio</c:v>
                </c:pt>
                <c:pt idx="2">
                  <c:v>NT Bajo</c:v>
                </c:pt>
              </c:strCache>
            </c:strRef>
          </c:cat>
          <c:val>
            <c:numRef>
              <c:f>'NTs Cultivo'!$D$4:$F$4</c:f>
              <c:numCache>
                <c:formatCode>_-* #,##0\ _€_-;\-* #,##0\ _€_-;_-* "-"??\ _€_-;_-@_-</c:formatCode>
                <c:ptCount val="3"/>
                <c:pt idx="0">
                  <c:v>46</c:v>
                </c:pt>
                <c:pt idx="1">
                  <c:v>46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34-4708-900A-897C32E3176B}"/>
            </c:ext>
          </c:extLst>
        </c:ser>
        <c:ser>
          <c:idx val="1"/>
          <c:order val="1"/>
          <c:tx>
            <c:strRef>
              <c:f>'NTs Cultivo'!$C$5</c:f>
              <c:strCache>
                <c:ptCount val="1"/>
                <c:pt idx="0">
                  <c:v>12/13</c:v>
                </c:pt>
              </c:strCache>
            </c:strRef>
          </c:tx>
          <c:invertIfNegative val="0"/>
          <c:cat>
            <c:strRef>
              <c:f>'NTs Cultivo'!$D$3:$F$3</c:f>
              <c:strCache>
                <c:ptCount val="3"/>
                <c:pt idx="0">
                  <c:v>NT Alto</c:v>
                </c:pt>
                <c:pt idx="1">
                  <c:v>NT Medio</c:v>
                </c:pt>
                <c:pt idx="2">
                  <c:v>NT Bajo</c:v>
                </c:pt>
              </c:strCache>
            </c:strRef>
          </c:cat>
          <c:val>
            <c:numRef>
              <c:f>'NTs Cultivo'!$D$5:$F$5</c:f>
              <c:numCache>
                <c:formatCode>_-* #,##0\ _€_-;\-* #,##0\ _€_-;_-* "-"??\ _€_-;_-@_-</c:formatCode>
                <c:ptCount val="3"/>
                <c:pt idx="0">
                  <c:v>35.468681832634935</c:v>
                </c:pt>
                <c:pt idx="1">
                  <c:v>53.680309279774995</c:v>
                </c:pt>
                <c:pt idx="2">
                  <c:v>10.851008887590071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34-4708-900A-897C32E3176B}"/>
            </c:ext>
          </c:extLst>
        </c:ser>
        <c:ser>
          <c:idx val="2"/>
          <c:order val="2"/>
          <c:tx>
            <c:strRef>
              <c:f>'NTs Cultivo'!$C$6</c:f>
              <c:strCache>
                <c:ptCount val="1"/>
                <c:pt idx="0">
                  <c:v>14/15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'NTs Cultivo'!$D$3:$F$3</c:f>
              <c:strCache>
                <c:ptCount val="3"/>
                <c:pt idx="0">
                  <c:v>NT Alto</c:v>
                </c:pt>
                <c:pt idx="1">
                  <c:v>NT Medio</c:v>
                </c:pt>
                <c:pt idx="2">
                  <c:v>NT Bajo</c:v>
                </c:pt>
              </c:strCache>
            </c:strRef>
          </c:cat>
          <c:val>
            <c:numRef>
              <c:f>'NTs Cultivo'!$D$6:$F$6</c:f>
              <c:numCache>
                <c:formatCode>_-* #,##0\ _€_-;\-* #,##0\ _€_-;_-* "-"??\ _€_-;_-@_-</c:formatCode>
                <c:ptCount val="3"/>
                <c:pt idx="0">
                  <c:v>29.448958217839909</c:v>
                </c:pt>
                <c:pt idx="1">
                  <c:v>53.959076661874171</c:v>
                </c:pt>
                <c:pt idx="2">
                  <c:v>16.591965120285916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34-4708-900A-897C32E3176B}"/>
            </c:ext>
          </c:extLst>
        </c:ser>
        <c:ser>
          <c:idx val="3"/>
          <c:order val="3"/>
          <c:tx>
            <c:strRef>
              <c:f>'NTs Cultivo'!$C$7</c:f>
              <c:strCache>
                <c:ptCount val="1"/>
                <c:pt idx="0">
                  <c:v>16/17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'NTs Cultivo'!$D$3:$F$3</c:f>
              <c:strCache>
                <c:ptCount val="3"/>
                <c:pt idx="0">
                  <c:v>NT Alto</c:v>
                </c:pt>
                <c:pt idx="1">
                  <c:v>NT Medio</c:v>
                </c:pt>
                <c:pt idx="2">
                  <c:v>NT Bajo</c:v>
                </c:pt>
              </c:strCache>
            </c:strRef>
          </c:cat>
          <c:val>
            <c:numRef>
              <c:f>'NTs Cultivo'!$D$7:$F$7</c:f>
              <c:numCache>
                <c:formatCode>_-* #,##0\ _€_-;\-* #,##0\ _€_-;_-* "-"??\ _€_-;_-@_-</c:formatCode>
                <c:ptCount val="3"/>
                <c:pt idx="0">
                  <c:v>31.640638658106202</c:v>
                </c:pt>
                <c:pt idx="1">
                  <c:v>61.461685371900302</c:v>
                </c:pt>
                <c:pt idx="2">
                  <c:v>6.8976759699935002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A34-4708-900A-897C32E317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0118400"/>
        <c:axId val="130120320"/>
      </c:barChart>
      <c:catAx>
        <c:axId val="1301184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s-AR"/>
                  <a:t>Niveles Tecnológicos por campaña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crossAx val="130120320"/>
        <c:crosses val="autoZero"/>
        <c:auto val="1"/>
        <c:lblAlgn val="ctr"/>
        <c:lblOffset val="100"/>
        <c:noMultiLvlLbl val="0"/>
      </c:catAx>
      <c:valAx>
        <c:axId val="130120320"/>
        <c:scaling>
          <c:orientation val="minMax"/>
          <c:max val="80.010000000000005"/>
          <c:min val="1.0000000000000002E-2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AR"/>
                  <a:t>Adopción de NT (%)</a:t>
                </a:r>
              </a:p>
            </c:rich>
          </c:tx>
          <c:overlay val="0"/>
        </c:title>
        <c:numFmt formatCode="_-* #,##0\ _€_-;\-* #,##0\ _€_-;_-* &quot;-&quot;??\ _€_-;_-@_-" sourceLinked="1"/>
        <c:majorTickMark val="out"/>
        <c:minorTickMark val="none"/>
        <c:tickLblPos val="nextTo"/>
        <c:crossAx val="130118400"/>
        <c:crosses val="autoZero"/>
        <c:crossBetween val="between"/>
      </c:valAx>
      <c:spPr>
        <a:noFill/>
        <a:ln>
          <a:noFill/>
        </a:ln>
      </c:spPr>
    </c:plotArea>
    <c:legend>
      <c:legendPos val="t"/>
      <c:overlay val="0"/>
      <c:txPr>
        <a:bodyPr/>
        <a:lstStyle/>
        <a:p>
          <a:pPr>
            <a:defRPr sz="1050"/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/>
      </a:pPr>
      <a:endParaRPr lang="es-AR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es-AR" sz="1400"/>
              <a:t>Adopción de tecnología en Girasol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'NTs Cultivo'!$C$25</c:f>
              <c:strCache>
                <c:ptCount val="1"/>
                <c:pt idx="0">
                  <c:v>10/11</c:v>
                </c:pt>
              </c:strCache>
            </c:strRef>
          </c:tx>
          <c:invertIfNegative val="0"/>
          <c:cat>
            <c:strRef>
              <c:f>'NTs Cultivo'!$D$3:$F$3</c:f>
              <c:strCache>
                <c:ptCount val="3"/>
                <c:pt idx="0">
                  <c:v>NT Alto</c:v>
                </c:pt>
                <c:pt idx="1">
                  <c:v>NT Medio</c:v>
                </c:pt>
                <c:pt idx="2">
                  <c:v>NT Bajo</c:v>
                </c:pt>
              </c:strCache>
            </c:strRef>
          </c:cat>
          <c:val>
            <c:numRef>
              <c:f>'NTs Cultivo'!$D$25:$F$25</c:f>
              <c:numCache>
                <c:formatCode>_-* #,##0\ _€_-;\-* #,##0\ _€_-;_-* "-"??\ _€_-;_-@_-</c:formatCode>
                <c:ptCount val="3"/>
                <c:pt idx="0">
                  <c:v>33</c:v>
                </c:pt>
                <c:pt idx="1">
                  <c:v>56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D5-47CB-9840-62A1E523F6D4}"/>
            </c:ext>
          </c:extLst>
        </c:ser>
        <c:ser>
          <c:idx val="1"/>
          <c:order val="1"/>
          <c:tx>
            <c:strRef>
              <c:f>'NTs Cultivo'!$C$26</c:f>
              <c:strCache>
                <c:ptCount val="1"/>
                <c:pt idx="0">
                  <c:v>12/13</c:v>
                </c:pt>
              </c:strCache>
            </c:strRef>
          </c:tx>
          <c:invertIfNegative val="0"/>
          <c:cat>
            <c:strRef>
              <c:f>'NTs Cultivo'!$D$3:$F$3</c:f>
              <c:strCache>
                <c:ptCount val="3"/>
                <c:pt idx="0">
                  <c:v>NT Alto</c:v>
                </c:pt>
                <c:pt idx="1">
                  <c:v>NT Medio</c:v>
                </c:pt>
                <c:pt idx="2">
                  <c:v>NT Bajo</c:v>
                </c:pt>
              </c:strCache>
            </c:strRef>
          </c:cat>
          <c:val>
            <c:numRef>
              <c:f>'NTs Cultivo'!$D$26:$F$26</c:f>
              <c:numCache>
                <c:formatCode>_-* #,##0\ _€_-;\-* #,##0\ _€_-;_-* "-"??\ _€_-;_-@_-</c:formatCode>
                <c:ptCount val="3"/>
                <c:pt idx="0">
                  <c:v>25.430788099587087</c:v>
                </c:pt>
                <c:pt idx="1">
                  <c:v>68.990951312811816</c:v>
                </c:pt>
                <c:pt idx="2">
                  <c:v>5.5782605876011075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D5-47CB-9840-62A1E523F6D4}"/>
            </c:ext>
          </c:extLst>
        </c:ser>
        <c:ser>
          <c:idx val="2"/>
          <c:order val="2"/>
          <c:tx>
            <c:strRef>
              <c:f>'NTs Cultivo'!$C$27</c:f>
              <c:strCache>
                <c:ptCount val="1"/>
                <c:pt idx="0">
                  <c:v>14/15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'NTs Cultivo'!$D$3:$F$3</c:f>
              <c:strCache>
                <c:ptCount val="3"/>
                <c:pt idx="0">
                  <c:v>NT Alto</c:v>
                </c:pt>
                <c:pt idx="1">
                  <c:v>NT Medio</c:v>
                </c:pt>
                <c:pt idx="2">
                  <c:v>NT Bajo</c:v>
                </c:pt>
              </c:strCache>
            </c:strRef>
          </c:cat>
          <c:val>
            <c:numRef>
              <c:f>'NTs Cultivo'!$D$27:$F$27</c:f>
              <c:numCache>
                <c:formatCode>_-* #,##0\ _€_-;\-* #,##0\ _€_-;_-* "-"??\ _€_-;_-@_-</c:formatCode>
                <c:ptCount val="3"/>
                <c:pt idx="0">
                  <c:v>39.278460994535308</c:v>
                </c:pt>
                <c:pt idx="1">
                  <c:v>52.635680507606118</c:v>
                </c:pt>
                <c:pt idx="2">
                  <c:v>9.0870171858309057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6D5-47CB-9840-62A1E523F6D4}"/>
            </c:ext>
          </c:extLst>
        </c:ser>
        <c:ser>
          <c:idx val="3"/>
          <c:order val="3"/>
          <c:tx>
            <c:strRef>
              <c:f>'NTs Cultivo'!$C$28</c:f>
              <c:strCache>
                <c:ptCount val="1"/>
                <c:pt idx="0">
                  <c:v>16/17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'NTs Cultivo'!$D$3:$F$3</c:f>
              <c:strCache>
                <c:ptCount val="3"/>
                <c:pt idx="0">
                  <c:v>NT Alto</c:v>
                </c:pt>
                <c:pt idx="1">
                  <c:v>NT Medio</c:v>
                </c:pt>
                <c:pt idx="2">
                  <c:v>NT Bajo</c:v>
                </c:pt>
              </c:strCache>
            </c:strRef>
          </c:cat>
          <c:val>
            <c:numRef>
              <c:f>'NTs Cultivo'!$D$28:$F$28</c:f>
              <c:numCache>
                <c:formatCode>_-* #,##0\ _€_-;\-* #,##0\ _€_-;_-* "-"??\ _€_-;_-@_-</c:formatCode>
                <c:ptCount val="3"/>
                <c:pt idx="0">
                  <c:v>17.768619472550402</c:v>
                </c:pt>
                <c:pt idx="1">
                  <c:v>74.441048956830002</c:v>
                </c:pt>
                <c:pt idx="2">
                  <c:v>7.7903315706195801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6D5-47CB-9840-62A1E523F6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0189568"/>
        <c:axId val="130195840"/>
      </c:barChart>
      <c:catAx>
        <c:axId val="1301895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s-AR"/>
                  <a:t>Niveles Tecnológicos por campaña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crossAx val="130195840"/>
        <c:crosses val="autoZero"/>
        <c:auto val="1"/>
        <c:lblAlgn val="ctr"/>
        <c:lblOffset val="100"/>
        <c:noMultiLvlLbl val="0"/>
      </c:catAx>
      <c:valAx>
        <c:axId val="130195840"/>
        <c:scaling>
          <c:orientation val="minMax"/>
          <c:min val="1.0000000000000002E-2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AR"/>
                  <a:t>Adopción de NT (%)</a:t>
                </a:r>
              </a:p>
            </c:rich>
          </c:tx>
          <c:overlay val="0"/>
        </c:title>
        <c:numFmt formatCode="_-* #,##0\ _€_-;\-* #,##0\ _€_-;_-* &quot;-&quot;??\ _€_-;_-@_-" sourceLinked="1"/>
        <c:majorTickMark val="out"/>
        <c:minorTickMark val="none"/>
        <c:tickLblPos val="nextTo"/>
        <c:crossAx val="130189568"/>
        <c:crosses val="autoZero"/>
        <c:crossBetween val="between"/>
      </c:valAx>
      <c:spPr>
        <a:noFill/>
        <a:ln>
          <a:noFill/>
        </a:ln>
      </c:spPr>
    </c:plotArea>
    <c:legend>
      <c:legendPos val="t"/>
      <c:overlay val="0"/>
      <c:txPr>
        <a:bodyPr/>
        <a:lstStyle/>
        <a:p>
          <a:pPr>
            <a:defRPr lang="es-AR" sz="1050" b="0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/>
      </a:pPr>
      <a:endParaRPr lang="es-A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Hoja1!$N$4:$N$5</c:f>
              <c:strCache>
                <c:ptCount val="2"/>
                <c:pt idx="0">
                  <c:v>Zona Núcleo Girasolera</c:v>
                </c:pt>
                <c:pt idx="1">
                  <c:v>Zona Extra-Pamp.</c:v>
                </c:pt>
              </c:strCache>
            </c:strRef>
          </c:cat>
          <c:val>
            <c:numRef>
              <c:f>Hoja1!$O$4:$O$5</c:f>
              <c:numCache>
                <c:formatCode>0%</c:formatCode>
                <c:ptCount val="2"/>
                <c:pt idx="0">
                  <c:v>0.04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43-41DA-9179-A647B07948B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30"/>
        <c:overlap val="-25"/>
        <c:axId val="568857112"/>
        <c:axId val="568863016"/>
      </c:barChart>
      <c:catAx>
        <c:axId val="568857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568863016"/>
        <c:crosses val="autoZero"/>
        <c:auto val="1"/>
        <c:lblAlgn val="ctr"/>
        <c:lblOffset val="100"/>
        <c:noMultiLvlLbl val="0"/>
      </c:catAx>
      <c:valAx>
        <c:axId val="568863016"/>
        <c:scaling>
          <c:orientation val="minMax"/>
          <c:min val="2.0000000000000004E-2"/>
        </c:scaling>
        <c:delete val="1"/>
        <c:axPos val="l"/>
        <c:numFmt formatCode="0%" sourceLinked="1"/>
        <c:majorTickMark val="out"/>
        <c:minorTickMark val="none"/>
        <c:tickLblPos val="nextTo"/>
        <c:crossAx val="568857112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s-AR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title>
      <c:tx>
        <c:rich>
          <a:bodyPr/>
          <a:lstStyle/>
          <a:p>
            <a:pPr algn="ctr" rtl="0">
              <a:defRPr lang="es-AR" sz="1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s-AR" sz="1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Adopción de tecnología en Maíz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'NTs Cultivo'!$C$18</c:f>
              <c:strCache>
                <c:ptCount val="1"/>
                <c:pt idx="0">
                  <c:v>10/11</c:v>
                </c:pt>
              </c:strCache>
            </c:strRef>
          </c:tx>
          <c:invertIfNegative val="0"/>
          <c:cat>
            <c:strRef>
              <c:f>'NTs Cultivo'!$D$3:$F$3</c:f>
              <c:strCache>
                <c:ptCount val="3"/>
                <c:pt idx="0">
                  <c:v>NT Alto</c:v>
                </c:pt>
                <c:pt idx="1">
                  <c:v>NT Medio</c:v>
                </c:pt>
                <c:pt idx="2">
                  <c:v>NT Bajo</c:v>
                </c:pt>
              </c:strCache>
            </c:strRef>
          </c:cat>
          <c:val>
            <c:numRef>
              <c:f>'NTs Cultivo'!$D$18:$F$18</c:f>
              <c:numCache>
                <c:formatCode>_-* #,##0\ _€_-;\-* #,##0\ _€_-;_-* "-"??\ _€_-;_-@_-</c:formatCode>
                <c:ptCount val="3"/>
                <c:pt idx="0">
                  <c:v>66</c:v>
                </c:pt>
                <c:pt idx="1">
                  <c:v>31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79-48AC-8378-D371A269CC73}"/>
            </c:ext>
          </c:extLst>
        </c:ser>
        <c:ser>
          <c:idx val="1"/>
          <c:order val="1"/>
          <c:tx>
            <c:strRef>
              <c:f>'NTs Cultivo'!$C$19</c:f>
              <c:strCache>
                <c:ptCount val="1"/>
                <c:pt idx="0">
                  <c:v>12/13</c:v>
                </c:pt>
              </c:strCache>
            </c:strRef>
          </c:tx>
          <c:invertIfNegative val="0"/>
          <c:cat>
            <c:strRef>
              <c:f>'NTs Cultivo'!$D$3:$F$3</c:f>
              <c:strCache>
                <c:ptCount val="3"/>
                <c:pt idx="0">
                  <c:v>NT Alto</c:v>
                </c:pt>
                <c:pt idx="1">
                  <c:v>NT Medio</c:v>
                </c:pt>
                <c:pt idx="2">
                  <c:v>NT Bajo</c:v>
                </c:pt>
              </c:strCache>
            </c:strRef>
          </c:cat>
          <c:val>
            <c:numRef>
              <c:f>'NTs Cultivo'!$D$19:$F$19</c:f>
              <c:numCache>
                <c:formatCode>_-* #,##0\ _€_-;\-* #,##0\ _€_-;_-* "-"??\ _€_-;_-@_-</c:formatCode>
                <c:ptCount val="3"/>
                <c:pt idx="0">
                  <c:v>56</c:v>
                </c:pt>
                <c:pt idx="1">
                  <c:v>36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79-48AC-8378-D371A269CC73}"/>
            </c:ext>
          </c:extLst>
        </c:ser>
        <c:ser>
          <c:idx val="2"/>
          <c:order val="2"/>
          <c:tx>
            <c:strRef>
              <c:f>'NTs Cultivo'!$C$20</c:f>
              <c:strCache>
                <c:ptCount val="1"/>
                <c:pt idx="0">
                  <c:v>14/15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'NTs Cultivo'!$D$3:$F$3</c:f>
              <c:strCache>
                <c:ptCount val="3"/>
                <c:pt idx="0">
                  <c:v>NT Alto</c:v>
                </c:pt>
                <c:pt idx="1">
                  <c:v>NT Medio</c:v>
                </c:pt>
                <c:pt idx="2">
                  <c:v>NT Bajo</c:v>
                </c:pt>
              </c:strCache>
            </c:strRef>
          </c:cat>
          <c:val>
            <c:numRef>
              <c:f>'NTs Cultivo'!$D$20:$F$20</c:f>
              <c:numCache>
                <c:formatCode>_-* #,##0\ _€_-;\-* #,##0\ _€_-;_-* "-"??\ _€_-;_-@_-</c:formatCode>
                <c:ptCount val="3"/>
                <c:pt idx="0">
                  <c:v>39.371077749709762</c:v>
                </c:pt>
                <c:pt idx="1">
                  <c:v>53.203186439986524</c:v>
                </c:pt>
                <c:pt idx="2">
                  <c:v>7.4257358103036815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279-48AC-8378-D371A269CC73}"/>
            </c:ext>
          </c:extLst>
        </c:ser>
        <c:ser>
          <c:idx val="3"/>
          <c:order val="3"/>
          <c:tx>
            <c:strRef>
              <c:f>'NTs Cultivo'!$C$21</c:f>
              <c:strCache>
                <c:ptCount val="1"/>
                <c:pt idx="0">
                  <c:v>16/17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0"/>
                  <c:y val="4.00991083676268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279-48AC-8378-D371A269CC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'NTs Cultivo'!$D$3:$F$3</c:f>
              <c:strCache>
                <c:ptCount val="3"/>
                <c:pt idx="0">
                  <c:v>NT Alto</c:v>
                </c:pt>
                <c:pt idx="1">
                  <c:v>NT Medio</c:v>
                </c:pt>
                <c:pt idx="2">
                  <c:v>NT Bajo</c:v>
                </c:pt>
              </c:strCache>
            </c:strRef>
          </c:cat>
          <c:val>
            <c:numRef>
              <c:f>'NTs Cultivo'!$D$21:$F$21</c:f>
              <c:numCache>
                <c:formatCode>_-* #,##0\ _€_-;\-* #,##0\ _€_-;_-* "-"??\ _€_-;_-@_-</c:formatCode>
                <c:ptCount val="3"/>
                <c:pt idx="0">
                  <c:v>51.753847899327099</c:v>
                </c:pt>
                <c:pt idx="1">
                  <c:v>43.489419721351702</c:v>
                </c:pt>
                <c:pt idx="2">
                  <c:v>4.7567323793212104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279-48AC-8378-D371A269CC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0522112"/>
        <c:axId val="130524288"/>
      </c:barChart>
      <c:catAx>
        <c:axId val="130522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s-AR"/>
                  <a:t>Niveles Tecnológicos por campaña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crossAx val="130524288"/>
        <c:crosses val="autoZero"/>
        <c:auto val="1"/>
        <c:lblAlgn val="ctr"/>
        <c:lblOffset val="100"/>
        <c:noMultiLvlLbl val="0"/>
      </c:catAx>
      <c:valAx>
        <c:axId val="130524288"/>
        <c:scaling>
          <c:orientation val="minMax"/>
          <c:max val="80.010000000000005"/>
          <c:min val="1.0000000000000002E-2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AR"/>
                  <a:t>Adopción de NT (%)</a:t>
                </a:r>
              </a:p>
            </c:rich>
          </c:tx>
          <c:overlay val="0"/>
        </c:title>
        <c:numFmt formatCode="_-* #,##0\ _€_-;\-* #,##0\ _€_-;_-* &quot;-&quot;??\ _€_-;_-@_-" sourceLinked="1"/>
        <c:majorTickMark val="out"/>
        <c:minorTickMark val="none"/>
        <c:tickLblPos val="nextTo"/>
        <c:crossAx val="130522112"/>
        <c:crosses val="autoZero"/>
        <c:crossBetween val="between"/>
      </c:valAx>
      <c:spPr>
        <a:noFill/>
        <a:ln>
          <a:noFill/>
        </a:ln>
      </c:spPr>
    </c:plotArea>
    <c:legend>
      <c:legendPos val="t"/>
      <c:overlay val="0"/>
      <c:txPr>
        <a:bodyPr/>
        <a:lstStyle/>
        <a:p>
          <a:pPr>
            <a:defRPr lang="es-AR" sz="1050" b="0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/>
      </a:pPr>
      <a:endParaRPr lang="es-AR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title>
      <c:tx>
        <c:rich>
          <a:bodyPr/>
          <a:lstStyle/>
          <a:p>
            <a:pPr algn="ctr" rtl="0">
              <a:defRPr lang="es-AR" sz="1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s-AR" sz="14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Adopción de tecnología en Sorgo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'NTs Cultivo'!$C$32</c:f>
              <c:strCache>
                <c:ptCount val="1"/>
                <c:pt idx="0">
                  <c:v>10/11</c:v>
                </c:pt>
              </c:strCache>
            </c:strRef>
          </c:tx>
          <c:invertIfNegative val="0"/>
          <c:cat>
            <c:strRef>
              <c:f>'NTs Cultivo'!$D$3:$F$3</c:f>
              <c:strCache>
                <c:ptCount val="3"/>
                <c:pt idx="0">
                  <c:v>NT Alto</c:v>
                </c:pt>
                <c:pt idx="1">
                  <c:v>NT Medio</c:v>
                </c:pt>
                <c:pt idx="2">
                  <c:v>NT Bajo</c:v>
                </c:pt>
              </c:strCache>
            </c:strRef>
          </c:cat>
          <c:val>
            <c:numRef>
              <c:f>'NTs Cultivo'!$D$32:$F$32</c:f>
              <c:numCache>
                <c:formatCode>_-* #,##0\ _€_-;\-* #,##0\ _€_-;_-* "-"??\ _€_-;_-@_-</c:formatCode>
                <c:ptCount val="3"/>
                <c:pt idx="0">
                  <c:v>15</c:v>
                </c:pt>
                <c:pt idx="1">
                  <c:v>54</c:v>
                </c:pt>
                <c:pt idx="2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B3-46C6-90CC-A05683683756}"/>
            </c:ext>
          </c:extLst>
        </c:ser>
        <c:ser>
          <c:idx val="1"/>
          <c:order val="1"/>
          <c:tx>
            <c:strRef>
              <c:f>'NTs Cultivo'!$C$33</c:f>
              <c:strCache>
                <c:ptCount val="1"/>
                <c:pt idx="0">
                  <c:v>12/13</c:v>
                </c:pt>
              </c:strCache>
            </c:strRef>
          </c:tx>
          <c:invertIfNegative val="0"/>
          <c:cat>
            <c:strRef>
              <c:f>'NTs Cultivo'!$D$3:$F$3</c:f>
              <c:strCache>
                <c:ptCount val="3"/>
                <c:pt idx="0">
                  <c:v>NT Alto</c:v>
                </c:pt>
                <c:pt idx="1">
                  <c:v>NT Medio</c:v>
                </c:pt>
                <c:pt idx="2">
                  <c:v>NT Bajo</c:v>
                </c:pt>
              </c:strCache>
            </c:strRef>
          </c:cat>
          <c:val>
            <c:numRef>
              <c:f>'NTs Cultivo'!$D$33:$F$33</c:f>
              <c:numCache>
                <c:formatCode>_-* #,##0\ _€_-;\-* #,##0\ _€_-;_-* "-"??\ _€_-;_-@_-</c:formatCode>
                <c:ptCount val="3"/>
                <c:pt idx="0">
                  <c:v>5.0745666693326825</c:v>
                </c:pt>
                <c:pt idx="1">
                  <c:v>64.763671682017872</c:v>
                </c:pt>
                <c:pt idx="2">
                  <c:v>30.161761648649442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B3-46C6-90CC-A05683683756}"/>
            </c:ext>
          </c:extLst>
        </c:ser>
        <c:ser>
          <c:idx val="2"/>
          <c:order val="2"/>
          <c:tx>
            <c:strRef>
              <c:f>'NTs Cultivo'!$C$34</c:f>
              <c:strCache>
                <c:ptCount val="1"/>
                <c:pt idx="0">
                  <c:v>14/15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2.349417009602194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7B3-46C6-90CC-A05683683756}"/>
                </c:ext>
              </c:extLst>
            </c:dLbl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'NTs Cultivo'!$D$3:$F$3</c:f>
              <c:strCache>
                <c:ptCount val="3"/>
                <c:pt idx="0">
                  <c:v>NT Alto</c:v>
                </c:pt>
                <c:pt idx="1">
                  <c:v>NT Medio</c:v>
                </c:pt>
                <c:pt idx="2">
                  <c:v>NT Bajo</c:v>
                </c:pt>
              </c:strCache>
            </c:strRef>
          </c:cat>
          <c:val>
            <c:numRef>
              <c:f>'NTs Cultivo'!$D$34:$F$34</c:f>
              <c:numCache>
                <c:formatCode>_-* #,##0\ _€_-;\-* #,##0\ _€_-;_-* "-"??\ _€_-;_-@_-</c:formatCode>
                <c:ptCount val="3"/>
                <c:pt idx="0">
                  <c:v>0.92838009086245477</c:v>
                </c:pt>
                <c:pt idx="1">
                  <c:v>41.896962660904848</c:v>
                </c:pt>
                <c:pt idx="2">
                  <c:v>57.174657248232705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7B3-46C6-90CC-A05683683756}"/>
            </c:ext>
          </c:extLst>
        </c:ser>
        <c:ser>
          <c:idx val="3"/>
          <c:order val="3"/>
          <c:tx>
            <c:strRef>
              <c:f>'NTs Cultivo'!$C$35</c:f>
              <c:strCache>
                <c:ptCount val="1"/>
                <c:pt idx="0">
                  <c:v>16/17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'NTs Cultivo'!$D$3:$F$3</c:f>
              <c:strCache>
                <c:ptCount val="3"/>
                <c:pt idx="0">
                  <c:v>NT Alto</c:v>
                </c:pt>
                <c:pt idx="1">
                  <c:v>NT Medio</c:v>
                </c:pt>
                <c:pt idx="2">
                  <c:v>NT Bajo</c:v>
                </c:pt>
              </c:strCache>
            </c:strRef>
          </c:cat>
          <c:val>
            <c:numRef>
              <c:f>'NTs Cultivo'!$D$35:$F$35</c:f>
              <c:numCache>
                <c:formatCode>_-* #,##0\ _€_-;\-* #,##0\ _€_-;_-* "-"??\ _€_-;_-@_-</c:formatCode>
                <c:ptCount val="3"/>
                <c:pt idx="0">
                  <c:v>9.8199403644740997</c:v>
                </c:pt>
                <c:pt idx="1">
                  <c:v>68.563839444250405</c:v>
                </c:pt>
                <c:pt idx="2">
                  <c:v>21.616220191275499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7B3-46C6-90CC-A056836837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277568"/>
        <c:axId val="131279488"/>
      </c:barChart>
      <c:catAx>
        <c:axId val="1312775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s-AR"/>
                  <a:t>Niveles Tecnológicos por campaña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crossAx val="131279488"/>
        <c:crosses val="autoZero"/>
        <c:auto val="1"/>
        <c:lblAlgn val="ctr"/>
        <c:lblOffset val="100"/>
        <c:noMultiLvlLbl val="0"/>
      </c:catAx>
      <c:valAx>
        <c:axId val="131279488"/>
        <c:scaling>
          <c:orientation val="minMax"/>
          <c:min val="1.0000000000000002E-2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AR"/>
                  <a:t>Adopción de NT (%)</a:t>
                </a:r>
              </a:p>
            </c:rich>
          </c:tx>
          <c:overlay val="0"/>
        </c:title>
        <c:numFmt formatCode="_-* #,##0\ _€_-;\-* #,##0\ _€_-;_-* &quot;-&quot;??\ _€_-;_-@_-" sourceLinked="1"/>
        <c:majorTickMark val="out"/>
        <c:minorTickMark val="none"/>
        <c:tickLblPos val="nextTo"/>
        <c:crossAx val="131277568"/>
        <c:crosses val="autoZero"/>
        <c:crossBetween val="between"/>
      </c:valAx>
      <c:spPr>
        <a:noFill/>
        <a:ln>
          <a:noFill/>
        </a:ln>
      </c:spPr>
    </c:plotArea>
    <c:legend>
      <c:legendPos val="t"/>
      <c:overlay val="0"/>
      <c:txPr>
        <a:bodyPr/>
        <a:lstStyle/>
        <a:p>
          <a:pPr>
            <a:defRPr lang="es-AR" sz="1050" b="0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/>
      </a:pPr>
      <a:endParaRPr lang="es-AR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37"/>
    </mc:Choice>
    <mc:Fallback>
      <c:style val="37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es-AR" sz="1600"/>
              <a:t>Niveles tecnológicos en Argentina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'NTs País'!$C$4</c:f>
              <c:strCache>
                <c:ptCount val="1"/>
                <c:pt idx="0">
                  <c:v>10/11</c:v>
                </c:pt>
              </c:strCache>
            </c:strRef>
          </c:tx>
          <c:invertIfNegative val="0"/>
          <c:cat>
            <c:strRef>
              <c:f>'NTs País'!$D$3:$F$3</c:f>
              <c:strCache>
                <c:ptCount val="3"/>
                <c:pt idx="0">
                  <c:v>NT Alto</c:v>
                </c:pt>
                <c:pt idx="1">
                  <c:v>NT Medio</c:v>
                </c:pt>
                <c:pt idx="2">
                  <c:v>NT Bajo</c:v>
                </c:pt>
              </c:strCache>
            </c:strRef>
          </c:cat>
          <c:val>
            <c:numRef>
              <c:f>'NTs País'!$D$4:$F$4</c:f>
              <c:numCache>
                <c:formatCode>0</c:formatCode>
                <c:ptCount val="3"/>
                <c:pt idx="0">
                  <c:v>47</c:v>
                </c:pt>
                <c:pt idx="1">
                  <c:v>42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58-453D-85C5-86FCDE2A2C4D}"/>
            </c:ext>
          </c:extLst>
        </c:ser>
        <c:ser>
          <c:idx val="1"/>
          <c:order val="1"/>
          <c:tx>
            <c:strRef>
              <c:f>'NTs País'!$C$5</c:f>
              <c:strCache>
                <c:ptCount val="1"/>
                <c:pt idx="0">
                  <c:v>12/13</c:v>
                </c:pt>
              </c:strCache>
            </c:strRef>
          </c:tx>
          <c:invertIfNegative val="0"/>
          <c:cat>
            <c:strRef>
              <c:f>'NTs País'!$D$3:$F$3</c:f>
              <c:strCache>
                <c:ptCount val="3"/>
                <c:pt idx="0">
                  <c:v>NT Alto</c:v>
                </c:pt>
                <c:pt idx="1">
                  <c:v>NT Medio</c:v>
                </c:pt>
                <c:pt idx="2">
                  <c:v>NT Bajo</c:v>
                </c:pt>
              </c:strCache>
            </c:strRef>
          </c:cat>
          <c:val>
            <c:numRef>
              <c:f>'NTs País'!$D$5:$F$5</c:f>
              <c:numCache>
                <c:formatCode>0</c:formatCode>
                <c:ptCount val="3"/>
                <c:pt idx="0">
                  <c:v>37</c:v>
                </c:pt>
                <c:pt idx="1">
                  <c:v>50</c:v>
                </c:pt>
                <c:pt idx="2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58-453D-85C5-86FCDE2A2C4D}"/>
            </c:ext>
          </c:extLst>
        </c:ser>
        <c:ser>
          <c:idx val="2"/>
          <c:order val="2"/>
          <c:tx>
            <c:strRef>
              <c:f>'NTs País'!$C$6</c:f>
              <c:strCache>
                <c:ptCount val="1"/>
                <c:pt idx="0">
                  <c:v>14/15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es-AR" sz="1200" b="0" i="0" u="none" strike="noStrike" kern="1200" baseline="0">
                    <a:solidFill>
                      <a:prstClr val="black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'NTs País'!$D$3:$F$3</c:f>
              <c:strCache>
                <c:ptCount val="3"/>
                <c:pt idx="0">
                  <c:v>NT Alto</c:v>
                </c:pt>
                <c:pt idx="1">
                  <c:v>NT Medio</c:v>
                </c:pt>
                <c:pt idx="2">
                  <c:v>NT Bajo</c:v>
                </c:pt>
              </c:strCache>
            </c:strRef>
          </c:cat>
          <c:val>
            <c:numRef>
              <c:f>'NTs País'!$D$6:$F$6</c:f>
              <c:numCache>
                <c:formatCode>0</c:formatCode>
                <c:ptCount val="3"/>
                <c:pt idx="0">
                  <c:v>28.650645345964815</c:v>
                </c:pt>
                <c:pt idx="1">
                  <c:v>50.511153576940835</c:v>
                </c:pt>
                <c:pt idx="2">
                  <c:v>20.838201077094343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458-453D-85C5-86FCDE2A2C4D}"/>
            </c:ext>
          </c:extLst>
        </c:ser>
        <c:ser>
          <c:idx val="3"/>
          <c:order val="3"/>
          <c:tx>
            <c:strRef>
              <c:f>'NTs País'!$C$7</c:f>
              <c:strCache>
                <c:ptCount val="1"/>
                <c:pt idx="0">
                  <c:v>16/17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es-A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'NTs País'!$D$3:$F$3</c:f>
              <c:strCache>
                <c:ptCount val="3"/>
                <c:pt idx="0">
                  <c:v>NT Alto</c:v>
                </c:pt>
                <c:pt idx="1">
                  <c:v>NT Medio</c:v>
                </c:pt>
                <c:pt idx="2">
                  <c:v>NT Bajo</c:v>
                </c:pt>
              </c:strCache>
            </c:strRef>
          </c:cat>
          <c:val>
            <c:numRef>
              <c:f>'NTs País'!$D$7:$F$7</c:f>
              <c:numCache>
                <c:formatCode>0</c:formatCode>
                <c:ptCount val="3"/>
                <c:pt idx="0">
                  <c:v>34.508228331571502</c:v>
                </c:pt>
                <c:pt idx="1">
                  <c:v>56.564836377428698</c:v>
                </c:pt>
                <c:pt idx="2">
                  <c:v>8.9269352909997792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458-453D-85C5-86FCDE2A2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9"/>
        <c:overlap val="-22"/>
        <c:axId val="130852352"/>
        <c:axId val="130854272"/>
      </c:barChart>
      <c:catAx>
        <c:axId val="1308523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50" b="0"/>
                </a:pPr>
                <a:r>
                  <a:rPr lang="es-AR" sz="1050" b="0"/>
                  <a:t>Niveles Tecnológicos por campaña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es-AR"/>
          </a:p>
        </c:txPr>
        <c:crossAx val="130854272"/>
        <c:crosses val="autoZero"/>
        <c:auto val="1"/>
        <c:lblAlgn val="ctr"/>
        <c:lblOffset val="100"/>
        <c:noMultiLvlLbl val="0"/>
      </c:catAx>
      <c:valAx>
        <c:axId val="130854272"/>
        <c:scaling>
          <c:orientation val="minMax"/>
          <c:max val="60.01"/>
          <c:min val="1.0000000000000002E-2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s-AR"/>
                  <a:t>Adopción de NT (%)</a:t>
                </a:r>
              </a:p>
            </c:rich>
          </c:tx>
          <c:overlay val="0"/>
        </c:title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s-AR"/>
          </a:p>
        </c:txPr>
        <c:crossAx val="130852352"/>
        <c:crosses val="autoZero"/>
        <c:crossBetween val="between"/>
      </c:valAx>
      <c:spPr>
        <a:noFill/>
        <a:ln>
          <a:noFill/>
        </a:ln>
      </c:spPr>
    </c:plotArea>
    <c:legend>
      <c:legendPos val="t"/>
      <c:overlay val="0"/>
      <c:txPr>
        <a:bodyPr/>
        <a:lstStyle/>
        <a:p>
          <a:pPr>
            <a:defRPr sz="1100"/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540153109572365"/>
          <c:y val="0.10836582045831962"/>
          <c:w val="0.57990516718188234"/>
          <c:h val="0.85832198992587228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8DC-49B5-9E44-FE8210E2AD2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8DC-49B5-9E44-FE8210E2AD2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8DC-49B5-9E44-FE8210E2AD2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8DC-49B5-9E44-FE8210E2AD2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98DC-49B5-9E44-FE8210E2AD22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98DC-49B5-9E44-FE8210E2AD22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98DC-49B5-9E44-FE8210E2AD22}"/>
                </c:ext>
              </c:extLst>
            </c:dLbl>
            <c:dLbl>
              <c:idx val="3"/>
              <c:layout>
                <c:manualLayout>
                  <c:x val="0.2229664802189105"/>
                  <c:y val="-6.585808363062582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A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8DC-49B5-9E44-FE8210E2AD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Hoja3!$V$32:$V$35</c:f>
              <c:strCache>
                <c:ptCount val="4"/>
                <c:pt idx="0">
                  <c:v>Girasol</c:v>
                </c:pt>
                <c:pt idx="1">
                  <c:v>Trigo</c:v>
                </c:pt>
                <c:pt idx="2">
                  <c:v>Maíz</c:v>
                </c:pt>
                <c:pt idx="3">
                  <c:v>Soja</c:v>
                </c:pt>
              </c:strCache>
            </c:strRef>
          </c:cat>
          <c:val>
            <c:numRef>
              <c:f>Hoja3!$W$32:$W$35</c:f>
              <c:numCache>
                <c:formatCode>0%</c:formatCode>
                <c:ptCount val="4"/>
                <c:pt idx="0">
                  <c:v>3.720257230830129E-2</c:v>
                </c:pt>
                <c:pt idx="1">
                  <c:v>9.6239129825669775E-2</c:v>
                </c:pt>
                <c:pt idx="2">
                  <c:v>0.30821004450366685</c:v>
                </c:pt>
                <c:pt idx="3">
                  <c:v>0.55834825336236216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8DC-49B5-9E44-FE8210E2AD22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bg1"/>
          </a:solidFill>
        </a:defRPr>
      </a:pPr>
      <a:endParaRPr lang="es-AR"/>
    </a:p>
  </c:txPr>
  <c:externalData r:id="rId4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Hoja3!$V$38</c:f>
              <c:strCache>
                <c:ptCount val="1"/>
                <c:pt idx="0">
                  <c:v>2015/16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Hoja3!$U$39:$U$43</c:f>
              <c:strCache>
                <c:ptCount val="5"/>
                <c:pt idx="0">
                  <c:v>Trigo</c:v>
                </c:pt>
                <c:pt idx="1">
                  <c:v>Girasol</c:v>
                </c:pt>
                <c:pt idx="2">
                  <c:v>Maíz</c:v>
                </c:pt>
                <c:pt idx="3">
                  <c:v>Soja </c:v>
                </c:pt>
                <c:pt idx="4">
                  <c:v>Total</c:v>
                </c:pt>
              </c:strCache>
            </c:strRef>
          </c:cat>
          <c:val>
            <c:numRef>
              <c:f>Hoja3!$V$39:$V$43</c:f>
              <c:numCache>
                <c:formatCode>#,##0</c:formatCode>
                <c:ptCount val="5"/>
                <c:pt idx="0">
                  <c:v>1356.3347435161779</c:v>
                </c:pt>
                <c:pt idx="1">
                  <c:v>495.77155267905999</c:v>
                </c:pt>
                <c:pt idx="2">
                  <c:v>7388.3777150435062</c:v>
                </c:pt>
                <c:pt idx="3">
                  <c:v>14975.697127486254</c:v>
                </c:pt>
                <c:pt idx="4">
                  <c:v>24216.181138724998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0C-488E-851A-55198B0CBDD6}"/>
            </c:ext>
          </c:extLst>
        </c:ser>
        <c:ser>
          <c:idx val="1"/>
          <c:order val="1"/>
          <c:tx>
            <c:strRef>
              <c:f>Hoja3!$W$38</c:f>
              <c:strCache>
                <c:ptCount val="1"/>
                <c:pt idx="0">
                  <c:v>2017/18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Hoja3!$U$39:$U$43</c:f>
              <c:strCache>
                <c:ptCount val="5"/>
                <c:pt idx="0">
                  <c:v>Trigo</c:v>
                </c:pt>
                <c:pt idx="1">
                  <c:v>Girasol</c:v>
                </c:pt>
                <c:pt idx="2">
                  <c:v>Maíz</c:v>
                </c:pt>
                <c:pt idx="3">
                  <c:v>Soja </c:v>
                </c:pt>
                <c:pt idx="4">
                  <c:v>Total</c:v>
                </c:pt>
              </c:strCache>
            </c:strRef>
          </c:cat>
          <c:val>
            <c:numRef>
              <c:f>Hoja3!$W$39:$W$43</c:f>
              <c:numCache>
                <c:formatCode>#,##0</c:formatCode>
                <c:ptCount val="5"/>
                <c:pt idx="0">
                  <c:v>2754.1754341067208</c:v>
                </c:pt>
                <c:pt idx="1">
                  <c:v>1064.6647670516725</c:v>
                </c:pt>
                <c:pt idx="2">
                  <c:v>8820.3679174426779</c:v>
                </c:pt>
                <c:pt idx="3">
                  <c:v>15978.83361863939</c:v>
                </c:pt>
                <c:pt idx="4">
                  <c:v>28618.041737240459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0C-488E-851A-55198B0CBD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overlap val="-25"/>
        <c:axId val="389310296"/>
        <c:axId val="389309968"/>
      </c:barChart>
      <c:catAx>
        <c:axId val="389310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389309968"/>
        <c:crosses val="autoZero"/>
        <c:auto val="1"/>
        <c:lblAlgn val="ctr"/>
        <c:lblOffset val="100"/>
        <c:noMultiLvlLbl val="0"/>
      </c:catAx>
      <c:valAx>
        <c:axId val="389309968"/>
        <c:scaling>
          <c:orientation val="minMax"/>
          <c:max val="30000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389310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</a:defRPr>
      </a:pPr>
      <a:endParaRPr lang="es-AR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277777777777777E-2"/>
          <c:y val="4.3594563692375292E-2"/>
          <c:w val="0.96944444444444444"/>
          <c:h val="0.744434437770554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Hoja1!$J$28</c:f>
              <c:strCache>
                <c:ptCount val="1"/>
                <c:pt idx="0">
                  <c:v>2006-16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Hoja1!$I$29:$I$41</c:f>
              <c:strCache>
                <c:ptCount val="13"/>
                <c:pt idx="0">
                  <c:v>Trigo</c:v>
                </c:pt>
                <c:pt idx="1">
                  <c:v>Maíz</c:v>
                </c:pt>
                <c:pt idx="2">
                  <c:v>Arroz</c:v>
                </c:pt>
                <c:pt idx="3">
                  <c:v>Soja</c:v>
                </c:pt>
                <c:pt idx="4">
                  <c:v>Harinas</c:v>
                </c:pt>
                <c:pt idx="5">
                  <c:v>Aceites Veg.</c:v>
                </c:pt>
                <c:pt idx="6">
                  <c:v>Azúcar</c:v>
                </c:pt>
                <c:pt idx="7">
                  <c:v>Carne Bovina</c:v>
                </c:pt>
                <c:pt idx="8">
                  <c:v>Carne Cerdo</c:v>
                </c:pt>
                <c:pt idx="9">
                  <c:v>Carne Aviar</c:v>
                </c:pt>
                <c:pt idx="10">
                  <c:v>Manteca</c:v>
                </c:pt>
                <c:pt idx="11">
                  <c:v>Queso</c:v>
                </c:pt>
                <c:pt idx="12">
                  <c:v>Leche en polvo</c:v>
                </c:pt>
              </c:strCache>
            </c:strRef>
          </c:cat>
          <c:val>
            <c:numRef>
              <c:f>Hoja1!$J$29:$J$41</c:f>
              <c:numCache>
                <c:formatCode>* #,##0.0%;* \-#,##0.0%;* " "</c:formatCode>
                <c:ptCount val="13"/>
                <c:pt idx="0">
                  <c:v>4.1391488092123785E-2</c:v>
                </c:pt>
                <c:pt idx="1">
                  <c:v>4.945981620253681E-2</c:v>
                </c:pt>
                <c:pt idx="2">
                  <c:v>4.8819060076424003E-2</c:v>
                </c:pt>
                <c:pt idx="3">
                  <c:v>7.5231785845566002E-2</c:v>
                </c:pt>
                <c:pt idx="4">
                  <c:v>3.2613354418063567E-2</c:v>
                </c:pt>
                <c:pt idx="5">
                  <c:v>4.2346771458856125E-2</c:v>
                </c:pt>
                <c:pt idx="6">
                  <c:v>2.6106304356677823E-2</c:v>
                </c:pt>
                <c:pt idx="7">
                  <c:v>2.7789354886385453E-2</c:v>
                </c:pt>
                <c:pt idx="8">
                  <c:v>3.1398527297431977E-2</c:v>
                </c:pt>
                <c:pt idx="9">
                  <c:v>3.737039614740767E-2</c:v>
                </c:pt>
                <c:pt idx="10">
                  <c:v>1.7040648142728987E-2</c:v>
                </c:pt>
                <c:pt idx="11">
                  <c:v>3.7033675820060896E-2</c:v>
                </c:pt>
                <c:pt idx="12">
                  <c:v>6.6596855004608546E-2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EAA-4D8F-98D0-FCD32B971EA5}"/>
            </c:ext>
          </c:extLst>
        </c:ser>
        <c:ser>
          <c:idx val="1"/>
          <c:order val="1"/>
          <c:tx>
            <c:strRef>
              <c:f>Hoja1!$K$28</c:f>
              <c:strCache>
                <c:ptCount val="1"/>
                <c:pt idx="0">
                  <c:v>2016-26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Hoja1!$I$29:$I$41</c:f>
              <c:strCache>
                <c:ptCount val="13"/>
                <c:pt idx="0">
                  <c:v>Trigo</c:v>
                </c:pt>
                <c:pt idx="1">
                  <c:v>Maíz</c:v>
                </c:pt>
                <c:pt idx="2">
                  <c:v>Arroz</c:v>
                </c:pt>
                <c:pt idx="3">
                  <c:v>Soja</c:v>
                </c:pt>
                <c:pt idx="4">
                  <c:v>Harinas</c:v>
                </c:pt>
                <c:pt idx="5">
                  <c:v>Aceites Veg.</c:v>
                </c:pt>
                <c:pt idx="6">
                  <c:v>Azúcar</c:v>
                </c:pt>
                <c:pt idx="7">
                  <c:v>Carne Bovina</c:v>
                </c:pt>
                <c:pt idx="8">
                  <c:v>Carne Cerdo</c:v>
                </c:pt>
                <c:pt idx="9">
                  <c:v>Carne Aviar</c:v>
                </c:pt>
                <c:pt idx="10">
                  <c:v>Manteca</c:v>
                </c:pt>
                <c:pt idx="11">
                  <c:v>Queso</c:v>
                </c:pt>
                <c:pt idx="12">
                  <c:v>Leche en polvo</c:v>
                </c:pt>
              </c:strCache>
            </c:strRef>
          </c:cat>
          <c:val>
            <c:numRef>
              <c:f>Hoja1!$K$29:$K$41</c:f>
              <c:numCache>
                <c:formatCode>* #,##0.0%;* \-#,##0.0%;* " "</c:formatCode>
                <c:ptCount val="13"/>
                <c:pt idx="0">
                  <c:v>1.2579460453754576E-2</c:v>
                </c:pt>
                <c:pt idx="1">
                  <c:v>1.1769275183788119E-2</c:v>
                </c:pt>
                <c:pt idx="2">
                  <c:v>1.9568883678107607E-2</c:v>
                </c:pt>
                <c:pt idx="3">
                  <c:v>2.0726071227011422E-2</c:v>
                </c:pt>
                <c:pt idx="4">
                  <c:v>1.6065398843164713E-2</c:v>
                </c:pt>
                <c:pt idx="5">
                  <c:v>1.6524116686981838E-2</c:v>
                </c:pt>
                <c:pt idx="6">
                  <c:v>2.1171645406918183E-2</c:v>
                </c:pt>
                <c:pt idx="7">
                  <c:v>1.6341348883644358E-2</c:v>
                </c:pt>
                <c:pt idx="8">
                  <c:v>6.7426914410284589E-4</c:v>
                </c:pt>
                <c:pt idx="9">
                  <c:v>1.7495665823336282E-2</c:v>
                </c:pt>
                <c:pt idx="10">
                  <c:v>2.6864194345560088E-2</c:v>
                </c:pt>
                <c:pt idx="11">
                  <c:v>1.8504757952286344E-2</c:v>
                </c:pt>
                <c:pt idx="12">
                  <c:v>1.9123029386519219E-2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EAA-4D8F-98D0-FCD32B971EA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-25"/>
        <c:axId val="464632272"/>
        <c:axId val="464634568"/>
      </c:barChart>
      <c:catAx>
        <c:axId val="464632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464634568"/>
        <c:crosses val="autoZero"/>
        <c:auto val="1"/>
        <c:lblAlgn val="ctr"/>
        <c:lblOffset val="100"/>
        <c:noMultiLvlLbl val="0"/>
      </c:catAx>
      <c:valAx>
        <c:axId val="464634568"/>
        <c:scaling>
          <c:orientation val="minMax"/>
        </c:scaling>
        <c:delete val="1"/>
        <c:axPos val="l"/>
        <c:numFmt formatCode="0%" sourceLinked="0"/>
        <c:majorTickMark val="none"/>
        <c:minorTickMark val="none"/>
        <c:tickLblPos val="nextTo"/>
        <c:crossAx val="464632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3377296587926502"/>
          <c:y val="4.5203849053589165E-2"/>
          <c:w val="0.20745406824146981"/>
          <c:h val="9.083116140660964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s-AR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7413415428334602E-2"/>
          <c:y val="6.2958030567722437E-2"/>
          <c:w val="0.68123422258784816"/>
          <c:h val="0.82024356280223809"/>
        </c:manualLayout>
      </c:layout>
      <c:areaChart>
        <c:grouping val="stacked"/>
        <c:varyColors val="0"/>
        <c:ser>
          <c:idx val="0"/>
          <c:order val="1"/>
          <c:tx>
            <c:strRef>
              <c:f>ppt_comercio_indice_volumen!$C$58</c:f>
              <c:strCache>
                <c:ptCount val="1"/>
                <c:pt idx="0">
                  <c:v>Cereales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ppt_comercio_indice_volumen!$I$57:$AM$57</c:f>
              <c:numCache>
                <c:formatCode>General</c:formatCode>
                <c:ptCount val="31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  <c:pt idx="30">
                  <c:v>2026</c:v>
                </c:pt>
              </c:numCache>
            </c:numRef>
          </c:cat>
          <c:val>
            <c:numRef>
              <c:f>ppt_comercio_indice_volumen!$I$58:$AM$58</c:f>
              <c:numCache>
                <c:formatCode>#,##0.0</c:formatCode>
                <c:ptCount val="31"/>
                <c:pt idx="0">
                  <c:v>35.762722573323046</c:v>
                </c:pt>
                <c:pt idx="1">
                  <c:v>38.997420821140182</c:v>
                </c:pt>
                <c:pt idx="2">
                  <c:v>39.855773417011726</c:v>
                </c:pt>
                <c:pt idx="3">
                  <c:v>42.322825779574217</c:v>
                </c:pt>
                <c:pt idx="4">
                  <c:v>42.19470415219142</c:v>
                </c:pt>
                <c:pt idx="5">
                  <c:v>44.369167125403209</c:v>
                </c:pt>
                <c:pt idx="6">
                  <c:v>44.489193275809448</c:v>
                </c:pt>
                <c:pt idx="7">
                  <c:v>43.594721484295619</c:v>
                </c:pt>
                <c:pt idx="8">
                  <c:v>45.463451630004819</c:v>
                </c:pt>
                <c:pt idx="9">
                  <c:v>46.827085746286649</c:v>
                </c:pt>
                <c:pt idx="10">
                  <c:v>49.067703540474625</c:v>
                </c:pt>
                <c:pt idx="11">
                  <c:v>51.606807833655289</c:v>
                </c:pt>
                <c:pt idx="12">
                  <c:v>58.495864582194116</c:v>
                </c:pt>
                <c:pt idx="13">
                  <c:v>58.847060104911186</c:v>
                </c:pt>
                <c:pt idx="14">
                  <c:v>60.325405344714341</c:v>
                </c:pt>
                <c:pt idx="15">
                  <c:v>66.639770716221349</c:v>
                </c:pt>
                <c:pt idx="16">
                  <c:v>66.151218782086715</c:v>
                </c:pt>
                <c:pt idx="17">
                  <c:v>73.898443116676617</c:v>
                </c:pt>
                <c:pt idx="18">
                  <c:v>77.279398281987795</c:v>
                </c:pt>
                <c:pt idx="19">
                  <c:v>79.948998727676937</c:v>
                </c:pt>
                <c:pt idx="20">
                  <c:v>80.475740158354824</c:v>
                </c:pt>
                <c:pt idx="21">
                  <c:v>79.580248446170813</c:v>
                </c:pt>
                <c:pt idx="22">
                  <c:v>82.171799686232987</c:v>
                </c:pt>
                <c:pt idx="23">
                  <c:v>84.824732243206569</c:v>
                </c:pt>
                <c:pt idx="24">
                  <c:v>87.306839880700267</c:v>
                </c:pt>
                <c:pt idx="25">
                  <c:v>89.647155792329869</c:v>
                </c:pt>
                <c:pt idx="26">
                  <c:v>92.167818861124204</c:v>
                </c:pt>
                <c:pt idx="27">
                  <c:v>94.675221590409663</c:v>
                </c:pt>
                <c:pt idx="28">
                  <c:v>97.189253796409119</c:v>
                </c:pt>
                <c:pt idx="29">
                  <c:v>99.733706756178208</c:v>
                </c:pt>
                <c:pt idx="30">
                  <c:v>102.33170247298791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2A-4416-A4C4-60A51C9D8D8E}"/>
            </c:ext>
          </c:extLst>
        </c:ser>
        <c:ser>
          <c:idx val="1"/>
          <c:order val="2"/>
          <c:tx>
            <c:strRef>
              <c:f>ppt_comercio_indice_volumen!$C$59</c:f>
              <c:strCache>
                <c:ptCount val="1"/>
                <c:pt idx="0">
                  <c:v>Oleaginosas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ppt_comercio_indice_volumen!$I$57:$AM$57</c:f>
              <c:numCache>
                <c:formatCode>General</c:formatCode>
                <c:ptCount val="31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  <c:pt idx="30">
                  <c:v>2026</c:v>
                </c:pt>
              </c:numCache>
            </c:numRef>
          </c:cat>
          <c:val>
            <c:numRef>
              <c:f>ppt_comercio_indice_volumen!$I$59:$AM$59</c:f>
              <c:numCache>
                <c:formatCode>#,##0.0</c:formatCode>
                <c:ptCount val="31"/>
                <c:pt idx="0">
                  <c:v>10.310337961972422</c:v>
                </c:pt>
                <c:pt idx="1">
                  <c:v>10.267203855406617</c:v>
                </c:pt>
                <c:pt idx="2">
                  <c:v>12.352987657298293</c:v>
                </c:pt>
                <c:pt idx="3">
                  <c:v>22.920557661600526</c:v>
                </c:pt>
                <c:pt idx="4">
                  <c:v>25.245510807889836</c:v>
                </c:pt>
                <c:pt idx="5">
                  <c:v>24.502767796965706</c:v>
                </c:pt>
                <c:pt idx="6">
                  <c:v>27.03012765141041</c:v>
                </c:pt>
                <c:pt idx="7">
                  <c:v>24.454421410970014</c:v>
                </c:pt>
                <c:pt idx="8">
                  <c:v>27.576239425003156</c:v>
                </c:pt>
                <c:pt idx="9">
                  <c:v>28.761135749058099</c:v>
                </c:pt>
                <c:pt idx="10">
                  <c:v>30.378788734995219</c:v>
                </c:pt>
                <c:pt idx="11">
                  <c:v>34.798105625808162</c:v>
                </c:pt>
                <c:pt idx="12">
                  <c:v>39.333595387845257</c:v>
                </c:pt>
                <c:pt idx="13">
                  <c:v>42.642815093999715</c:v>
                </c:pt>
                <c:pt idx="14">
                  <c:v>43.432571704026117</c:v>
                </c:pt>
                <c:pt idx="15">
                  <c:v>46.420190153402679</c:v>
                </c:pt>
                <c:pt idx="16">
                  <c:v>46.89191073292136</c:v>
                </c:pt>
                <c:pt idx="17">
                  <c:v>53.854354493745475</c:v>
                </c:pt>
                <c:pt idx="18">
                  <c:v>57.708154754800148</c:v>
                </c:pt>
                <c:pt idx="19">
                  <c:v>62.372798166825532</c:v>
                </c:pt>
                <c:pt idx="20">
                  <c:v>66.151404999887376</c:v>
                </c:pt>
                <c:pt idx="21">
                  <c:v>63.167780333336133</c:v>
                </c:pt>
                <c:pt idx="22">
                  <c:v>63.369155762172255</c:v>
                </c:pt>
                <c:pt idx="23">
                  <c:v>64.375483933760037</c:v>
                </c:pt>
                <c:pt idx="24">
                  <c:v>65.648253918771445</c:v>
                </c:pt>
                <c:pt idx="25">
                  <c:v>67.194738929314198</c:v>
                </c:pt>
                <c:pt idx="26">
                  <c:v>68.914967550220339</c:v>
                </c:pt>
                <c:pt idx="27">
                  <c:v>70.726929051854412</c:v>
                </c:pt>
                <c:pt idx="28">
                  <c:v>72.618460640721267</c:v>
                </c:pt>
                <c:pt idx="29">
                  <c:v>74.572615354593893</c:v>
                </c:pt>
                <c:pt idx="30">
                  <c:v>76.5927452343753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2A-4416-A4C4-60A51C9D8D8E}"/>
            </c:ext>
          </c:extLst>
        </c:ser>
        <c:ser>
          <c:idx val="2"/>
          <c:order val="3"/>
          <c:tx>
            <c:strRef>
              <c:f>ppt_comercio_indice_volumen!$C$60</c:f>
              <c:strCache>
                <c:ptCount val="1"/>
                <c:pt idx="0">
                  <c:v>Otros cultivos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numRef>
              <c:f>ppt_comercio_indice_volumen!$I$57:$AM$57</c:f>
              <c:numCache>
                <c:formatCode>General</c:formatCode>
                <c:ptCount val="31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  <c:pt idx="30">
                  <c:v>2026</c:v>
                </c:pt>
              </c:numCache>
            </c:numRef>
          </c:cat>
          <c:val>
            <c:numRef>
              <c:f>ppt_comercio_indice_volumen!$I$60:$AM$60</c:f>
              <c:numCache>
                <c:formatCode>#,##0.0</c:formatCode>
                <c:ptCount val="31"/>
                <c:pt idx="0">
                  <c:v>22.834815468249221</c:v>
                </c:pt>
                <c:pt idx="1">
                  <c:v>21.989723503660599</c:v>
                </c:pt>
                <c:pt idx="2">
                  <c:v>22.396589910686629</c:v>
                </c:pt>
                <c:pt idx="3">
                  <c:v>23.70967408480881</c:v>
                </c:pt>
                <c:pt idx="4">
                  <c:v>24.244607596379019</c:v>
                </c:pt>
                <c:pt idx="5">
                  <c:v>25.182112030768277</c:v>
                </c:pt>
                <c:pt idx="6">
                  <c:v>26.027556248662606</c:v>
                </c:pt>
                <c:pt idx="7">
                  <c:v>27.684158463356823</c:v>
                </c:pt>
                <c:pt idx="8">
                  <c:v>29.14851467413547</c:v>
                </c:pt>
                <c:pt idx="9">
                  <c:v>33.091363429621254</c:v>
                </c:pt>
                <c:pt idx="10">
                  <c:v>31.664163649839281</c:v>
                </c:pt>
                <c:pt idx="11">
                  <c:v>32.508098280841011</c:v>
                </c:pt>
                <c:pt idx="12">
                  <c:v>28.663342154093868</c:v>
                </c:pt>
                <c:pt idx="13">
                  <c:v>33.36824361816015</c:v>
                </c:pt>
                <c:pt idx="14">
                  <c:v>33.492683678750879</c:v>
                </c:pt>
                <c:pt idx="15">
                  <c:v>36.983575690715163</c:v>
                </c:pt>
                <c:pt idx="16">
                  <c:v>38.914538076690377</c:v>
                </c:pt>
                <c:pt idx="17">
                  <c:v>36.339047667450188</c:v>
                </c:pt>
                <c:pt idx="18">
                  <c:v>33.799375839734289</c:v>
                </c:pt>
                <c:pt idx="19">
                  <c:v>34.965931980571668</c:v>
                </c:pt>
                <c:pt idx="20">
                  <c:v>35.674238650329826</c:v>
                </c:pt>
                <c:pt idx="21">
                  <c:v>38.504285721536803</c:v>
                </c:pt>
                <c:pt idx="22">
                  <c:v>38.863424919174811</c:v>
                </c:pt>
                <c:pt idx="23">
                  <c:v>39.451449275151795</c:v>
                </c:pt>
                <c:pt idx="24">
                  <c:v>40.226468481414742</c:v>
                </c:pt>
                <c:pt idx="25">
                  <c:v>41.114693447875254</c:v>
                </c:pt>
                <c:pt idx="26">
                  <c:v>42.077492935937855</c:v>
                </c:pt>
                <c:pt idx="27">
                  <c:v>43.100309636214192</c:v>
                </c:pt>
                <c:pt idx="28">
                  <c:v>44.172016738008139</c:v>
                </c:pt>
                <c:pt idx="29">
                  <c:v>45.288824296811612</c:v>
                </c:pt>
                <c:pt idx="30">
                  <c:v>46.449042531286182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A2A-4416-A4C4-60A51C9D8D8E}"/>
            </c:ext>
          </c:extLst>
        </c:ser>
        <c:ser>
          <c:idx val="3"/>
          <c:order val="4"/>
          <c:tx>
            <c:strRef>
              <c:f>ppt_comercio_indice_volumen!$C$61</c:f>
              <c:strCache>
                <c:ptCount val="1"/>
                <c:pt idx="0">
                  <c:v>Aceites y harinas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numRef>
              <c:f>ppt_comercio_indice_volumen!$I$57:$AM$57</c:f>
              <c:numCache>
                <c:formatCode>General</c:formatCode>
                <c:ptCount val="31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  <c:pt idx="30">
                  <c:v>2026</c:v>
                </c:pt>
              </c:numCache>
            </c:numRef>
          </c:cat>
          <c:val>
            <c:numRef>
              <c:f>ppt_comercio_indice_volumen!$I$61:$AM$61</c:f>
              <c:numCache>
                <c:formatCode>#,##0.0</c:formatCode>
                <c:ptCount val="31"/>
                <c:pt idx="0">
                  <c:v>19.138489347953136</c:v>
                </c:pt>
                <c:pt idx="1">
                  <c:v>19.545860404518816</c:v>
                </c:pt>
                <c:pt idx="2">
                  <c:v>20.779151352329279</c:v>
                </c:pt>
                <c:pt idx="3">
                  <c:v>28.171572862294035</c:v>
                </c:pt>
                <c:pt idx="4">
                  <c:v>30.139590191052065</c:v>
                </c:pt>
                <c:pt idx="5">
                  <c:v>31.861567822769956</c:v>
                </c:pt>
                <c:pt idx="6">
                  <c:v>35.35553594635644</c:v>
                </c:pt>
                <c:pt idx="7">
                  <c:v>38.524986595827322</c:v>
                </c:pt>
                <c:pt idx="8">
                  <c:v>40.338158302426507</c:v>
                </c:pt>
                <c:pt idx="9">
                  <c:v>44.55839401179972</c:v>
                </c:pt>
                <c:pt idx="10">
                  <c:v>47.103417166878152</c:v>
                </c:pt>
                <c:pt idx="11">
                  <c:v>49.910515249604941</c:v>
                </c:pt>
                <c:pt idx="12">
                  <c:v>58.061307057850776</c:v>
                </c:pt>
                <c:pt idx="13">
                  <c:v>59.059483879641462</c:v>
                </c:pt>
                <c:pt idx="14">
                  <c:v>62.061784869275115</c:v>
                </c:pt>
                <c:pt idx="15">
                  <c:v>65.823889965974942</c:v>
                </c:pt>
                <c:pt idx="16">
                  <c:v>66.503805948605617</c:v>
                </c:pt>
                <c:pt idx="17">
                  <c:v>69.599827222342086</c:v>
                </c:pt>
                <c:pt idx="18">
                  <c:v>72.075627512906394</c:v>
                </c:pt>
                <c:pt idx="19">
                  <c:v>72.765088920595062</c:v>
                </c:pt>
                <c:pt idx="20">
                  <c:v>75.071003620747646</c:v>
                </c:pt>
                <c:pt idx="21">
                  <c:v>76.67500471366607</c:v>
                </c:pt>
                <c:pt idx="22">
                  <c:v>78.181475592070711</c:v>
                </c:pt>
                <c:pt idx="23">
                  <c:v>79.798715302340668</c:v>
                </c:pt>
                <c:pt idx="24">
                  <c:v>81.608623064344414</c:v>
                </c:pt>
                <c:pt idx="25">
                  <c:v>83.561842556083874</c:v>
                </c:pt>
                <c:pt idx="26">
                  <c:v>85.620253587904131</c:v>
                </c:pt>
                <c:pt idx="27">
                  <c:v>87.758429273708998</c:v>
                </c:pt>
                <c:pt idx="28">
                  <c:v>89.959993361659826</c:v>
                </c:pt>
                <c:pt idx="29">
                  <c:v>92.23120169166512</c:v>
                </c:pt>
                <c:pt idx="30">
                  <c:v>94.577519022298972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A2A-4416-A4C4-60A51C9D8D8E}"/>
            </c:ext>
          </c:extLst>
        </c:ser>
        <c:ser>
          <c:idx val="5"/>
          <c:order val="5"/>
          <c:tx>
            <c:strRef>
              <c:f>ppt_comercio_indice_volumen!$C$62</c:f>
              <c:strCache>
                <c:ptCount val="1"/>
                <c:pt idx="0">
                  <c:v>Carnes y lácteos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numRef>
              <c:f>ppt_comercio_indice_volumen!$I$57:$AM$57</c:f>
              <c:numCache>
                <c:formatCode>General</c:formatCode>
                <c:ptCount val="31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  <c:pt idx="29">
                  <c:v>2025</c:v>
                </c:pt>
                <c:pt idx="30">
                  <c:v>2026</c:v>
                </c:pt>
              </c:numCache>
            </c:numRef>
          </c:cat>
          <c:val>
            <c:numRef>
              <c:f>ppt_comercio_indice_volumen!$I$62:$AM$62</c:f>
              <c:numCache>
                <c:formatCode>#,##0.0</c:formatCode>
                <c:ptCount val="31"/>
                <c:pt idx="0">
                  <c:v>44.584092075317429</c:v>
                </c:pt>
                <c:pt idx="1">
                  <c:v>42.159611579707899</c:v>
                </c:pt>
                <c:pt idx="2">
                  <c:v>49.856676314913315</c:v>
                </c:pt>
                <c:pt idx="3">
                  <c:v>50.822191300090616</c:v>
                </c:pt>
                <c:pt idx="4">
                  <c:v>53.365593204401755</c:v>
                </c:pt>
                <c:pt idx="5">
                  <c:v>57.774469047176957</c:v>
                </c:pt>
                <c:pt idx="6">
                  <c:v>59.873746543619987</c:v>
                </c:pt>
                <c:pt idx="7">
                  <c:v>60.504596763003804</c:v>
                </c:pt>
                <c:pt idx="8">
                  <c:v>65.597675000872442</c:v>
                </c:pt>
                <c:pt idx="9">
                  <c:v>66.555949714139672</c:v>
                </c:pt>
                <c:pt idx="10">
                  <c:v>70.047758951711501</c:v>
                </c:pt>
                <c:pt idx="11">
                  <c:v>72.964558210638131</c:v>
                </c:pt>
                <c:pt idx="12">
                  <c:v>95.212451341362367</c:v>
                </c:pt>
                <c:pt idx="13">
                  <c:v>97.704121493408223</c:v>
                </c:pt>
                <c:pt idx="14">
                  <c:v>100.84430589794427</c:v>
                </c:pt>
                <c:pt idx="15">
                  <c:v>104.01747163082155</c:v>
                </c:pt>
                <c:pt idx="16">
                  <c:v>107.04825504116246</c:v>
                </c:pt>
                <c:pt idx="17">
                  <c:v>108.61239539499545</c:v>
                </c:pt>
                <c:pt idx="18">
                  <c:v>106.45911622469005</c:v>
                </c:pt>
                <c:pt idx="19">
                  <c:v>111.62653193349789</c:v>
                </c:pt>
                <c:pt idx="20">
                  <c:v>113.92879945702092</c:v>
                </c:pt>
                <c:pt idx="21">
                  <c:v>117.0922367432004</c:v>
                </c:pt>
                <c:pt idx="22">
                  <c:v>119.62923873867996</c:v>
                </c:pt>
                <c:pt idx="23">
                  <c:v>122.31845012056648</c:v>
                </c:pt>
                <c:pt idx="24">
                  <c:v>125.11575438609984</c:v>
                </c:pt>
                <c:pt idx="25">
                  <c:v>127.7812564516511</c:v>
                </c:pt>
                <c:pt idx="26">
                  <c:v>130.32075987330938</c:v>
                </c:pt>
                <c:pt idx="27">
                  <c:v>132.80192593813217</c:v>
                </c:pt>
                <c:pt idx="28">
                  <c:v>135.26670380228757</c:v>
                </c:pt>
                <c:pt idx="29">
                  <c:v>137.7470742146792</c:v>
                </c:pt>
                <c:pt idx="30">
                  <c:v>140.31541789848001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A2A-4416-A4C4-60A51C9D8D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72110664"/>
        <c:axId val="572111056"/>
      </c:areaChart>
      <c:lineChart>
        <c:grouping val="standard"/>
        <c:varyColors val="0"/>
        <c:ser>
          <c:idx val="6"/>
          <c:order val="0"/>
          <c:tx>
            <c:strRef>
              <c:f>ppt_comercio_indice_volumen!$C$63</c:f>
              <c:strCache>
                <c:ptCount val="1"/>
                <c:pt idx="0">
                  <c:v>Total</c:v>
                </c:pt>
              </c:strCache>
            </c:strRef>
          </c:tx>
          <c:spPr>
            <a:ln w="28575" cap="rnd">
              <a:solidFill>
                <a:srgbClr val="00527F"/>
              </a:solidFill>
              <a:round/>
            </a:ln>
            <a:effectLst/>
          </c:spPr>
          <c:marker>
            <c:symbol val="none"/>
          </c:marker>
          <c:val>
            <c:numRef>
              <c:f>ppt_comercio_indice_volumen!$I$63:$AM$63</c:f>
              <c:numCache>
                <c:formatCode>#,##0</c:formatCode>
                <c:ptCount val="31"/>
                <c:pt idx="0">
                  <c:v>132.63045742681527</c:v>
                </c:pt>
                <c:pt idx="1">
                  <c:v>132.95982016443412</c:v>
                </c:pt>
                <c:pt idx="2">
                  <c:v>145.24117865223923</c:v>
                </c:pt>
                <c:pt idx="3">
                  <c:v>167.9468216883682</c:v>
                </c:pt>
                <c:pt idx="4">
                  <c:v>175.19000595191409</c:v>
                </c:pt>
                <c:pt idx="5">
                  <c:v>183.69008382308411</c:v>
                </c:pt>
                <c:pt idx="6">
                  <c:v>192.77615966585887</c:v>
                </c:pt>
                <c:pt idx="7">
                  <c:v>194.76288471745357</c:v>
                </c:pt>
                <c:pt idx="8">
                  <c:v>208.1240390324424</c:v>
                </c:pt>
                <c:pt idx="9">
                  <c:v>219.7939286509054</c:v>
                </c:pt>
                <c:pt idx="10">
                  <c:v>228.26183204389878</c:v>
                </c:pt>
                <c:pt idx="11">
                  <c:v>241.78808520054753</c:v>
                </c:pt>
                <c:pt idx="12">
                  <c:v>279.76656052334636</c:v>
                </c:pt>
                <c:pt idx="13">
                  <c:v>291.62172419012074</c:v>
                </c:pt>
                <c:pt idx="14">
                  <c:v>300.1567514947107</c:v>
                </c:pt>
                <c:pt idx="15">
                  <c:v>319.88489815713569</c:v>
                </c:pt>
                <c:pt idx="16">
                  <c:v>325.50972858146656</c:v>
                </c:pt>
                <c:pt idx="17">
                  <c:v>342.30406789520976</c:v>
                </c:pt>
                <c:pt idx="18">
                  <c:v>347.32167261411865</c:v>
                </c:pt>
                <c:pt idx="19">
                  <c:v>361.67934972916714</c:v>
                </c:pt>
                <c:pt idx="20">
                  <c:v>371.30118688634059</c:v>
                </c:pt>
                <c:pt idx="21">
                  <c:v>375.01955595791026</c:v>
                </c:pt>
                <c:pt idx="22">
                  <c:v>382.21509469833074</c:v>
                </c:pt>
                <c:pt idx="23">
                  <c:v>390.76883087502551</c:v>
                </c:pt>
                <c:pt idx="24">
                  <c:v>399.9059397313307</c:v>
                </c:pt>
                <c:pt idx="25">
                  <c:v>409.29968717725433</c:v>
                </c:pt>
                <c:pt idx="26">
                  <c:v>419.10129280849594</c:v>
                </c:pt>
                <c:pt idx="27">
                  <c:v>429.06281549031945</c:v>
                </c:pt>
                <c:pt idx="28">
                  <c:v>439.2064283390859</c:v>
                </c:pt>
                <c:pt idx="29">
                  <c:v>449.57342231392806</c:v>
                </c:pt>
                <c:pt idx="30">
                  <c:v>460.26642715942836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A2A-4416-A4C4-60A51C9D8D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2110664"/>
        <c:axId val="572111056"/>
      </c:lineChart>
      <c:catAx>
        <c:axId val="572110664"/>
        <c:scaling>
          <c:orientation val="minMax"/>
        </c:scaling>
        <c:delete val="0"/>
        <c:axPos val="b"/>
        <c:numFmt formatCode="General" sourceLinked="1"/>
        <c:majorTickMark val="none"/>
        <c:minorTickMark val="out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pPr>
            <a:endParaRPr lang="es-AR"/>
          </a:p>
        </c:txPr>
        <c:crossAx val="572111056"/>
        <c:crosses val="autoZero"/>
        <c:auto val="1"/>
        <c:lblAlgn val="ctr"/>
        <c:lblOffset val="100"/>
        <c:tickLblSkip val="5"/>
        <c:tickMarkSkip val="1"/>
        <c:noMultiLvlLbl val="0"/>
      </c:catAx>
      <c:valAx>
        <c:axId val="572111056"/>
        <c:scaling>
          <c:orientation val="minMax"/>
          <c:max val="500"/>
        </c:scaling>
        <c:delete val="1"/>
        <c:axPos val="l"/>
        <c:numFmt formatCode="#,##0" sourceLinked="0"/>
        <c:majorTickMark val="none"/>
        <c:minorTickMark val="none"/>
        <c:tickLblPos val="nextTo"/>
        <c:crossAx val="572110664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0"/>
    <c:dispBlanksAs val="zero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es-AR"/>
    </a:p>
  </c:txPr>
  <c:externalData r:id="rId4">
    <c:autoUpdate val="0"/>
  </c:externalData>
  <c:userShapes r:id="rId5"/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2263341789750168E-2"/>
          <c:y val="9.6008221308743466E-2"/>
          <c:w val="0.96095410114747126"/>
          <c:h val="0.69616523156607457"/>
        </c:manualLayout>
      </c:layout>
      <c:lineChart>
        <c:grouping val="standard"/>
        <c:varyColors val="0"/>
        <c:ser>
          <c:idx val="2"/>
          <c:order val="0"/>
          <c:tx>
            <c:strRef>
              <c:f>'Compara eramas'!$B$10</c:f>
              <c:strCache>
                <c:ptCount val="1"/>
                <c:pt idx="0">
                  <c:v>ERAMA 2024</c:v>
                </c:pt>
              </c:strCache>
            </c:strRef>
          </c:tx>
          <c:spPr>
            <a:ln w="50800" cap="rnd">
              <a:solidFill>
                <a:schemeClr val="bg1">
                  <a:lumMod val="50000"/>
                </a:schemeClr>
              </a:solidFill>
              <a:prstDash val="dashDot"/>
            </a:ln>
            <a:effectLst>
              <a:glow rad="139700">
                <a:schemeClr val="accent6">
                  <a:shade val="82000"/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dLbl>
              <c:idx val="12"/>
              <c:layout>
                <c:manualLayout>
                  <c:x val="-1.2168117915542514E-2"/>
                  <c:y val="5.2796633707365849E-2"/>
                </c:manualLayout>
              </c:layout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F90-4734-9D44-4B39687CF6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defRPr>
                </a:pPr>
                <a:endParaRPr lang="es-AR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eparator>
</c:separator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'Compara eramas'!$C$7:$U$7</c:f>
              <c:strCache>
                <c:ptCount val="15"/>
                <c:pt idx="0">
                  <c:v>12/13</c:v>
                </c:pt>
                <c:pt idx="1">
                  <c:v>13/14</c:v>
                </c:pt>
                <c:pt idx="2">
                  <c:v>14/15</c:v>
                </c:pt>
                <c:pt idx="3">
                  <c:v>15/16</c:v>
                </c:pt>
                <c:pt idx="4">
                  <c:v>16/17</c:v>
                </c:pt>
                <c:pt idx="5">
                  <c:v>17/18</c:v>
                </c:pt>
                <c:pt idx="6">
                  <c:v>18/19</c:v>
                </c:pt>
                <c:pt idx="7">
                  <c:v>19/20</c:v>
                </c:pt>
                <c:pt idx="8">
                  <c:v>20/21</c:v>
                </c:pt>
                <c:pt idx="9">
                  <c:v>21/22</c:v>
                </c:pt>
                <c:pt idx="10">
                  <c:v>22/23</c:v>
                </c:pt>
                <c:pt idx="11">
                  <c:v>23/24</c:v>
                </c:pt>
                <c:pt idx="12">
                  <c:v>24/25</c:v>
                </c:pt>
                <c:pt idx="13">
                  <c:v>25/26</c:v>
                </c:pt>
                <c:pt idx="14">
                  <c:v>26/27</c:v>
                </c:pt>
              </c:strCache>
            </c:strRef>
          </c:cat>
          <c:val>
            <c:numRef>
              <c:f>'Compara eramas'!$C$10:$U$10</c:f>
              <c:numCache>
                <c:formatCode>* #,##0.0;* \-#,##0.0;* " "</c:formatCode>
                <c:ptCount val="15"/>
                <c:pt idx="1">
                  <c:v>106.17566323342001</c:v>
                </c:pt>
                <c:pt idx="2">
                  <c:v>110.51014071500002</c:v>
                </c:pt>
                <c:pt idx="3">
                  <c:v>93.874515084686337</c:v>
                </c:pt>
                <c:pt idx="4">
                  <c:v>95.831230801083748</c:v>
                </c:pt>
                <c:pt idx="5">
                  <c:v>97.170609886741673</c:v>
                </c:pt>
                <c:pt idx="6">
                  <c:v>98.796743779110358</c:v>
                </c:pt>
                <c:pt idx="7">
                  <c:v>100.84025719157891</c:v>
                </c:pt>
                <c:pt idx="8">
                  <c:v>103.3091534839873</c:v>
                </c:pt>
                <c:pt idx="9">
                  <c:v>105.98081285162809</c:v>
                </c:pt>
                <c:pt idx="10">
                  <c:v>108.89978954412209</c:v>
                </c:pt>
                <c:pt idx="11">
                  <c:v>112.12203269050579</c:v>
                </c:pt>
                <c:pt idx="12">
                  <c:v>115.53720615039394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F90-4734-9D44-4B39687CF6AB}"/>
            </c:ext>
          </c:extLst>
        </c:ser>
        <c:ser>
          <c:idx val="1"/>
          <c:order val="1"/>
          <c:tx>
            <c:strRef>
              <c:f>'Compara eramas'!$B$9</c:f>
              <c:strCache>
                <c:ptCount val="1"/>
                <c:pt idx="0">
                  <c:v>ERAMA 2025</c:v>
                </c:pt>
              </c:strCache>
            </c:strRef>
          </c:tx>
          <c:spPr>
            <a:ln w="50800" cap="rnd">
              <a:solidFill>
                <a:schemeClr val="tx2">
                  <a:lumMod val="60000"/>
                  <a:lumOff val="40000"/>
                </a:schemeClr>
              </a:solidFill>
              <a:prstDash val="dash"/>
            </a:ln>
            <a:effectLst>
              <a:glow rad="139700">
                <a:schemeClr val="accent6">
                  <a:shade val="65000"/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dLbl>
              <c:idx val="13"/>
              <c:layout>
                <c:manualLayout>
                  <c:x val="-3.4737475652552368E-3"/>
                  <c:y val="0.11307993556271523"/>
                </c:manualLayout>
              </c:layout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F90-4734-9D44-4B39687CF6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defRPr>
                </a:pPr>
                <a:endParaRPr lang="es-AR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'Compara eramas'!$C$7:$U$7</c:f>
              <c:strCache>
                <c:ptCount val="15"/>
                <c:pt idx="0">
                  <c:v>12/13</c:v>
                </c:pt>
                <c:pt idx="1">
                  <c:v>13/14</c:v>
                </c:pt>
                <c:pt idx="2">
                  <c:v>14/15</c:v>
                </c:pt>
                <c:pt idx="3">
                  <c:v>15/16</c:v>
                </c:pt>
                <c:pt idx="4">
                  <c:v>16/17</c:v>
                </c:pt>
                <c:pt idx="5">
                  <c:v>17/18</c:v>
                </c:pt>
                <c:pt idx="6">
                  <c:v>18/19</c:v>
                </c:pt>
                <c:pt idx="7">
                  <c:v>19/20</c:v>
                </c:pt>
                <c:pt idx="8">
                  <c:v>20/21</c:v>
                </c:pt>
                <c:pt idx="9">
                  <c:v>21/22</c:v>
                </c:pt>
                <c:pt idx="10">
                  <c:v>22/23</c:v>
                </c:pt>
                <c:pt idx="11">
                  <c:v>23/24</c:v>
                </c:pt>
                <c:pt idx="12">
                  <c:v>24/25</c:v>
                </c:pt>
                <c:pt idx="13">
                  <c:v>25/26</c:v>
                </c:pt>
                <c:pt idx="14">
                  <c:v>26/27</c:v>
                </c:pt>
              </c:strCache>
            </c:strRef>
          </c:cat>
          <c:val>
            <c:numRef>
              <c:f>'Compara eramas'!$C$9:$U$9</c:f>
              <c:numCache>
                <c:formatCode>General</c:formatCode>
                <c:ptCount val="15"/>
                <c:pt idx="2" formatCode="* #,##0.0;* \-#,##0.0;* &quot; &quot;">
                  <c:v>114.5956</c:v>
                </c:pt>
                <c:pt idx="3" formatCode="* #,##0.0;* \-#,##0.0;* &quot; &quot;">
                  <c:v>108.77860000000001</c:v>
                </c:pt>
                <c:pt idx="4" formatCode="* #,##0.0;* \-#,##0.0;* &quot; &quot;">
                  <c:v>114.06360854001566</c:v>
                </c:pt>
                <c:pt idx="5" formatCode="* #,##0.0;* \-#,##0.0;* &quot; &quot;">
                  <c:v>120.87597871253085</c:v>
                </c:pt>
                <c:pt idx="6" formatCode="* #,##0.0;* \-#,##0.0;* &quot; &quot;">
                  <c:v>122.5276584067982</c:v>
                </c:pt>
                <c:pt idx="7" formatCode="* #,##0.0;* \-#,##0.0;* &quot; &quot;">
                  <c:v>124.40426135578828</c:v>
                </c:pt>
                <c:pt idx="8" formatCode="* #,##0.0;* \-#,##0.0;* &quot; &quot;">
                  <c:v>126.57823763617428</c:v>
                </c:pt>
                <c:pt idx="9" formatCode="* #,##0.0;* \-#,##0.0;* &quot; &quot;">
                  <c:v>128.93152539038147</c:v>
                </c:pt>
                <c:pt idx="10" formatCode="* #,##0.0;* \-#,##0.0;* &quot; &quot;">
                  <c:v>131.54454738224408</c:v>
                </c:pt>
                <c:pt idx="11" formatCode="* #,##0.0;* \-#,##0.0;* &quot; &quot;">
                  <c:v>134.27661657264827</c:v>
                </c:pt>
                <c:pt idx="12" formatCode="* #,##0.0;* \-#,##0.0;* &quot; &quot;">
                  <c:v>137.18676017891349</c:v>
                </c:pt>
                <c:pt idx="13" formatCode="* #,##0.0;* \-#,##0.0;* &quot; &quot;">
                  <c:v>140.37134131406066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F90-4734-9D44-4B39687CF6AB}"/>
            </c:ext>
          </c:extLst>
        </c:ser>
        <c:ser>
          <c:idx val="0"/>
          <c:order val="2"/>
          <c:tx>
            <c:strRef>
              <c:f>'Compara eramas'!$B$8</c:f>
              <c:strCache>
                <c:ptCount val="1"/>
                <c:pt idx="0">
                  <c:v>ERAMA 2026</c:v>
                </c:pt>
              </c:strCache>
            </c:strRef>
          </c:tx>
          <c:spPr>
            <a:ln w="50800" cap="rnd">
              <a:solidFill>
                <a:schemeClr val="accent6">
                  <a:shade val="47000"/>
                </a:schemeClr>
              </a:solidFill>
            </a:ln>
            <a:effectLst>
              <a:glow rad="139700">
                <a:schemeClr val="accent6">
                  <a:shade val="47000"/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dLbl>
              <c:idx val="5"/>
              <c:layout>
                <c:manualLayout>
                  <c:x val="-5.2897619616801249E-2"/>
                  <c:y val="-6.41282565130260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F90-4734-9D44-4B39687CF6AB}"/>
                </c:ext>
              </c:extLst>
            </c:dLbl>
            <c:dLbl>
              <c:idx val="14"/>
              <c:layout>
                <c:manualLayout>
                  <c:x val="-1.6180669018427106E-3"/>
                  <c:y val="-9.8652649705588263E-2"/>
                </c:manualLayout>
              </c:layout>
              <c:tx>
                <c:rich>
                  <a:bodyPr/>
                  <a:lstStyle/>
                  <a:p>
                    <a:fld id="{3063E853-71C8-4AD4-B6E4-4060E1D4D8A2}" type="SERIESNAME">
                      <a:rPr lang="en-US"/>
                      <a:pPr/>
                      <a:t>[NOMBRE DE LA SERIE]</a:t>
                    </a:fld>
                    <a:r>
                      <a:rPr lang="en-US" baseline="0" dirty="0"/>
                      <a:t>
143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1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F90-4734-9D44-4B39687CF6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defRPr>
                </a:pPr>
                <a:endParaRPr lang="es-AR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'Compara eramas'!$C$7:$U$7</c:f>
              <c:strCache>
                <c:ptCount val="15"/>
                <c:pt idx="0">
                  <c:v>12/13</c:v>
                </c:pt>
                <c:pt idx="1">
                  <c:v>13/14</c:v>
                </c:pt>
                <c:pt idx="2">
                  <c:v>14/15</c:v>
                </c:pt>
                <c:pt idx="3">
                  <c:v>15/16</c:v>
                </c:pt>
                <c:pt idx="4">
                  <c:v>16/17</c:v>
                </c:pt>
                <c:pt idx="5">
                  <c:v>17/18</c:v>
                </c:pt>
                <c:pt idx="6">
                  <c:v>18/19</c:v>
                </c:pt>
                <c:pt idx="7">
                  <c:v>19/20</c:v>
                </c:pt>
                <c:pt idx="8">
                  <c:v>20/21</c:v>
                </c:pt>
                <c:pt idx="9">
                  <c:v>21/22</c:v>
                </c:pt>
                <c:pt idx="10">
                  <c:v>22/23</c:v>
                </c:pt>
                <c:pt idx="11">
                  <c:v>23/24</c:v>
                </c:pt>
                <c:pt idx="12">
                  <c:v>24/25</c:v>
                </c:pt>
                <c:pt idx="13">
                  <c:v>25/26</c:v>
                </c:pt>
                <c:pt idx="14">
                  <c:v>26/27</c:v>
                </c:pt>
              </c:strCache>
            </c:strRef>
          </c:cat>
          <c:val>
            <c:numRef>
              <c:f>'Compara eramas'!$C$8:$U$8</c:f>
              <c:numCache>
                <c:formatCode>General</c:formatCode>
                <c:ptCount val="15"/>
                <c:pt idx="4" formatCode="* #,##0.0;* \-#,##0.0;* &quot; &quot;">
                  <c:v>125.27</c:v>
                </c:pt>
                <c:pt idx="5" formatCode="* #,##0.0;* \-#,##0.0;* &quot; &quot;">
                  <c:v>124.32355522443369</c:v>
                </c:pt>
                <c:pt idx="6" formatCode="* #,##0.0;* \-#,##0.0;* &quot; &quot;">
                  <c:v>128.80361346752801</c:v>
                </c:pt>
                <c:pt idx="7" formatCode="* #,##0.0;* \-#,##0.0;* &quot; &quot;">
                  <c:v>130.97751069779179</c:v>
                </c:pt>
                <c:pt idx="8" formatCode="* #,##0.0;* \-#,##0.0;* &quot; &quot;">
                  <c:v>132.97517799334827</c:v>
                </c:pt>
                <c:pt idx="9" formatCode="* #,##0.0;* \-#,##0.0;* &quot; &quot;">
                  <c:v>134.76177466685249</c:v>
                </c:pt>
                <c:pt idx="10" formatCode="* #,##0.0;* \-#,##0.0;* &quot; &quot;">
                  <c:v>136.51546265130162</c:v>
                </c:pt>
                <c:pt idx="11" formatCode="* #,##0.0;* \-#,##0.0;* &quot; &quot;">
                  <c:v>138.15806784673211</c:v>
                </c:pt>
                <c:pt idx="12" formatCode="* #,##0.0;* \-#,##0.0;* &quot; &quot;">
                  <c:v>139.7207476427686</c:v>
                </c:pt>
                <c:pt idx="13" formatCode="* #,##0.0;* \-#,##0.0;* &quot; &quot;">
                  <c:v>141.21329465714132</c:v>
                </c:pt>
                <c:pt idx="14" formatCode="* #,##0.0;* \-#,##0.0;* &quot; &quot;">
                  <c:v>142.66293317502226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4F90-4734-9D44-4B39687CF6AB}"/>
            </c:ext>
          </c:extLst>
        </c:ser>
        <c:ser>
          <c:idx val="6"/>
          <c:order val="3"/>
          <c:tx>
            <c:strRef>
              <c:f>'Compara eramas'!$B$14</c:f>
              <c:strCache>
                <c:ptCount val="1"/>
                <c:pt idx="0">
                  <c:v>Historia</c:v>
                </c:pt>
              </c:strCache>
            </c:strRef>
          </c:tx>
          <c:spPr>
            <a:ln w="50800" cap="rnd">
              <a:solidFill>
                <a:schemeClr val="tx1"/>
              </a:solidFill>
            </a:ln>
            <a:effectLst>
              <a:glow rad="139700">
                <a:schemeClr val="accent6">
                  <a:tint val="48000"/>
                  <a:satMod val="175000"/>
                  <a:alpha val="14000"/>
                </a:schemeClr>
              </a:glo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3.7484699275747276E-2"/>
                  <c:y val="4.27521710086839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F90-4734-9D44-4B39687CF6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Ebrima" panose="02000000000000000000" pitchFamily="2" charset="0"/>
                    <a:ea typeface="Ebrima" panose="02000000000000000000" pitchFamily="2" charset="0"/>
                    <a:cs typeface="Ebrima" panose="02000000000000000000" pitchFamily="2" charset="0"/>
                  </a:defRPr>
                </a:pPr>
                <a:endParaRPr lang="es-AR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'Compara eramas'!$C$7:$U$7</c:f>
              <c:strCache>
                <c:ptCount val="15"/>
                <c:pt idx="0">
                  <c:v>12/13</c:v>
                </c:pt>
                <c:pt idx="1">
                  <c:v>13/14</c:v>
                </c:pt>
                <c:pt idx="2">
                  <c:v>14/15</c:v>
                </c:pt>
                <c:pt idx="3">
                  <c:v>15/16</c:v>
                </c:pt>
                <c:pt idx="4">
                  <c:v>16/17</c:v>
                </c:pt>
                <c:pt idx="5">
                  <c:v>17/18</c:v>
                </c:pt>
                <c:pt idx="6">
                  <c:v>18/19</c:v>
                </c:pt>
                <c:pt idx="7">
                  <c:v>19/20</c:v>
                </c:pt>
                <c:pt idx="8">
                  <c:v>20/21</c:v>
                </c:pt>
                <c:pt idx="9">
                  <c:v>21/22</c:v>
                </c:pt>
                <c:pt idx="10">
                  <c:v>22/23</c:v>
                </c:pt>
                <c:pt idx="11">
                  <c:v>23/24</c:v>
                </c:pt>
                <c:pt idx="12">
                  <c:v>24/25</c:v>
                </c:pt>
                <c:pt idx="13">
                  <c:v>25/26</c:v>
                </c:pt>
                <c:pt idx="14">
                  <c:v>26/27</c:v>
                </c:pt>
              </c:strCache>
            </c:strRef>
          </c:cat>
          <c:val>
            <c:numRef>
              <c:f>'Compara eramas'!$C$14:$U$14</c:f>
              <c:numCache>
                <c:formatCode>* #,##0.0;* \-#,##0.0;* " "</c:formatCode>
                <c:ptCount val="15"/>
                <c:pt idx="0">
                  <c:v>99.676249000000013</c:v>
                </c:pt>
                <c:pt idx="1">
                  <c:v>106.17566323342001</c:v>
                </c:pt>
                <c:pt idx="2">
                  <c:v>114.5956</c:v>
                </c:pt>
                <c:pt idx="3">
                  <c:v>110.655</c:v>
                </c:pt>
                <c:pt idx="4">
                  <c:v>125.27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4F90-4734-9D44-4B39687CF6A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44830656"/>
        <c:axId val="344830984"/>
      </c:lineChart>
      <c:catAx>
        <c:axId val="344830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pPr>
            <a:endParaRPr lang="es-AR"/>
          </a:p>
        </c:txPr>
        <c:crossAx val="344830984"/>
        <c:crosses val="autoZero"/>
        <c:auto val="1"/>
        <c:lblAlgn val="ctr"/>
        <c:lblOffset val="100"/>
        <c:noMultiLvlLbl val="0"/>
      </c:catAx>
      <c:valAx>
        <c:axId val="344830984"/>
        <c:scaling>
          <c:orientation val="minMax"/>
          <c:max val="150"/>
          <c:min val="80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pPr>
            <a:endParaRPr lang="es-AR"/>
          </a:p>
        </c:txPr>
        <c:crossAx val="344830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  <a:latin typeface="Ebrima" panose="02000000000000000000" pitchFamily="2" charset="0"/>
          <a:ea typeface="Ebrima" panose="02000000000000000000" pitchFamily="2" charset="0"/>
          <a:cs typeface="Ebrima" panose="02000000000000000000" pitchFamily="2" charset="0"/>
        </a:defRPr>
      </a:pPr>
      <a:endParaRPr lang="es-AR"/>
    </a:p>
  </c:txPr>
  <c:externalData r:id="rId4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429874055195897"/>
          <c:y val="5.3910291064363222E-2"/>
          <c:w val="0.71909392681489726"/>
          <c:h val="0.75038100834410626"/>
        </c:manualLayout>
      </c:layout>
      <c:areaChart>
        <c:grouping val="standard"/>
        <c:varyColors val="0"/>
        <c:ser>
          <c:idx val="3"/>
          <c:order val="3"/>
          <c:tx>
            <c:strRef>
              <c:f>'Gráfico Trigo Maíz Soja'!$C$10</c:f>
              <c:strCache>
                <c:ptCount val="1"/>
                <c:pt idx="0">
                  <c:v>Sombra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  <a:effectLst/>
          </c:spPr>
          <c:val>
            <c:numRef>
              <c:f>'Gráfico Trigo Maíz Soja'!$D$10:$K$10</c:f>
              <c:numCache>
                <c:formatCode>General</c:formatCode>
                <c:ptCount val="8"/>
                <c:pt idx="0">
                  <c:v>70000</c:v>
                </c:pt>
                <c:pt idx="1">
                  <c:v>70000</c:v>
                </c:pt>
                <c:pt idx="2">
                  <c:v>70000</c:v>
                </c:pt>
                <c:pt idx="3">
                  <c:v>70000</c:v>
                </c:pt>
                <c:pt idx="4">
                  <c:v>70000</c:v>
                </c:pt>
                <c:pt idx="5">
                  <c:v>70000</c:v>
                </c:pt>
                <c:pt idx="6">
                  <c:v>70000</c:v>
                </c:pt>
                <c:pt idx="7">
                  <c:v>70000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2A-44C4-9F6B-BFF7B94C7A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68902712"/>
        <c:axId val="568904672"/>
      </c:areaChart>
      <c:lineChart>
        <c:grouping val="standard"/>
        <c:varyColors val="0"/>
        <c:ser>
          <c:idx val="0"/>
          <c:order val="0"/>
          <c:tx>
            <c:strRef>
              <c:f>'Gráfico Trigo Maíz Soja'!$C$7</c:f>
              <c:strCache>
                <c:ptCount val="1"/>
                <c:pt idx="0">
                  <c:v>  Trigo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7"/>
              <c:layout>
                <c:manualLayout>
                  <c:x val="-7.9129582895714937E-2"/>
                  <c:y val="-6.76616915422885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12A-44C4-9F6B-BFF7B94C7A36}"/>
                </c:ext>
              </c:extLst>
            </c:dLbl>
            <c:dLbl>
              <c:idx val="17"/>
              <c:layout>
                <c:manualLayout>
                  <c:x val="-0.10286845776442927"/>
                  <c:y val="-5.17412935323383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12A-44C4-9F6B-BFF7B94C7A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Trigo Maíz Soja'!$D$6:$U$6</c:f>
              <c:strCache>
                <c:ptCount val="18"/>
                <c:pt idx="0">
                  <c:v>09/10</c:v>
                </c:pt>
                <c:pt idx="1">
                  <c:v>10/11</c:v>
                </c:pt>
                <c:pt idx="2">
                  <c:v>11/12</c:v>
                </c:pt>
                <c:pt idx="3">
                  <c:v>12/13</c:v>
                </c:pt>
                <c:pt idx="4">
                  <c:v>13/14</c:v>
                </c:pt>
                <c:pt idx="5">
                  <c:v>14/15</c:v>
                </c:pt>
                <c:pt idx="6">
                  <c:v>15/16</c:v>
                </c:pt>
                <c:pt idx="7">
                  <c:v>16/17</c:v>
                </c:pt>
                <c:pt idx="8">
                  <c:v>17/18</c:v>
                </c:pt>
                <c:pt idx="9">
                  <c:v>18/19</c:v>
                </c:pt>
                <c:pt idx="10">
                  <c:v>19/20</c:v>
                </c:pt>
                <c:pt idx="11">
                  <c:v>20/21</c:v>
                </c:pt>
                <c:pt idx="12">
                  <c:v>21/22</c:v>
                </c:pt>
                <c:pt idx="13">
                  <c:v>22/23</c:v>
                </c:pt>
                <c:pt idx="14">
                  <c:v>23/24</c:v>
                </c:pt>
                <c:pt idx="15">
                  <c:v>24/25</c:v>
                </c:pt>
                <c:pt idx="16">
                  <c:v>25/26</c:v>
                </c:pt>
                <c:pt idx="17">
                  <c:v>26/27</c:v>
                </c:pt>
              </c:strCache>
            </c:strRef>
          </c:cat>
          <c:val>
            <c:numRef>
              <c:f>'Gráfico Trigo Maíz Soja'!$D$7:$U$7</c:f>
              <c:numCache>
                <c:formatCode>* #,##0.0;* \-#,##0.0;* " "</c:formatCode>
                <c:ptCount val="18"/>
                <c:pt idx="0">
                  <c:v>7900</c:v>
                </c:pt>
                <c:pt idx="1">
                  <c:v>15781.200000000003</c:v>
                </c:pt>
                <c:pt idx="2" formatCode="* #,##0;* \-#,##0;* &quot; &quot;">
                  <c:v>14000.000000000002</c:v>
                </c:pt>
                <c:pt idx="3" formatCode="* #,##0;* \-#,##0;* &quot; &quot;">
                  <c:v>8800</c:v>
                </c:pt>
                <c:pt idx="4" formatCode="* #,##0;* \-#,##0;* &quot; &quot;">
                  <c:v>10100</c:v>
                </c:pt>
                <c:pt idx="5" formatCode="* #,##0;* \-#,##0;* &quot; &quot;">
                  <c:v>13650</c:v>
                </c:pt>
                <c:pt idx="6" formatCode="* #,##0;* \-#,##0;* &quot; &quot;">
                  <c:v>11599.999999999998</c:v>
                </c:pt>
                <c:pt idx="7" formatCode="* #,##0;* \-#,##0;* &quot; &quot;">
                  <c:v>16800</c:v>
                </c:pt>
                <c:pt idx="8" formatCode="* #,##0;* \-#,##0;* &quot; &quot;">
                  <c:v>17030.36646280019</c:v>
                </c:pt>
                <c:pt idx="9" formatCode="* #,##0;* \-#,##0;* &quot; &quot;">
                  <c:v>17612.728679225929</c:v>
                </c:pt>
                <c:pt idx="10" formatCode="* #,##0;* \-#,##0;* &quot; &quot;">
                  <c:v>17811.630382561467</c:v>
                </c:pt>
                <c:pt idx="11" formatCode="* #,##0;* \-#,##0;* &quot; &quot;">
                  <c:v>18090.477817485844</c:v>
                </c:pt>
                <c:pt idx="12" formatCode="* #,##0;* \-#,##0;* &quot; &quot;">
                  <c:v>18315.398498610761</c:v>
                </c:pt>
                <c:pt idx="13" formatCode="* #,##0;* \-#,##0;* &quot; &quot;">
                  <c:v>18607.752649414011</c:v>
                </c:pt>
                <c:pt idx="14" formatCode="* #,##0;* \-#,##0;* &quot; &quot;">
                  <c:v>18870.805794987147</c:v>
                </c:pt>
                <c:pt idx="15" formatCode="* #,##0;* \-#,##0;* &quot; &quot;">
                  <c:v>19110.192624073261</c:v>
                </c:pt>
                <c:pt idx="16" formatCode="* #,##0;* \-#,##0;* &quot; &quot;">
                  <c:v>19328.810575866599</c:v>
                </c:pt>
                <c:pt idx="17" formatCode="* #,##0;* \-#,##0;* &quot; &quot;">
                  <c:v>19545.493947004426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3-612A-44C4-9F6B-BFF7B94C7A36}"/>
            </c:ext>
          </c:extLst>
        </c:ser>
        <c:ser>
          <c:idx val="1"/>
          <c:order val="1"/>
          <c:tx>
            <c:strRef>
              <c:f>'Gráfico Trigo Maíz Soja'!$C$8</c:f>
              <c:strCache>
                <c:ptCount val="1"/>
                <c:pt idx="0">
                  <c:v>  Maíz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12A-44C4-9F6B-BFF7B94C7A36}"/>
                </c:ext>
              </c:extLst>
            </c:dLbl>
            <c:dLbl>
              <c:idx val="17"/>
              <c:layout>
                <c:manualLayout>
                  <c:x val="-0.11341906881719135"/>
                  <c:y val="-3.58208955223880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12A-44C4-9F6B-BFF7B94C7A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Trigo Maíz Soja'!$D$6:$U$6</c:f>
              <c:strCache>
                <c:ptCount val="18"/>
                <c:pt idx="0">
                  <c:v>09/10</c:v>
                </c:pt>
                <c:pt idx="1">
                  <c:v>10/11</c:v>
                </c:pt>
                <c:pt idx="2">
                  <c:v>11/12</c:v>
                </c:pt>
                <c:pt idx="3">
                  <c:v>12/13</c:v>
                </c:pt>
                <c:pt idx="4">
                  <c:v>13/14</c:v>
                </c:pt>
                <c:pt idx="5">
                  <c:v>14/15</c:v>
                </c:pt>
                <c:pt idx="6">
                  <c:v>15/16</c:v>
                </c:pt>
                <c:pt idx="7">
                  <c:v>16/17</c:v>
                </c:pt>
                <c:pt idx="8">
                  <c:v>17/18</c:v>
                </c:pt>
                <c:pt idx="9">
                  <c:v>18/19</c:v>
                </c:pt>
                <c:pt idx="10">
                  <c:v>19/20</c:v>
                </c:pt>
                <c:pt idx="11">
                  <c:v>20/21</c:v>
                </c:pt>
                <c:pt idx="12">
                  <c:v>21/22</c:v>
                </c:pt>
                <c:pt idx="13">
                  <c:v>22/23</c:v>
                </c:pt>
                <c:pt idx="14">
                  <c:v>23/24</c:v>
                </c:pt>
                <c:pt idx="15">
                  <c:v>24/25</c:v>
                </c:pt>
                <c:pt idx="16">
                  <c:v>25/26</c:v>
                </c:pt>
                <c:pt idx="17">
                  <c:v>26/27</c:v>
                </c:pt>
              </c:strCache>
            </c:strRef>
          </c:cat>
          <c:val>
            <c:numRef>
              <c:f>'Gráfico Trigo Maíz Soja'!$D$8:$U$8</c:f>
              <c:numCache>
                <c:formatCode>* #,##0.0;* \-#,##0.0;* " "</c:formatCode>
                <c:ptCount val="18"/>
                <c:pt idx="0">
                  <c:v>23180.06</c:v>
                </c:pt>
                <c:pt idx="1">
                  <c:v>24553.161</c:v>
                </c:pt>
                <c:pt idx="2" formatCode="* #,##0;* \-#,##0;* &quot; &quot;">
                  <c:v>21501.471000000001</c:v>
                </c:pt>
                <c:pt idx="3" formatCode="* #,##0;* \-#,##0;* &quot; &quot;">
                  <c:v>27000</c:v>
                </c:pt>
                <c:pt idx="4" formatCode="* #,##0;* \-#,##0;* &quot; &quot;">
                  <c:v>27031.07</c:v>
                </c:pt>
                <c:pt idx="5" formatCode="* #,##0;* \-#,##0;* &quot; &quot;">
                  <c:v>28200</c:v>
                </c:pt>
                <c:pt idx="6" formatCode="* #,##0;* \-#,##0;* &quot; &quot;">
                  <c:v>30000</c:v>
                </c:pt>
                <c:pt idx="7" formatCode="* #,##0;* \-#,##0;* &quot; &quot;">
                  <c:v>39000</c:v>
                </c:pt>
                <c:pt idx="8" formatCode="* #,##0;* \-#,##0;* &quot; &quot;">
                  <c:v>41130.553877916609</c:v>
                </c:pt>
                <c:pt idx="9" formatCode="* #,##0;* \-#,##0;* &quot; &quot;">
                  <c:v>40938.508500453063</c:v>
                </c:pt>
                <c:pt idx="10" formatCode="* #,##0;* \-#,##0;* &quot; &quot;">
                  <c:v>41194.27909181529</c:v>
                </c:pt>
                <c:pt idx="11" formatCode="* #,##0;* \-#,##0;* &quot; &quot;">
                  <c:v>42096.778966159807</c:v>
                </c:pt>
                <c:pt idx="12" formatCode="* #,##0;* \-#,##0;* &quot; &quot;">
                  <c:v>42818.271115827789</c:v>
                </c:pt>
                <c:pt idx="13" formatCode="* #,##0;* \-#,##0;* &quot; &quot;">
                  <c:v>43461.294709233633</c:v>
                </c:pt>
                <c:pt idx="14" formatCode="* #,##0;* \-#,##0;* &quot; &quot;">
                  <c:v>44011.965527439243</c:v>
                </c:pt>
                <c:pt idx="15" formatCode="* #,##0;* \-#,##0;* &quot; &quot;">
                  <c:v>44497.655999508308</c:v>
                </c:pt>
                <c:pt idx="16" formatCode="* #,##0;* \-#,##0;* &quot; &quot;">
                  <c:v>44935.007073742323</c:v>
                </c:pt>
                <c:pt idx="17" formatCode="* #,##0;* \-#,##0;* &quot; &quot;">
                  <c:v>45348.06394846816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6-612A-44C4-9F6B-BFF7B94C7A36}"/>
            </c:ext>
          </c:extLst>
        </c:ser>
        <c:ser>
          <c:idx val="2"/>
          <c:order val="2"/>
          <c:tx>
            <c:strRef>
              <c:f>'Gráfico Trigo Maíz Soja'!$C$9</c:f>
              <c:strCache>
                <c:ptCount val="1"/>
                <c:pt idx="0">
                  <c:v>  Soja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7"/>
              <c:layout>
                <c:manualLayout>
                  <c:x val="-5.2753055263809981E-2"/>
                  <c:y val="-6.76616915422885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12A-44C4-9F6B-BFF7B94C7A36}"/>
                </c:ext>
              </c:extLst>
            </c:dLbl>
            <c:dLbl>
              <c:idx val="17"/>
              <c:layout>
                <c:manualLayout>
                  <c:x val="-0.11869437434357225"/>
                  <c:y val="-4.37810945273631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12A-44C4-9F6B-BFF7B94C7A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Trigo Maíz Soja'!$D$6:$U$6</c:f>
              <c:strCache>
                <c:ptCount val="18"/>
                <c:pt idx="0">
                  <c:v>09/10</c:v>
                </c:pt>
                <c:pt idx="1">
                  <c:v>10/11</c:v>
                </c:pt>
                <c:pt idx="2">
                  <c:v>11/12</c:v>
                </c:pt>
                <c:pt idx="3">
                  <c:v>12/13</c:v>
                </c:pt>
                <c:pt idx="4">
                  <c:v>13/14</c:v>
                </c:pt>
                <c:pt idx="5">
                  <c:v>14/15</c:v>
                </c:pt>
                <c:pt idx="6">
                  <c:v>15/16</c:v>
                </c:pt>
                <c:pt idx="7">
                  <c:v>16/17</c:v>
                </c:pt>
                <c:pt idx="8">
                  <c:v>17/18</c:v>
                </c:pt>
                <c:pt idx="9">
                  <c:v>18/19</c:v>
                </c:pt>
                <c:pt idx="10">
                  <c:v>19/20</c:v>
                </c:pt>
                <c:pt idx="11">
                  <c:v>20/21</c:v>
                </c:pt>
                <c:pt idx="12">
                  <c:v>21/22</c:v>
                </c:pt>
                <c:pt idx="13">
                  <c:v>22/23</c:v>
                </c:pt>
                <c:pt idx="14">
                  <c:v>23/24</c:v>
                </c:pt>
                <c:pt idx="15">
                  <c:v>24/25</c:v>
                </c:pt>
                <c:pt idx="16">
                  <c:v>25/26</c:v>
                </c:pt>
                <c:pt idx="17">
                  <c:v>26/27</c:v>
                </c:pt>
              </c:strCache>
            </c:strRef>
          </c:cat>
          <c:val>
            <c:numRef>
              <c:f>'Gráfico Trigo Maíz Soja'!$D$9:$U$9</c:f>
              <c:numCache>
                <c:formatCode>* #,##0.0;* \-#,##0.0;* " "</c:formatCode>
                <c:ptCount val="18"/>
                <c:pt idx="0">
                  <c:v>55033.8</c:v>
                </c:pt>
                <c:pt idx="1">
                  <c:v>49200</c:v>
                </c:pt>
                <c:pt idx="2" formatCode="* #,##0;* \-#,##0;* &quot; &quot;">
                  <c:v>39900</c:v>
                </c:pt>
                <c:pt idx="3" formatCode="* #,##0;* \-#,##0;* &quot; &quot;">
                  <c:v>48500</c:v>
                </c:pt>
                <c:pt idx="4" formatCode="* #,##0;* \-#,##0;* &quot; &quot;">
                  <c:v>54508.593233420012</c:v>
                </c:pt>
                <c:pt idx="5" formatCode="* #,##0;* \-#,##0;* &quot; &quot;">
                  <c:v>60800.000000000007</c:v>
                </c:pt>
                <c:pt idx="6" formatCode="* #,##0;* \-#,##0;* &quot; &quot;">
                  <c:v>56000</c:v>
                </c:pt>
                <c:pt idx="7" formatCode="* #,##0;* \-#,##0;* &quot; &quot;">
                  <c:v>57500</c:v>
                </c:pt>
                <c:pt idx="8" formatCode="* #,##0;* \-#,##0;* &quot; &quot;">
                  <c:v>53869.708011195711</c:v>
                </c:pt>
                <c:pt idx="9" formatCode="* #,##0;* \-#,##0;* &quot; &quot;">
                  <c:v>57315.506718645593</c:v>
                </c:pt>
                <c:pt idx="10" formatCode="* #,##0;* \-#,##0;* &quot; &quot;">
                  <c:v>58985.770044920173</c:v>
                </c:pt>
                <c:pt idx="11" formatCode="* #,##0;* \-#,##0;* &quot; &quot;">
                  <c:v>59681.198218426471</c:v>
                </c:pt>
                <c:pt idx="12" formatCode="* #,##0;* \-#,##0;* &quot; &quot;">
                  <c:v>60378.778816804544</c:v>
                </c:pt>
                <c:pt idx="13" formatCode="* #,##0;* \-#,##0;* &quot; &quot;">
                  <c:v>61048.916543821004</c:v>
                </c:pt>
                <c:pt idx="14" formatCode="* #,##0;* \-#,##0;* &quot; &quot;">
                  <c:v>61722.305047592243</c:v>
                </c:pt>
                <c:pt idx="15" formatCode="* #,##0;* \-#,##0;* &quot; &quot;">
                  <c:v>62399.605094675222</c:v>
                </c:pt>
                <c:pt idx="16" formatCode="* #,##0;* \-#,##0;* &quot; &quot;">
                  <c:v>63079.378350282474</c:v>
                </c:pt>
                <c:pt idx="17" formatCode="* #,##0;* \-#,##0;* &quot; &quot;">
                  <c:v>63765.04093291724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9-612A-44C4-9F6B-BFF7B94C7A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68902712"/>
        <c:axId val="568904672"/>
      </c:lineChart>
      <c:catAx>
        <c:axId val="568902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568904672"/>
        <c:crosses val="autoZero"/>
        <c:auto val="1"/>
        <c:lblAlgn val="ctr"/>
        <c:lblOffset val="100"/>
        <c:noMultiLvlLbl val="0"/>
      </c:catAx>
      <c:valAx>
        <c:axId val="568904672"/>
        <c:scaling>
          <c:orientation val="minMax"/>
          <c:max val="7000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568902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s-AR"/>
    </a:p>
  </c:txPr>
  <c:externalData r:id="rId3">
    <c:autoUpdate val="0"/>
  </c:externalData>
  <c:userShapes r:id="rId4"/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7596192387477174E-2"/>
          <c:y val="4.3769870444136369E-2"/>
          <c:w val="0.83540154199145356"/>
          <c:h val="0.77451707107287338"/>
        </c:manualLayout>
      </c:layout>
      <c:areaChart>
        <c:grouping val="standard"/>
        <c:varyColors val="0"/>
        <c:ser>
          <c:idx val="2"/>
          <c:order val="0"/>
          <c:tx>
            <c:strRef>
              <c:f>'Gráfico Ceryol'!$E$36</c:f>
              <c:strCache>
                <c:ptCount val="1"/>
                <c:pt idx="0">
                  <c:v>up</c:v>
                </c:pt>
              </c:strCache>
            </c:strRef>
          </c:tx>
          <c:spPr>
            <a:gradFill flip="none" rotWithShape="1">
              <a:gsLst>
                <a:gs pos="10000">
                  <a:schemeClr val="accent3">
                    <a:lumMod val="60000"/>
                    <a:lumOff val="40000"/>
                  </a:schemeClr>
                </a:gs>
                <a:gs pos="49000">
                  <a:schemeClr val="accent3">
                    <a:lumMod val="75000"/>
                  </a:schemeClr>
                </a:gs>
                <a:gs pos="83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/>
          </c:spPr>
          <c:dLbls>
            <c:dLbl>
              <c:idx val="11"/>
              <c:layout>
                <c:manualLayout>
                  <c:x val="2.7781457330951831E-2"/>
                  <c:y val="-0.4279446990365126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Ebrima" panose="02000000000000000000" pitchFamily="2" charset="0"/>
                      <a:cs typeface="Calibri" panose="020F0502020204030204" pitchFamily="34" charset="0"/>
                    </a:defRPr>
                  </a:pPr>
                  <a:endParaRPr lang="es-A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382-44C0-B77C-8E6DCA7EBC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Ebrima" panose="02000000000000000000" pitchFamily="2" charset="0"/>
                    <a:cs typeface="Calibri" panose="020F050202020403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'Gráfico Ceryol'!$H$33:$X$33</c:f>
              <c:strCache>
                <c:ptCount val="12"/>
                <c:pt idx="0">
                  <c:v>15/16</c:v>
                </c:pt>
                <c:pt idx="1">
                  <c:v>16/17</c:v>
                </c:pt>
                <c:pt idx="2">
                  <c:v>17/18</c:v>
                </c:pt>
                <c:pt idx="3">
                  <c:v>18/19</c:v>
                </c:pt>
                <c:pt idx="4">
                  <c:v>19/20</c:v>
                </c:pt>
                <c:pt idx="5">
                  <c:v>20/21</c:v>
                </c:pt>
                <c:pt idx="6">
                  <c:v>21/22</c:v>
                </c:pt>
                <c:pt idx="7">
                  <c:v>22/23</c:v>
                </c:pt>
                <c:pt idx="8">
                  <c:v>23/24</c:v>
                </c:pt>
                <c:pt idx="9">
                  <c:v>24/25</c:v>
                </c:pt>
                <c:pt idx="10">
                  <c:v>25/26</c:v>
                </c:pt>
                <c:pt idx="11">
                  <c:v>26/27</c:v>
                </c:pt>
              </c:strCache>
            </c:strRef>
          </c:cat>
          <c:val>
            <c:numRef>
              <c:f>'Gráfico Ceryol'!$H$36:$X$36</c:f>
              <c:numCache>
                <c:formatCode>#,##0</c:formatCode>
                <c:ptCount val="12"/>
                <c:pt idx="0">
                  <c:v>110.655</c:v>
                </c:pt>
                <c:pt idx="1">
                  <c:v>125.27</c:v>
                </c:pt>
                <c:pt idx="2">
                  <c:v>124.32355522443369</c:v>
                </c:pt>
                <c:pt idx="3">
                  <c:v>129.83296667041554</c:v>
                </c:pt>
                <c:pt idx="4">
                  <c:v>133.05842820663904</c:v>
                </c:pt>
                <c:pt idx="5">
                  <c:v>136.17135050164168</c:v>
                </c:pt>
                <c:pt idx="6">
                  <c:v>139.1003417948439</c:v>
                </c:pt>
                <c:pt idx="7">
                  <c:v>142.03531225251086</c:v>
                </c:pt>
                <c:pt idx="8">
                  <c:v>144.89119410756405</c:v>
                </c:pt>
                <c:pt idx="9">
                  <c:v>147.68221873766228</c:v>
                </c:pt>
                <c:pt idx="10">
                  <c:v>150.42563780144116</c:v>
                </c:pt>
                <c:pt idx="11">
                  <c:v>153.17535805864185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82-44C0-B77C-8E6DCA7EBC09}"/>
            </c:ext>
          </c:extLst>
        </c:ser>
        <c:ser>
          <c:idx val="1"/>
          <c:order val="2"/>
          <c:tx>
            <c:strRef>
              <c:f>'Gráfico Ceryol'!$E$35</c:f>
              <c:strCache>
                <c:ptCount val="1"/>
                <c:pt idx="0">
                  <c:v>lo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  <a:effectLst/>
          </c:spPr>
          <c:dLbls>
            <c:dLbl>
              <c:idx val="11"/>
              <c:layout>
                <c:manualLayout>
                  <c:x val="1.9610475379278847E-2"/>
                  <c:y val="-0.140822797976736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382-44C0-B77C-8E6DCA7EBC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Ebrima" panose="02000000000000000000" pitchFamily="2" charset="0"/>
                    <a:cs typeface="Calibri" panose="020F050202020403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'Gráfico Ceryol'!$H$33:$X$33</c:f>
              <c:strCache>
                <c:ptCount val="12"/>
                <c:pt idx="0">
                  <c:v>15/16</c:v>
                </c:pt>
                <c:pt idx="1">
                  <c:v>16/17</c:v>
                </c:pt>
                <c:pt idx="2">
                  <c:v>17/18</c:v>
                </c:pt>
                <c:pt idx="3">
                  <c:v>18/19</c:v>
                </c:pt>
                <c:pt idx="4">
                  <c:v>19/20</c:v>
                </c:pt>
                <c:pt idx="5">
                  <c:v>20/21</c:v>
                </c:pt>
                <c:pt idx="6">
                  <c:v>21/22</c:v>
                </c:pt>
                <c:pt idx="7">
                  <c:v>22/23</c:v>
                </c:pt>
                <c:pt idx="8">
                  <c:v>23/24</c:v>
                </c:pt>
                <c:pt idx="9">
                  <c:v>24/25</c:v>
                </c:pt>
                <c:pt idx="10">
                  <c:v>25/26</c:v>
                </c:pt>
                <c:pt idx="11">
                  <c:v>26/27</c:v>
                </c:pt>
              </c:strCache>
            </c:strRef>
          </c:cat>
          <c:val>
            <c:numRef>
              <c:f>'Gráfico Ceryol'!$H$35:$X$35</c:f>
              <c:numCache>
                <c:formatCode>#,##0</c:formatCode>
                <c:ptCount val="12"/>
                <c:pt idx="0">
                  <c:v>110.655</c:v>
                </c:pt>
                <c:pt idx="1">
                  <c:v>125.27</c:v>
                </c:pt>
                <c:pt idx="2">
                  <c:v>124.32355522443369</c:v>
                </c:pt>
                <c:pt idx="3">
                  <c:v>127.55405350675024</c:v>
                </c:pt>
                <c:pt idx="4">
                  <c:v>128.47121166083275</c:v>
                </c:pt>
                <c:pt idx="5">
                  <c:v>129.15791476511637</c:v>
                </c:pt>
                <c:pt idx="6">
                  <c:v>129.61865761577067</c:v>
                </c:pt>
                <c:pt idx="7">
                  <c:v>130.02283875811094</c:v>
                </c:pt>
                <c:pt idx="8">
                  <c:v>130.29873090303349</c:v>
                </c:pt>
                <c:pt idx="9">
                  <c:v>130.48013147163292</c:v>
                </c:pt>
                <c:pt idx="10">
                  <c:v>130.59178417539519</c:v>
                </c:pt>
                <c:pt idx="11">
                  <c:v>130.65943479170551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382-44C0-B77C-8E6DCA7EBC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68766856"/>
        <c:axId val="568763328"/>
      </c:areaChart>
      <c:lineChart>
        <c:grouping val="standard"/>
        <c:varyColors val="0"/>
        <c:ser>
          <c:idx val="0"/>
          <c:order val="1"/>
          <c:tx>
            <c:strRef>
              <c:f>'Gráfico Ceryol'!$E$34</c:f>
              <c:strCache>
                <c:ptCount val="1"/>
                <c:pt idx="0">
                  <c:v>base</c:v>
                </c:pt>
              </c:strCache>
            </c:strRef>
          </c:tx>
          <c:spPr>
            <a:ln w="50800" cap="rnd">
              <a:solidFill>
                <a:schemeClr val="accent1"/>
              </a:solidFill>
              <a:round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dLbl>
              <c:idx val="2"/>
              <c:layout>
                <c:manualLayout>
                  <c:x val="-3.1049830409763855E-2"/>
                  <c:y val="6.00987474474595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382-44C0-B77C-8E6DCA7EBC09}"/>
                </c:ext>
              </c:extLst>
            </c:dLbl>
            <c:dLbl>
              <c:idx val="11"/>
              <c:layout>
                <c:manualLayout>
                  <c:x val="-8.1710080025693081E-3"/>
                  <c:y val="-7.21184832858321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382-44C0-B77C-8E6DCA7EBC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Ebrima" panose="02000000000000000000" pitchFamily="2" charset="0"/>
                    <a:cs typeface="Calibri" panose="020F0502020204030204" pitchFamily="34" charset="0"/>
                  </a:defRPr>
                </a:pPr>
                <a:endParaRPr lang="es-A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'Gráfico Ceryol'!$H$33:$X$33</c:f>
              <c:strCache>
                <c:ptCount val="12"/>
                <c:pt idx="0">
                  <c:v>15/16</c:v>
                </c:pt>
                <c:pt idx="1">
                  <c:v>16/17</c:v>
                </c:pt>
                <c:pt idx="2">
                  <c:v>17/18</c:v>
                </c:pt>
                <c:pt idx="3">
                  <c:v>18/19</c:v>
                </c:pt>
                <c:pt idx="4">
                  <c:v>19/20</c:v>
                </c:pt>
                <c:pt idx="5">
                  <c:v>20/21</c:v>
                </c:pt>
                <c:pt idx="6">
                  <c:v>21/22</c:v>
                </c:pt>
                <c:pt idx="7">
                  <c:v>22/23</c:v>
                </c:pt>
                <c:pt idx="8">
                  <c:v>23/24</c:v>
                </c:pt>
                <c:pt idx="9">
                  <c:v>24/25</c:v>
                </c:pt>
                <c:pt idx="10">
                  <c:v>25/26</c:v>
                </c:pt>
                <c:pt idx="11">
                  <c:v>26/27</c:v>
                </c:pt>
              </c:strCache>
            </c:strRef>
          </c:cat>
          <c:val>
            <c:numRef>
              <c:f>'Gráfico Ceryol'!$H$34:$X$34</c:f>
              <c:numCache>
                <c:formatCode>#,##0</c:formatCode>
                <c:ptCount val="12"/>
                <c:pt idx="0">
                  <c:v>110.655</c:v>
                </c:pt>
                <c:pt idx="1">
                  <c:v>125.27</c:v>
                </c:pt>
                <c:pt idx="2">
                  <c:v>124.32355522443369</c:v>
                </c:pt>
                <c:pt idx="3">
                  <c:v>128.80361346752801</c:v>
                </c:pt>
                <c:pt idx="4">
                  <c:v>130.97751069779179</c:v>
                </c:pt>
                <c:pt idx="5">
                  <c:v>132.97517799334824</c:v>
                </c:pt>
                <c:pt idx="6">
                  <c:v>134.76177466685249</c:v>
                </c:pt>
                <c:pt idx="7">
                  <c:v>136.51546265130162</c:v>
                </c:pt>
                <c:pt idx="8">
                  <c:v>138.15806784673211</c:v>
                </c:pt>
                <c:pt idx="9">
                  <c:v>139.7207476427686</c:v>
                </c:pt>
                <c:pt idx="10">
                  <c:v>141.21329465714129</c:v>
                </c:pt>
                <c:pt idx="11">
                  <c:v>142.66293317474322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3382-44C0-B77C-8E6DCA7EBC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68766856"/>
        <c:axId val="568763328"/>
      </c:lineChart>
      <c:catAx>
        <c:axId val="568766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138000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defRPr>
            </a:pPr>
            <a:endParaRPr lang="es-AR"/>
          </a:p>
        </c:txPr>
        <c:crossAx val="568763328"/>
        <c:crosses val="autoZero"/>
        <c:auto val="1"/>
        <c:lblAlgn val="ctr"/>
        <c:lblOffset val="100"/>
        <c:noMultiLvlLbl val="0"/>
      </c:catAx>
      <c:valAx>
        <c:axId val="568763328"/>
        <c:scaling>
          <c:orientation val="minMax"/>
          <c:min val="10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defRPr>
            </a:pPr>
            <a:endParaRPr lang="es-AR"/>
          </a:p>
        </c:txPr>
        <c:crossAx val="568766856"/>
        <c:crosses val="autoZero"/>
        <c:crossBetween val="between"/>
      </c:valAx>
      <c:spPr>
        <a:noFill/>
        <a:ln>
          <a:noFill/>
        </a:ln>
        <a:effectLst>
          <a:innerShdw blurRad="63500" dist="50800" dir="13500000">
            <a:prstClr val="black">
              <a:alpha val="50000"/>
            </a:prstClr>
          </a:innerShdw>
        </a:effectLst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  <a:latin typeface="Calibri" panose="020F0502020204030204" pitchFamily="34" charset="0"/>
          <a:ea typeface="Ebrima" panose="02000000000000000000" pitchFamily="2" charset="0"/>
          <a:cs typeface="Calibri" panose="020F0502020204030204" pitchFamily="34" charset="0"/>
        </a:defRPr>
      </a:pPr>
      <a:endParaRPr lang="es-AR"/>
    </a:p>
  </c:txPr>
  <c:externalData r:id="rId4">
    <c:autoUpdate val="0"/>
  </c:externalData>
  <c:userShapes r:id="rId5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Soja!$C$1</c:f>
              <c:strCache>
                <c:ptCount val="1"/>
                <c:pt idx="0">
                  <c:v>may-18</c:v>
                </c:pt>
              </c:strCache>
            </c:strRef>
          </c:tx>
          <c:spPr>
            <a:ln w="28575" cap="rnd" cmpd="sng" algn="ctr">
              <a:solidFill>
                <a:schemeClr val="accent1"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Soja!$B$2:$B$143</c:f>
              <c:numCache>
                <c:formatCode>d\-mmm</c:formatCode>
                <c:ptCount val="142"/>
                <c:pt idx="0">
                  <c:v>42857</c:v>
                </c:pt>
                <c:pt idx="1">
                  <c:v>42858</c:v>
                </c:pt>
                <c:pt idx="2">
                  <c:v>42859</c:v>
                </c:pt>
                <c:pt idx="3">
                  <c:v>42860</c:v>
                </c:pt>
                <c:pt idx="4">
                  <c:v>42861</c:v>
                </c:pt>
                <c:pt idx="5">
                  <c:v>42862</c:v>
                </c:pt>
                <c:pt idx="6">
                  <c:v>42863</c:v>
                </c:pt>
                <c:pt idx="7">
                  <c:v>42864</c:v>
                </c:pt>
                <c:pt idx="8">
                  <c:v>42865</c:v>
                </c:pt>
                <c:pt idx="9">
                  <c:v>42866</c:v>
                </c:pt>
                <c:pt idx="10">
                  <c:v>42867</c:v>
                </c:pt>
                <c:pt idx="11">
                  <c:v>42868</c:v>
                </c:pt>
                <c:pt idx="12">
                  <c:v>42869</c:v>
                </c:pt>
                <c:pt idx="13">
                  <c:v>42870</c:v>
                </c:pt>
                <c:pt idx="14">
                  <c:v>42871</c:v>
                </c:pt>
                <c:pt idx="15">
                  <c:v>42872</c:v>
                </c:pt>
                <c:pt idx="16">
                  <c:v>42873</c:v>
                </c:pt>
                <c:pt idx="17">
                  <c:v>42874</c:v>
                </c:pt>
                <c:pt idx="18">
                  <c:v>42875</c:v>
                </c:pt>
                <c:pt idx="19">
                  <c:v>42876</c:v>
                </c:pt>
                <c:pt idx="20">
                  <c:v>42877</c:v>
                </c:pt>
                <c:pt idx="21">
                  <c:v>42878</c:v>
                </c:pt>
                <c:pt idx="22">
                  <c:v>42879</c:v>
                </c:pt>
                <c:pt idx="23">
                  <c:v>42880</c:v>
                </c:pt>
                <c:pt idx="24">
                  <c:v>42881</c:v>
                </c:pt>
                <c:pt idx="25">
                  <c:v>42882</c:v>
                </c:pt>
                <c:pt idx="26">
                  <c:v>42883</c:v>
                </c:pt>
                <c:pt idx="27">
                  <c:v>42884</c:v>
                </c:pt>
                <c:pt idx="28">
                  <c:v>42885</c:v>
                </c:pt>
                <c:pt idx="29">
                  <c:v>42886</c:v>
                </c:pt>
                <c:pt idx="30">
                  <c:v>42887</c:v>
                </c:pt>
                <c:pt idx="31">
                  <c:v>42888</c:v>
                </c:pt>
                <c:pt idx="32">
                  <c:v>42889</c:v>
                </c:pt>
                <c:pt idx="33">
                  <c:v>42890</c:v>
                </c:pt>
                <c:pt idx="34">
                  <c:v>42891</c:v>
                </c:pt>
                <c:pt idx="35">
                  <c:v>42892</c:v>
                </c:pt>
                <c:pt idx="36">
                  <c:v>42893</c:v>
                </c:pt>
                <c:pt idx="37">
                  <c:v>42894</c:v>
                </c:pt>
                <c:pt idx="38">
                  <c:v>42895</c:v>
                </c:pt>
                <c:pt idx="39">
                  <c:v>42896</c:v>
                </c:pt>
                <c:pt idx="40">
                  <c:v>42897</c:v>
                </c:pt>
                <c:pt idx="41">
                  <c:v>42898</c:v>
                </c:pt>
                <c:pt idx="42">
                  <c:v>42899</c:v>
                </c:pt>
                <c:pt idx="43">
                  <c:v>42900</c:v>
                </c:pt>
                <c:pt idx="44">
                  <c:v>42901</c:v>
                </c:pt>
                <c:pt idx="45">
                  <c:v>42902</c:v>
                </c:pt>
                <c:pt idx="46">
                  <c:v>42903</c:v>
                </c:pt>
                <c:pt idx="47">
                  <c:v>42904</c:v>
                </c:pt>
                <c:pt idx="48">
                  <c:v>42905</c:v>
                </c:pt>
                <c:pt idx="49">
                  <c:v>42906</c:v>
                </c:pt>
                <c:pt idx="50">
                  <c:v>42907</c:v>
                </c:pt>
                <c:pt idx="51">
                  <c:v>42908</c:v>
                </c:pt>
                <c:pt idx="52">
                  <c:v>42909</c:v>
                </c:pt>
                <c:pt idx="53">
                  <c:v>42910</c:v>
                </c:pt>
                <c:pt idx="54">
                  <c:v>42911</c:v>
                </c:pt>
                <c:pt idx="55">
                  <c:v>42912</c:v>
                </c:pt>
                <c:pt idx="56">
                  <c:v>42913</c:v>
                </c:pt>
                <c:pt idx="57">
                  <c:v>42914</c:v>
                </c:pt>
                <c:pt idx="58">
                  <c:v>42915</c:v>
                </c:pt>
                <c:pt idx="59">
                  <c:v>42916</c:v>
                </c:pt>
                <c:pt idx="60">
                  <c:v>42917</c:v>
                </c:pt>
                <c:pt idx="61">
                  <c:v>42918</c:v>
                </c:pt>
                <c:pt idx="62">
                  <c:v>42919</c:v>
                </c:pt>
                <c:pt idx="63">
                  <c:v>42920</c:v>
                </c:pt>
                <c:pt idx="64">
                  <c:v>42921</c:v>
                </c:pt>
                <c:pt idx="65">
                  <c:v>42922</c:v>
                </c:pt>
                <c:pt idx="66">
                  <c:v>42923</c:v>
                </c:pt>
                <c:pt idx="67">
                  <c:v>42924</c:v>
                </c:pt>
                <c:pt idx="68">
                  <c:v>42925</c:v>
                </c:pt>
                <c:pt idx="69">
                  <c:v>42926</c:v>
                </c:pt>
                <c:pt idx="70">
                  <c:v>42927</c:v>
                </c:pt>
                <c:pt idx="71">
                  <c:v>42928</c:v>
                </c:pt>
                <c:pt idx="72">
                  <c:v>42929</c:v>
                </c:pt>
                <c:pt idx="73">
                  <c:v>42930</c:v>
                </c:pt>
                <c:pt idx="74">
                  <c:v>42931</c:v>
                </c:pt>
                <c:pt idx="75">
                  <c:v>42932</c:v>
                </c:pt>
                <c:pt idx="76">
                  <c:v>42933</c:v>
                </c:pt>
                <c:pt idx="77">
                  <c:v>42934</c:v>
                </c:pt>
                <c:pt idx="78">
                  <c:v>42935</c:v>
                </c:pt>
                <c:pt idx="79">
                  <c:v>42936</c:v>
                </c:pt>
                <c:pt idx="80">
                  <c:v>42937</c:v>
                </c:pt>
                <c:pt idx="81">
                  <c:v>42938</c:v>
                </c:pt>
                <c:pt idx="82">
                  <c:v>42939</c:v>
                </c:pt>
                <c:pt idx="83">
                  <c:v>42940</c:v>
                </c:pt>
                <c:pt idx="84">
                  <c:v>42941</c:v>
                </c:pt>
                <c:pt idx="85">
                  <c:v>42942</c:v>
                </c:pt>
                <c:pt idx="86">
                  <c:v>42943</c:v>
                </c:pt>
                <c:pt idx="87">
                  <c:v>42944</c:v>
                </c:pt>
                <c:pt idx="88">
                  <c:v>42945</c:v>
                </c:pt>
                <c:pt idx="89">
                  <c:v>42946</c:v>
                </c:pt>
                <c:pt idx="90">
                  <c:v>42947</c:v>
                </c:pt>
                <c:pt idx="91">
                  <c:v>42948</c:v>
                </c:pt>
                <c:pt idx="92">
                  <c:v>42949</c:v>
                </c:pt>
                <c:pt idx="93">
                  <c:v>42950</c:v>
                </c:pt>
                <c:pt idx="94">
                  <c:v>42951</c:v>
                </c:pt>
                <c:pt idx="95">
                  <c:v>42952</c:v>
                </c:pt>
                <c:pt idx="96">
                  <c:v>42953</c:v>
                </c:pt>
                <c:pt idx="97">
                  <c:v>42954</c:v>
                </c:pt>
                <c:pt idx="98">
                  <c:v>42955</c:v>
                </c:pt>
                <c:pt idx="99">
                  <c:v>42956</c:v>
                </c:pt>
                <c:pt idx="100">
                  <c:v>42957</c:v>
                </c:pt>
                <c:pt idx="101">
                  <c:v>42958</c:v>
                </c:pt>
                <c:pt idx="102">
                  <c:v>42959</c:v>
                </c:pt>
                <c:pt idx="103">
                  <c:v>42960</c:v>
                </c:pt>
                <c:pt idx="104">
                  <c:v>42961</c:v>
                </c:pt>
                <c:pt idx="105">
                  <c:v>42962</c:v>
                </c:pt>
                <c:pt idx="106">
                  <c:v>42963</c:v>
                </c:pt>
                <c:pt idx="107">
                  <c:v>42964</c:v>
                </c:pt>
                <c:pt idx="108">
                  <c:v>42965</c:v>
                </c:pt>
                <c:pt idx="109">
                  <c:v>42966</c:v>
                </c:pt>
                <c:pt idx="110">
                  <c:v>42967</c:v>
                </c:pt>
                <c:pt idx="111">
                  <c:v>42968</c:v>
                </c:pt>
                <c:pt idx="112">
                  <c:v>42969</c:v>
                </c:pt>
                <c:pt idx="113">
                  <c:v>42970</c:v>
                </c:pt>
                <c:pt idx="114">
                  <c:v>42971</c:v>
                </c:pt>
                <c:pt idx="115">
                  <c:v>42972</c:v>
                </c:pt>
                <c:pt idx="116">
                  <c:v>42973</c:v>
                </c:pt>
                <c:pt idx="117">
                  <c:v>42974</c:v>
                </c:pt>
                <c:pt idx="118">
                  <c:v>42975</c:v>
                </c:pt>
                <c:pt idx="119">
                  <c:v>42976</c:v>
                </c:pt>
                <c:pt idx="120">
                  <c:v>42977</c:v>
                </c:pt>
                <c:pt idx="121">
                  <c:v>42978</c:v>
                </c:pt>
                <c:pt idx="122">
                  <c:v>42979</c:v>
                </c:pt>
                <c:pt idx="123">
                  <c:v>42980</c:v>
                </c:pt>
                <c:pt idx="124">
                  <c:v>42981</c:v>
                </c:pt>
                <c:pt idx="125">
                  <c:v>42982</c:v>
                </c:pt>
                <c:pt idx="126">
                  <c:v>42983</c:v>
                </c:pt>
                <c:pt idx="127">
                  <c:v>42984</c:v>
                </c:pt>
                <c:pt idx="128">
                  <c:v>42985</c:v>
                </c:pt>
                <c:pt idx="129">
                  <c:v>42986</c:v>
                </c:pt>
                <c:pt idx="130">
                  <c:v>42987</c:v>
                </c:pt>
                <c:pt idx="131">
                  <c:v>42988</c:v>
                </c:pt>
                <c:pt idx="132">
                  <c:v>42989</c:v>
                </c:pt>
                <c:pt idx="133">
                  <c:v>42990</c:v>
                </c:pt>
                <c:pt idx="134">
                  <c:v>42991</c:v>
                </c:pt>
                <c:pt idx="135">
                  <c:v>42992</c:v>
                </c:pt>
                <c:pt idx="136">
                  <c:v>42993</c:v>
                </c:pt>
                <c:pt idx="137">
                  <c:v>42994</c:v>
                </c:pt>
                <c:pt idx="138">
                  <c:v>42995</c:v>
                </c:pt>
                <c:pt idx="139">
                  <c:v>42996</c:v>
                </c:pt>
                <c:pt idx="140">
                  <c:v>42997</c:v>
                </c:pt>
                <c:pt idx="141">
                  <c:v>42998</c:v>
                </c:pt>
              </c:numCache>
            </c:numRef>
          </c:cat>
          <c:val>
            <c:numRef>
              <c:f>Soja!$C$2:$C$143</c:f>
              <c:numCache>
                <c:formatCode>General</c:formatCode>
                <c:ptCount val="142"/>
                <c:pt idx="0">
                  <c:v>247</c:v>
                </c:pt>
                <c:pt idx="1">
                  <c:v>248.5</c:v>
                </c:pt>
                <c:pt idx="2">
                  <c:v>248</c:v>
                </c:pt>
                <c:pt idx="3">
                  <c:v>249.5</c:v>
                </c:pt>
                <c:pt idx="4">
                  <c:v>249.5</c:v>
                </c:pt>
                <c:pt idx="5">
                  <c:v>249.5</c:v>
                </c:pt>
                <c:pt idx="6">
                  <c:v>246.8</c:v>
                </c:pt>
                <c:pt idx="7">
                  <c:v>248.5</c:v>
                </c:pt>
                <c:pt idx="8">
                  <c:v>248.5</c:v>
                </c:pt>
                <c:pt idx="9">
                  <c:v>247.6</c:v>
                </c:pt>
                <c:pt idx="10">
                  <c:v>247.2</c:v>
                </c:pt>
                <c:pt idx="11">
                  <c:v>247.2</c:v>
                </c:pt>
                <c:pt idx="12">
                  <c:v>247.2</c:v>
                </c:pt>
                <c:pt idx="13">
                  <c:v>248</c:v>
                </c:pt>
                <c:pt idx="14">
                  <c:v>249</c:v>
                </c:pt>
                <c:pt idx="15">
                  <c:v>249.5</c:v>
                </c:pt>
                <c:pt idx="16">
                  <c:v>246</c:v>
                </c:pt>
                <c:pt idx="17">
                  <c:v>247.5</c:v>
                </c:pt>
                <c:pt idx="18">
                  <c:v>247.5</c:v>
                </c:pt>
                <c:pt idx="19">
                  <c:v>247.5</c:v>
                </c:pt>
                <c:pt idx="20">
                  <c:v>248</c:v>
                </c:pt>
                <c:pt idx="21">
                  <c:v>247.5</c:v>
                </c:pt>
                <c:pt idx="22">
                  <c:v>247.5</c:v>
                </c:pt>
                <c:pt idx="23">
                  <c:v>247.5</c:v>
                </c:pt>
                <c:pt idx="24">
                  <c:v>247.8</c:v>
                </c:pt>
                <c:pt idx="25">
                  <c:v>247.8</c:v>
                </c:pt>
                <c:pt idx="26">
                  <c:v>247.8</c:v>
                </c:pt>
                <c:pt idx="27">
                  <c:v>247.5</c:v>
                </c:pt>
                <c:pt idx="28">
                  <c:v>245</c:v>
                </c:pt>
                <c:pt idx="29">
                  <c:v>245.1</c:v>
                </c:pt>
                <c:pt idx="30">
                  <c:v>245.5</c:v>
                </c:pt>
                <c:pt idx="31">
                  <c:v>247</c:v>
                </c:pt>
                <c:pt idx="32">
                  <c:v>247</c:v>
                </c:pt>
                <c:pt idx="33">
                  <c:v>247</c:v>
                </c:pt>
                <c:pt idx="34">
                  <c:v>247</c:v>
                </c:pt>
                <c:pt idx="35">
                  <c:v>247</c:v>
                </c:pt>
                <c:pt idx="36">
                  <c:v>248.8</c:v>
                </c:pt>
                <c:pt idx="37">
                  <c:v>249</c:v>
                </c:pt>
                <c:pt idx="38">
                  <c:v>249</c:v>
                </c:pt>
                <c:pt idx="39">
                  <c:v>249</c:v>
                </c:pt>
                <c:pt idx="40">
                  <c:v>249</c:v>
                </c:pt>
                <c:pt idx="41">
                  <c:v>247</c:v>
                </c:pt>
                <c:pt idx="42">
                  <c:v>247.5</c:v>
                </c:pt>
                <c:pt idx="43">
                  <c:v>247</c:v>
                </c:pt>
                <c:pt idx="44">
                  <c:v>247</c:v>
                </c:pt>
                <c:pt idx="45">
                  <c:v>247</c:v>
                </c:pt>
                <c:pt idx="46">
                  <c:v>247</c:v>
                </c:pt>
                <c:pt idx="47">
                  <c:v>247</c:v>
                </c:pt>
                <c:pt idx="48">
                  <c:v>247.6</c:v>
                </c:pt>
                <c:pt idx="49">
                  <c:v>247.6</c:v>
                </c:pt>
                <c:pt idx="50">
                  <c:v>243.2</c:v>
                </c:pt>
                <c:pt idx="51">
                  <c:v>241</c:v>
                </c:pt>
                <c:pt idx="52">
                  <c:v>240</c:v>
                </c:pt>
                <c:pt idx="53">
                  <c:v>240</c:v>
                </c:pt>
                <c:pt idx="54">
                  <c:v>240</c:v>
                </c:pt>
                <c:pt idx="55">
                  <c:v>241</c:v>
                </c:pt>
                <c:pt idx="56">
                  <c:v>243</c:v>
                </c:pt>
                <c:pt idx="57">
                  <c:v>243.5</c:v>
                </c:pt>
                <c:pt idx="58">
                  <c:v>243</c:v>
                </c:pt>
                <c:pt idx="59">
                  <c:v>247.6</c:v>
                </c:pt>
                <c:pt idx="60">
                  <c:v>247.6</c:v>
                </c:pt>
                <c:pt idx="61">
                  <c:v>247.6</c:v>
                </c:pt>
                <c:pt idx="62">
                  <c:v>251.7</c:v>
                </c:pt>
                <c:pt idx="63">
                  <c:v>250.8</c:v>
                </c:pt>
                <c:pt idx="64">
                  <c:v>252.5</c:v>
                </c:pt>
                <c:pt idx="65">
                  <c:v>252.5</c:v>
                </c:pt>
                <c:pt idx="66">
                  <c:v>257.5</c:v>
                </c:pt>
                <c:pt idx="67">
                  <c:v>257.5</c:v>
                </c:pt>
                <c:pt idx="68">
                  <c:v>257.5</c:v>
                </c:pt>
                <c:pt idx="69">
                  <c:v>262</c:v>
                </c:pt>
                <c:pt idx="70">
                  <c:v>262.8</c:v>
                </c:pt>
                <c:pt idx="71">
                  <c:v>262.5</c:v>
                </c:pt>
                <c:pt idx="72">
                  <c:v>254</c:v>
                </c:pt>
                <c:pt idx="73">
                  <c:v>256</c:v>
                </c:pt>
                <c:pt idx="74">
                  <c:v>256</c:v>
                </c:pt>
                <c:pt idx="75">
                  <c:v>256</c:v>
                </c:pt>
                <c:pt idx="76">
                  <c:v>255.5</c:v>
                </c:pt>
                <c:pt idx="77">
                  <c:v>257</c:v>
                </c:pt>
                <c:pt idx="78">
                  <c:v>258.5</c:v>
                </c:pt>
                <c:pt idx="79">
                  <c:v>260.89999999999998</c:v>
                </c:pt>
                <c:pt idx="80">
                  <c:v>259.5</c:v>
                </c:pt>
                <c:pt idx="81">
                  <c:v>259.5</c:v>
                </c:pt>
                <c:pt idx="82">
                  <c:v>259.5</c:v>
                </c:pt>
                <c:pt idx="83">
                  <c:v>258.5</c:v>
                </c:pt>
                <c:pt idx="84">
                  <c:v>255</c:v>
                </c:pt>
                <c:pt idx="85">
                  <c:v>257.3</c:v>
                </c:pt>
                <c:pt idx="86">
                  <c:v>258.5</c:v>
                </c:pt>
                <c:pt idx="87">
                  <c:v>260.5</c:v>
                </c:pt>
                <c:pt idx="88">
                  <c:v>260.5</c:v>
                </c:pt>
                <c:pt idx="89">
                  <c:v>260.5</c:v>
                </c:pt>
                <c:pt idx="90">
                  <c:v>259.5</c:v>
                </c:pt>
                <c:pt idx="91">
                  <c:v>253</c:v>
                </c:pt>
                <c:pt idx="92">
                  <c:v>254</c:v>
                </c:pt>
                <c:pt idx="93">
                  <c:v>251.5</c:v>
                </c:pt>
                <c:pt idx="94">
                  <c:v>251.5</c:v>
                </c:pt>
                <c:pt idx="95">
                  <c:v>251.5</c:v>
                </c:pt>
                <c:pt idx="96">
                  <c:v>251.5</c:v>
                </c:pt>
                <c:pt idx="97">
                  <c:v>254</c:v>
                </c:pt>
                <c:pt idx="98">
                  <c:v>253.5</c:v>
                </c:pt>
                <c:pt idx="99">
                  <c:v>254.5</c:v>
                </c:pt>
                <c:pt idx="100">
                  <c:v>249</c:v>
                </c:pt>
                <c:pt idx="101">
                  <c:v>250</c:v>
                </c:pt>
                <c:pt idx="102">
                  <c:v>250</c:v>
                </c:pt>
                <c:pt idx="103">
                  <c:v>250</c:v>
                </c:pt>
                <c:pt idx="104">
                  <c:v>248</c:v>
                </c:pt>
                <c:pt idx="105">
                  <c:v>246</c:v>
                </c:pt>
                <c:pt idx="106">
                  <c:v>247</c:v>
                </c:pt>
                <c:pt idx="107">
                  <c:v>251</c:v>
                </c:pt>
                <c:pt idx="108">
                  <c:v>252</c:v>
                </c:pt>
                <c:pt idx="109">
                  <c:v>252</c:v>
                </c:pt>
                <c:pt idx="110">
                  <c:v>252</c:v>
                </c:pt>
                <c:pt idx="111">
                  <c:v>252</c:v>
                </c:pt>
                <c:pt idx="112">
                  <c:v>252</c:v>
                </c:pt>
                <c:pt idx="113">
                  <c:v>252</c:v>
                </c:pt>
                <c:pt idx="114">
                  <c:v>254.5</c:v>
                </c:pt>
                <c:pt idx="115">
                  <c:v>254</c:v>
                </c:pt>
                <c:pt idx="116">
                  <c:v>254</c:v>
                </c:pt>
                <c:pt idx="117">
                  <c:v>254</c:v>
                </c:pt>
                <c:pt idx="118">
                  <c:v>253.2</c:v>
                </c:pt>
                <c:pt idx="119">
                  <c:v>252.8</c:v>
                </c:pt>
                <c:pt idx="120">
                  <c:v>251.5</c:v>
                </c:pt>
                <c:pt idx="121">
                  <c:v>254.8</c:v>
                </c:pt>
                <c:pt idx="122">
                  <c:v>255.2</c:v>
                </c:pt>
                <c:pt idx="123">
                  <c:v>255.2</c:v>
                </c:pt>
                <c:pt idx="124">
                  <c:v>255.2</c:v>
                </c:pt>
                <c:pt idx="125">
                  <c:v>254.5</c:v>
                </c:pt>
                <c:pt idx="126">
                  <c:v>259</c:v>
                </c:pt>
                <c:pt idx="127">
                  <c:v>259.89999999999998</c:v>
                </c:pt>
                <c:pt idx="128">
                  <c:v>259.8</c:v>
                </c:pt>
                <c:pt idx="129">
                  <c:v>258.10000000000002</c:v>
                </c:pt>
                <c:pt idx="130">
                  <c:v>258.10000000000002</c:v>
                </c:pt>
                <c:pt idx="131">
                  <c:v>258.10000000000002</c:v>
                </c:pt>
                <c:pt idx="132">
                  <c:v>257.60000000000002</c:v>
                </c:pt>
                <c:pt idx="133">
                  <c:v>256</c:v>
                </c:pt>
                <c:pt idx="134">
                  <c:v>259.5</c:v>
                </c:pt>
                <c:pt idx="135">
                  <c:v>261.89999999999998</c:v>
                </c:pt>
                <c:pt idx="136">
                  <c:v>260.60000000000002</c:v>
                </c:pt>
                <c:pt idx="137">
                  <c:v>260.60000000000002</c:v>
                </c:pt>
                <c:pt idx="138">
                  <c:v>260.60000000000002</c:v>
                </c:pt>
                <c:pt idx="139">
                  <c:v>260.8</c:v>
                </c:pt>
                <c:pt idx="140">
                  <c:v>260</c:v>
                </c:pt>
                <c:pt idx="141">
                  <c:v>261.5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961-4781-B63E-B423A002D997}"/>
            </c:ext>
          </c:extLst>
        </c:ser>
        <c:ser>
          <c:idx val="1"/>
          <c:order val="1"/>
          <c:tx>
            <c:strRef>
              <c:f>Soja!$D$1</c:f>
              <c:strCache>
                <c:ptCount val="1"/>
                <c:pt idx="0">
                  <c:v>may-17</c:v>
                </c:pt>
              </c:strCache>
            </c:strRef>
          </c:tx>
          <c:spPr>
            <a:ln w="28575" cap="rnd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Soja!$B$2:$B$143</c:f>
              <c:numCache>
                <c:formatCode>d\-mmm</c:formatCode>
                <c:ptCount val="142"/>
                <c:pt idx="0">
                  <c:v>42857</c:v>
                </c:pt>
                <c:pt idx="1">
                  <c:v>42858</c:v>
                </c:pt>
                <c:pt idx="2">
                  <c:v>42859</c:v>
                </c:pt>
                <c:pt idx="3">
                  <c:v>42860</c:v>
                </c:pt>
                <c:pt idx="4">
                  <c:v>42861</c:v>
                </c:pt>
                <c:pt idx="5">
                  <c:v>42862</c:v>
                </c:pt>
                <c:pt idx="6">
                  <c:v>42863</c:v>
                </c:pt>
                <c:pt idx="7">
                  <c:v>42864</c:v>
                </c:pt>
                <c:pt idx="8">
                  <c:v>42865</c:v>
                </c:pt>
                <c:pt idx="9">
                  <c:v>42866</c:v>
                </c:pt>
                <c:pt idx="10">
                  <c:v>42867</c:v>
                </c:pt>
                <c:pt idx="11">
                  <c:v>42868</c:v>
                </c:pt>
                <c:pt idx="12">
                  <c:v>42869</c:v>
                </c:pt>
                <c:pt idx="13">
                  <c:v>42870</c:v>
                </c:pt>
                <c:pt idx="14">
                  <c:v>42871</c:v>
                </c:pt>
                <c:pt idx="15">
                  <c:v>42872</c:v>
                </c:pt>
                <c:pt idx="16">
                  <c:v>42873</c:v>
                </c:pt>
                <c:pt idx="17">
                  <c:v>42874</c:v>
                </c:pt>
                <c:pt idx="18">
                  <c:v>42875</c:v>
                </c:pt>
                <c:pt idx="19">
                  <c:v>42876</c:v>
                </c:pt>
                <c:pt idx="20">
                  <c:v>42877</c:v>
                </c:pt>
                <c:pt idx="21">
                  <c:v>42878</c:v>
                </c:pt>
                <c:pt idx="22">
                  <c:v>42879</c:v>
                </c:pt>
                <c:pt idx="23">
                  <c:v>42880</c:v>
                </c:pt>
                <c:pt idx="24">
                  <c:v>42881</c:v>
                </c:pt>
                <c:pt idx="25">
                  <c:v>42882</c:v>
                </c:pt>
                <c:pt idx="26">
                  <c:v>42883</c:v>
                </c:pt>
                <c:pt idx="27">
                  <c:v>42884</c:v>
                </c:pt>
                <c:pt idx="28">
                  <c:v>42885</c:v>
                </c:pt>
                <c:pt idx="29">
                  <c:v>42886</c:v>
                </c:pt>
                <c:pt idx="30">
                  <c:v>42887</c:v>
                </c:pt>
                <c:pt idx="31">
                  <c:v>42888</c:v>
                </c:pt>
                <c:pt idx="32">
                  <c:v>42889</c:v>
                </c:pt>
                <c:pt idx="33">
                  <c:v>42890</c:v>
                </c:pt>
                <c:pt idx="34">
                  <c:v>42891</c:v>
                </c:pt>
                <c:pt idx="35">
                  <c:v>42892</c:v>
                </c:pt>
                <c:pt idx="36">
                  <c:v>42893</c:v>
                </c:pt>
                <c:pt idx="37">
                  <c:v>42894</c:v>
                </c:pt>
                <c:pt idx="38">
                  <c:v>42895</c:v>
                </c:pt>
                <c:pt idx="39">
                  <c:v>42896</c:v>
                </c:pt>
                <c:pt idx="40">
                  <c:v>42897</c:v>
                </c:pt>
                <c:pt idx="41">
                  <c:v>42898</c:v>
                </c:pt>
                <c:pt idx="42">
                  <c:v>42899</c:v>
                </c:pt>
                <c:pt idx="43">
                  <c:v>42900</c:v>
                </c:pt>
                <c:pt idx="44">
                  <c:v>42901</c:v>
                </c:pt>
                <c:pt idx="45">
                  <c:v>42902</c:v>
                </c:pt>
                <c:pt idx="46">
                  <c:v>42903</c:v>
                </c:pt>
                <c:pt idx="47">
                  <c:v>42904</c:v>
                </c:pt>
                <c:pt idx="48">
                  <c:v>42905</c:v>
                </c:pt>
                <c:pt idx="49">
                  <c:v>42906</c:v>
                </c:pt>
                <c:pt idx="50">
                  <c:v>42907</c:v>
                </c:pt>
                <c:pt idx="51">
                  <c:v>42908</c:v>
                </c:pt>
                <c:pt idx="52">
                  <c:v>42909</c:v>
                </c:pt>
                <c:pt idx="53">
                  <c:v>42910</c:v>
                </c:pt>
                <c:pt idx="54">
                  <c:v>42911</c:v>
                </c:pt>
                <c:pt idx="55">
                  <c:v>42912</c:v>
                </c:pt>
                <c:pt idx="56">
                  <c:v>42913</c:v>
                </c:pt>
                <c:pt idx="57">
                  <c:v>42914</c:v>
                </c:pt>
                <c:pt idx="58">
                  <c:v>42915</c:v>
                </c:pt>
                <c:pt idx="59">
                  <c:v>42916</c:v>
                </c:pt>
                <c:pt idx="60">
                  <c:v>42917</c:v>
                </c:pt>
                <c:pt idx="61">
                  <c:v>42918</c:v>
                </c:pt>
                <c:pt idx="62">
                  <c:v>42919</c:v>
                </c:pt>
                <c:pt idx="63">
                  <c:v>42920</c:v>
                </c:pt>
                <c:pt idx="64">
                  <c:v>42921</c:v>
                </c:pt>
                <c:pt idx="65">
                  <c:v>42922</c:v>
                </c:pt>
                <c:pt idx="66">
                  <c:v>42923</c:v>
                </c:pt>
                <c:pt idx="67">
                  <c:v>42924</c:v>
                </c:pt>
                <c:pt idx="68">
                  <c:v>42925</c:v>
                </c:pt>
                <c:pt idx="69">
                  <c:v>42926</c:v>
                </c:pt>
                <c:pt idx="70">
                  <c:v>42927</c:v>
                </c:pt>
                <c:pt idx="71">
                  <c:v>42928</c:v>
                </c:pt>
                <c:pt idx="72">
                  <c:v>42929</c:v>
                </c:pt>
                <c:pt idx="73">
                  <c:v>42930</c:v>
                </c:pt>
                <c:pt idx="74">
                  <c:v>42931</c:v>
                </c:pt>
                <c:pt idx="75">
                  <c:v>42932</c:v>
                </c:pt>
                <c:pt idx="76">
                  <c:v>42933</c:v>
                </c:pt>
                <c:pt idx="77">
                  <c:v>42934</c:v>
                </c:pt>
                <c:pt idx="78">
                  <c:v>42935</c:v>
                </c:pt>
                <c:pt idx="79">
                  <c:v>42936</c:v>
                </c:pt>
                <c:pt idx="80">
                  <c:v>42937</c:v>
                </c:pt>
                <c:pt idx="81">
                  <c:v>42938</c:v>
                </c:pt>
                <c:pt idx="82">
                  <c:v>42939</c:v>
                </c:pt>
                <c:pt idx="83">
                  <c:v>42940</c:v>
                </c:pt>
                <c:pt idx="84">
                  <c:v>42941</c:v>
                </c:pt>
                <c:pt idx="85">
                  <c:v>42942</c:v>
                </c:pt>
                <c:pt idx="86">
                  <c:v>42943</c:v>
                </c:pt>
                <c:pt idx="87">
                  <c:v>42944</c:v>
                </c:pt>
                <c:pt idx="88">
                  <c:v>42945</c:v>
                </c:pt>
                <c:pt idx="89">
                  <c:v>42946</c:v>
                </c:pt>
                <c:pt idx="90">
                  <c:v>42947</c:v>
                </c:pt>
                <c:pt idx="91">
                  <c:v>42948</c:v>
                </c:pt>
                <c:pt idx="92">
                  <c:v>42949</c:v>
                </c:pt>
                <c:pt idx="93">
                  <c:v>42950</c:v>
                </c:pt>
                <c:pt idx="94">
                  <c:v>42951</c:v>
                </c:pt>
                <c:pt idx="95">
                  <c:v>42952</c:v>
                </c:pt>
                <c:pt idx="96">
                  <c:v>42953</c:v>
                </c:pt>
                <c:pt idx="97">
                  <c:v>42954</c:v>
                </c:pt>
                <c:pt idx="98">
                  <c:v>42955</c:v>
                </c:pt>
                <c:pt idx="99">
                  <c:v>42956</c:v>
                </c:pt>
                <c:pt idx="100">
                  <c:v>42957</c:v>
                </c:pt>
                <c:pt idx="101">
                  <c:v>42958</c:v>
                </c:pt>
                <c:pt idx="102">
                  <c:v>42959</c:v>
                </c:pt>
                <c:pt idx="103">
                  <c:v>42960</c:v>
                </c:pt>
                <c:pt idx="104">
                  <c:v>42961</c:v>
                </c:pt>
                <c:pt idx="105">
                  <c:v>42962</c:v>
                </c:pt>
                <c:pt idx="106">
                  <c:v>42963</c:v>
                </c:pt>
                <c:pt idx="107">
                  <c:v>42964</c:v>
                </c:pt>
                <c:pt idx="108">
                  <c:v>42965</c:v>
                </c:pt>
                <c:pt idx="109">
                  <c:v>42966</c:v>
                </c:pt>
                <c:pt idx="110">
                  <c:v>42967</c:v>
                </c:pt>
                <c:pt idx="111">
                  <c:v>42968</c:v>
                </c:pt>
                <c:pt idx="112">
                  <c:v>42969</c:v>
                </c:pt>
                <c:pt idx="113">
                  <c:v>42970</c:v>
                </c:pt>
                <c:pt idx="114">
                  <c:v>42971</c:v>
                </c:pt>
                <c:pt idx="115">
                  <c:v>42972</c:v>
                </c:pt>
                <c:pt idx="116">
                  <c:v>42973</c:v>
                </c:pt>
                <c:pt idx="117">
                  <c:v>42974</c:v>
                </c:pt>
                <c:pt idx="118">
                  <c:v>42975</c:v>
                </c:pt>
                <c:pt idx="119">
                  <c:v>42976</c:v>
                </c:pt>
                <c:pt idx="120">
                  <c:v>42977</c:v>
                </c:pt>
                <c:pt idx="121">
                  <c:v>42978</c:v>
                </c:pt>
                <c:pt idx="122">
                  <c:v>42979</c:v>
                </c:pt>
                <c:pt idx="123">
                  <c:v>42980</c:v>
                </c:pt>
                <c:pt idx="124">
                  <c:v>42981</c:v>
                </c:pt>
                <c:pt idx="125">
                  <c:v>42982</c:v>
                </c:pt>
                <c:pt idx="126">
                  <c:v>42983</c:v>
                </c:pt>
                <c:pt idx="127">
                  <c:v>42984</c:v>
                </c:pt>
                <c:pt idx="128">
                  <c:v>42985</c:v>
                </c:pt>
                <c:pt idx="129">
                  <c:v>42986</c:v>
                </c:pt>
                <c:pt idx="130">
                  <c:v>42987</c:v>
                </c:pt>
                <c:pt idx="131">
                  <c:v>42988</c:v>
                </c:pt>
                <c:pt idx="132">
                  <c:v>42989</c:v>
                </c:pt>
                <c:pt idx="133">
                  <c:v>42990</c:v>
                </c:pt>
                <c:pt idx="134">
                  <c:v>42991</c:v>
                </c:pt>
                <c:pt idx="135">
                  <c:v>42992</c:v>
                </c:pt>
                <c:pt idx="136">
                  <c:v>42993</c:v>
                </c:pt>
                <c:pt idx="137">
                  <c:v>42994</c:v>
                </c:pt>
                <c:pt idx="138">
                  <c:v>42995</c:v>
                </c:pt>
                <c:pt idx="139">
                  <c:v>42996</c:v>
                </c:pt>
                <c:pt idx="140">
                  <c:v>42997</c:v>
                </c:pt>
                <c:pt idx="141">
                  <c:v>42998</c:v>
                </c:pt>
              </c:numCache>
            </c:numRef>
          </c:cat>
          <c:val>
            <c:numRef>
              <c:f>Soja!$D$2:$D$143</c:f>
              <c:numCache>
                <c:formatCode>General</c:formatCode>
                <c:ptCount val="142"/>
                <c:pt idx="0">
                  <c:v>254</c:v>
                </c:pt>
                <c:pt idx="1">
                  <c:v>252</c:v>
                </c:pt>
                <c:pt idx="2">
                  <c:v>254.5</c:v>
                </c:pt>
                <c:pt idx="3">
                  <c:v>253</c:v>
                </c:pt>
                <c:pt idx="4">
                  <c:v>256</c:v>
                </c:pt>
                <c:pt idx="5">
                  <c:v>256</c:v>
                </c:pt>
                <c:pt idx="6">
                  <c:v>256</c:v>
                </c:pt>
                <c:pt idx="7">
                  <c:v>258.5</c:v>
                </c:pt>
                <c:pt idx="8">
                  <c:v>260</c:v>
                </c:pt>
                <c:pt idx="9">
                  <c:v>265</c:v>
                </c:pt>
                <c:pt idx="10">
                  <c:v>265</c:v>
                </c:pt>
                <c:pt idx="11">
                  <c:v>265</c:v>
                </c:pt>
                <c:pt idx="12">
                  <c:v>265</c:v>
                </c:pt>
                <c:pt idx="13">
                  <c:v>265</c:v>
                </c:pt>
                <c:pt idx="14">
                  <c:v>263.5</c:v>
                </c:pt>
                <c:pt idx="15">
                  <c:v>266.5</c:v>
                </c:pt>
                <c:pt idx="16">
                  <c:v>267</c:v>
                </c:pt>
                <c:pt idx="17">
                  <c:v>264</c:v>
                </c:pt>
                <c:pt idx="18">
                  <c:v>265</c:v>
                </c:pt>
                <c:pt idx="19">
                  <c:v>265</c:v>
                </c:pt>
                <c:pt idx="20">
                  <c:v>265</c:v>
                </c:pt>
                <c:pt idx="21">
                  <c:v>264.5</c:v>
                </c:pt>
                <c:pt idx="22">
                  <c:v>264</c:v>
                </c:pt>
                <c:pt idx="23">
                  <c:v>269</c:v>
                </c:pt>
                <c:pt idx="24">
                  <c:v>268</c:v>
                </c:pt>
                <c:pt idx="25">
                  <c:v>268</c:v>
                </c:pt>
                <c:pt idx="26">
                  <c:v>268</c:v>
                </c:pt>
                <c:pt idx="27">
                  <c:v>268</c:v>
                </c:pt>
                <c:pt idx="28">
                  <c:v>268</c:v>
                </c:pt>
                <c:pt idx="29">
                  <c:v>269.5</c:v>
                </c:pt>
                <c:pt idx="30">
                  <c:v>269</c:v>
                </c:pt>
                <c:pt idx="31">
                  <c:v>271</c:v>
                </c:pt>
                <c:pt idx="32">
                  <c:v>270</c:v>
                </c:pt>
                <c:pt idx="33">
                  <c:v>270</c:v>
                </c:pt>
                <c:pt idx="34">
                  <c:v>270</c:v>
                </c:pt>
                <c:pt idx="35">
                  <c:v>276.5</c:v>
                </c:pt>
                <c:pt idx="36">
                  <c:v>276</c:v>
                </c:pt>
                <c:pt idx="37">
                  <c:v>284</c:v>
                </c:pt>
                <c:pt idx="38">
                  <c:v>286.5</c:v>
                </c:pt>
                <c:pt idx="39">
                  <c:v>287</c:v>
                </c:pt>
                <c:pt idx="40">
                  <c:v>287</c:v>
                </c:pt>
                <c:pt idx="41">
                  <c:v>287</c:v>
                </c:pt>
                <c:pt idx="42">
                  <c:v>286</c:v>
                </c:pt>
                <c:pt idx="43">
                  <c:v>283.2</c:v>
                </c:pt>
                <c:pt idx="44">
                  <c:v>281.5</c:v>
                </c:pt>
                <c:pt idx="45">
                  <c:v>277</c:v>
                </c:pt>
                <c:pt idx="46">
                  <c:v>277</c:v>
                </c:pt>
                <c:pt idx="47">
                  <c:v>277</c:v>
                </c:pt>
                <c:pt idx="48">
                  <c:v>277</c:v>
                </c:pt>
                <c:pt idx="49">
                  <c:v>277</c:v>
                </c:pt>
                <c:pt idx="50">
                  <c:v>274.5</c:v>
                </c:pt>
                <c:pt idx="51">
                  <c:v>276.39999999999998</c:v>
                </c:pt>
                <c:pt idx="52">
                  <c:v>276</c:v>
                </c:pt>
                <c:pt idx="53">
                  <c:v>270.8</c:v>
                </c:pt>
                <c:pt idx="54">
                  <c:v>270.8</c:v>
                </c:pt>
                <c:pt idx="55">
                  <c:v>270.8</c:v>
                </c:pt>
                <c:pt idx="56">
                  <c:v>273.2</c:v>
                </c:pt>
                <c:pt idx="57">
                  <c:v>277</c:v>
                </c:pt>
                <c:pt idx="58">
                  <c:v>276</c:v>
                </c:pt>
                <c:pt idx="59">
                  <c:v>284</c:v>
                </c:pt>
                <c:pt idx="60">
                  <c:v>281</c:v>
                </c:pt>
                <c:pt idx="61">
                  <c:v>281</c:v>
                </c:pt>
                <c:pt idx="62">
                  <c:v>281</c:v>
                </c:pt>
                <c:pt idx="63">
                  <c:v>281</c:v>
                </c:pt>
                <c:pt idx="64">
                  <c:v>272.5</c:v>
                </c:pt>
                <c:pt idx="65">
                  <c:v>269</c:v>
                </c:pt>
                <c:pt idx="66">
                  <c:v>264</c:v>
                </c:pt>
                <c:pt idx="67">
                  <c:v>264</c:v>
                </c:pt>
                <c:pt idx="68">
                  <c:v>264</c:v>
                </c:pt>
                <c:pt idx="69">
                  <c:v>264</c:v>
                </c:pt>
                <c:pt idx="70">
                  <c:v>269</c:v>
                </c:pt>
                <c:pt idx="71">
                  <c:v>275</c:v>
                </c:pt>
                <c:pt idx="72">
                  <c:v>279.7</c:v>
                </c:pt>
                <c:pt idx="73">
                  <c:v>273</c:v>
                </c:pt>
                <c:pt idx="74">
                  <c:v>273.5</c:v>
                </c:pt>
                <c:pt idx="75">
                  <c:v>273.5</c:v>
                </c:pt>
                <c:pt idx="76">
                  <c:v>273.5</c:v>
                </c:pt>
                <c:pt idx="77">
                  <c:v>271</c:v>
                </c:pt>
                <c:pt idx="78">
                  <c:v>262.5</c:v>
                </c:pt>
                <c:pt idx="79">
                  <c:v>261</c:v>
                </c:pt>
                <c:pt idx="80">
                  <c:v>264</c:v>
                </c:pt>
                <c:pt idx="81">
                  <c:v>260.5</c:v>
                </c:pt>
                <c:pt idx="82">
                  <c:v>260.5</c:v>
                </c:pt>
                <c:pt idx="83">
                  <c:v>260.5</c:v>
                </c:pt>
                <c:pt idx="84">
                  <c:v>256</c:v>
                </c:pt>
                <c:pt idx="85">
                  <c:v>259.2</c:v>
                </c:pt>
                <c:pt idx="86">
                  <c:v>261</c:v>
                </c:pt>
                <c:pt idx="87">
                  <c:v>260</c:v>
                </c:pt>
                <c:pt idx="88">
                  <c:v>264</c:v>
                </c:pt>
                <c:pt idx="89">
                  <c:v>264</c:v>
                </c:pt>
                <c:pt idx="90">
                  <c:v>264</c:v>
                </c:pt>
                <c:pt idx="91">
                  <c:v>259</c:v>
                </c:pt>
                <c:pt idx="92">
                  <c:v>258.2</c:v>
                </c:pt>
                <c:pt idx="93">
                  <c:v>257.5</c:v>
                </c:pt>
                <c:pt idx="94">
                  <c:v>256</c:v>
                </c:pt>
                <c:pt idx="95">
                  <c:v>257.8</c:v>
                </c:pt>
                <c:pt idx="96">
                  <c:v>257.8</c:v>
                </c:pt>
                <c:pt idx="97">
                  <c:v>257.8</c:v>
                </c:pt>
                <c:pt idx="98">
                  <c:v>259.5</c:v>
                </c:pt>
                <c:pt idx="99">
                  <c:v>261.5</c:v>
                </c:pt>
                <c:pt idx="100">
                  <c:v>261.8</c:v>
                </c:pt>
                <c:pt idx="101">
                  <c:v>260.7</c:v>
                </c:pt>
                <c:pt idx="102">
                  <c:v>261</c:v>
                </c:pt>
                <c:pt idx="103">
                  <c:v>261</c:v>
                </c:pt>
                <c:pt idx="104">
                  <c:v>261</c:v>
                </c:pt>
                <c:pt idx="105">
                  <c:v>261</c:v>
                </c:pt>
                <c:pt idx="106">
                  <c:v>264</c:v>
                </c:pt>
                <c:pt idx="107">
                  <c:v>267</c:v>
                </c:pt>
                <c:pt idx="108">
                  <c:v>266</c:v>
                </c:pt>
                <c:pt idx="109">
                  <c:v>263.2</c:v>
                </c:pt>
                <c:pt idx="110">
                  <c:v>263.2</c:v>
                </c:pt>
                <c:pt idx="111">
                  <c:v>263.2</c:v>
                </c:pt>
                <c:pt idx="112">
                  <c:v>262.60000000000002</c:v>
                </c:pt>
                <c:pt idx="113">
                  <c:v>259.2</c:v>
                </c:pt>
                <c:pt idx="114">
                  <c:v>257.5</c:v>
                </c:pt>
                <c:pt idx="115">
                  <c:v>254</c:v>
                </c:pt>
                <c:pt idx="116">
                  <c:v>254.5</c:v>
                </c:pt>
                <c:pt idx="117">
                  <c:v>254.5</c:v>
                </c:pt>
                <c:pt idx="118">
                  <c:v>254.5</c:v>
                </c:pt>
                <c:pt idx="119">
                  <c:v>255</c:v>
                </c:pt>
                <c:pt idx="120">
                  <c:v>253</c:v>
                </c:pt>
                <c:pt idx="121">
                  <c:v>253.8</c:v>
                </c:pt>
                <c:pt idx="122">
                  <c:v>253</c:v>
                </c:pt>
                <c:pt idx="123">
                  <c:v>254</c:v>
                </c:pt>
                <c:pt idx="124">
                  <c:v>254</c:v>
                </c:pt>
                <c:pt idx="125">
                  <c:v>254</c:v>
                </c:pt>
                <c:pt idx="126">
                  <c:v>254</c:v>
                </c:pt>
                <c:pt idx="127">
                  <c:v>253</c:v>
                </c:pt>
                <c:pt idx="128">
                  <c:v>255.5</c:v>
                </c:pt>
                <c:pt idx="129">
                  <c:v>256.2</c:v>
                </c:pt>
                <c:pt idx="130">
                  <c:v>256.8</c:v>
                </c:pt>
                <c:pt idx="131">
                  <c:v>256.8</c:v>
                </c:pt>
                <c:pt idx="132">
                  <c:v>256.8</c:v>
                </c:pt>
                <c:pt idx="133">
                  <c:v>253.2</c:v>
                </c:pt>
                <c:pt idx="134">
                  <c:v>250.5</c:v>
                </c:pt>
                <c:pt idx="135">
                  <c:v>250</c:v>
                </c:pt>
                <c:pt idx="136">
                  <c:v>254</c:v>
                </c:pt>
                <c:pt idx="137">
                  <c:v>255.5</c:v>
                </c:pt>
                <c:pt idx="138">
                  <c:v>255.5</c:v>
                </c:pt>
                <c:pt idx="139">
                  <c:v>255.5</c:v>
                </c:pt>
                <c:pt idx="140">
                  <c:v>256.5</c:v>
                </c:pt>
                <c:pt idx="141">
                  <c:v>260.2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961-4781-B63E-B423A002D9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5216752"/>
        <c:axId val="1"/>
      </c:lineChart>
      <c:dateAx>
        <c:axId val="205216752"/>
        <c:scaling>
          <c:orientation val="minMax"/>
        </c:scaling>
        <c:delete val="0"/>
        <c:axPos val="b"/>
        <c:numFmt formatCode="d\-mmm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s-AR"/>
          </a:p>
        </c:txPr>
        <c:crossAx val="1"/>
        <c:crosses val="autoZero"/>
        <c:auto val="1"/>
        <c:lblOffset val="100"/>
        <c:baseTimeUnit val="days"/>
      </c:dateAx>
      <c:valAx>
        <c:axId val="1"/>
        <c:scaling>
          <c:orientation val="minMax"/>
          <c:min val="22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s-AR"/>
          </a:p>
        </c:txPr>
        <c:crossAx val="20521675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AR"/>
    </a:p>
  </c:txPr>
  <c:externalData r:id="rId3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'Prod. Carne y Leche'!$A$3</c:f>
              <c:strCache>
                <c:ptCount val="1"/>
                <c:pt idx="0">
                  <c:v>  Carne bovina</c:v>
                </c:pt>
              </c:strCache>
            </c:strRef>
          </c:tx>
          <c:spPr>
            <a:ln w="38100" cap="rnd">
              <a:solidFill>
                <a:srgbClr val="C0504D"/>
              </a:solidFill>
              <a:round/>
            </a:ln>
            <a:effectLst/>
          </c:spPr>
          <c:marker>
            <c:symbol val="none"/>
          </c:marker>
          <c:cat>
            <c:numRef>
              <c:f>'Prod. Carne y Leche'!$B$2:$U$2</c:f>
              <c:numCache>
                <c:formatCode>General</c:formatCode>
                <c:ptCount val="20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  <c:pt idx="16">
                  <c:v>2025</c:v>
                </c:pt>
                <c:pt idx="17">
                  <c:v>2026</c:v>
                </c:pt>
              </c:numCache>
            </c:numRef>
          </c:cat>
          <c:val>
            <c:numRef>
              <c:f>'Prod. Carne y Leche'!$B$3:$U$3</c:f>
              <c:numCache>
                <c:formatCode>#,##0;\-#,##0;" "</c:formatCode>
                <c:ptCount val="20"/>
                <c:pt idx="0">
                  <c:v>3380</c:v>
                </c:pt>
                <c:pt idx="1">
                  <c:v>2620</c:v>
                </c:pt>
                <c:pt idx="2">
                  <c:v>2530.0000000000005</c:v>
                </c:pt>
                <c:pt idx="3">
                  <c:v>2620</c:v>
                </c:pt>
                <c:pt idx="4">
                  <c:v>2850</c:v>
                </c:pt>
                <c:pt idx="5">
                  <c:v>2700</c:v>
                </c:pt>
                <c:pt idx="6">
                  <c:v>2720</c:v>
                </c:pt>
                <c:pt idx="7">
                  <c:v>2650</c:v>
                </c:pt>
                <c:pt idx="8">
                  <c:v>2760.0000000000005</c:v>
                </c:pt>
                <c:pt idx="9">
                  <c:v>2980.342755530251</c:v>
                </c:pt>
                <c:pt idx="10">
                  <c:v>3104.2742744986281</c:v>
                </c:pt>
                <c:pt idx="11">
                  <c:v>3182.113541435539</c:v>
                </c:pt>
                <c:pt idx="12">
                  <c:v>3233.9288532863011</c:v>
                </c:pt>
                <c:pt idx="13">
                  <c:v>3271.6822316447751</c:v>
                </c:pt>
                <c:pt idx="14">
                  <c:v>3300.4917340390052</c:v>
                </c:pt>
                <c:pt idx="15">
                  <c:v>3323.3202176608711</c:v>
                </c:pt>
                <c:pt idx="16">
                  <c:v>3342.0569141655706</c:v>
                </c:pt>
                <c:pt idx="17">
                  <c:v>3358.0909523956507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4121-49B9-9E4E-7F40CEF0E147}"/>
            </c:ext>
          </c:extLst>
        </c:ser>
        <c:ser>
          <c:idx val="2"/>
          <c:order val="1"/>
          <c:tx>
            <c:strRef>
              <c:f>'Prod. Carne y Leche'!$A$5</c:f>
              <c:strCache>
                <c:ptCount val="1"/>
                <c:pt idx="0">
                  <c:v>  Carne aviar</c:v>
                </c:pt>
              </c:strCache>
            </c:strRef>
          </c:tx>
          <c:spPr>
            <a:ln w="38100" cap="rnd">
              <a:solidFill>
                <a:srgbClr val="F79646"/>
              </a:solidFill>
              <a:round/>
            </a:ln>
            <a:effectLst/>
          </c:spPr>
          <c:marker>
            <c:symbol val="none"/>
          </c:marker>
          <c:cat>
            <c:numRef>
              <c:f>'Prod. Carne y Leche'!$B$2:$U$2</c:f>
              <c:numCache>
                <c:formatCode>General</c:formatCode>
                <c:ptCount val="20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  <c:pt idx="16">
                  <c:v>2025</c:v>
                </c:pt>
                <c:pt idx="17">
                  <c:v>2026</c:v>
                </c:pt>
              </c:numCache>
            </c:numRef>
          </c:cat>
          <c:val>
            <c:numRef>
              <c:f>'Prod. Carne y Leche'!$B$5:$U$5</c:f>
              <c:numCache>
                <c:formatCode>#,##0;\-#,##0;" "</c:formatCode>
                <c:ptCount val="20"/>
                <c:pt idx="0">
                  <c:v>1500</c:v>
                </c:pt>
                <c:pt idx="1">
                  <c:v>1680</c:v>
                </c:pt>
                <c:pt idx="2">
                  <c:v>1770</c:v>
                </c:pt>
                <c:pt idx="3">
                  <c:v>2014.0000000000002</c:v>
                </c:pt>
                <c:pt idx="4">
                  <c:v>2060</c:v>
                </c:pt>
                <c:pt idx="5">
                  <c:v>2050</c:v>
                </c:pt>
                <c:pt idx="6">
                  <c:v>2080</c:v>
                </c:pt>
                <c:pt idx="7">
                  <c:v>2055</c:v>
                </c:pt>
                <c:pt idx="8">
                  <c:v>2125</c:v>
                </c:pt>
                <c:pt idx="9">
                  <c:v>2249.7407694774283</c:v>
                </c:pt>
                <c:pt idx="10">
                  <c:v>2303.7040626366152</c:v>
                </c:pt>
                <c:pt idx="11">
                  <c:v>2351.8161260878601</c:v>
                </c:pt>
                <c:pt idx="12">
                  <c:v>2404.1744454277059</c:v>
                </c:pt>
                <c:pt idx="13">
                  <c:v>2452.3091210924704</c:v>
                </c:pt>
                <c:pt idx="14">
                  <c:v>2496.4782604769257</c:v>
                </c:pt>
                <c:pt idx="15">
                  <c:v>2538.4629411330675</c:v>
                </c:pt>
                <c:pt idx="16">
                  <c:v>2579.1482311563782</c:v>
                </c:pt>
                <c:pt idx="17">
                  <c:v>2619.2389058031013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4121-49B9-9E4E-7F40CEF0E1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3675656"/>
        <c:axId val="453678280"/>
      </c:lineChart>
      <c:lineChart>
        <c:grouping val="standard"/>
        <c:varyColors val="0"/>
        <c:ser>
          <c:idx val="3"/>
          <c:order val="2"/>
          <c:tx>
            <c:strRef>
              <c:f>'Prod. Carne y Leche'!$A$6</c:f>
              <c:strCache>
                <c:ptCount val="1"/>
                <c:pt idx="0">
                  <c:v>  Leche (eje der.)</c:v>
                </c:pt>
              </c:strCache>
            </c:strRef>
          </c:tx>
          <c:spPr>
            <a:ln w="38100" cap="rnd">
              <a:solidFill>
                <a:srgbClr val="4F81BD"/>
              </a:solidFill>
              <a:round/>
            </a:ln>
            <a:effectLst/>
          </c:spPr>
          <c:marker>
            <c:symbol val="none"/>
          </c:marker>
          <c:val>
            <c:numRef>
              <c:f>'Prod. Carne y Leche'!$B$6:$U$6</c:f>
              <c:numCache>
                <c:formatCode>#,##0;\-#,##0;" "</c:formatCode>
                <c:ptCount val="20"/>
                <c:pt idx="0">
                  <c:v>10328</c:v>
                </c:pt>
                <c:pt idx="1">
                  <c:v>10578</c:v>
                </c:pt>
                <c:pt idx="2">
                  <c:v>11457</c:v>
                </c:pt>
                <c:pt idx="3">
                  <c:v>11666</c:v>
                </c:pt>
                <c:pt idx="4">
                  <c:v>11506</c:v>
                </c:pt>
                <c:pt idx="5">
                  <c:v>11313</c:v>
                </c:pt>
                <c:pt idx="6">
                  <c:v>11539</c:v>
                </c:pt>
                <c:pt idx="7">
                  <c:v>10180</c:v>
                </c:pt>
                <c:pt idx="8">
                  <c:v>10384</c:v>
                </c:pt>
                <c:pt idx="9">
                  <c:v>10757.408906398969</c:v>
                </c:pt>
                <c:pt idx="10">
                  <c:v>10993.061355561345</c:v>
                </c:pt>
                <c:pt idx="11">
                  <c:v>11146.491173405231</c:v>
                </c:pt>
                <c:pt idx="12">
                  <c:v>11255.454066544151</c:v>
                </c:pt>
                <c:pt idx="13">
                  <c:v>11336.419947173101</c:v>
                </c:pt>
                <c:pt idx="14">
                  <c:v>11401.118166165426</c:v>
                </c:pt>
                <c:pt idx="15">
                  <c:v>11456.213182153102</c:v>
                </c:pt>
                <c:pt idx="16">
                  <c:v>11505.379850515981</c:v>
                </c:pt>
                <c:pt idx="17">
                  <c:v>11551.012907536355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4121-49B9-9E4E-7F40CEF0E1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33187824"/>
        <c:axId val="433174376"/>
      </c:lineChart>
      <c:catAx>
        <c:axId val="453675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280000" spcFirstLastPara="1" vertOverflow="ellipsis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453678280"/>
        <c:crosses val="autoZero"/>
        <c:auto val="1"/>
        <c:lblAlgn val="ctr"/>
        <c:lblOffset val="100"/>
        <c:noMultiLvlLbl val="0"/>
      </c:catAx>
      <c:valAx>
        <c:axId val="453678280"/>
        <c:scaling>
          <c:orientation val="minMax"/>
          <c:max val="3400"/>
          <c:min val="800"/>
        </c:scaling>
        <c:delete val="0"/>
        <c:axPos val="l"/>
        <c:numFmt formatCode="#,##0;\-#,##0;&quot; 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453675656"/>
        <c:crosses val="autoZero"/>
        <c:crossBetween val="between"/>
      </c:valAx>
      <c:valAx>
        <c:axId val="433174376"/>
        <c:scaling>
          <c:orientation val="minMax"/>
          <c:min val="9000"/>
        </c:scaling>
        <c:delete val="0"/>
        <c:axPos val="r"/>
        <c:numFmt formatCode="#,##0;\-#,##0;&quot; &quot;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433187824"/>
        <c:crosses val="max"/>
        <c:crossBetween val="between"/>
      </c:valAx>
      <c:catAx>
        <c:axId val="433187824"/>
        <c:scaling>
          <c:orientation val="minMax"/>
        </c:scaling>
        <c:delete val="1"/>
        <c:axPos val="b"/>
        <c:majorTickMark val="out"/>
        <c:minorTickMark val="none"/>
        <c:tickLblPos val="nextTo"/>
        <c:crossAx val="43317437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300">
          <a:solidFill>
            <a:schemeClr val="tx1"/>
          </a:solidFill>
        </a:defRPr>
      </a:pPr>
      <a:endParaRPr lang="es-AR"/>
    </a:p>
  </c:txPr>
  <c:externalData r:id="rId4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Hoja2!$D$4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Hoja2!$C$5:$C$9</c:f>
              <c:strCache>
                <c:ptCount val="5"/>
                <c:pt idx="0">
                  <c:v>  Trigo</c:v>
                </c:pt>
                <c:pt idx="1">
                  <c:v>  Maíz</c:v>
                </c:pt>
                <c:pt idx="2">
                  <c:v>  Soja</c:v>
                </c:pt>
                <c:pt idx="3">
                  <c:v>  Ac. soja</c:v>
                </c:pt>
                <c:pt idx="4">
                  <c:v>  Har. soja</c:v>
                </c:pt>
              </c:strCache>
            </c:strRef>
          </c:cat>
          <c:val>
            <c:numRef>
              <c:f>Hoja2!$D$5:$D$9</c:f>
              <c:numCache>
                <c:formatCode>#,##0;\-#,##0;" "</c:formatCode>
                <c:ptCount val="5"/>
                <c:pt idx="0">
                  <c:v>8712</c:v>
                </c:pt>
                <c:pt idx="1">
                  <c:v>16000</c:v>
                </c:pt>
                <c:pt idx="2">
                  <c:v>9050</c:v>
                </c:pt>
                <c:pt idx="3">
                  <c:v>5386</c:v>
                </c:pt>
                <c:pt idx="4">
                  <c:v>30980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3D-48CE-B019-8E3737598DE2}"/>
            </c:ext>
          </c:extLst>
        </c:ser>
        <c:ser>
          <c:idx val="1"/>
          <c:order val="1"/>
          <c:tx>
            <c:strRef>
              <c:f>Hoja2!$E$4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Hoja2!$C$5:$C$9</c:f>
              <c:strCache>
                <c:ptCount val="5"/>
                <c:pt idx="0">
                  <c:v>  Trigo</c:v>
                </c:pt>
                <c:pt idx="1">
                  <c:v>  Maíz</c:v>
                </c:pt>
                <c:pt idx="2">
                  <c:v>  Soja</c:v>
                </c:pt>
                <c:pt idx="3">
                  <c:v>  Ac. soja</c:v>
                </c:pt>
                <c:pt idx="4">
                  <c:v>  Har. soja</c:v>
                </c:pt>
              </c:strCache>
            </c:strRef>
          </c:cat>
          <c:val>
            <c:numRef>
              <c:f>Hoja2!$E$5:$E$9</c:f>
              <c:numCache>
                <c:formatCode>#,##0;\-#,##0;" "</c:formatCode>
                <c:ptCount val="5"/>
                <c:pt idx="0">
                  <c:v>11300</c:v>
                </c:pt>
                <c:pt idx="1">
                  <c:v>26500</c:v>
                </c:pt>
                <c:pt idx="2">
                  <c:v>8000</c:v>
                </c:pt>
                <c:pt idx="3">
                  <c:v>5600.0000000000009</c:v>
                </c:pt>
                <c:pt idx="4">
                  <c:v>30000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83D-48CE-B019-8E3737598DE2}"/>
            </c:ext>
          </c:extLst>
        </c:ser>
        <c:ser>
          <c:idx val="2"/>
          <c:order val="2"/>
          <c:tx>
            <c:strRef>
              <c:f>Hoja2!$F$4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Hoja2!$C$5:$C$9</c:f>
              <c:strCache>
                <c:ptCount val="5"/>
                <c:pt idx="0">
                  <c:v>  Trigo</c:v>
                </c:pt>
                <c:pt idx="1">
                  <c:v>  Maíz</c:v>
                </c:pt>
                <c:pt idx="2">
                  <c:v>  Soja</c:v>
                </c:pt>
                <c:pt idx="3">
                  <c:v>  Ac. soja</c:v>
                </c:pt>
                <c:pt idx="4">
                  <c:v>  Har. soja</c:v>
                </c:pt>
              </c:strCache>
            </c:strRef>
          </c:cat>
          <c:val>
            <c:numRef>
              <c:f>Hoja2!$F$5:$F$9</c:f>
              <c:numCache>
                <c:formatCode>#,##0;\-#,##0;" "</c:formatCode>
                <c:ptCount val="5"/>
                <c:pt idx="0">
                  <c:v>12160.048010981372</c:v>
                </c:pt>
                <c:pt idx="1">
                  <c:v>30529.372500335361</c:v>
                </c:pt>
                <c:pt idx="2">
                  <c:v>10118.221416567972</c:v>
                </c:pt>
                <c:pt idx="3">
                  <c:v>6292.6089319869179</c:v>
                </c:pt>
                <c:pt idx="4">
                  <c:v>34534.077029012609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83D-48CE-B019-8E3737598D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5"/>
        <c:axId val="435269136"/>
        <c:axId val="435272416"/>
      </c:barChart>
      <c:catAx>
        <c:axId val="435269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435272416"/>
        <c:crosses val="autoZero"/>
        <c:auto val="1"/>
        <c:lblAlgn val="ctr"/>
        <c:lblOffset val="100"/>
        <c:noMultiLvlLbl val="0"/>
      </c:catAx>
      <c:valAx>
        <c:axId val="435272416"/>
        <c:scaling>
          <c:orientation val="minMax"/>
          <c:max val="35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;\-#,##0;&quot; 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435269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8626755146864025"/>
          <c:y val="0.88465827669690245"/>
          <c:w val="0.47087866305453241"/>
          <c:h val="9.14110581656485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bg1"/>
          </a:solidFill>
        </a:defRPr>
      </a:pPr>
      <a:endParaRPr lang="es-AR"/>
    </a:p>
  </c:txPr>
  <c:externalData r:id="rId3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Hoja2!$C$10:$C$12</c:f>
              <c:strCache>
                <c:ptCount val="3"/>
                <c:pt idx="0">
                  <c:v>  Carne bovina</c:v>
                </c:pt>
                <c:pt idx="1">
                  <c:v>  Carne aviar</c:v>
                </c:pt>
                <c:pt idx="2">
                  <c:v>  L. polvo ent.</c:v>
                </c:pt>
              </c:strCache>
            </c:strRef>
          </c:cat>
          <c:val>
            <c:numRef>
              <c:f>Hoja2!$D$10:$D$12</c:f>
              <c:numCache>
                <c:formatCode>#,##0;\-#,##0;" "</c:formatCode>
                <c:ptCount val="3"/>
                <c:pt idx="0">
                  <c:v>186</c:v>
                </c:pt>
                <c:pt idx="1">
                  <c:v>187</c:v>
                </c:pt>
                <c:pt idx="2">
                  <c:v>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2C-4BA8-B370-2309D7BA1145}"/>
            </c:ext>
          </c:extLst>
        </c:ser>
        <c:ser>
          <c:idx val="1"/>
          <c:order val="1"/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Hoja2!$C$10:$C$12</c:f>
              <c:strCache>
                <c:ptCount val="3"/>
                <c:pt idx="0">
                  <c:v>  Carne bovina</c:v>
                </c:pt>
                <c:pt idx="1">
                  <c:v>  Carne aviar</c:v>
                </c:pt>
                <c:pt idx="2">
                  <c:v>  L. polvo ent.</c:v>
                </c:pt>
              </c:strCache>
            </c:strRef>
          </c:cat>
          <c:val>
            <c:numRef>
              <c:f>Hoja2!$E$10:$E$12</c:f>
              <c:numCache>
                <c:formatCode>#,##0;\-#,##0;" "</c:formatCode>
                <c:ptCount val="3"/>
                <c:pt idx="0">
                  <c:v>216</c:v>
                </c:pt>
                <c:pt idx="1">
                  <c:v>158</c:v>
                </c:pt>
                <c:pt idx="2">
                  <c:v>110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2C-4BA8-B370-2309D7BA1145}"/>
            </c:ext>
          </c:extLst>
        </c:ser>
        <c:ser>
          <c:idx val="2"/>
          <c:order val="2"/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Hoja2!$C$10:$C$12</c:f>
              <c:strCache>
                <c:ptCount val="3"/>
                <c:pt idx="0">
                  <c:v>  Carne bovina</c:v>
                </c:pt>
                <c:pt idx="1">
                  <c:v>  Carne aviar</c:v>
                </c:pt>
                <c:pt idx="2">
                  <c:v>  L. polvo ent.</c:v>
                </c:pt>
              </c:strCache>
            </c:strRef>
          </c:cat>
          <c:val>
            <c:numRef>
              <c:f>Hoja2!$F$10:$F$12</c:f>
              <c:numCache>
                <c:formatCode>#,##0;\-#,##0;" "</c:formatCode>
                <c:ptCount val="3"/>
                <c:pt idx="0">
                  <c:v>538.86779962429239</c:v>
                </c:pt>
                <c:pt idx="1">
                  <c:v>423.5704877048824</c:v>
                </c:pt>
                <c:pt idx="2">
                  <c:v>182.10134066348894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2C-4BA8-B370-2309D7BA11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59938880"/>
        <c:axId val="459945768"/>
      </c:barChart>
      <c:catAx>
        <c:axId val="4599388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459945768"/>
        <c:crosses val="autoZero"/>
        <c:auto val="1"/>
        <c:lblAlgn val="ctr"/>
        <c:lblOffset val="100"/>
        <c:noMultiLvlLbl val="0"/>
      </c:catAx>
      <c:valAx>
        <c:axId val="4599457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;\-#,##0;&quot; 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4599388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bg1"/>
          </a:solidFill>
        </a:defRPr>
      </a:pPr>
      <a:endParaRPr lang="es-A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005698005698E-2"/>
          <c:y val="8.4666666666666668E-2"/>
          <c:w val="0.88081196581196586"/>
          <c:h val="0.75871222222222223"/>
        </c:manualLayout>
      </c:layout>
      <c:lineChart>
        <c:grouping val="standard"/>
        <c:varyColors val="0"/>
        <c:ser>
          <c:idx val="0"/>
          <c:order val="0"/>
          <c:tx>
            <c:strRef>
              <c:f>MAIZ!$C$1</c:f>
              <c:strCache>
                <c:ptCount val="1"/>
                <c:pt idx="0">
                  <c:v>abr-18</c:v>
                </c:pt>
              </c:strCache>
            </c:strRef>
          </c:tx>
          <c:spPr>
            <a:ln w="28575" cap="rnd" cmpd="sng" algn="ctr">
              <a:solidFill>
                <a:schemeClr val="accent1"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MAIZ!$B$2:$B$143</c:f>
              <c:numCache>
                <c:formatCode>d\-mmm</c:formatCode>
                <c:ptCount val="142"/>
                <c:pt idx="0">
                  <c:v>42857</c:v>
                </c:pt>
                <c:pt idx="1">
                  <c:v>42858</c:v>
                </c:pt>
                <c:pt idx="2">
                  <c:v>42859</c:v>
                </c:pt>
                <c:pt idx="3">
                  <c:v>42860</c:v>
                </c:pt>
                <c:pt idx="4">
                  <c:v>42861</c:v>
                </c:pt>
                <c:pt idx="5">
                  <c:v>42862</c:v>
                </c:pt>
                <c:pt idx="6">
                  <c:v>42863</c:v>
                </c:pt>
                <c:pt idx="7">
                  <c:v>42864</c:v>
                </c:pt>
                <c:pt idx="8">
                  <c:v>42865</c:v>
                </c:pt>
                <c:pt idx="9">
                  <c:v>42866</c:v>
                </c:pt>
                <c:pt idx="10">
                  <c:v>42867</c:v>
                </c:pt>
                <c:pt idx="11">
                  <c:v>42868</c:v>
                </c:pt>
                <c:pt idx="12">
                  <c:v>42869</c:v>
                </c:pt>
                <c:pt idx="13">
                  <c:v>42870</c:v>
                </c:pt>
                <c:pt idx="14">
                  <c:v>42871</c:v>
                </c:pt>
                <c:pt idx="15">
                  <c:v>42872</c:v>
                </c:pt>
                <c:pt idx="16">
                  <c:v>42873</c:v>
                </c:pt>
                <c:pt idx="17">
                  <c:v>42874</c:v>
                </c:pt>
                <c:pt idx="18">
                  <c:v>42875</c:v>
                </c:pt>
                <c:pt idx="19">
                  <c:v>42876</c:v>
                </c:pt>
                <c:pt idx="20">
                  <c:v>42877</c:v>
                </c:pt>
                <c:pt idx="21">
                  <c:v>42878</c:v>
                </c:pt>
                <c:pt idx="22">
                  <c:v>42879</c:v>
                </c:pt>
                <c:pt idx="23">
                  <c:v>42880</c:v>
                </c:pt>
                <c:pt idx="24">
                  <c:v>42881</c:v>
                </c:pt>
                <c:pt idx="25">
                  <c:v>42882</c:v>
                </c:pt>
                <c:pt idx="26">
                  <c:v>42883</c:v>
                </c:pt>
                <c:pt idx="27">
                  <c:v>42884</c:v>
                </c:pt>
                <c:pt idx="28">
                  <c:v>42885</c:v>
                </c:pt>
                <c:pt idx="29">
                  <c:v>42886</c:v>
                </c:pt>
                <c:pt idx="30">
                  <c:v>42887</c:v>
                </c:pt>
                <c:pt idx="31">
                  <c:v>42888</c:v>
                </c:pt>
                <c:pt idx="32">
                  <c:v>42889</c:v>
                </c:pt>
                <c:pt idx="33">
                  <c:v>42890</c:v>
                </c:pt>
                <c:pt idx="34">
                  <c:v>42891</c:v>
                </c:pt>
                <c:pt idx="35">
                  <c:v>42892</c:v>
                </c:pt>
                <c:pt idx="36">
                  <c:v>42893</c:v>
                </c:pt>
                <c:pt idx="37">
                  <c:v>42894</c:v>
                </c:pt>
                <c:pt idx="38">
                  <c:v>42895</c:v>
                </c:pt>
                <c:pt idx="39">
                  <c:v>42896</c:v>
                </c:pt>
                <c:pt idx="40">
                  <c:v>42897</c:v>
                </c:pt>
                <c:pt idx="41">
                  <c:v>42898</c:v>
                </c:pt>
                <c:pt idx="42">
                  <c:v>42899</c:v>
                </c:pt>
                <c:pt idx="43">
                  <c:v>42900</c:v>
                </c:pt>
                <c:pt idx="44">
                  <c:v>42901</c:v>
                </c:pt>
                <c:pt idx="45">
                  <c:v>42902</c:v>
                </c:pt>
                <c:pt idx="46">
                  <c:v>42903</c:v>
                </c:pt>
                <c:pt idx="47">
                  <c:v>42904</c:v>
                </c:pt>
                <c:pt idx="48">
                  <c:v>42905</c:v>
                </c:pt>
                <c:pt idx="49">
                  <c:v>42906</c:v>
                </c:pt>
                <c:pt idx="50">
                  <c:v>42907</c:v>
                </c:pt>
                <c:pt idx="51">
                  <c:v>42908</c:v>
                </c:pt>
                <c:pt idx="52">
                  <c:v>42909</c:v>
                </c:pt>
                <c:pt idx="53">
                  <c:v>42910</c:v>
                </c:pt>
                <c:pt idx="54">
                  <c:v>42911</c:v>
                </c:pt>
                <c:pt idx="55">
                  <c:v>42912</c:v>
                </c:pt>
                <c:pt idx="56">
                  <c:v>42913</c:v>
                </c:pt>
                <c:pt idx="57">
                  <c:v>42914</c:v>
                </c:pt>
                <c:pt idx="58">
                  <c:v>42915</c:v>
                </c:pt>
                <c:pt idx="59">
                  <c:v>42916</c:v>
                </c:pt>
                <c:pt idx="60">
                  <c:v>42917</c:v>
                </c:pt>
                <c:pt idx="61">
                  <c:v>42918</c:v>
                </c:pt>
                <c:pt idx="62">
                  <c:v>42919</c:v>
                </c:pt>
                <c:pt idx="63">
                  <c:v>42920</c:v>
                </c:pt>
                <c:pt idx="64">
                  <c:v>42921</c:v>
                </c:pt>
                <c:pt idx="65">
                  <c:v>42922</c:v>
                </c:pt>
                <c:pt idx="66">
                  <c:v>42923</c:v>
                </c:pt>
                <c:pt idx="67">
                  <c:v>42924</c:v>
                </c:pt>
                <c:pt idx="68">
                  <c:v>42925</c:v>
                </c:pt>
                <c:pt idx="69">
                  <c:v>42926</c:v>
                </c:pt>
                <c:pt idx="70">
                  <c:v>42927</c:v>
                </c:pt>
                <c:pt idx="71">
                  <c:v>42928</c:v>
                </c:pt>
                <c:pt idx="72">
                  <c:v>42929</c:v>
                </c:pt>
                <c:pt idx="73">
                  <c:v>42930</c:v>
                </c:pt>
                <c:pt idx="74">
                  <c:v>42931</c:v>
                </c:pt>
                <c:pt idx="75">
                  <c:v>42932</c:v>
                </c:pt>
                <c:pt idx="76">
                  <c:v>42933</c:v>
                </c:pt>
                <c:pt idx="77">
                  <c:v>42934</c:v>
                </c:pt>
                <c:pt idx="78">
                  <c:v>42935</c:v>
                </c:pt>
                <c:pt idx="79">
                  <c:v>42936</c:v>
                </c:pt>
                <c:pt idx="80">
                  <c:v>42937</c:v>
                </c:pt>
                <c:pt idx="81">
                  <c:v>42938</c:v>
                </c:pt>
                <c:pt idx="82">
                  <c:v>42939</c:v>
                </c:pt>
                <c:pt idx="83">
                  <c:v>42940</c:v>
                </c:pt>
                <c:pt idx="84">
                  <c:v>42941</c:v>
                </c:pt>
                <c:pt idx="85">
                  <c:v>42942</c:v>
                </c:pt>
                <c:pt idx="86">
                  <c:v>42943</c:v>
                </c:pt>
                <c:pt idx="87">
                  <c:v>42944</c:v>
                </c:pt>
                <c:pt idx="88">
                  <c:v>42945</c:v>
                </c:pt>
                <c:pt idx="89">
                  <c:v>42946</c:v>
                </c:pt>
                <c:pt idx="90">
                  <c:v>42947</c:v>
                </c:pt>
                <c:pt idx="91">
                  <c:v>42948</c:v>
                </c:pt>
                <c:pt idx="92">
                  <c:v>42949</c:v>
                </c:pt>
                <c:pt idx="93">
                  <c:v>42950</c:v>
                </c:pt>
                <c:pt idx="94">
                  <c:v>42951</c:v>
                </c:pt>
                <c:pt idx="95">
                  <c:v>42952</c:v>
                </c:pt>
                <c:pt idx="96">
                  <c:v>42953</c:v>
                </c:pt>
                <c:pt idx="97">
                  <c:v>42954</c:v>
                </c:pt>
                <c:pt idx="98">
                  <c:v>42955</c:v>
                </c:pt>
                <c:pt idx="99">
                  <c:v>42956</c:v>
                </c:pt>
                <c:pt idx="100">
                  <c:v>42957</c:v>
                </c:pt>
                <c:pt idx="101">
                  <c:v>42958</c:v>
                </c:pt>
                <c:pt idx="102">
                  <c:v>42959</c:v>
                </c:pt>
                <c:pt idx="103">
                  <c:v>42960</c:v>
                </c:pt>
                <c:pt idx="104">
                  <c:v>42961</c:v>
                </c:pt>
                <c:pt idx="105">
                  <c:v>42962</c:v>
                </c:pt>
                <c:pt idx="106">
                  <c:v>42963</c:v>
                </c:pt>
                <c:pt idx="107">
                  <c:v>42964</c:v>
                </c:pt>
                <c:pt idx="108">
                  <c:v>42965</c:v>
                </c:pt>
                <c:pt idx="109">
                  <c:v>42966</c:v>
                </c:pt>
                <c:pt idx="110">
                  <c:v>42967</c:v>
                </c:pt>
                <c:pt idx="111">
                  <c:v>42968</c:v>
                </c:pt>
                <c:pt idx="112">
                  <c:v>42969</c:v>
                </c:pt>
                <c:pt idx="113">
                  <c:v>42970</c:v>
                </c:pt>
                <c:pt idx="114">
                  <c:v>42971</c:v>
                </c:pt>
                <c:pt idx="115">
                  <c:v>42972</c:v>
                </c:pt>
                <c:pt idx="116">
                  <c:v>42973</c:v>
                </c:pt>
                <c:pt idx="117">
                  <c:v>42974</c:v>
                </c:pt>
                <c:pt idx="118">
                  <c:v>42975</c:v>
                </c:pt>
                <c:pt idx="119">
                  <c:v>42976</c:v>
                </c:pt>
                <c:pt idx="120">
                  <c:v>42977</c:v>
                </c:pt>
                <c:pt idx="121">
                  <c:v>42978</c:v>
                </c:pt>
                <c:pt idx="122">
                  <c:v>42979</c:v>
                </c:pt>
                <c:pt idx="123">
                  <c:v>42980</c:v>
                </c:pt>
                <c:pt idx="124">
                  <c:v>42981</c:v>
                </c:pt>
                <c:pt idx="125">
                  <c:v>42982</c:v>
                </c:pt>
                <c:pt idx="126">
                  <c:v>42983</c:v>
                </c:pt>
                <c:pt idx="127">
                  <c:v>42984</c:v>
                </c:pt>
                <c:pt idx="128">
                  <c:v>42985</c:v>
                </c:pt>
                <c:pt idx="129">
                  <c:v>42986</c:v>
                </c:pt>
                <c:pt idx="130">
                  <c:v>42987</c:v>
                </c:pt>
                <c:pt idx="131">
                  <c:v>42988</c:v>
                </c:pt>
                <c:pt idx="132">
                  <c:v>42989</c:v>
                </c:pt>
                <c:pt idx="133">
                  <c:v>42990</c:v>
                </c:pt>
                <c:pt idx="134">
                  <c:v>42991</c:v>
                </c:pt>
                <c:pt idx="135">
                  <c:v>42992</c:v>
                </c:pt>
                <c:pt idx="136">
                  <c:v>42993</c:v>
                </c:pt>
                <c:pt idx="137">
                  <c:v>42994</c:v>
                </c:pt>
                <c:pt idx="138">
                  <c:v>42995</c:v>
                </c:pt>
                <c:pt idx="139">
                  <c:v>42996</c:v>
                </c:pt>
                <c:pt idx="140">
                  <c:v>42997</c:v>
                </c:pt>
                <c:pt idx="141">
                  <c:v>42998</c:v>
                </c:pt>
              </c:numCache>
            </c:numRef>
          </c:cat>
          <c:val>
            <c:numRef>
              <c:f>MAIZ!$C$2:$C$143</c:f>
              <c:numCache>
                <c:formatCode>General</c:formatCode>
                <c:ptCount val="142"/>
                <c:pt idx="0">
                  <c:v>153</c:v>
                </c:pt>
                <c:pt idx="1">
                  <c:v>154.19999999999999</c:v>
                </c:pt>
                <c:pt idx="2">
                  <c:v>152.30000000000001</c:v>
                </c:pt>
                <c:pt idx="3">
                  <c:v>155.5</c:v>
                </c:pt>
                <c:pt idx="4">
                  <c:v>155.5</c:v>
                </c:pt>
                <c:pt idx="5">
                  <c:v>155.5</c:v>
                </c:pt>
                <c:pt idx="6">
                  <c:v>154</c:v>
                </c:pt>
                <c:pt idx="7">
                  <c:v>155.5</c:v>
                </c:pt>
                <c:pt idx="8">
                  <c:v>155.6</c:v>
                </c:pt>
                <c:pt idx="9">
                  <c:v>155</c:v>
                </c:pt>
                <c:pt idx="10">
                  <c:v>155</c:v>
                </c:pt>
                <c:pt idx="11">
                  <c:v>155</c:v>
                </c:pt>
                <c:pt idx="12">
                  <c:v>155</c:v>
                </c:pt>
                <c:pt idx="13">
                  <c:v>155</c:v>
                </c:pt>
                <c:pt idx="14">
                  <c:v>155</c:v>
                </c:pt>
                <c:pt idx="15">
                  <c:v>154.4</c:v>
                </c:pt>
                <c:pt idx="16">
                  <c:v>154.4</c:v>
                </c:pt>
                <c:pt idx="17">
                  <c:v>154.5</c:v>
                </c:pt>
                <c:pt idx="18">
                  <c:v>154.5</c:v>
                </c:pt>
                <c:pt idx="19">
                  <c:v>154.5</c:v>
                </c:pt>
                <c:pt idx="20">
                  <c:v>155</c:v>
                </c:pt>
                <c:pt idx="21">
                  <c:v>154</c:v>
                </c:pt>
                <c:pt idx="22">
                  <c:v>155.5</c:v>
                </c:pt>
                <c:pt idx="23">
                  <c:v>155.5</c:v>
                </c:pt>
                <c:pt idx="24">
                  <c:v>155.5</c:v>
                </c:pt>
                <c:pt idx="25">
                  <c:v>155.5</c:v>
                </c:pt>
                <c:pt idx="26">
                  <c:v>155.5</c:v>
                </c:pt>
                <c:pt idx="27">
                  <c:v>154.4</c:v>
                </c:pt>
                <c:pt idx="28">
                  <c:v>153.5</c:v>
                </c:pt>
                <c:pt idx="29">
                  <c:v>155.5</c:v>
                </c:pt>
                <c:pt idx="30">
                  <c:v>154</c:v>
                </c:pt>
                <c:pt idx="31">
                  <c:v>154.5</c:v>
                </c:pt>
                <c:pt idx="32">
                  <c:v>154.5</c:v>
                </c:pt>
                <c:pt idx="33">
                  <c:v>154.5</c:v>
                </c:pt>
                <c:pt idx="34">
                  <c:v>155.19999999999999</c:v>
                </c:pt>
                <c:pt idx="35">
                  <c:v>156</c:v>
                </c:pt>
                <c:pt idx="36">
                  <c:v>158</c:v>
                </c:pt>
                <c:pt idx="37">
                  <c:v>159</c:v>
                </c:pt>
                <c:pt idx="38">
                  <c:v>157.9</c:v>
                </c:pt>
                <c:pt idx="39">
                  <c:v>157.9</c:v>
                </c:pt>
                <c:pt idx="40">
                  <c:v>157.9</c:v>
                </c:pt>
                <c:pt idx="41">
                  <c:v>155</c:v>
                </c:pt>
                <c:pt idx="42">
                  <c:v>157.19999999999999</c:v>
                </c:pt>
                <c:pt idx="43">
                  <c:v>157.19999999999999</c:v>
                </c:pt>
                <c:pt idx="44">
                  <c:v>157.19999999999999</c:v>
                </c:pt>
                <c:pt idx="45">
                  <c:v>155</c:v>
                </c:pt>
                <c:pt idx="46">
                  <c:v>155</c:v>
                </c:pt>
                <c:pt idx="47">
                  <c:v>155</c:v>
                </c:pt>
                <c:pt idx="48">
                  <c:v>153.1</c:v>
                </c:pt>
                <c:pt idx="49">
                  <c:v>153.1</c:v>
                </c:pt>
                <c:pt idx="50">
                  <c:v>150.80000000000001</c:v>
                </c:pt>
                <c:pt idx="51">
                  <c:v>149</c:v>
                </c:pt>
                <c:pt idx="52">
                  <c:v>148.1</c:v>
                </c:pt>
                <c:pt idx="53">
                  <c:v>148.1</c:v>
                </c:pt>
                <c:pt idx="54">
                  <c:v>148.1</c:v>
                </c:pt>
                <c:pt idx="55">
                  <c:v>147</c:v>
                </c:pt>
                <c:pt idx="56">
                  <c:v>150</c:v>
                </c:pt>
                <c:pt idx="57">
                  <c:v>149</c:v>
                </c:pt>
                <c:pt idx="58">
                  <c:v>150</c:v>
                </c:pt>
                <c:pt idx="59">
                  <c:v>152</c:v>
                </c:pt>
                <c:pt idx="60">
                  <c:v>152</c:v>
                </c:pt>
                <c:pt idx="61">
                  <c:v>152</c:v>
                </c:pt>
                <c:pt idx="62">
                  <c:v>155</c:v>
                </c:pt>
                <c:pt idx="63">
                  <c:v>154.5</c:v>
                </c:pt>
                <c:pt idx="64">
                  <c:v>155.5</c:v>
                </c:pt>
                <c:pt idx="65">
                  <c:v>154</c:v>
                </c:pt>
                <c:pt idx="66">
                  <c:v>159</c:v>
                </c:pt>
                <c:pt idx="67">
                  <c:v>159</c:v>
                </c:pt>
                <c:pt idx="68">
                  <c:v>159</c:v>
                </c:pt>
                <c:pt idx="69">
                  <c:v>159</c:v>
                </c:pt>
                <c:pt idx="70">
                  <c:v>158.5</c:v>
                </c:pt>
                <c:pt idx="71">
                  <c:v>155</c:v>
                </c:pt>
                <c:pt idx="72">
                  <c:v>152</c:v>
                </c:pt>
                <c:pt idx="73">
                  <c:v>152</c:v>
                </c:pt>
                <c:pt idx="74">
                  <c:v>152</c:v>
                </c:pt>
                <c:pt idx="75">
                  <c:v>152</c:v>
                </c:pt>
                <c:pt idx="76">
                  <c:v>151.5</c:v>
                </c:pt>
                <c:pt idx="77">
                  <c:v>153.1</c:v>
                </c:pt>
                <c:pt idx="78">
                  <c:v>157</c:v>
                </c:pt>
                <c:pt idx="79">
                  <c:v>158</c:v>
                </c:pt>
                <c:pt idx="80">
                  <c:v>153.5</c:v>
                </c:pt>
                <c:pt idx="81">
                  <c:v>153.5</c:v>
                </c:pt>
                <c:pt idx="82">
                  <c:v>153.5</c:v>
                </c:pt>
                <c:pt idx="83">
                  <c:v>153</c:v>
                </c:pt>
                <c:pt idx="84">
                  <c:v>151.5</c:v>
                </c:pt>
                <c:pt idx="85">
                  <c:v>152.5</c:v>
                </c:pt>
                <c:pt idx="86">
                  <c:v>152.5</c:v>
                </c:pt>
                <c:pt idx="87">
                  <c:v>152.5</c:v>
                </c:pt>
                <c:pt idx="88">
                  <c:v>152.5</c:v>
                </c:pt>
                <c:pt idx="89">
                  <c:v>152.5</c:v>
                </c:pt>
                <c:pt idx="90">
                  <c:v>151.19999999999999</c:v>
                </c:pt>
                <c:pt idx="91">
                  <c:v>148.6</c:v>
                </c:pt>
                <c:pt idx="92">
                  <c:v>151</c:v>
                </c:pt>
                <c:pt idx="93">
                  <c:v>151</c:v>
                </c:pt>
                <c:pt idx="94">
                  <c:v>151</c:v>
                </c:pt>
                <c:pt idx="95">
                  <c:v>151</c:v>
                </c:pt>
                <c:pt idx="96">
                  <c:v>151</c:v>
                </c:pt>
                <c:pt idx="97">
                  <c:v>152</c:v>
                </c:pt>
                <c:pt idx="98">
                  <c:v>152</c:v>
                </c:pt>
                <c:pt idx="99">
                  <c:v>152.5</c:v>
                </c:pt>
                <c:pt idx="100">
                  <c:v>150</c:v>
                </c:pt>
                <c:pt idx="101">
                  <c:v>151.5</c:v>
                </c:pt>
                <c:pt idx="102">
                  <c:v>151.5</c:v>
                </c:pt>
                <c:pt idx="103">
                  <c:v>151.5</c:v>
                </c:pt>
                <c:pt idx="104">
                  <c:v>152</c:v>
                </c:pt>
                <c:pt idx="105">
                  <c:v>150</c:v>
                </c:pt>
                <c:pt idx="106">
                  <c:v>150</c:v>
                </c:pt>
                <c:pt idx="107">
                  <c:v>150</c:v>
                </c:pt>
                <c:pt idx="108">
                  <c:v>149</c:v>
                </c:pt>
                <c:pt idx="109">
                  <c:v>149</c:v>
                </c:pt>
                <c:pt idx="110">
                  <c:v>149</c:v>
                </c:pt>
                <c:pt idx="111">
                  <c:v>149</c:v>
                </c:pt>
                <c:pt idx="112">
                  <c:v>148.5</c:v>
                </c:pt>
                <c:pt idx="113">
                  <c:v>147</c:v>
                </c:pt>
                <c:pt idx="114">
                  <c:v>147.5</c:v>
                </c:pt>
                <c:pt idx="115">
                  <c:v>148</c:v>
                </c:pt>
                <c:pt idx="116">
                  <c:v>148</c:v>
                </c:pt>
                <c:pt idx="117">
                  <c:v>148</c:v>
                </c:pt>
                <c:pt idx="118">
                  <c:v>149</c:v>
                </c:pt>
                <c:pt idx="119">
                  <c:v>147</c:v>
                </c:pt>
                <c:pt idx="120">
                  <c:v>146</c:v>
                </c:pt>
                <c:pt idx="121">
                  <c:v>147.80000000000001</c:v>
                </c:pt>
                <c:pt idx="122">
                  <c:v>147.5</c:v>
                </c:pt>
                <c:pt idx="123">
                  <c:v>147.5</c:v>
                </c:pt>
                <c:pt idx="124">
                  <c:v>147.5</c:v>
                </c:pt>
                <c:pt idx="125">
                  <c:v>148</c:v>
                </c:pt>
                <c:pt idx="126">
                  <c:v>149</c:v>
                </c:pt>
                <c:pt idx="127">
                  <c:v>149.5</c:v>
                </c:pt>
                <c:pt idx="128">
                  <c:v>149.5</c:v>
                </c:pt>
                <c:pt idx="129">
                  <c:v>150</c:v>
                </c:pt>
                <c:pt idx="130">
                  <c:v>149</c:v>
                </c:pt>
                <c:pt idx="131">
                  <c:v>149</c:v>
                </c:pt>
                <c:pt idx="132">
                  <c:v>148.5</c:v>
                </c:pt>
                <c:pt idx="133">
                  <c:v>147</c:v>
                </c:pt>
                <c:pt idx="134">
                  <c:v>148</c:v>
                </c:pt>
                <c:pt idx="135">
                  <c:v>148.5</c:v>
                </c:pt>
                <c:pt idx="136">
                  <c:v>148.5</c:v>
                </c:pt>
                <c:pt idx="137">
                  <c:v>148.5</c:v>
                </c:pt>
                <c:pt idx="138">
                  <c:v>148.5</c:v>
                </c:pt>
                <c:pt idx="139">
                  <c:v>147.5</c:v>
                </c:pt>
                <c:pt idx="140">
                  <c:v>147.5</c:v>
                </c:pt>
                <c:pt idx="141">
                  <c:v>147.5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385-449A-A9E3-73A2B38F91E2}"/>
            </c:ext>
          </c:extLst>
        </c:ser>
        <c:ser>
          <c:idx val="1"/>
          <c:order val="1"/>
          <c:tx>
            <c:strRef>
              <c:f>MAIZ!$D$1</c:f>
              <c:strCache>
                <c:ptCount val="1"/>
                <c:pt idx="0">
                  <c:v>abr-17</c:v>
                </c:pt>
              </c:strCache>
            </c:strRef>
          </c:tx>
          <c:spPr>
            <a:ln w="28575" cap="rnd" cmpd="sng" algn="ctr">
              <a:solidFill>
                <a:schemeClr val="accent3"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MAIZ!$B$2:$B$143</c:f>
              <c:numCache>
                <c:formatCode>d\-mmm</c:formatCode>
                <c:ptCount val="142"/>
                <c:pt idx="0">
                  <c:v>42857</c:v>
                </c:pt>
                <c:pt idx="1">
                  <c:v>42858</c:v>
                </c:pt>
                <c:pt idx="2">
                  <c:v>42859</c:v>
                </c:pt>
                <c:pt idx="3">
                  <c:v>42860</c:v>
                </c:pt>
                <c:pt idx="4">
                  <c:v>42861</c:v>
                </c:pt>
                <c:pt idx="5">
                  <c:v>42862</c:v>
                </c:pt>
                <c:pt idx="6">
                  <c:v>42863</c:v>
                </c:pt>
                <c:pt idx="7">
                  <c:v>42864</c:v>
                </c:pt>
                <c:pt idx="8">
                  <c:v>42865</c:v>
                </c:pt>
                <c:pt idx="9">
                  <c:v>42866</c:v>
                </c:pt>
                <c:pt idx="10">
                  <c:v>42867</c:v>
                </c:pt>
                <c:pt idx="11">
                  <c:v>42868</c:v>
                </c:pt>
                <c:pt idx="12">
                  <c:v>42869</c:v>
                </c:pt>
                <c:pt idx="13">
                  <c:v>42870</c:v>
                </c:pt>
                <c:pt idx="14">
                  <c:v>42871</c:v>
                </c:pt>
                <c:pt idx="15">
                  <c:v>42872</c:v>
                </c:pt>
                <c:pt idx="16">
                  <c:v>42873</c:v>
                </c:pt>
                <c:pt idx="17">
                  <c:v>42874</c:v>
                </c:pt>
                <c:pt idx="18">
                  <c:v>42875</c:v>
                </c:pt>
                <c:pt idx="19">
                  <c:v>42876</c:v>
                </c:pt>
                <c:pt idx="20">
                  <c:v>42877</c:v>
                </c:pt>
                <c:pt idx="21">
                  <c:v>42878</c:v>
                </c:pt>
                <c:pt idx="22">
                  <c:v>42879</c:v>
                </c:pt>
                <c:pt idx="23">
                  <c:v>42880</c:v>
                </c:pt>
                <c:pt idx="24">
                  <c:v>42881</c:v>
                </c:pt>
                <c:pt idx="25">
                  <c:v>42882</c:v>
                </c:pt>
                <c:pt idx="26">
                  <c:v>42883</c:v>
                </c:pt>
                <c:pt idx="27">
                  <c:v>42884</c:v>
                </c:pt>
                <c:pt idx="28">
                  <c:v>42885</c:v>
                </c:pt>
                <c:pt idx="29">
                  <c:v>42886</c:v>
                </c:pt>
                <c:pt idx="30">
                  <c:v>42887</c:v>
                </c:pt>
                <c:pt idx="31">
                  <c:v>42888</c:v>
                </c:pt>
                <c:pt idx="32">
                  <c:v>42889</c:v>
                </c:pt>
                <c:pt idx="33">
                  <c:v>42890</c:v>
                </c:pt>
                <c:pt idx="34">
                  <c:v>42891</c:v>
                </c:pt>
                <c:pt idx="35">
                  <c:v>42892</c:v>
                </c:pt>
                <c:pt idx="36">
                  <c:v>42893</c:v>
                </c:pt>
                <c:pt idx="37">
                  <c:v>42894</c:v>
                </c:pt>
                <c:pt idx="38">
                  <c:v>42895</c:v>
                </c:pt>
                <c:pt idx="39">
                  <c:v>42896</c:v>
                </c:pt>
                <c:pt idx="40">
                  <c:v>42897</c:v>
                </c:pt>
                <c:pt idx="41">
                  <c:v>42898</c:v>
                </c:pt>
                <c:pt idx="42">
                  <c:v>42899</c:v>
                </c:pt>
                <c:pt idx="43">
                  <c:v>42900</c:v>
                </c:pt>
                <c:pt idx="44">
                  <c:v>42901</c:v>
                </c:pt>
                <c:pt idx="45">
                  <c:v>42902</c:v>
                </c:pt>
                <c:pt idx="46">
                  <c:v>42903</c:v>
                </c:pt>
                <c:pt idx="47">
                  <c:v>42904</c:v>
                </c:pt>
                <c:pt idx="48">
                  <c:v>42905</c:v>
                </c:pt>
                <c:pt idx="49">
                  <c:v>42906</c:v>
                </c:pt>
                <c:pt idx="50">
                  <c:v>42907</c:v>
                </c:pt>
                <c:pt idx="51">
                  <c:v>42908</c:v>
                </c:pt>
                <c:pt idx="52">
                  <c:v>42909</c:v>
                </c:pt>
                <c:pt idx="53">
                  <c:v>42910</c:v>
                </c:pt>
                <c:pt idx="54">
                  <c:v>42911</c:v>
                </c:pt>
                <c:pt idx="55">
                  <c:v>42912</c:v>
                </c:pt>
                <c:pt idx="56">
                  <c:v>42913</c:v>
                </c:pt>
                <c:pt idx="57">
                  <c:v>42914</c:v>
                </c:pt>
                <c:pt idx="58">
                  <c:v>42915</c:v>
                </c:pt>
                <c:pt idx="59">
                  <c:v>42916</c:v>
                </c:pt>
                <c:pt idx="60">
                  <c:v>42917</c:v>
                </c:pt>
                <c:pt idx="61">
                  <c:v>42918</c:v>
                </c:pt>
                <c:pt idx="62">
                  <c:v>42919</c:v>
                </c:pt>
                <c:pt idx="63">
                  <c:v>42920</c:v>
                </c:pt>
                <c:pt idx="64">
                  <c:v>42921</c:v>
                </c:pt>
                <c:pt idx="65">
                  <c:v>42922</c:v>
                </c:pt>
                <c:pt idx="66">
                  <c:v>42923</c:v>
                </c:pt>
                <c:pt idx="67">
                  <c:v>42924</c:v>
                </c:pt>
                <c:pt idx="68">
                  <c:v>42925</c:v>
                </c:pt>
                <c:pt idx="69">
                  <c:v>42926</c:v>
                </c:pt>
                <c:pt idx="70">
                  <c:v>42927</c:v>
                </c:pt>
                <c:pt idx="71">
                  <c:v>42928</c:v>
                </c:pt>
                <c:pt idx="72">
                  <c:v>42929</c:v>
                </c:pt>
                <c:pt idx="73">
                  <c:v>42930</c:v>
                </c:pt>
                <c:pt idx="74">
                  <c:v>42931</c:v>
                </c:pt>
                <c:pt idx="75">
                  <c:v>42932</c:v>
                </c:pt>
                <c:pt idx="76">
                  <c:v>42933</c:v>
                </c:pt>
                <c:pt idx="77">
                  <c:v>42934</c:v>
                </c:pt>
                <c:pt idx="78">
                  <c:v>42935</c:v>
                </c:pt>
                <c:pt idx="79">
                  <c:v>42936</c:v>
                </c:pt>
                <c:pt idx="80">
                  <c:v>42937</c:v>
                </c:pt>
                <c:pt idx="81">
                  <c:v>42938</c:v>
                </c:pt>
                <c:pt idx="82">
                  <c:v>42939</c:v>
                </c:pt>
                <c:pt idx="83">
                  <c:v>42940</c:v>
                </c:pt>
                <c:pt idx="84">
                  <c:v>42941</c:v>
                </c:pt>
                <c:pt idx="85">
                  <c:v>42942</c:v>
                </c:pt>
                <c:pt idx="86">
                  <c:v>42943</c:v>
                </c:pt>
                <c:pt idx="87">
                  <c:v>42944</c:v>
                </c:pt>
                <c:pt idx="88">
                  <c:v>42945</c:v>
                </c:pt>
                <c:pt idx="89">
                  <c:v>42946</c:v>
                </c:pt>
                <c:pt idx="90">
                  <c:v>42947</c:v>
                </c:pt>
                <c:pt idx="91">
                  <c:v>42948</c:v>
                </c:pt>
                <c:pt idx="92">
                  <c:v>42949</c:v>
                </c:pt>
                <c:pt idx="93">
                  <c:v>42950</c:v>
                </c:pt>
                <c:pt idx="94">
                  <c:v>42951</c:v>
                </c:pt>
                <c:pt idx="95">
                  <c:v>42952</c:v>
                </c:pt>
                <c:pt idx="96">
                  <c:v>42953</c:v>
                </c:pt>
                <c:pt idx="97">
                  <c:v>42954</c:v>
                </c:pt>
                <c:pt idx="98">
                  <c:v>42955</c:v>
                </c:pt>
                <c:pt idx="99">
                  <c:v>42956</c:v>
                </c:pt>
                <c:pt idx="100">
                  <c:v>42957</c:v>
                </c:pt>
                <c:pt idx="101">
                  <c:v>42958</c:v>
                </c:pt>
                <c:pt idx="102">
                  <c:v>42959</c:v>
                </c:pt>
                <c:pt idx="103">
                  <c:v>42960</c:v>
                </c:pt>
                <c:pt idx="104">
                  <c:v>42961</c:v>
                </c:pt>
                <c:pt idx="105">
                  <c:v>42962</c:v>
                </c:pt>
                <c:pt idx="106">
                  <c:v>42963</c:v>
                </c:pt>
                <c:pt idx="107">
                  <c:v>42964</c:v>
                </c:pt>
                <c:pt idx="108">
                  <c:v>42965</c:v>
                </c:pt>
                <c:pt idx="109">
                  <c:v>42966</c:v>
                </c:pt>
                <c:pt idx="110">
                  <c:v>42967</c:v>
                </c:pt>
                <c:pt idx="111">
                  <c:v>42968</c:v>
                </c:pt>
                <c:pt idx="112">
                  <c:v>42969</c:v>
                </c:pt>
                <c:pt idx="113">
                  <c:v>42970</c:v>
                </c:pt>
                <c:pt idx="114">
                  <c:v>42971</c:v>
                </c:pt>
                <c:pt idx="115">
                  <c:v>42972</c:v>
                </c:pt>
                <c:pt idx="116">
                  <c:v>42973</c:v>
                </c:pt>
                <c:pt idx="117">
                  <c:v>42974</c:v>
                </c:pt>
                <c:pt idx="118">
                  <c:v>42975</c:v>
                </c:pt>
                <c:pt idx="119">
                  <c:v>42976</c:v>
                </c:pt>
                <c:pt idx="120">
                  <c:v>42977</c:v>
                </c:pt>
                <c:pt idx="121">
                  <c:v>42978</c:v>
                </c:pt>
                <c:pt idx="122">
                  <c:v>42979</c:v>
                </c:pt>
                <c:pt idx="123">
                  <c:v>42980</c:v>
                </c:pt>
                <c:pt idx="124">
                  <c:v>42981</c:v>
                </c:pt>
                <c:pt idx="125">
                  <c:v>42982</c:v>
                </c:pt>
                <c:pt idx="126">
                  <c:v>42983</c:v>
                </c:pt>
                <c:pt idx="127">
                  <c:v>42984</c:v>
                </c:pt>
                <c:pt idx="128">
                  <c:v>42985</c:v>
                </c:pt>
                <c:pt idx="129">
                  <c:v>42986</c:v>
                </c:pt>
                <c:pt idx="130">
                  <c:v>42987</c:v>
                </c:pt>
                <c:pt idx="131">
                  <c:v>42988</c:v>
                </c:pt>
                <c:pt idx="132">
                  <c:v>42989</c:v>
                </c:pt>
                <c:pt idx="133">
                  <c:v>42990</c:v>
                </c:pt>
                <c:pt idx="134">
                  <c:v>42991</c:v>
                </c:pt>
                <c:pt idx="135">
                  <c:v>42992</c:v>
                </c:pt>
                <c:pt idx="136">
                  <c:v>42993</c:v>
                </c:pt>
                <c:pt idx="137">
                  <c:v>42994</c:v>
                </c:pt>
                <c:pt idx="138">
                  <c:v>42995</c:v>
                </c:pt>
                <c:pt idx="139">
                  <c:v>42996</c:v>
                </c:pt>
                <c:pt idx="140">
                  <c:v>42997</c:v>
                </c:pt>
                <c:pt idx="141">
                  <c:v>42998</c:v>
                </c:pt>
              </c:numCache>
            </c:numRef>
          </c:cat>
          <c:val>
            <c:numRef>
              <c:f>MAIZ!$D$2:$D$143</c:f>
              <c:numCache>
                <c:formatCode>General</c:formatCode>
                <c:ptCount val="142"/>
                <c:pt idx="0">
                  <c:v>154</c:v>
                </c:pt>
                <c:pt idx="1">
                  <c:v>152.5</c:v>
                </c:pt>
                <c:pt idx="2">
                  <c:v>152.5</c:v>
                </c:pt>
                <c:pt idx="3">
                  <c:v>152</c:v>
                </c:pt>
                <c:pt idx="4">
                  <c:v>152</c:v>
                </c:pt>
                <c:pt idx="5">
                  <c:v>152</c:v>
                </c:pt>
                <c:pt idx="6">
                  <c:v>152</c:v>
                </c:pt>
                <c:pt idx="7">
                  <c:v>152</c:v>
                </c:pt>
                <c:pt idx="8">
                  <c:v>155</c:v>
                </c:pt>
                <c:pt idx="9">
                  <c:v>156</c:v>
                </c:pt>
                <c:pt idx="10">
                  <c:v>157</c:v>
                </c:pt>
                <c:pt idx="11">
                  <c:v>159.5</c:v>
                </c:pt>
                <c:pt idx="12">
                  <c:v>159.5</c:v>
                </c:pt>
                <c:pt idx="13">
                  <c:v>159.5</c:v>
                </c:pt>
                <c:pt idx="14">
                  <c:v>159.5</c:v>
                </c:pt>
                <c:pt idx="15">
                  <c:v>163.5</c:v>
                </c:pt>
                <c:pt idx="16">
                  <c:v>163.5</c:v>
                </c:pt>
                <c:pt idx="17">
                  <c:v>163.5</c:v>
                </c:pt>
                <c:pt idx="18">
                  <c:v>165</c:v>
                </c:pt>
                <c:pt idx="19">
                  <c:v>165</c:v>
                </c:pt>
                <c:pt idx="20">
                  <c:v>165</c:v>
                </c:pt>
                <c:pt idx="21">
                  <c:v>165</c:v>
                </c:pt>
                <c:pt idx="22">
                  <c:v>166</c:v>
                </c:pt>
                <c:pt idx="23">
                  <c:v>168</c:v>
                </c:pt>
                <c:pt idx="24">
                  <c:v>167</c:v>
                </c:pt>
                <c:pt idx="25">
                  <c:v>167</c:v>
                </c:pt>
                <c:pt idx="26">
                  <c:v>167</c:v>
                </c:pt>
                <c:pt idx="27">
                  <c:v>167</c:v>
                </c:pt>
                <c:pt idx="28">
                  <c:v>167</c:v>
                </c:pt>
                <c:pt idx="29">
                  <c:v>165</c:v>
                </c:pt>
                <c:pt idx="30">
                  <c:v>167</c:v>
                </c:pt>
                <c:pt idx="31">
                  <c:v>167</c:v>
                </c:pt>
                <c:pt idx="32">
                  <c:v>169</c:v>
                </c:pt>
                <c:pt idx="33">
                  <c:v>169</c:v>
                </c:pt>
                <c:pt idx="34">
                  <c:v>169</c:v>
                </c:pt>
                <c:pt idx="35">
                  <c:v>171.5</c:v>
                </c:pt>
                <c:pt idx="36">
                  <c:v>175</c:v>
                </c:pt>
                <c:pt idx="37">
                  <c:v>178.5</c:v>
                </c:pt>
                <c:pt idx="38">
                  <c:v>176</c:v>
                </c:pt>
                <c:pt idx="39">
                  <c:v>176</c:v>
                </c:pt>
                <c:pt idx="40">
                  <c:v>176</c:v>
                </c:pt>
                <c:pt idx="41">
                  <c:v>176</c:v>
                </c:pt>
                <c:pt idx="42">
                  <c:v>178</c:v>
                </c:pt>
                <c:pt idx="43">
                  <c:v>179</c:v>
                </c:pt>
                <c:pt idx="44">
                  <c:v>177</c:v>
                </c:pt>
                <c:pt idx="45">
                  <c:v>174</c:v>
                </c:pt>
                <c:pt idx="46">
                  <c:v>174</c:v>
                </c:pt>
                <c:pt idx="47">
                  <c:v>174</c:v>
                </c:pt>
                <c:pt idx="48">
                  <c:v>174</c:v>
                </c:pt>
                <c:pt idx="49">
                  <c:v>174</c:v>
                </c:pt>
                <c:pt idx="50">
                  <c:v>170</c:v>
                </c:pt>
                <c:pt idx="51">
                  <c:v>170</c:v>
                </c:pt>
                <c:pt idx="52">
                  <c:v>166.5</c:v>
                </c:pt>
                <c:pt idx="53">
                  <c:v>163</c:v>
                </c:pt>
                <c:pt idx="54">
                  <c:v>163</c:v>
                </c:pt>
                <c:pt idx="55">
                  <c:v>163</c:v>
                </c:pt>
                <c:pt idx="56">
                  <c:v>164</c:v>
                </c:pt>
                <c:pt idx="57">
                  <c:v>164</c:v>
                </c:pt>
                <c:pt idx="58">
                  <c:v>163</c:v>
                </c:pt>
                <c:pt idx="59">
                  <c:v>162</c:v>
                </c:pt>
                <c:pt idx="60">
                  <c:v>159</c:v>
                </c:pt>
                <c:pt idx="61">
                  <c:v>159</c:v>
                </c:pt>
                <c:pt idx="62">
                  <c:v>159</c:v>
                </c:pt>
                <c:pt idx="63">
                  <c:v>159</c:v>
                </c:pt>
                <c:pt idx="64">
                  <c:v>152.80000000000001</c:v>
                </c:pt>
                <c:pt idx="65">
                  <c:v>150.5</c:v>
                </c:pt>
                <c:pt idx="66">
                  <c:v>149.5</c:v>
                </c:pt>
                <c:pt idx="67">
                  <c:v>149.5</c:v>
                </c:pt>
                <c:pt idx="68">
                  <c:v>149.5</c:v>
                </c:pt>
                <c:pt idx="69">
                  <c:v>149.5</c:v>
                </c:pt>
                <c:pt idx="70">
                  <c:v>151</c:v>
                </c:pt>
                <c:pt idx="71">
                  <c:v>151</c:v>
                </c:pt>
                <c:pt idx="72">
                  <c:v>155</c:v>
                </c:pt>
                <c:pt idx="73">
                  <c:v>156</c:v>
                </c:pt>
                <c:pt idx="74">
                  <c:v>155</c:v>
                </c:pt>
                <c:pt idx="75">
                  <c:v>155</c:v>
                </c:pt>
                <c:pt idx="76">
                  <c:v>155</c:v>
                </c:pt>
                <c:pt idx="77">
                  <c:v>154</c:v>
                </c:pt>
                <c:pt idx="78">
                  <c:v>154</c:v>
                </c:pt>
                <c:pt idx="79">
                  <c:v>154</c:v>
                </c:pt>
                <c:pt idx="80">
                  <c:v>153.5</c:v>
                </c:pt>
                <c:pt idx="81">
                  <c:v>152.1</c:v>
                </c:pt>
                <c:pt idx="82">
                  <c:v>152.1</c:v>
                </c:pt>
                <c:pt idx="83">
                  <c:v>152.1</c:v>
                </c:pt>
                <c:pt idx="84">
                  <c:v>152.1</c:v>
                </c:pt>
                <c:pt idx="85">
                  <c:v>154.5</c:v>
                </c:pt>
                <c:pt idx="86">
                  <c:v>155.5</c:v>
                </c:pt>
                <c:pt idx="87">
                  <c:v>154.5</c:v>
                </c:pt>
                <c:pt idx="88">
                  <c:v>153</c:v>
                </c:pt>
                <c:pt idx="89">
                  <c:v>153</c:v>
                </c:pt>
                <c:pt idx="90">
                  <c:v>153</c:v>
                </c:pt>
                <c:pt idx="91">
                  <c:v>152</c:v>
                </c:pt>
                <c:pt idx="92">
                  <c:v>151</c:v>
                </c:pt>
                <c:pt idx="93">
                  <c:v>151.5</c:v>
                </c:pt>
                <c:pt idx="94">
                  <c:v>149.5</c:v>
                </c:pt>
                <c:pt idx="95">
                  <c:v>149</c:v>
                </c:pt>
                <c:pt idx="96">
                  <c:v>149</c:v>
                </c:pt>
                <c:pt idx="97">
                  <c:v>149</c:v>
                </c:pt>
                <c:pt idx="98">
                  <c:v>148.5</c:v>
                </c:pt>
                <c:pt idx="99">
                  <c:v>147.1</c:v>
                </c:pt>
                <c:pt idx="100">
                  <c:v>147</c:v>
                </c:pt>
                <c:pt idx="101">
                  <c:v>146.5</c:v>
                </c:pt>
                <c:pt idx="102">
                  <c:v>146</c:v>
                </c:pt>
                <c:pt idx="103">
                  <c:v>146</c:v>
                </c:pt>
                <c:pt idx="104">
                  <c:v>146</c:v>
                </c:pt>
                <c:pt idx="105">
                  <c:v>146</c:v>
                </c:pt>
                <c:pt idx="106">
                  <c:v>147.5</c:v>
                </c:pt>
                <c:pt idx="107">
                  <c:v>147.5</c:v>
                </c:pt>
                <c:pt idx="108">
                  <c:v>147.5</c:v>
                </c:pt>
                <c:pt idx="109">
                  <c:v>147</c:v>
                </c:pt>
                <c:pt idx="110">
                  <c:v>147</c:v>
                </c:pt>
                <c:pt idx="111">
                  <c:v>147</c:v>
                </c:pt>
                <c:pt idx="112">
                  <c:v>146</c:v>
                </c:pt>
                <c:pt idx="113">
                  <c:v>147</c:v>
                </c:pt>
                <c:pt idx="114">
                  <c:v>146</c:v>
                </c:pt>
                <c:pt idx="115">
                  <c:v>146.19999999999999</c:v>
                </c:pt>
                <c:pt idx="116">
                  <c:v>144</c:v>
                </c:pt>
                <c:pt idx="117">
                  <c:v>144</c:v>
                </c:pt>
                <c:pt idx="118">
                  <c:v>144</c:v>
                </c:pt>
                <c:pt idx="119">
                  <c:v>142</c:v>
                </c:pt>
                <c:pt idx="120">
                  <c:v>142</c:v>
                </c:pt>
                <c:pt idx="121">
                  <c:v>144</c:v>
                </c:pt>
                <c:pt idx="122">
                  <c:v>144.5</c:v>
                </c:pt>
                <c:pt idx="123">
                  <c:v>145</c:v>
                </c:pt>
                <c:pt idx="124">
                  <c:v>145</c:v>
                </c:pt>
                <c:pt idx="125">
                  <c:v>145</c:v>
                </c:pt>
                <c:pt idx="126">
                  <c:v>146</c:v>
                </c:pt>
                <c:pt idx="127">
                  <c:v>146</c:v>
                </c:pt>
                <c:pt idx="128">
                  <c:v>146.5</c:v>
                </c:pt>
                <c:pt idx="129">
                  <c:v>147</c:v>
                </c:pt>
                <c:pt idx="130">
                  <c:v>147</c:v>
                </c:pt>
                <c:pt idx="131">
                  <c:v>147</c:v>
                </c:pt>
                <c:pt idx="132">
                  <c:v>147</c:v>
                </c:pt>
                <c:pt idx="133">
                  <c:v>145.19999999999999</c:v>
                </c:pt>
                <c:pt idx="134">
                  <c:v>145.5</c:v>
                </c:pt>
                <c:pt idx="135">
                  <c:v>145.5</c:v>
                </c:pt>
                <c:pt idx="136">
                  <c:v>145.5</c:v>
                </c:pt>
                <c:pt idx="137">
                  <c:v>146.5</c:v>
                </c:pt>
                <c:pt idx="138">
                  <c:v>146.5</c:v>
                </c:pt>
                <c:pt idx="139">
                  <c:v>146.5</c:v>
                </c:pt>
                <c:pt idx="140">
                  <c:v>147.5</c:v>
                </c:pt>
                <c:pt idx="141">
                  <c:v>148.5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385-449A-A9E3-73A2B38F91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5213472"/>
        <c:axId val="1"/>
      </c:lineChart>
      <c:dateAx>
        <c:axId val="205213472"/>
        <c:scaling>
          <c:orientation val="minMax"/>
        </c:scaling>
        <c:delete val="0"/>
        <c:axPos val="b"/>
        <c:numFmt formatCode="d\-mmm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s-AR"/>
          </a:p>
        </c:txPr>
        <c:crossAx val="1"/>
        <c:crosses val="autoZero"/>
        <c:auto val="1"/>
        <c:lblOffset val="100"/>
        <c:baseTimeUnit val="days"/>
      </c:dateAx>
      <c:valAx>
        <c:axId val="1"/>
        <c:scaling>
          <c:orientation val="minMax"/>
          <c:min val="13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s-AR"/>
          </a:p>
        </c:txPr>
        <c:crossAx val="20521347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AR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5802213084773283E-2"/>
          <c:y val="5.2845581802274715E-2"/>
          <c:w val="0.88430118110236222"/>
          <c:h val="0.64374888888888893"/>
        </c:manualLayout>
      </c:layout>
      <c:lineChart>
        <c:grouping val="standard"/>
        <c:varyColors val="0"/>
        <c:ser>
          <c:idx val="0"/>
          <c:order val="0"/>
          <c:tx>
            <c:strRef>
              <c:f>Trigo!$D$2</c:f>
              <c:strCache>
                <c:ptCount val="1"/>
                <c:pt idx="0">
                  <c:v>ene-17</c:v>
                </c:pt>
              </c:strCache>
            </c:strRef>
          </c:tx>
          <c:spPr>
            <a:ln w="28575" cap="rnd" cmpd="sng" algn="ctr">
              <a:solidFill>
                <a:schemeClr val="accent3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Trigo!$B$4:$B$189</c:f>
              <c:numCache>
                <c:formatCode>d\-mmm</c:formatCode>
                <c:ptCount val="186"/>
                <c:pt idx="0">
                  <c:v>42795</c:v>
                </c:pt>
                <c:pt idx="1">
                  <c:v>42796</c:v>
                </c:pt>
                <c:pt idx="2">
                  <c:v>42797</c:v>
                </c:pt>
                <c:pt idx="3">
                  <c:v>42800</c:v>
                </c:pt>
                <c:pt idx="4">
                  <c:v>42801</c:v>
                </c:pt>
                <c:pt idx="5">
                  <c:v>42802</c:v>
                </c:pt>
                <c:pt idx="6">
                  <c:v>42803</c:v>
                </c:pt>
                <c:pt idx="7">
                  <c:v>42804</c:v>
                </c:pt>
                <c:pt idx="8">
                  <c:v>42805</c:v>
                </c:pt>
                <c:pt idx="9">
                  <c:v>42806</c:v>
                </c:pt>
                <c:pt idx="10">
                  <c:v>42807</c:v>
                </c:pt>
                <c:pt idx="11">
                  <c:v>42808</c:v>
                </c:pt>
                <c:pt idx="12">
                  <c:v>42809</c:v>
                </c:pt>
                <c:pt idx="13">
                  <c:v>42810</c:v>
                </c:pt>
                <c:pt idx="14">
                  <c:v>42811</c:v>
                </c:pt>
                <c:pt idx="15">
                  <c:v>42812</c:v>
                </c:pt>
                <c:pt idx="16">
                  <c:v>42813</c:v>
                </c:pt>
                <c:pt idx="17">
                  <c:v>42814</c:v>
                </c:pt>
                <c:pt idx="18">
                  <c:v>42815</c:v>
                </c:pt>
                <c:pt idx="19">
                  <c:v>42816</c:v>
                </c:pt>
                <c:pt idx="20">
                  <c:v>42817</c:v>
                </c:pt>
                <c:pt idx="21">
                  <c:v>42821</c:v>
                </c:pt>
                <c:pt idx="22">
                  <c:v>42822</c:v>
                </c:pt>
                <c:pt idx="23">
                  <c:v>42823</c:v>
                </c:pt>
                <c:pt idx="24">
                  <c:v>42824</c:v>
                </c:pt>
                <c:pt idx="25">
                  <c:v>42825</c:v>
                </c:pt>
                <c:pt idx="26">
                  <c:v>42826</c:v>
                </c:pt>
                <c:pt idx="27">
                  <c:v>42828</c:v>
                </c:pt>
                <c:pt idx="28">
                  <c:v>42829</c:v>
                </c:pt>
                <c:pt idx="29">
                  <c:v>42830</c:v>
                </c:pt>
                <c:pt idx="30">
                  <c:v>42831</c:v>
                </c:pt>
                <c:pt idx="31">
                  <c:v>42832</c:v>
                </c:pt>
                <c:pt idx="32">
                  <c:v>42833</c:v>
                </c:pt>
                <c:pt idx="33">
                  <c:v>42835</c:v>
                </c:pt>
                <c:pt idx="34">
                  <c:v>42836</c:v>
                </c:pt>
                <c:pt idx="35">
                  <c:v>42837</c:v>
                </c:pt>
                <c:pt idx="36">
                  <c:v>42842</c:v>
                </c:pt>
                <c:pt idx="37">
                  <c:v>42843</c:v>
                </c:pt>
                <c:pt idx="38">
                  <c:v>42844</c:v>
                </c:pt>
                <c:pt idx="39">
                  <c:v>42845</c:v>
                </c:pt>
                <c:pt idx="40">
                  <c:v>42846</c:v>
                </c:pt>
                <c:pt idx="41">
                  <c:v>42849</c:v>
                </c:pt>
                <c:pt idx="42">
                  <c:v>42850</c:v>
                </c:pt>
                <c:pt idx="43">
                  <c:v>42851</c:v>
                </c:pt>
                <c:pt idx="44">
                  <c:v>42852</c:v>
                </c:pt>
                <c:pt idx="45">
                  <c:v>42853</c:v>
                </c:pt>
                <c:pt idx="46">
                  <c:v>42854</c:v>
                </c:pt>
                <c:pt idx="47">
                  <c:v>42857</c:v>
                </c:pt>
                <c:pt idx="48">
                  <c:v>42858</c:v>
                </c:pt>
                <c:pt idx="49">
                  <c:v>42859</c:v>
                </c:pt>
                <c:pt idx="50">
                  <c:v>42860</c:v>
                </c:pt>
                <c:pt idx="51">
                  <c:v>42863</c:v>
                </c:pt>
                <c:pt idx="52">
                  <c:v>42864</c:v>
                </c:pt>
                <c:pt idx="53">
                  <c:v>42865</c:v>
                </c:pt>
                <c:pt idx="54">
                  <c:v>42866</c:v>
                </c:pt>
                <c:pt idx="55">
                  <c:v>42867</c:v>
                </c:pt>
                <c:pt idx="56">
                  <c:v>42868</c:v>
                </c:pt>
                <c:pt idx="57">
                  <c:v>42869</c:v>
                </c:pt>
                <c:pt idx="58">
                  <c:v>42870</c:v>
                </c:pt>
                <c:pt idx="59">
                  <c:v>42871</c:v>
                </c:pt>
                <c:pt idx="60">
                  <c:v>42872</c:v>
                </c:pt>
                <c:pt idx="61">
                  <c:v>42873</c:v>
                </c:pt>
                <c:pt idx="62">
                  <c:v>42874</c:v>
                </c:pt>
                <c:pt idx="63">
                  <c:v>42875</c:v>
                </c:pt>
                <c:pt idx="64">
                  <c:v>42876</c:v>
                </c:pt>
                <c:pt idx="65">
                  <c:v>42877</c:v>
                </c:pt>
                <c:pt idx="66">
                  <c:v>42878</c:v>
                </c:pt>
                <c:pt idx="67">
                  <c:v>42879</c:v>
                </c:pt>
                <c:pt idx="68">
                  <c:v>42880</c:v>
                </c:pt>
                <c:pt idx="69">
                  <c:v>42881</c:v>
                </c:pt>
                <c:pt idx="70">
                  <c:v>42882</c:v>
                </c:pt>
                <c:pt idx="71">
                  <c:v>42883</c:v>
                </c:pt>
                <c:pt idx="72">
                  <c:v>42884</c:v>
                </c:pt>
                <c:pt idx="73">
                  <c:v>42885</c:v>
                </c:pt>
                <c:pt idx="74">
                  <c:v>42886</c:v>
                </c:pt>
                <c:pt idx="75">
                  <c:v>42887</c:v>
                </c:pt>
                <c:pt idx="76">
                  <c:v>42888</c:v>
                </c:pt>
                <c:pt idx="77">
                  <c:v>42889</c:v>
                </c:pt>
                <c:pt idx="78">
                  <c:v>42890</c:v>
                </c:pt>
                <c:pt idx="79">
                  <c:v>42891</c:v>
                </c:pt>
                <c:pt idx="80">
                  <c:v>42892</c:v>
                </c:pt>
                <c:pt idx="81">
                  <c:v>42893</c:v>
                </c:pt>
                <c:pt idx="82">
                  <c:v>42894</c:v>
                </c:pt>
                <c:pt idx="83">
                  <c:v>42895</c:v>
                </c:pt>
                <c:pt idx="84">
                  <c:v>42896</c:v>
                </c:pt>
                <c:pt idx="85">
                  <c:v>42897</c:v>
                </c:pt>
                <c:pt idx="86">
                  <c:v>42898</c:v>
                </c:pt>
                <c:pt idx="87">
                  <c:v>42899</c:v>
                </c:pt>
                <c:pt idx="88">
                  <c:v>42900</c:v>
                </c:pt>
                <c:pt idx="89">
                  <c:v>42901</c:v>
                </c:pt>
                <c:pt idx="90">
                  <c:v>42902</c:v>
                </c:pt>
                <c:pt idx="91">
                  <c:v>42903</c:v>
                </c:pt>
                <c:pt idx="92">
                  <c:v>42904</c:v>
                </c:pt>
                <c:pt idx="93">
                  <c:v>42905</c:v>
                </c:pt>
                <c:pt idx="94">
                  <c:v>42906</c:v>
                </c:pt>
                <c:pt idx="95">
                  <c:v>42907</c:v>
                </c:pt>
                <c:pt idx="96">
                  <c:v>42908</c:v>
                </c:pt>
                <c:pt idx="97">
                  <c:v>42909</c:v>
                </c:pt>
                <c:pt idx="98">
                  <c:v>42910</c:v>
                </c:pt>
                <c:pt idx="99">
                  <c:v>42911</c:v>
                </c:pt>
                <c:pt idx="100">
                  <c:v>42912</c:v>
                </c:pt>
                <c:pt idx="101">
                  <c:v>42913</c:v>
                </c:pt>
                <c:pt idx="102">
                  <c:v>42914</c:v>
                </c:pt>
                <c:pt idx="103">
                  <c:v>42915</c:v>
                </c:pt>
                <c:pt idx="104">
                  <c:v>42916</c:v>
                </c:pt>
                <c:pt idx="105">
                  <c:v>42917</c:v>
                </c:pt>
                <c:pt idx="106">
                  <c:v>42918</c:v>
                </c:pt>
                <c:pt idx="107">
                  <c:v>42919</c:v>
                </c:pt>
                <c:pt idx="108">
                  <c:v>42920</c:v>
                </c:pt>
                <c:pt idx="109">
                  <c:v>42921</c:v>
                </c:pt>
                <c:pt idx="110">
                  <c:v>42922</c:v>
                </c:pt>
                <c:pt idx="111">
                  <c:v>42923</c:v>
                </c:pt>
                <c:pt idx="112">
                  <c:v>42924</c:v>
                </c:pt>
                <c:pt idx="113">
                  <c:v>42925</c:v>
                </c:pt>
                <c:pt idx="114">
                  <c:v>42926</c:v>
                </c:pt>
                <c:pt idx="115">
                  <c:v>42927</c:v>
                </c:pt>
                <c:pt idx="116">
                  <c:v>42928</c:v>
                </c:pt>
                <c:pt idx="117">
                  <c:v>42929</c:v>
                </c:pt>
                <c:pt idx="118">
                  <c:v>42930</c:v>
                </c:pt>
                <c:pt idx="119">
                  <c:v>42931</c:v>
                </c:pt>
                <c:pt idx="120">
                  <c:v>42932</c:v>
                </c:pt>
                <c:pt idx="121">
                  <c:v>42933</c:v>
                </c:pt>
                <c:pt idx="122">
                  <c:v>42934</c:v>
                </c:pt>
                <c:pt idx="123">
                  <c:v>42935</c:v>
                </c:pt>
                <c:pt idx="124">
                  <c:v>42936</c:v>
                </c:pt>
                <c:pt idx="125">
                  <c:v>42937</c:v>
                </c:pt>
                <c:pt idx="126">
                  <c:v>42938</c:v>
                </c:pt>
                <c:pt idx="127">
                  <c:v>42939</c:v>
                </c:pt>
                <c:pt idx="128">
                  <c:v>42940</c:v>
                </c:pt>
                <c:pt idx="129">
                  <c:v>42941</c:v>
                </c:pt>
                <c:pt idx="130">
                  <c:v>42942</c:v>
                </c:pt>
                <c:pt idx="131">
                  <c:v>42943</c:v>
                </c:pt>
                <c:pt idx="132">
                  <c:v>42944</c:v>
                </c:pt>
                <c:pt idx="133">
                  <c:v>42945</c:v>
                </c:pt>
                <c:pt idx="134">
                  <c:v>42946</c:v>
                </c:pt>
                <c:pt idx="135">
                  <c:v>42947</c:v>
                </c:pt>
                <c:pt idx="136">
                  <c:v>42948</c:v>
                </c:pt>
                <c:pt idx="137">
                  <c:v>42949</c:v>
                </c:pt>
                <c:pt idx="138">
                  <c:v>42950</c:v>
                </c:pt>
                <c:pt idx="139">
                  <c:v>42951</c:v>
                </c:pt>
                <c:pt idx="140">
                  <c:v>42952</c:v>
                </c:pt>
                <c:pt idx="141">
                  <c:v>42953</c:v>
                </c:pt>
                <c:pt idx="142">
                  <c:v>42954</c:v>
                </c:pt>
                <c:pt idx="143">
                  <c:v>42955</c:v>
                </c:pt>
                <c:pt idx="144">
                  <c:v>42956</c:v>
                </c:pt>
                <c:pt idx="145">
                  <c:v>42957</c:v>
                </c:pt>
                <c:pt idx="146">
                  <c:v>42958</c:v>
                </c:pt>
                <c:pt idx="147">
                  <c:v>42959</c:v>
                </c:pt>
                <c:pt idx="148">
                  <c:v>42960</c:v>
                </c:pt>
                <c:pt idx="149">
                  <c:v>42961</c:v>
                </c:pt>
                <c:pt idx="150">
                  <c:v>42962</c:v>
                </c:pt>
                <c:pt idx="151">
                  <c:v>42963</c:v>
                </c:pt>
                <c:pt idx="152">
                  <c:v>42964</c:v>
                </c:pt>
                <c:pt idx="153">
                  <c:v>42965</c:v>
                </c:pt>
                <c:pt idx="154">
                  <c:v>42966</c:v>
                </c:pt>
                <c:pt idx="155">
                  <c:v>42967</c:v>
                </c:pt>
                <c:pt idx="156">
                  <c:v>42968</c:v>
                </c:pt>
                <c:pt idx="157">
                  <c:v>42969</c:v>
                </c:pt>
                <c:pt idx="158">
                  <c:v>42970</c:v>
                </c:pt>
                <c:pt idx="159">
                  <c:v>42971</c:v>
                </c:pt>
                <c:pt idx="160">
                  <c:v>42972</c:v>
                </c:pt>
                <c:pt idx="161">
                  <c:v>42973</c:v>
                </c:pt>
                <c:pt idx="162">
                  <c:v>42974</c:v>
                </c:pt>
                <c:pt idx="163">
                  <c:v>42975</c:v>
                </c:pt>
                <c:pt idx="164">
                  <c:v>42976</c:v>
                </c:pt>
                <c:pt idx="165">
                  <c:v>42977</c:v>
                </c:pt>
                <c:pt idx="166">
                  <c:v>42978</c:v>
                </c:pt>
                <c:pt idx="167">
                  <c:v>42979</c:v>
                </c:pt>
                <c:pt idx="168">
                  <c:v>42980</c:v>
                </c:pt>
                <c:pt idx="169">
                  <c:v>42981</c:v>
                </c:pt>
                <c:pt idx="170">
                  <c:v>42982</c:v>
                </c:pt>
                <c:pt idx="171">
                  <c:v>42983</c:v>
                </c:pt>
                <c:pt idx="172">
                  <c:v>42984</c:v>
                </c:pt>
                <c:pt idx="173">
                  <c:v>42985</c:v>
                </c:pt>
                <c:pt idx="174">
                  <c:v>42986</c:v>
                </c:pt>
                <c:pt idx="175">
                  <c:v>42987</c:v>
                </c:pt>
                <c:pt idx="176">
                  <c:v>42988</c:v>
                </c:pt>
                <c:pt idx="177">
                  <c:v>42989</c:v>
                </c:pt>
                <c:pt idx="178">
                  <c:v>42990</c:v>
                </c:pt>
                <c:pt idx="179">
                  <c:v>42991</c:v>
                </c:pt>
                <c:pt idx="180">
                  <c:v>42992</c:v>
                </c:pt>
                <c:pt idx="181">
                  <c:v>42993</c:v>
                </c:pt>
                <c:pt idx="182">
                  <c:v>42994</c:v>
                </c:pt>
                <c:pt idx="183">
                  <c:v>42995</c:v>
                </c:pt>
                <c:pt idx="184">
                  <c:v>42996</c:v>
                </c:pt>
                <c:pt idx="185">
                  <c:v>42997</c:v>
                </c:pt>
              </c:numCache>
            </c:numRef>
          </c:cat>
          <c:val>
            <c:numRef>
              <c:f>Trigo!$D$4:$D$189</c:f>
              <c:numCache>
                <c:formatCode>General</c:formatCode>
                <c:ptCount val="186"/>
                <c:pt idx="0">
                  <c:v>146</c:v>
                </c:pt>
                <c:pt idx="1">
                  <c:v>146</c:v>
                </c:pt>
                <c:pt idx="2">
                  <c:v>146</c:v>
                </c:pt>
                <c:pt idx="3">
                  <c:v>146</c:v>
                </c:pt>
                <c:pt idx="4">
                  <c:v>146</c:v>
                </c:pt>
                <c:pt idx="5">
                  <c:v>146</c:v>
                </c:pt>
                <c:pt idx="6">
                  <c:v>146</c:v>
                </c:pt>
                <c:pt idx="7">
                  <c:v>146</c:v>
                </c:pt>
                <c:pt idx="8">
                  <c:v>146</c:v>
                </c:pt>
                <c:pt idx="9">
                  <c:v>146</c:v>
                </c:pt>
                <c:pt idx="10">
                  <c:v>147</c:v>
                </c:pt>
                <c:pt idx="11">
                  <c:v>147</c:v>
                </c:pt>
                <c:pt idx="12">
                  <c:v>150</c:v>
                </c:pt>
                <c:pt idx="13">
                  <c:v>148.5</c:v>
                </c:pt>
                <c:pt idx="14">
                  <c:v>148.5</c:v>
                </c:pt>
                <c:pt idx="15">
                  <c:v>148.5</c:v>
                </c:pt>
                <c:pt idx="16">
                  <c:v>148.5</c:v>
                </c:pt>
                <c:pt idx="17">
                  <c:v>148.5</c:v>
                </c:pt>
                <c:pt idx="18">
                  <c:v>148.5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149.5</c:v>
                </c:pt>
                <c:pt idx="25">
                  <c:v>149.5</c:v>
                </c:pt>
                <c:pt idx="26">
                  <c:v>149.5</c:v>
                </c:pt>
                <c:pt idx="27">
                  <c:v>149.5</c:v>
                </c:pt>
                <c:pt idx="28">
                  <c:v>149.5</c:v>
                </c:pt>
                <c:pt idx="29">
                  <c:v>149.5</c:v>
                </c:pt>
                <c:pt idx="30">
                  <c:v>149.5</c:v>
                </c:pt>
                <c:pt idx="31">
                  <c:v>148</c:v>
                </c:pt>
                <c:pt idx="32">
                  <c:v>148</c:v>
                </c:pt>
                <c:pt idx="33">
                  <c:v>148</c:v>
                </c:pt>
                <c:pt idx="34">
                  <c:v>148</c:v>
                </c:pt>
                <c:pt idx="35">
                  <c:v>150</c:v>
                </c:pt>
                <c:pt idx="36">
                  <c:v>150</c:v>
                </c:pt>
                <c:pt idx="37">
                  <c:v>150.5</c:v>
                </c:pt>
                <c:pt idx="38">
                  <c:v>150.5</c:v>
                </c:pt>
                <c:pt idx="39">
                  <c:v>151.5</c:v>
                </c:pt>
                <c:pt idx="40">
                  <c:v>151.5</c:v>
                </c:pt>
                <c:pt idx="41">
                  <c:v>151.5</c:v>
                </c:pt>
                <c:pt idx="42">
                  <c:v>151.5</c:v>
                </c:pt>
                <c:pt idx="43">
                  <c:v>157</c:v>
                </c:pt>
                <c:pt idx="44">
                  <c:v>161</c:v>
                </c:pt>
                <c:pt idx="45">
                  <c:v>162.5</c:v>
                </c:pt>
                <c:pt idx="46">
                  <c:v>162.5</c:v>
                </c:pt>
                <c:pt idx="47">
                  <c:v>164.5</c:v>
                </c:pt>
                <c:pt idx="48">
                  <c:v>164.5</c:v>
                </c:pt>
                <c:pt idx="49">
                  <c:v>165</c:v>
                </c:pt>
                <c:pt idx="50">
                  <c:v>163</c:v>
                </c:pt>
                <c:pt idx="51">
                  <c:v>165</c:v>
                </c:pt>
                <c:pt idx="52">
                  <c:v>168</c:v>
                </c:pt>
                <c:pt idx="53">
                  <c:v>169</c:v>
                </c:pt>
                <c:pt idx="54">
                  <c:v>168.5</c:v>
                </c:pt>
                <c:pt idx="55">
                  <c:v>168.5</c:v>
                </c:pt>
                <c:pt idx="56">
                  <c:v>168.5</c:v>
                </c:pt>
                <c:pt idx="57">
                  <c:v>168.5</c:v>
                </c:pt>
                <c:pt idx="58">
                  <c:v>168.5</c:v>
                </c:pt>
                <c:pt idx="59">
                  <c:v>168.5</c:v>
                </c:pt>
                <c:pt idx="60">
                  <c:v>168.5</c:v>
                </c:pt>
                <c:pt idx="61">
                  <c:v>169.5</c:v>
                </c:pt>
                <c:pt idx="62">
                  <c:v>169</c:v>
                </c:pt>
                <c:pt idx="63">
                  <c:v>169</c:v>
                </c:pt>
                <c:pt idx="64">
                  <c:v>169</c:v>
                </c:pt>
                <c:pt idx="65">
                  <c:v>169</c:v>
                </c:pt>
                <c:pt idx="66">
                  <c:v>169</c:v>
                </c:pt>
                <c:pt idx="67">
                  <c:v>170</c:v>
                </c:pt>
                <c:pt idx="68">
                  <c:v>170</c:v>
                </c:pt>
                <c:pt idx="69">
                  <c:v>170</c:v>
                </c:pt>
                <c:pt idx="70">
                  <c:v>169.8</c:v>
                </c:pt>
                <c:pt idx="71">
                  <c:v>169.8</c:v>
                </c:pt>
                <c:pt idx="72">
                  <c:v>169.8</c:v>
                </c:pt>
                <c:pt idx="73">
                  <c:v>170.5</c:v>
                </c:pt>
                <c:pt idx="74">
                  <c:v>169</c:v>
                </c:pt>
                <c:pt idx="75">
                  <c:v>170</c:v>
                </c:pt>
                <c:pt idx="76">
                  <c:v>169</c:v>
                </c:pt>
                <c:pt idx="77">
                  <c:v>169.5</c:v>
                </c:pt>
                <c:pt idx="78">
                  <c:v>169.5</c:v>
                </c:pt>
                <c:pt idx="79">
                  <c:v>169.5</c:v>
                </c:pt>
                <c:pt idx="80">
                  <c:v>171</c:v>
                </c:pt>
                <c:pt idx="81">
                  <c:v>172</c:v>
                </c:pt>
                <c:pt idx="82">
                  <c:v>172.8</c:v>
                </c:pt>
                <c:pt idx="83">
                  <c:v>173</c:v>
                </c:pt>
                <c:pt idx="84">
                  <c:v>171</c:v>
                </c:pt>
                <c:pt idx="85">
                  <c:v>171</c:v>
                </c:pt>
                <c:pt idx="86">
                  <c:v>171</c:v>
                </c:pt>
                <c:pt idx="87">
                  <c:v>168.8</c:v>
                </c:pt>
                <c:pt idx="88">
                  <c:v>168.8</c:v>
                </c:pt>
                <c:pt idx="89">
                  <c:v>171</c:v>
                </c:pt>
                <c:pt idx="90">
                  <c:v>171</c:v>
                </c:pt>
                <c:pt idx="91">
                  <c:v>171</c:v>
                </c:pt>
                <c:pt idx="92">
                  <c:v>171</c:v>
                </c:pt>
                <c:pt idx="93">
                  <c:v>171</c:v>
                </c:pt>
                <c:pt idx="94">
                  <c:v>171</c:v>
                </c:pt>
                <c:pt idx="95">
                  <c:v>169</c:v>
                </c:pt>
                <c:pt idx="96">
                  <c:v>169</c:v>
                </c:pt>
                <c:pt idx="97">
                  <c:v>167.2</c:v>
                </c:pt>
                <c:pt idx="98">
                  <c:v>167</c:v>
                </c:pt>
                <c:pt idx="99">
                  <c:v>167</c:v>
                </c:pt>
                <c:pt idx="100">
                  <c:v>167</c:v>
                </c:pt>
                <c:pt idx="101">
                  <c:v>166</c:v>
                </c:pt>
                <c:pt idx="102">
                  <c:v>167</c:v>
                </c:pt>
                <c:pt idx="103">
                  <c:v>166</c:v>
                </c:pt>
                <c:pt idx="104">
                  <c:v>164.2</c:v>
                </c:pt>
                <c:pt idx="105">
                  <c:v>163</c:v>
                </c:pt>
                <c:pt idx="106">
                  <c:v>163</c:v>
                </c:pt>
                <c:pt idx="107">
                  <c:v>163</c:v>
                </c:pt>
                <c:pt idx="108">
                  <c:v>163</c:v>
                </c:pt>
                <c:pt idx="109">
                  <c:v>160</c:v>
                </c:pt>
                <c:pt idx="110">
                  <c:v>158</c:v>
                </c:pt>
                <c:pt idx="111">
                  <c:v>155</c:v>
                </c:pt>
                <c:pt idx="112">
                  <c:v>155</c:v>
                </c:pt>
                <c:pt idx="113">
                  <c:v>155</c:v>
                </c:pt>
                <c:pt idx="114">
                  <c:v>155</c:v>
                </c:pt>
                <c:pt idx="115">
                  <c:v>158</c:v>
                </c:pt>
                <c:pt idx="116">
                  <c:v>157</c:v>
                </c:pt>
                <c:pt idx="117">
                  <c:v>159.5</c:v>
                </c:pt>
                <c:pt idx="118">
                  <c:v>158</c:v>
                </c:pt>
                <c:pt idx="119">
                  <c:v>158.30000000000001</c:v>
                </c:pt>
                <c:pt idx="120">
                  <c:v>158.30000000000001</c:v>
                </c:pt>
                <c:pt idx="121">
                  <c:v>158.30000000000001</c:v>
                </c:pt>
                <c:pt idx="122">
                  <c:v>159</c:v>
                </c:pt>
                <c:pt idx="123">
                  <c:v>158.5</c:v>
                </c:pt>
                <c:pt idx="124">
                  <c:v>158</c:v>
                </c:pt>
                <c:pt idx="125">
                  <c:v>159</c:v>
                </c:pt>
                <c:pt idx="126">
                  <c:v>159.19999999999999</c:v>
                </c:pt>
                <c:pt idx="127">
                  <c:v>159.19999999999999</c:v>
                </c:pt>
                <c:pt idx="128">
                  <c:v>159.19999999999999</c:v>
                </c:pt>
                <c:pt idx="129">
                  <c:v>158</c:v>
                </c:pt>
                <c:pt idx="130">
                  <c:v>159</c:v>
                </c:pt>
                <c:pt idx="131">
                  <c:v>161.5</c:v>
                </c:pt>
                <c:pt idx="132">
                  <c:v>162</c:v>
                </c:pt>
                <c:pt idx="133">
                  <c:v>160</c:v>
                </c:pt>
                <c:pt idx="134">
                  <c:v>160</c:v>
                </c:pt>
                <c:pt idx="135">
                  <c:v>160</c:v>
                </c:pt>
                <c:pt idx="136">
                  <c:v>158.5</c:v>
                </c:pt>
                <c:pt idx="137">
                  <c:v>158.1</c:v>
                </c:pt>
                <c:pt idx="138">
                  <c:v>159</c:v>
                </c:pt>
                <c:pt idx="139">
                  <c:v>156.5</c:v>
                </c:pt>
                <c:pt idx="140">
                  <c:v>156</c:v>
                </c:pt>
                <c:pt idx="141">
                  <c:v>156</c:v>
                </c:pt>
                <c:pt idx="142">
                  <c:v>156</c:v>
                </c:pt>
                <c:pt idx="143">
                  <c:v>157.19999999999999</c:v>
                </c:pt>
                <c:pt idx="144">
                  <c:v>159</c:v>
                </c:pt>
                <c:pt idx="145">
                  <c:v>159.5</c:v>
                </c:pt>
                <c:pt idx="146">
                  <c:v>159.5</c:v>
                </c:pt>
                <c:pt idx="147">
                  <c:v>157.5</c:v>
                </c:pt>
                <c:pt idx="148">
                  <c:v>157.5</c:v>
                </c:pt>
                <c:pt idx="149">
                  <c:v>157.5</c:v>
                </c:pt>
                <c:pt idx="150">
                  <c:v>157.5</c:v>
                </c:pt>
                <c:pt idx="151">
                  <c:v>155.6</c:v>
                </c:pt>
                <c:pt idx="152">
                  <c:v>155.6</c:v>
                </c:pt>
                <c:pt idx="153">
                  <c:v>154</c:v>
                </c:pt>
                <c:pt idx="154">
                  <c:v>153</c:v>
                </c:pt>
                <c:pt idx="155">
                  <c:v>153</c:v>
                </c:pt>
                <c:pt idx="156">
                  <c:v>153</c:v>
                </c:pt>
                <c:pt idx="157">
                  <c:v>154.19999999999999</c:v>
                </c:pt>
                <c:pt idx="158">
                  <c:v>153.19999999999999</c:v>
                </c:pt>
                <c:pt idx="159">
                  <c:v>153</c:v>
                </c:pt>
                <c:pt idx="160">
                  <c:v>150</c:v>
                </c:pt>
                <c:pt idx="161">
                  <c:v>151.5</c:v>
                </c:pt>
                <c:pt idx="162">
                  <c:v>151.5</c:v>
                </c:pt>
                <c:pt idx="163">
                  <c:v>151.5</c:v>
                </c:pt>
                <c:pt idx="164">
                  <c:v>151.5</c:v>
                </c:pt>
                <c:pt idx="165">
                  <c:v>149</c:v>
                </c:pt>
                <c:pt idx="166">
                  <c:v>148.5</c:v>
                </c:pt>
                <c:pt idx="167">
                  <c:v>149</c:v>
                </c:pt>
                <c:pt idx="168">
                  <c:v>149.5</c:v>
                </c:pt>
                <c:pt idx="169">
                  <c:v>149.5</c:v>
                </c:pt>
                <c:pt idx="170">
                  <c:v>149.5</c:v>
                </c:pt>
                <c:pt idx="171">
                  <c:v>148</c:v>
                </c:pt>
                <c:pt idx="172">
                  <c:v>147</c:v>
                </c:pt>
                <c:pt idx="173">
                  <c:v>148.5</c:v>
                </c:pt>
                <c:pt idx="174">
                  <c:v>148</c:v>
                </c:pt>
                <c:pt idx="175">
                  <c:v>148.5</c:v>
                </c:pt>
                <c:pt idx="176">
                  <c:v>148.5</c:v>
                </c:pt>
                <c:pt idx="177">
                  <c:v>148.5</c:v>
                </c:pt>
                <c:pt idx="178">
                  <c:v>147</c:v>
                </c:pt>
                <c:pt idx="179">
                  <c:v>143.5</c:v>
                </c:pt>
                <c:pt idx="180">
                  <c:v>143.5</c:v>
                </c:pt>
                <c:pt idx="181">
                  <c:v>143</c:v>
                </c:pt>
                <c:pt idx="182">
                  <c:v>143.5</c:v>
                </c:pt>
                <c:pt idx="183">
                  <c:v>143.5</c:v>
                </c:pt>
                <c:pt idx="184">
                  <c:v>143.5</c:v>
                </c:pt>
                <c:pt idx="185">
                  <c:v>143.5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C2B-48C2-8735-02BF89CCF6BA}"/>
            </c:ext>
          </c:extLst>
        </c:ser>
        <c:ser>
          <c:idx val="1"/>
          <c:order val="1"/>
          <c:tx>
            <c:strRef>
              <c:f>Trigo!$C$2</c:f>
              <c:strCache>
                <c:ptCount val="1"/>
                <c:pt idx="0">
                  <c:v>ene-18</c:v>
                </c:pt>
              </c:strCache>
            </c:strRef>
          </c:tx>
          <c:spPr>
            <a:ln w="28575" cap="rnd" cmpd="sng" algn="ctr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Trigo!$B$4:$B$189</c:f>
              <c:numCache>
                <c:formatCode>d\-mmm</c:formatCode>
                <c:ptCount val="186"/>
                <c:pt idx="0">
                  <c:v>42795</c:v>
                </c:pt>
                <c:pt idx="1">
                  <c:v>42796</c:v>
                </c:pt>
                <c:pt idx="2">
                  <c:v>42797</c:v>
                </c:pt>
                <c:pt idx="3">
                  <c:v>42800</c:v>
                </c:pt>
                <c:pt idx="4">
                  <c:v>42801</c:v>
                </c:pt>
                <c:pt idx="5">
                  <c:v>42802</c:v>
                </c:pt>
                <c:pt idx="6">
                  <c:v>42803</c:v>
                </c:pt>
                <c:pt idx="7">
                  <c:v>42804</c:v>
                </c:pt>
                <c:pt idx="8">
                  <c:v>42805</c:v>
                </c:pt>
                <c:pt idx="9">
                  <c:v>42806</c:v>
                </c:pt>
                <c:pt idx="10">
                  <c:v>42807</c:v>
                </c:pt>
                <c:pt idx="11">
                  <c:v>42808</c:v>
                </c:pt>
                <c:pt idx="12">
                  <c:v>42809</c:v>
                </c:pt>
                <c:pt idx="13">
                  <c:v>42810</c:v>
                </c:pt>
                <c:pt idx="14">
                  <c:v>42811</c:v>
                </c:pt>
                <c:pt idx="15">
                  <c:v>42812</c:v>
                </c:pt>
                <c:pt idx="16">
                  <c:v>42813</c:v>
                </c:pt>
                <c:pt idx="17">
                  <c:v>42814</c:v>
                </c:pt>
                <c:pt idx="18">
                  <c:v>42815</c:v>
                </c:pt>
                <c:pt idx="19">
                  <c:v>42816</c:v>
                </c:pt>
                <c:pt idx="20">
                  <c:v>42817</c:v>
                </c:pt>
                <c:pt idx="21">
                  <c:v>42821</c:v>
                </c:pt>
                <c:pt idx="22">
                  <c:v>42822</c:v>
                </c:pt>
                <c:pt idx="23">
                  <c:v>42823</c:v>
                </c:pt>
                <c:pt idx="24">
                  <c:v>42824</c:v>
                </c:pt>
                <c:pt idx="25">
                  <c:v>42825</c:v>
                </c:pt>
                <c:pt idx="26">
                  <c:v>42826</c:v>
                </c:pt>
                <c:pt idx="27">
                  <c:v>42828</c:v>
                </c:pt>
                <c:pt idx="28">
                  <c:v>42829</c:v>
                </c:pt>
                <c:pt idx="29">
                  <c:v>42830</c:v>
                </c:pt>
                <c:pt idx="30">
                  <c:v>42831</c:v>
                </c:pt>
                <c:pt idx="31">
                  <c:v>42832</c:v>
                </c:pt>
                <c:pt idx="32">
                  <c:v>42833</c:v>
                </c:pt>
                <c:pt idx="33">
                  <c:v>42835</c:v>
                </c:pt>
                <c:pt idx="34">
                  <c:v>42836</c:v>
                </c:pt>
                <c:pt idx="35">
                  <c:v>42837</c:v>
                </c:pt>
                <c:pt idx="36">
                  <c:v>42842</c:v>
                </c:pt>
                <c:pt idx="37">
                  <c:v>42843</c:v>
                </c:pt>
                <c:pt idx="38">
                  <c:v>42844</c:v>
                </c:pt>
                <c:pt idx="39">
                  <c:v>42845</c:v>
                </c:pt>
                <c:pt idx="40">
                  <c:v>42846</c:v>
                </c:pt>
                <c:pt idx="41">
                  <c:v>42849</c:v>
                </c:pt>
                <c:pt idx="42">
                  <c:v>42850</c:v>
                </c:pt>
                <c:pt idx="43">
                  <c:v>42851</c:v>
                </c:pt>
                <c:pt idx="44">
                  <c:v>42852</c:v>
                </c:pt>
                <c:pt idx="45">
                  <c:v>42853</c:v>
                </c:pt>
                <c:pt idx="46">
                  <c:v>42854</c:v>
                </c:pt>
                <c:pt idx="47">
                  <c:v>42857</c:v>
                </c:pt>
                <c:pt idx="48">
                  <c:v>42858</c:v>
                </c:pt>
                <c:pt idx="49">
                  <c:v>42859</c:v>
                </c:pt>
                <c:pt idx="50">
                  <c:v>42860</c:v>
                </c:pt>
                <c:pt idx="51">
                  <c:v>42863</c:v>
                </c:pt>
                <c:pt idx="52">
                  <c:v>42864</c:v>
                </c:pt>
                <c:pt idx="53">
                  <c:v>42865</c:v>
                </c:pt>
                <c:pt idx="54">
                  <c:v>42866</c:v>
                </c:pt>
                <c:pt idx="55">
                  <c:v>42867</c:v>
                </c:pt>
                <c:pt idx="56">
                  <c:v>42868</c:v>
                </c:pt>
                <c:pt idx="57">
                  <c:v>42869</c:v>
                </c:pt>
                <c:pt idx="58">
                  <c:v>42870</c:v>
                </c:pt>
                <c:pt idx="59">
                  <c:v>42871</c:v>
                </c:pt>
                <c:pt idx="60">
                  <c:v>42872</c:v>
                </c:pt>
                <c:pt idx="61">
                  <c:v>42873</c:v>
                </c:pt>
                <c:pt idx="62">
                  <c:v>42874</c:v>
                </c:pt>
                <c:pt idx="63">
                  <c:v>42875</c:v>
                </c:pt>
                <c:pt idx="64">
                  <c:v>42876</c:v>
                </c:pt>
                <c:pt idx="65">
                  <c:v>42877</c:v>
                </c:pt>
                <c:pt idx="66">
                  <c:v>42878</c:v>
                </c:pt>
                <c:pt idx="67">
                  <c:v>42879</c:v>
                </c:pt>
                <c:pt idx="68">
                  <c:v>42880</c:v>
                </c:pt>
                <c:pt idx="69">
                  <c:v>42881</c:v>
                </c:pt>
                <c:pt idx="70">
                  <c:v>42882</c:v>
                </c:pt>
                <c:pt idx="71">
                  <c:v>42883</c:v>
                </c:pt>
                <c:pt idx="72">
                  <c:v>42884</c:v>
                </c:pt>
                <c:pt idx="73">
                  <c:v>42885</c:v>
                </c:pt>
                <c:pt idx="74">
                  <c:v>42886</c:v>
                </c:pt>
                <c:pt idx="75">
                  <c:v>42887</c:v>
                </c:pt>
                <c:pt idx="76">
                  <c:v>42888</c:v>
                </c:pt>
                <c:pt idx="77">
                  <c:v>42889</c:v>
                </c:pt>
                <c:pt idx="78">
                  <c:v>42890</c:v>
                </c:pt>
                <c:pt idx="79">
                  <c:v>42891</c:v>
                </c:pt>
                <c:pt idx="80">
                  <c:v>42892</c:v>
                </c:pt>
                <c:pt idx="81">
                  <c:v>42893</c:v>
                </c:pt>
                <c:pt idx="82">
                  <c:v>42894</c:v>
                </c:pt>
                <c:pt idx="83">
                  <c:v>42895</c:v>
                </c:pt>
                <c:pt idx="84">
                  <c:v>42896</c:v>
                </c:pt>
                <c:pt idx="85">
                  <c:v>42897</c:v>
                </c:pt>
                <c:pt idx="86">
                  <c:v>42898</c:v>
                </c:pt>
                <c:pt idx="87">
                  <c:v>42899</c:v>
                </c:pt>
                <c:pt idx="88">
                  <c:v>42900</c:v>
                </c:pt>
                <c:pt idx="89">
                  <c:v>42901</c:v>
                </c:pt>
                <c:pt idx="90">
                  <c:v>42902</c:v>
                </c:pt>
                <c:pt idx="91">
                  <c:v>42903</c:v>
                </c:pt>
                <c:pt idx="92">
                  <c:v>42904</c:v>
                </c:pt>
                <c:pt idx="93">
                  <c:v>42905</c:v>
                </c:pt>
                <c:pt idx="94">
                  <c:v>42906</c:v>
                </c:pt>
                <c:pt idx="95">
                  <c:v>42907</c:v>
                </c:pt>
                <c:pt idx="96">
                  <c:v>42908</c:v>
                </c:pt>
                <c:pt idx="97">
                  <c:v>42909</c:v>
                </c:pt>
                <c:pt idx="98">
                  <c:v>42910</c:v>
                </c:pt>
                <c:pt idx="99">
                  <c:v>42911</c:v>
                </c:pt>
                <c:pt idx="100">
                  <c:v>42912</c:v>
                </c:pt>
                <c:pt idx="101">
                  <c:v>42913</c:v>
                </c:pt>
                <c:pt idx="102">
                  <c:v>42914</c:v>
                </c:pt>
                <c:pt idx="103">
                  <c:v>42915</c:v>
                </c:pt>
                <c:pt idx="104">
                  <c:v>42916</c:v>
                </c:pt>
                <c:pt idx="105">
                  <c:v>42917</c:v>
                </c:pt>
                <c:pt idx="106">
                  <c:v>42918</c:v>
                </c:pt>
                <c:pt idx="107">
                  <c:v>42919</c:v>
                </c:pt>
                <c:pt idx="108">
                  <c:v>42920</c:v>
                </c:pt>
                <c:pt idx="109">
                  <c:v>42921</c:v>
                </c:pt>
                <c:pt idx="110">
                  <c:v>42922</c:v>
                </c:pt>
                <c:pt idx="111">
                  <c:v>42923</c:v>
                </c:pt>
                <c:pt idx="112">
                  <c:v>42924</c:v>
                </c:pt>
                <c:pt idx="113">
                  <c:v>42925</c:v>
                </c:pt>
                <c:pt idx="114">
                  <c:v>42926</c:v>
                </c:pt>
                <c:pt idx="115">
                  <c:v>42927</c:v>
                </c:pt>
                <c:pt idx="116">
                  <c:v>42928</c:v>
                </c:pt>
                <c:pt idx="117">
                  <c:v>42929</c:v>
                </c:pt>
                <c:pt idx="118">
                  <c:v>42930</c:v>
                </c:pt>
                <c:pt idx="119">
                  <c:v>42931</c:v>
                </c:pt>
                <c:pt idx="120">
                  <c:v>42932</c:v>
                </c:pt>
                <c:pt idx="121">
                  <c:v>42933</c:v>
                </c:pt>
                <c:pt idx="122">
                  <c:v>42934</c:v>
                </c:pt>
                <c:pt idx="123">
                  <c:v>42935</c:v>
                </c:pt>
                <c:pt idx="124">
                  <c:v>42936</c:v>
                </c:pt>
                <c:pt idx="125">
                  <c:v>42937</c:v>
                </c:pt>
                <c:pt idx="126">
                  <c:v>42938</c:v>
                </c:pt>
                <c:pt idx="127">
                  <c:v>42939</c:v>
                </c:pt>
                <c:pt idx="128">
                  <c:v>42940</c:v>
                </c:pt>
                <c:pt idx="129">
                  <c:v>42941</c:v>
                </c:pt>
                <c:pt idx="130">
                  <c:v>42942</c:v>
                </c:pt>
                <c:pt idx="131">
                  <c:v>42943</c:v>
                </c:pt>
                <c:pt idx="132">
                  <c:v>42944</c:v>
                </c:pt>
                <c:pt idx="133">
                  <c:v>42945</c:v>
                </c:pt>
                <c:pt idx="134">
                  <c:v>42946</c:v>
                </c:pt>
                <c:pt idx="135">
                  <c:v>42947</c:v>
                </c:pt>
                <c:pt idx="136">
                  <c:v>42948</c:v>
                </c:pt>
                <c:pt idx="137">
                  <c:v>42949</c:v>
                </c:pt>
                <c:pt idx="138">
                  <c:v>42950</c:v>
                </c:pt>
                <c:pt idx="139">
                  <c:v>42951</c:v>
                </c:pt>
                <c:pt idx="140">
                  <c:v>42952</c:v>
                </c:pt>
                <c:pt idx="141">
                  <c:v>42953</c:v>
                </c:pt>
                <c:pt idx="142">
                  <c:v>42954</c:v>
                </c:pt>
                <c:pt idx="143">
                  <c:v>42955</c:v>
                </c:pt>
                <c:pt idx="144">
                  <c:v>42956</c:v>
                </c:pt>
                <c:pt idx="145">
                  <c:v>42957</c:v>
                </c:pt>
                <c:pt idx="146">
                  <c:v>42958</c:v>
                </c:pt>
                <c:pt idx="147">
                  <c:v>42959</c:v>
                </c:pt>
                <c:pt idx="148">
                  <c:v>42960</c:v>
                </c:pt>
                <c:pt idx="149">
                  <c:v>42961</c:v>
                </c:pt>
                <c:pt idx="150">
                  <c:v>42962</c:v>
                </c:pt>
                <c:pt idx="151">
                  <c:v>42963</c:v>
                </c:pt>
                <c:pt idx="152">
                  <c:v>42964</c:v>
                </c:pt>
                <c:pt idx="153">
                  <c:v>42965</c:v>
                </c:pt>
                <c:pt idx="154">
                  <c:v>42966</c:v>
                </c:pt>
                <c:pt idx="155">
                  <c:v>42967</c:v>
                </c:pt>
                <c:pt idx="156">
                  <c:v>42968</c:v>
                </c:pt>
                <c:pt idx="157">
                  <c:v>42969</c:v>
                </c:pt>
                <c:pt idx="158">
                  <c:v>42970</c:v>
                </c:pt>
                <c:pt idx="159">
                  <c:v>42971</c:v>
                </c:pt>
                <c:pt idx="160">
                  <c:v>42972</c:v>
                </c:pt>
                <c:pt idx="161">
                  <c:v>42973</c:v>
                </c:pt>
                <c:pt idx="162">
                  <c:v>42974</c:v>
                </c:pt>
                <c:pt idx="163">
                  <c:v>42975</c:v>
                </c:pt>
                <c:pt idx="164">
                  <c:v>42976</c:v>
                </c:pt>
                <c:pt idx="165">
                  <c:v>42977</c:v>
                </c:pt>
                <c:pt idx="166">
                  <c:v>42978</c:v>
                </c:pt>
                <c:pt idx="167">
                  <c:v>42979</c:v>
                </c:pt>
                <c:pt idx="168">
                  <c:v>42980</c:v>
                </c:pt>
                <c:pt idx="169">
                  <c:v>42981</c:v>
                </c:pt>
                <c:pt idx="170">
                  <c:v>42982</c:v>
                </c:pt>
                <c:pt idx="171">
                  <c:v>42983</c:v>
                </c:pt>
                <c:pt idx="172">
                  <c:v>42984</c:v>
                </c:pt>
                <c:pt idx="173">
                  <c:v>42985</c:v>
                </c:pt>
                <c:pt idx="174">
                  <c:v>42986</c:v>
                </c:pt>
                <c:pt idx="175">
                  <c:v>42987</c:v>
                </c:pt>
                <c:pt idx="176">
                  <c:v>42988</c:v>
                </c:pt>
                <c:pt idx="177">
                  <c:v>42989</c:v>
                </c:pt>
                <c:pt idx="178">
                  <c:v>42990</c:v>
                </c:pt>
                <c:pt idx="179">
                  <c:v>42991</c:v>
                </c:pt>
                <c:pt idx="180">
                  <c:v>42992</c:v>
                </c:pt>
                <c:pt idx="181">
                  <c:v>42993</c:v>
                </c:pt>
                <c:pt idx="182">
                  <c:v>42994</c:v>
                </c:pt>
                <c:pt idx="183">
                  <c:v>42995</c:v>
                </c:pt>
                <c:pt idx="184">
                  <c:v>42996</c:v>
                </c:pt>
                <c:pt idx="185">
                  <c:v>42997</c:v>
                </c:pt>
              </c:numCache>
            </c:numRef>
          </c:cat>
          <c:val>
            <c:numRef>
              <c:f>Trigo!$C$4:$C$189</c:f>
              <c:numCache>
                <c:formatCode>General</c:formatCode>
                <c:ptCount val="186"/>
                <c:pt idx="0">
                  <c:v>165.7</c:v>
                </c:pt>
                <c:pt idx="1">
                  <c:v>165.7</c:v>
                </c:pt>
                <c:pt idx="2">
                  <c:v>162.9</c:v>
                </c:pt>
                <c:pt idx="3">
                  <c:v>163</c:v>
                </c:pt>
                <c:pt idx="4">
                  <c:v>163</c:v>
                </c:pt>
                <c:pt idx="5">
                  <c:v>160.80000000000001</c:v>
                </c:pt>
                <c:pt idx="6">
                  <c:v>160.80000000000001</c:v>
                </c:pt>
                <c:pt idx="7">
                  <c:v>160.80000000000001</c:v>
                </c:pt>
                <c:pt idx="8">
                  <c:v>160.80000000000001</c:v>
                </c:pt>
                <c:pt idx="9">
                  <c:v>160.80000000000001</c:v>
                </c:pt>
                <c:pt idx="10">
                  <c:v>159</c:v>
                </c:pt>
                <c:pt idx="11">
                  <c:v>159</c:v>
                </c:pt>
                <c:pt idx="12">
                  <c:v>159</c:v>
                </c:pt>
                <c:pt idx="13">
                  <c:v>159</c:v>
                </c:pt>
                <c:pt idx="14">
                  <c:v>159</c:v>
                </c:pt>
                <c:pt idx="15">
                  <c:v>159</c:v>
                </c:pt>
                <c:pt idx="16">
                  <c:v>159</c:v>
                </c:pt>
                <c:pt idx="17">
                  <c:v>158.5</c:v>
                </c:pt>
                <c:pt idx="18">
                  <c:v>158.5</c:v>
                </c:pt>
                <c:pt idx="19">
                  <c:v>157.5</c:v>
                </c:pt>
                <c:pt idx="20">
                  <c:v>157.5</c:v>
                </c:pt>
                <c:pt idx="21">
                  <c:v>157.5</c:v>
                </c:pt>
                <c:pt idx="22">
                  <c:v>158.80000000000001</c:v>
                </c:pt>
                <c:pt idx="23">
                  <c:v>158.80000000000001</c:v>
                </c:pt>
                <c:pt idx="24">
                  <c:v>158</c:v>
                </c:pt>
                <c:pt idx="25">
                  <c:v>160</c:v>
                </c:pt>
                <c:pt idx="26">
                  <c:v>160</c:v>
                </c:pt>
                <c:pt idx="27">
                  <c:v>160</c:v>
                </c:pt>
                <c:pt idx="28">
                  <c:v>159.5</c:v>
                </c:pt>
                <c:pt idx="29">
                  <c:v>159.5</c:v>
                </c:pt>
                <c:pt idx="30">
                  <c:v>159.5</c:v>
                </c:pt>
                <c:pt idx="31">
                  <c:v>159.5</c:v>
                </c:pt>
                <c:pt idx="32">
                  <c:v>159.5</c:v>
                </c:pt>
                <c:pt idx="33">
                  <c:v>159.5</c:v>
                </c:pt>
                <c:pt idx="34">
                  <c:v>161</c:v>
                </c:pt>
                <c:pt idx="35">
                  <c:v>160</c:v>
                </c:pt>
                <c:pt idx="36">
                  <c:v>160</c:v>
                </c:pt>
                <c:pt idx="37">
                  <c:v>159</c:v>
                </c:pt>
                <c:pt idx="38">
                  <c:v>159</c:v>
                </c:pt>
                <c:pt idx="39">
                  <c:v>157</c:v>
                </c:pt>
                <c:pt idx="40">
                  <c:v>156</c:v>
                </c:pt>
                <c:pt idx="41">
                  <c:v>156</c:v>
                </c:pt>
                <c:pt idx="42">
                  <c:v>158</c:v>
                </c:pt>
                <c:pt idx="43">
                  <c:v>156.80000000000001</c:v>
                </c:pt>
                <c:pt idx="44">
                  <c:v>156.80000000000001</c:v>
                </c:pt>
                <c:pt idx="45">
                  <c:v>154.5</c:v>
                </c:pt>
                <c:pt idx="46">
                  <c:v>154.5</c:v>
                </c:pt>
                <c:pt idx="47">
                  <c:v>155</c:v>
                </c:pt>
                <c:pt idx="48">
                  <c:v>154</c:v>
                </c:pt>
                <c:pt idx="49">
                  <c:v>155</c:v>
                </c:pt>
                <c:pt idx="50">
                  <c:v>155</c:v>
                </c:pt>
                <c:pt idx="51">
                  <c:v>154.5</c:v>
                </c:pt>
                <c:pt idx="52">
                  <c:v>158</c:v>
                </c:pt>
                <c:pt idx="53">
                  <c:v>158</c:v>
                </c:pt>
                <c:pt idx="54">
                  <c:v>157</c:v>
                </c:pt>
                <c:pt idx="55">
                  <c:v>155</c:v>
                </c:pt>
                <c:pt idx="56">
                  <c:v>155</c:v>
                </c:pt>
                <c:pt idx="57">
                  <c:v>155</c:v>
                </c:pt>
                <c:pt idx="58">
                  <c:v>154</c:v>
                </c:pt>
                <c:pt idx="59">
                  <c:v>155</c:v>
                </c:pt>
                <c:pt idx="60">
                  <c:v>156</c:v>
                </c:pt>
                <c:pt idx="61">
                  <c:v>156</c:v>
                </c:pt>
                <c:pt idx="62">
                  <c:v>156</c:v>
                </c:pt>
                <c:pt idx="63">
                  <c:v>156</c:v>
                </c:pt>
                <c:pt idx="64">
                  <c:v>156</c:v>
                </c:pt>
                <c:pt idx="65">
                  <c:v>156</c:v>
                </c:pt>
                <c:pt idx="66">
                  <c:v>156</c:v>
                </c:pt>
                <c:pt idx="67">
                  <c:v>156.30000000000001</c:v>
                </c:pt>
                <c:pt idx="68">
                  <c:v>156.30000000000001</c:v>
                </c:pt>
                <c:pt idx="69">
                  <c:v>157.4</c:v>
                </c:pt>
                <c:pt idx="70">
                  <c:v>154.69999999999999</c:v>
                </c:pt>
                <c:pt idx="71">
                  <c:v>154.69999999999999</c:v>
                </c:pt>
                <c:pt idx="72">
                  <c:v>157.4</c:v>
                </c:pt>
                <c:pt idx="73">
                  <c:v>157</c:v>
                </c:pt>
                <c:pt idx="74">
                  <c:v>158.5</c:v>
                </c:pt>
                <c:pt idx="75">
                  <c:v>159.80000000000001</c:v>
                </c:pt>
                <c:pt idx="76">
                  <c:v>159.5</c:v>
                </c:pt>
                <c:pt idx="77">
                  <c:v>159.5</c:v>
                </c:pt>
                <c:pt idx="78">
                  <c:v>159.5</c:v>
                </c:pt>
                <c:pt idx="79">
                  <c:v>161</c:v>
                </c:pt>
                <c:pt idx="80">
                  <c:v>160</c:v>
                </c:pt>
                <c:pt idx="81">
                  <c:v>160</c:v>
                </c:pt>
                <c:pt idx="82">
                  <c:v>161</c:v>
                </c:pt>
                <c:pt idx="83">
                  <c:v>162</c:v>
                </c:pt>
                <c:pt idx="84">
                  <c:v>162</c:v>
                </c:pt>
                <c:pt idx="85">
                  <c:v>162</c:v>
                </c:pt>
                <c:pt idx="86">
                  <c:v>161</c:v>
                </c:pt>
                <c:pt idx="87">
                  <c:v>161</c:v>
                </c:pt>
                <c:pt idx="88">
                  <c:v>162.5</c:v>
                </c:pt>
                <c:pt idx="89">
                  <c:v>164</c:v>
                </c:pt>
                <c:pt idx="90">
                  <c:v>165</c:v>
                </c:pt>
                <c:pt idx="91">
                  <c:v>165</c:v>
                </c:pt>
                <c:pt idx="92">
                  <c:v>165</c:v>
                </c:pt>
                <c:pt idx="93">
                  <c:v>169</c:v>
                </c:pt>
                <c:pt idx="94">
                  <c:v>169</c:v>
                </c:pt>
                <c:pt idx="95">
                  <c:v>168</c:v>
                </c:pt>
                <c:pt idx="96">
                  <c:v>167</c:v>
                </c:pt>
                <c:pt idx="97">
                  <c:v>167</c:v>
                </c:pt>
                <c:pt idx="98">
                  <c:v>167</c:v>
                </c:pt>
                <c:pt idx="99">
                  <c:v>167</c:v>
                </c:pt>
                <c:pt idx="100">
                  <c:v>164.5</c:v>
                </c:pt>
                <c:pt idx="101">
                  <c:v>163.80000000000001</c:v>
                </c:pt>
                <c:pt idx="102">
                  <c:v>164.5</c:v>
                </c:pt>
                <c:pt idx="103">
                  <c:v>167</c:v>
                </c:pt>
                <c:pt idx="104">
                  <c:v>170</c:v>
                </c:pt>
                <c:pt idx="105">
                  <c:v>170</c:v>
                </c:pt>
                <c:pt idx="106">
                  <c:v>170</c:v>
                </c:pt>
                <c:pt idx="107">
                  <c:v>171.3</c:v>
                </c:pt>
                <c:pt idx="108">
                  <c:v>172.5</c:v>
                </c:pt>
                <c:pt idx="109">
                  <c:v>172</c:v>
                </c:pt>
                <c:pt idx="110">
                  <c:v>172</c:v>
                </c:pt>
                <c:pt idx="111">
                  <c:v>173</c:v>
                </c:pt>
                <c:pt idx="112">
                  <c:v>173</c:v>
                </c:pt>
                <c:pt idx="113">
                  <c:v>173</c:v>
                </c:pt>
                <c:pt idx="114">
                  <c:v>175</c:v>
                </c:pt>
                <c:pt idx="115">
                  <c:v>176</c:v>
                </c:pt>
                <c:pt idx="116">
                  <c:v>178</c:v>
                </c:pt>
                <c:pt idx="117">
                  <c:v>176.5</c:v>
                </c:pt>
                <c:pt idx="118">
                  <c:v>175</c:v>
                </c:pt>
                <c:pt idx="119">
                  <c:v>175</c:v>
                </c:pt>
                <c:pt idx="120">
                  <c:v>175</c:v>
                </c:pt>
                <c:pt idx="121">
                  <c:v>173.5</c:v>
                </c:pt>
                <c:pt idx="122">
                  <c:v>174</c:v>
                </c:pt>
                <c:pt idx="123">
                  <c:v>175</c:v>
                </c:pt>
                <c:pt idx="124">
                  <c:v>174.8</c:v>
                </c:pt>
                <c:pt idx="125">
                  <c:v>174.2</c:v>
                </c:pt>
                <c:pt idx="126">
                  <c:v>174.2</c:v>
                </c:pt>
                <c:pt idx="127">
                  <c:v>174.2</c:v>
                </c:pt>
                <c:pt idx="128">
                  <c:v>172.4</c:v>
                </c:pt>
                <c:pt idx="129">
                  <c:v>172.4</c:v>
                </c:pt>
                <c:pt idx="130">
                  <c:v>170.5</c:v>
                </c:pt>
                <c:pt idx="131">
                  <c:v>169.5</c:v>
                </c:pt>
                <c:pt idx="132">
                  <c:v>170.5</c:v>
                </c:pt>
                <c:pt idx="133">
                  <c:v>170.5</c:v>
                </c:pt>
                <c:pt idx="134">
                  <c:v>170.5</c:v>
                </c:pt>
                <c:pt idx="135">
                  <c:v>169.5</c:v>
                </c:pt>
                <c:pt idx="136">
                  <c:v>169</c:v>
                </c:pt>
                <c:pt idx="137">
                  <c:v>169.8</c:v>
                </c:pt>
                <c:pt idx="138">
                  <c:v>169.8</c:v>
                </c:pt>
                <c:pt idx="139">
                  <c:v>169</c:v>
                </c:pt>
                <c:pt idx="140">
                  <c:v>169</c:v>
                </c:pt>
                <c:pt idx="141">
                  <c:v>169</c:v>
                </c:pt>
                <c:pt idx="142">
                  <c:v>168</c:v>
                </c:pt>
                <c:pt idx="143">
                  <c:v>166.5</c:v>
                </c:pt>
                <c:pt idx="144">
                  <c:v>166</c:v>
                </c:pt>
                <c:pt idx="145">
                  <c:v>164</c:v>
                </c:pt>
                <c:pt idx="146">
                  <c:v>163.19999999999999</c:v>
                </c:pt>
                <c:pt idx="147">
                  <c:v>163.19999999999999</c:v>
                </c:pt>
                <c:pt idx="148">
                  <c:v>163.19999999999999</c:v>
                </c:pt>
                <c:pt idx="149">
                  <c:v>163.19999999999999</c:v>
                </c:pt>
                <c:pt idx="150">
                  <c:v>161</c:v>
                </c:pt>
                <c:pt idx="151">
                  <c:v>162</c:v>
                </c:pt>
                <c:pt idx="152">
                  <c:v>161</c:v>
                </c:pt>
                <c:pt idx="153">
                  <c:v>160.30000000000001</c:v>
                </c:pt>
                <c:pt idx="154">
                  <c:v>160.30000000000001</c:v>
                </c:pt>
                <c:pt idx="155">
                  <c:v>160.30000000000001</c:v>
                </c:pt>
                <c:pt idx="156">
                  <c:v>160.30000000000001</c:v>
                </c:pt>
                <c:pt idx="157">
                  <c:v>159</c:v>
                </c:pt>
                <c:pt idx="158">
                  <c:v>158</c:v>
                </c:pt>
                <c:pt idx="159">
                  <c:v>157.5</c:v>
                </c:pt>
                <c:pt idx="160">
                  <c:v>158</c:v>
                </c:pt>
                <c:pt idx="161">
                  <c:v>158</c:v>
                </c:pt>
                <c:pt idx="162">
                  <c:v>158</c:v>
                </c:pt>
                <c:pt idx="163">
                  <c:v>158.30000000000001</c:v>
                </c:pt>
                <c:pt idx="164">
                  <c:v>157.6</c:v>
                </c:pt>
                <c:pt idx="165">
                  <c:v>157</c:v>
                </c:pt>
                <c:pt idx="166">
                  <c:v>157</c:v>
                </c:pt>
                <c:pt idx="167">
                  <c:v>156.1</c:v>
                </c:pt>
                <c:pt idx="168">
                  <c:v>156.1</c:v>
                </c:pt>
                <c:pt idx="169">
                  <c:v>156.1</c:v>
                </c:pt>
                <c:pt idx="170">
                  <c:v>156.5</c:v>
                </c:pt>
                <c:pt idx="171">
                  <c:v>155.80000000000001</c:v>
                </c:pt>
                <c:pt idx="172">
                  <c:v>157.5</c:v>
                </c:pt>
                <c:pt idx="173">
                  <c:v>159.5</c:v>
                </c:pt>
                <c:pt idx="174">
                  <c:v>160</c:v>
                </c:pt>
                <c:pt idx="175">
                  <c:v>160</c:v>
                </c:pt>
                <c:pt idx="176">
                  <c:v>160</c:v>
                </c:pt>
                <c:pt idx="177">
                  <c:v>161.5</c:v>
                </c:pt>
                <c:pt idx="178">
                  <c:v>162.5</c:v>
                </c:pt>
                <c:pt idx="179">
                  <c:v>162.4</c:v>
                </c:pt>
                <c:pt idx="180">
                  <c:v>162.80000000000001</c:v>
                </c:pt>
                <c:pt idx="181">
                  <c:v>162.80000000000001</c:v>
                </c:pt>
                <c:pt idx="182">
                  <c:v>162.80000000000001</c:v>
                </c:pt>
                <c:pt idx="183">
                  <c:v>162.80000000000001</c:v>
                </c:pt>
                <c:pt idx="184">
                  <c:v>162.5</c:v>
                </c:pt>
                <c:pt idx="185">
                  <c:v>162.5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C2B-48C2-8735-02BF89CCF6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5214456"/>
        <c:axId val="1"/>
      </c:lineChart>
      <c:dateAx>
        <c:axId val="205214456"/>
        <c:scaling>
          <c:orientation val="minMax"/>
        </c:scaling>
        <c:delete val="0"/>
        <c:axPos val="b"/>
        <c:numFmt formatCode="d\-mmm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prstDash val="solid"/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s-AR"/>
          </a:p>
        </c:txPr>
        <c:crossAx val="1"/>
        <c:crosses val="autoZero"/>
        <c:auto val="1"/>
        <c:lblOffset val="100"/>
        <c:baseTimeUnit val="days"/>
      </c:dateAx>
      <c:valAx>
        <c:axId val="1"/>
        <c:scaling>
          <c:orientation val="minMax"/>
          <c:max val="180"/>
          <c:min val="13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rgbClr val="333333"/>
                </a:solidFill>
                <a:latin typeface="Calibri"/>
                <a:ea typeface="Calibri"/>
                <a:cs typeface="Calibri"/>
              </a:defRPr>
            </a:pPr>
            <a:endParaRPr lang="es-AR"/>
          </a:p>
        </c:txPr>
        <c:crossAx val="20521445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A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Urea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Hoja1!$A$3:$A$22</c:f>
              <c:numCache>
                <c:formatCode>mmm\-yy</c:formatCode>
                <c:ptCount val="20"/>
                <c:pt idx="0">
                  <c:v>42401</c:v>
                </c:pt>
                <c:pt idx="1">
                  <c:v>42430</c:v>
                </c:pt>
                <c:pt idx="2">
                  <c:v>42461</c:v>
                </c:pt>
                <c:pt idx="3">
                  <c:v>42491</c:v>
                </c:pt>
                <c:pt idx="4">
                  <c:v>42522</c:v>
                </c:pt>
                <c:pt idx="5">
                  <c:v>42552</c:v>
                </c:pt>
                <c:pt idx="6">
                  <c:v>42583</c:v>
                </c:pt>
                <c:pt idx="7">
                  <c:v>42614</c:v>
                </c:pt>
                <c:pt idx="8">
                  <c:v>42644</c:v>
                </c:pt>
                <c:pt idx="9">
                  <c:v>42675</c:v>
                </c:pt>
                <c:pt idx="10">
                  <c:v>42705</c:v>
                </c:pt>
                <c:pt idx="11">
                  <c:v>42736</c:v>
                </c:pt>
                <c:pt idx="12">
                  <c:v>42767</c:v>
                </c:pt>
                <c:pt idx="13">
                  <c:v>42795</c:v>
                </c:pt>
                <c:pt idx="14">
                  <c:v>42826</c:v>
                </c:pt>
                <c:pt idx="15">
                  <c:v>42856</c:v>
                </c:pt>
                <c:pt idx="16">
                  <c:v>42887</c:v>
                </c:pt>
                <c:pt idx="17">
                  <c:v>42917</c:v>
                </c:pt>
                <c:pt idx="18">
                  <c:v>42948</c:v>
                </c:pt>
                <c:pt idx="19">
                  <c:v>42979</c:v>
                </c:pt>
              </c:numCache>
            </c:numRef>
          </c:cat>
          <c:val>
            <c:numRef>
              <c:f>Hoja1!$C$3:$C$22</c:f>
              <c:numCache>
                <c:formatCode>0</c:formatCode>
                <c:ptCount val="20"/>
                <c:pt idx="0">
                  <c:v>100</c:v>
                </c:pt>
                <c:pt idx="1">
                  <c:v>89.772727272727266</c:v>
                </c:pt>
                <c:pt idx="2">
                  <c:v>81.818181818181813</c:v>
                </c:pt>
                <c:pt idx="3">
                  <c:v>81.818181818181813</c:v>
                </c:pt>
                <c:pt idx="4">
                  <c:v>79.545454545454547</c:v>
                </c:pt>
                <c:pt idx="5">
                  <c:v>79.545454545454547</c:v>
                </c:pt>
                <c:pt idx="6">
                  <c:v>79.545454545454547</c:v>
                </c:pt>
                <c:pt idx="7">
                  <c:v>76.13636363636364</c:v>
                </c:pt>
                <c:pt idx="8">
                  <c:v>76.13636363636364</c:v>
                </c:pt>
                <c:pt idx="9">
                  <c:v>76.13636363636364</c:v>
                </c:pt>
                <c:pt idx="10">
                  <c:v>81.818181818181813</c:v>
                </c:pt>
                <c:pt idx="11">
                  <c:v>89.772727272727266</c:v>
                </c:pt>
                <c:pt idx="12">
                  <c:v>93.181818181818187</c:v>
                </c:pt>
                <c:pt idx="13">
                  <c:v>93.181818181818187</c:v>
                </c:pt>
                <c:pt idx="14">
                  <c:v>93.181818181818187</c:v>
                </c:pt>
                <c:pt idx="15">
                  <c:v>93.181818181818187</c:v>
                </c:pt>
                <c:pt idx="16">
                  <c:v>82.954545454545453</c:v>
                </c:pt>
                <c:pt idx="17">
                  <c:v>79.545454545454547</c:v>
                </c:pt>
                <c:pt idx="18">
                  <c:v>79.545454545454547</c:v>
                </c:pt>
                <c:pt idx="19">
                  <c:v>79.545454545454547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169-4761-B90A-9D015494E325}"/>
            </c:ext>
          </c:extLst>
        </c:ser>
        <c:ser>
          <c:idx val="1"/>
          <c:order val="1"/>
          <c:tx>
            <c:strRef>
              <c:f>Hoja1!$D$1</c:f>
              <c:strCache>
                <c:ptCount val="1"/>
                <c:pt idx="0">
                  <c:v>DAP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Hoja1!$A$3:$A$22</c:f>
              <c:numCache>
                <c:formatCode>mmm\-yy</c:formatCode>
                <c:ptCount val="20"/>
                <c:pt idx="0">
                  <c:v>42401</c:v>
                </c:pt>
                <c:pt idx="1">
                  <c:v>42430</c:v>
                </c:pt>
                <c:pt idx="2">
                  <c:v>42461</c:v>
                </c:pt>
                <c:pt idx="3">
                  <c:v>42491</c:v>
                </c:pt>
                <c:pt idx="4">
                  <c:v>42522</c:v>
                </c:pt>
                <c:pt idx="5">
                  <c:v>42552</c:v>
                </c:pt>
                <c:pt idx="6">
                  <c:v>42583</c:v>
                </c:pt>
                <c:pt idx="7">
                  <c:v>42614</c:v>
                </c:pt>
                <c:pt idx="8">
                  <c:v>42644</c:v>
                </c:pt>
                <c:pt idx="9">
                  <c:v>42675</c:v>
                </c:pt>
                <c:pt idx="10">
                  <c:v>42705</c:v>
                </c:pt>
                <c:pt idx="11">
                  <c:v>42736</c:v>
                </c:pt>
                <c:pt idx="12">
                  <c:v>42767</c:v>
                </c:pt>
                <c:pt idx="13">
                  <c:v>42795</c:v>
                </c:pt>
                <c:pt idx="14">
                  <c:v>42826</c:v>
                </c:pt>
                <c:pt idx="15">
                  <c:v>42856</c:v>
                </c:pt>
                <c:pt idx="16">
                  <c:v>42887</c:v>
                </c:pt>
                <c:pt idx="17">
                  <c:v>42917</c:v>
                </c:pt>
                <c:pt idx="18">
                  <c:v>42948</c:v>
                </c:pt>
                <c:pt idx="19">
                  <c:v>42979</c:v>
                </c:pt>
              </c:numCache>
            </c:numRef>
          </c:cat>
          <c:val>
            <c:numRef>
              <c:f>Hoja1!$E$3:$E$22</c:f>
              <c:numCache>
                <c:formatCode>0</c:formatCode>
                <c:ptCount val="20"/>
                <c:pt idx="0">
                  <c:v>100</c:v>
                </c:pt>
                <c:pt idx="1">
                  <c:v>90.322580645161295</c:v>
                </c:pt>
                <c:pt idx="2">
                  <c:v>87.903225806451616</c:v>
                </c:pt>
                <c:pt idx="3">
                  <c:v>87.096774193548384</c:v>
                </c:pt>
                <c:pt idx="4">
                  <c:v>83.870967741935488</c:v>
                </c:pt>
                <c:pt idx="5">
                  <c:v>83.870967741935488</c:v>
                </c:pt>
                <c:pt idx="6">
                  <c:v>83.870967741935488</c:v>
                </c:pt>
                <c:pt idx="7">
                  <c:v>82.258064516129039</c:v>
                </c:pt>
                <c:pt idx="8">
                  <c:v>82.258064516129039</c:v>
                </c:pt>
                <c:pt idx="9">
                  <c:v>82.258064516129039</c:v>
                </c:pt>
                <c:pt idx="10">
                  <c:v>80.645161290322577</c:v>
                </c:pt>
                <c:pt idx="11">
                  <c:v>80.645161290322577</c:v>
                </c:pt>
                <c:pt idx="12">
                  <c:v>80.645161290322577</c:v>
                </c:pt>
                <c:pt idx="13">
                  <c:v>81.451612903225808</c:v>
                </c:pt>
                <c:pt idx="14">
                  <c:v>81.451612903225808</c:v>
                </c:pt>
                <c:pt idx="15">
                  <c:v>81.451612903225808</c:v>
                </c:pt>
                <c:pt idx="16">
                  <c:v>79.032258064516128</c:v>
                </c:pt>
                <c:pt idx="17">
                  <c:v>79.032258064516128</c:v>
                </c:pt>
                <c:pt idx="18">
                  <c:v>79.032258064516128</c:v>
                </c:pt>
                <c:pt idx="19">
                  <c:v>79.032258064516128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169-4761-B90A-9D015494E325}"/>
            </c:ext>
          </c:extLst>
        </c:ser>
        <c:ser>
          <c:idx val="2"/>
          <c:order val="2"/>
          <c:tx>
            <c:strRef>
              <c:f>Hoja1!$F$1</c:f>
              <c:strCache>
                <c:ptCount val="1"/>
                <c:pt idx="0">
                  <c:v>2 4 D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Hoja1!$A$3:$A$22</c:f>
              <c:numCache>
                <c:formatCode>mmm\-yy</c:formatCode>
                <c:ptCount val="20"/>
                <c:pt idx="0">
                  <c:v>42401</c:v>
                </c:pt>
                <c:pt idx="1">
                  <c:v>42430</c:v>
                </c:pt>
                <c:pt idx="2">
                  <c:v>42461</c:v>
                </c:pt>
                <c:pt idx="3">
                  <c:v>42491</c:v>
                </c:pt>
                <c:pt idx="4">
                  <c:v>42522</c:v>
                </c:pt>
                <c:pt idx="5">
                  <c:v>42552</c:v>
                </c:pt>
                <c:pt idx="6">
                  <c:v>42583</c:v>
                </c:pt>
                <c:pt idx="7">
                  <c:v>42614</c:v>
                </c:pt>
                <c:pt idx="8">
                  <c:v>42644</c:v>
                </c:pt>
                <c:pt idx="9">
                  <c:v>42675</c:v>
                </c:pt>
                <c:pt idx="10">
                  <c:v>42705</c:v>
                </c:pt>
                <c:pt idx="11">
                  <c:v>42736</c:v>
                </c:pt>
                <c:pt idx="12">
                  <c:v>42767</c:v>
                </c:pt>
                <c:pt idx="13">
                  <c:v>42795</c:v>
                </c:pt>
                <c:pt idx="14">
                  <c:v>42826</c:v>
                </c:pt>
                <c:pt idx="15">
                  <c:v>42856</c:v>
                </c:pt>
                <c:pt idx="16">
                  <c:v>42887</c:v>
                </c:pt>
                <c:pt idx="17">
                  <c:v>42917</c:v>
                </c:pt>
                <c:pt idx="18">
                  <c:v>42948</c:v>
                </c:pt>
                <c:pt idx="19">
                  <c:v>42979</c:v>
                </c:pt>
              </c:numCache>
            </c:numRef>
          </c:cat>
          <c:val>
            <c:numRef>
              <c:f>Hoja1!$G$3:$G$22</c:f>
              <c:numCache>
                <c:formatCode>0</c:formatCode>
                <c:ptCount val="20"/>
                <c:pt idx="0">
                  <c:v>100</c:v>
                </c:pt>
                <c:pt idx="1">
                  <c:v>100</c:v>
                </c:pt>
                <c:pt idx="2">
                  <c:v>87.640449438202239</c:v>
                </c:pt>
                <c:pt idx="3">
                  <c:v>87.640449438202239</c:v>
                </c:pt>
                <c:pt idx="4">
                  <c:v>87.640449438202239</c:v>
                </c:pt>
                <c:pt idx="5">
                  <c:v>79.775280898876403</c:v>
                </c:pt>
                <c:pt idx="6">
                  <c:v>73.033707865168537</c:v>
                </c:pt>
                <c:pt idx="7">
                  <c:v>73.033707865168537</c:v>
                </c:pt>
                <c:pt idx="8">
                  <c:v>73.033707865168537</c:v>
                </c:pt>
                <c:pt idx="9">
                  <c:v>73.033707865168537</c:v>
                </c:pt>
                <c:pt idx="10">
                  <c:v>73.033707865168537</c:v>
                </c:pt>
                <c:pt idx="11">
                  <c:v>73.033707865168537</c:v>
                </c:pt>
                <c:pt idx="12">
                  <c:v>73.033707865168537</c:v>
                </c:pt>
                <c:pt idx="13">
                  <c:v>73.033707865168537</c:v>
                </c:pt>
                <c:pt idx="14">
                  <c:v>62.921348314606739</c:v>
                </c:pt>
                <c:pt idx="15">
                  <c:v>62.921348314606739</c:v>
                </c:pt>
                <c:pt idx="16">
                  <c:v>62.921348314606739</c:v>
                </c:pt>
                <c:pt idx="17">
                  <c:v>65.168539325842687</c:v>
                </c:pt>
                <c:pt idx="18">
                  <c:v>66.292134831460672</c:v>
                </c:pt>
                <c:pt idx="19">
                  <c:v>66.292134831460672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169-4761-B90A-9D015494E325}"/>
            </c:ext>
          </c:extLst>
        </c:ser>
        <c:ser>
          <c:idx val="3"/>
          <c:order val="3"/>
          <c:tx>
            <c:strRef>
              <c:f>Hoja1!$H$1</c:f>
              <c:strCache>
                <c:ptCount val="1"/>
                <c:pt idx="0">
                  <c:v>Gas oil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Hoja1!$A$3:$A$22</c:f>
              <c:numCache>
                <c:formatCode>mmm\-yy</c:formatCode>
                <c:ptCount val="20"/>
                <c:pt idx="0">
                  <c:v>42401</c:v>
                </c:pt>
                <c:pt idx="1">
                  <c:v>42430</c:v>
                </c:pt>
                <c:pt idx="2">
                  <c:v>42461</c:v>
                </c:pt>
                <c:pt idx="3">
                  <c:v>42491</c:v>
                </c:pt>
                <c:pt idx="4">
                  <c:v>42522</c:v>
                </c:pt>
                <c:pt idx="5">
                  <c:v>42552</c:v>
                </c:pt>
                <c:pt idx="6">
                  <c:v>42583</c:v>
                </c:pt>
                <c:pt idx="7">
                  <c:v>42614</c:v>
                </c:pt>
                <c:pt idx="8">
                  <c:v>42644</c:v>
                </c:pt>
                <c:pt idx="9">
                  <c:v>42675</c:v>
                </c:pt>
                <c:pt idx="10">
                  <c:v>42705</c:v>
                </c:pt>
                <c:pt idx="11">
                  <c:v>42736</c:v>
                </c:pt>
                <c:pt idx="12">
                  <c:v>42767</c:v>
                </c:pt>
                <c:pt idx="13">
                  <c:v>42795</c:v>
                </c:pt>
                <c:pt idx="14">
                  <c:v>42826</c:v>
                </c:pt>
                <c:pt idx="15">
                  <c:v>42856</c:v>
                </c:pt>
                <c:pt idx="16">
                  <c:v>42887</c:v>
                </c:pt>
                <c:pt idx="17">
                  <c:v>42917</c:v>
                </c:pt>
                <c:pt idx="18">
                  <c:v>42948</c:v>
                </c:pt>
                <c:pt idx="19">
                  <c:v>42979</c:v>
                </c:pt>
              </c:numCache>
            </c:numRef>
          </c:cat>
          <c:val>
            <c:numRef>
              <c:f>Hoja1!$I$3:$I$22</c:f>
              <c:numCache>
                <c:formatCode>0</c:formatCode>
                <c:ptCount val="20"/>
                <c:pt idx="0">
                  <c:v>94.949494949494948</c:v>
                </c:pt>
                <c:pt idx="1">
                  <c:v>90.909090909090907</c:v>
                </c:pt>
                <c:pt idx="2">
                  <c:v>103.03030303030303</c:v>
                </c:pt>
                <c:pt idx="3">
                  <c:v>112.12121212121212</c:v>
                </c:pt>
                <c:pt idx="4">
                  <c:v>114.14141414141415</c:v>
                </c:pt>
                <c:pt idx="5">
                  <c:v>106.06060606060606</c:v>
                </c:pt>
                <c:pt idx="6">
                  <c:v>107.07070707070707</c:v>
                </c:pt>
                <c:pt idx="7">
                  <c:v>106.06060606060606</c:v>
                </c:pt>
                <c:pt idx="8">
                  <c:v>105.05050505050505</c:v>
                </c:pt>
                <c:pt idx="9">
                  <c:v>106.06060606060606</c:v>
                </c:pt>
                <c:pt idx="10">
                  <c:v>101.01010101010101</c:v>
                </c:pt>
                <c:pt idx="11">
                  <c:v>105.05050505050505</c:v>
                </c:pt>
                <c:pt idx="12">
                  <c:v>105.05050505050505</c:v>
                </c:pt>
                <c:pt idx="13">
                  <c:v>107.07070707070707</c:v>
                </c:pt>
                <c:pt idx="14">
                  <c:v>106.06060606060606</c:v>
                </c:pt>
                <c:pt idx="15">
                  <c:v>106.06060606060606</c:v>
                </c:pt>
                <c:pt idx="16">
                  <c:v>102.02020202020202</c:v>
                </c:pt>
                <c:pt idx="17">
                  <c:v>104.04040404040404</c:v>
                </c:pt>
                <c:pt idx="18">
                  <c:v>98.98989898989899</c:v>
                </c:pt>
                <c:pt idx="19">
                  <c:v>101.01010101010101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169-4761-B90A-9D015494E325}"/>
            </c:ext>
          </c:extLst>
        </c:ser>
        <c:ser>
          <c:idx val="4"/>
          <c:order val="4"/>
          <c:tx>
            <c:strRef>
              <c:f>Hoja1!$J$1</c:f>
              <c:strCache>
                <c:ptCount val="1"/>
                <c:pt idx="0">
                  <c:v>Atrazina</c:v>
                </c:pt>
              </c:strCache>
            </c:strRef>
          </c:tx>
          <c:spPr>
            <a:ln w="28575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Hoja1!$A$3:$A$22</c:f>
              <c:numCache>
                <c:formatCode>mmm\-yy</c:formatCode>
                <c:ptCount val="20"/>
                <c:pt idx="0">
                  <c:v>42401</c:v>
                </c:pt>
                <c:pt idx="1">
                  <c:v>42430</c:v>
                </c:pt>
                <c:pt idx="2">
                  <c:v>42461</c:v>
                </c:pt>
                <c:pt idx="3">
                  <c:v>42491</c:v>
                </c:pt>
                <c:pt idx="4">
                  <c:v>42522</c:v>
                </c:pt>
                <c:pt idx="5">
                  <c:v>42552</c:v>
                </c:pt>
                <c:pt idx="6">
                  <c:v>42583</c:v>
                </c:pt>
                <c:pt idx="7">
                  <c:v>42614</c:v>
                </c:pt>
                <c:pt idx="8">
                  <c:v>42644</c:v>
                </c:pt>
                <c:pt idx="9">
                  <c:v>42675</c:v>
                </c:pt>
                <c:pt idx="10">
                  <c:v>42705</c:v>
                </c:pt>
                <c:pt idx="11">
                  <c:v>42736</c:v>
                </c:pt>
                <c:pt idx="12">
                  <c:v>42767</c:v>
                </c:pt>
                <c:pt idx="13">
                  <c:v>42795</c:v>
                </c:pt>
                <c:pt idx="14">
                  <c:v>42826</c:v>
                </c:pt>
                <c:pt idx="15">
                  <c:v>42856</c:v>
                </c:pt>
                <c:pt idx="16">
                  <c:v>42887</c:v>
                </c:pt>
                <c:pt idx="17">
                  <c:v>42917</c:v>
                </c:pt>
                <c:pt idx="18">
                  <c:v>42948</c:v>
                </c:pt>
                <c:pt idx="19">
                  <c:v>42979</c:v>
                </c:pt>
              </c:numCache>
            </c:numRef>
          </c:cat>
          <c:val>
            <c:numRef>
              <c:f>Hoja1!$K$3:$K$22</c:f>
              <c:numCache>
                <c:formatCode>0</c:formatCode>
                <c:ptCount val="20"/>
                <c:pt idx="0">
                  <c:v>100</c:v>
                </c:pt>
                <c:pt idx="1">
                  <c:v>100</c:v>
                </c:pt>
                <c:pt idx="2">
                  <c:v>95.121951219512198</c:v>
                </c:pt>
                <c:pt idx="3">
                  <c:v>95.121951219512198</c:v>
                </c:pt>
                <c:pt idx="4">
                  <c:v>95.121951219512198</c:v>
                </c:pt>
                <c:pt idx="5">
                  <c:v>95.121951219512198</c:v>
                </c:pt>
                <c:pt idx="6">
                  <c:v>90.243902439024396</c:v>
                </c:pt>
                <c:pt idx="7">
                  <c:v>90.243902439024396</c:v>
                </c:pt>
                <c:pt idx="8">
                  <c:v>90.243902439024396</c:v>
                </c:pt>
                <c:pt idx="9">
                  <c:v>90.243902439024396</c:v>
                </c:pt>
                <c:pt idx="10">
                  <c:v>90.243902439024396</c:v>
                </c:pt>
                <c:pt idx="11">
                  <c:v>90.243902439024396</c:v>
                </c:pt>
                <c:pt idx="12">
                  <c:v>90.243902439024396</c:v>
                </c:pt>
                <c:pt idx="13">
                  <c:v>90.243902439024396</c:v>
                </c:pt>
                <c:pt idx="14">
                  <c:v>90.243902439024396</c:v>
                </c:pt>
                <c:pt idx="15">
                  <c:v>90.243902439024396</c:v>
                </c:pt>
                <c:pt idx="16">
                  <c:v>90.243902439024396</c:v>
                </c:pt>
                <c:pt idx="17">
                  <c:v>90.243902439024396</c:v>
                </c:pt>
                <c:pt idx="18">
                  <c:v>90.243902439024396</c:v>
                </c:pt>
                <c:pt idx="19">
                  <c:v>90.243902439024396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A169-4761-B90A-9D015494E325}"/>
            </c:ext>
          </c:extLst>
        </c:ser>
        <c:ser>
          <c:idx val="5"/>
          <c:order val="5"/>
          <c:tx>
            <c:strRef>
              <c:f>Hoja1!$L$1</c:f>
              <c:strCache>
                <c:ptCount val="1"/>
                <c:pt idx="0">
                  <c:v>Glifosato</c:v>
                </c:pt>
              </c:strCache>
            </c:strRef>
          </c:tx>
          <c:spPr>
            <a:ln w="28575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Hoja1!$A$3:$A$22</c:f>
              <c:numCache>
                <c:formatCode>mmm\-yy</c:formatCode>
                <c:ptCount val="20"/>
                <c:pt idx="0">
                  <c:v>42401</c:v>
                </c:pt>
                <c:pt idx="1">
                  <c:v>42430</c:v>
                </c:pt>
                <c:pt idx="2">
                  <c:v>42461</c:v>
                </c:pt>
                <c:pt idx="3">
                  <c:v>42491</c:v>
                </c:pt>
                <c:pt idx="4">
                  <c:v>42522</c:v>
                </c:pt>
                <c:pt idx="5">
                  <c:v>42552</c:v>
                </c:pt>
                <c:pt idx="6">
                  <c:v>42583</c:v>
                </c:pt>
                <c:pt idx="7">
                  <c:v>42614</c:v>
                </c:pt>
                <c:pt idx="8">
                  <c:v>42644</c:v>
                </c:pt>
                <c:pt idx="9">
                  <c:v>42675</c:v>
                </c:pt>
                <c:pt idx="10">
                  <c:v>42705</c:v>
                </c:pt>
                <c:pt idx="11">
                  <c:v>42736</c:v>
                </c:pt>
                <c:pt idx="12">
                  <c:v>42767</c:v>
                </c:pt>
                <c:pt idx="13">
                  <c:v>42795</c:v>
                </c:pt>
                <c:pt idx="14">
                  <c:v>42826</c:v>
                </c:pt>
                <c:pt idx="15">
                  <c:v>42856</c:v>
                </c:pt>
                <c:pt idx="16">
                  <c:v>42887</c:v>
                </c:pt>
                <c:pt idx="17">
                  <c:v>42917</c:v>
                </c:pt>
                <c:pt idx="18">
                  <c:v>42948</c:v>
                </c:pt>
                <c:pt idx="19">
                  <c:v>42979</c:v>
                </c:pt>
              </c:numCache>
            </c:numRef>
          </c:cat>
          <c:val>
            <c:numRef>
              <c:f>Hoja1!$M$3:$M$22</c:f>
              <c:numCache>
                <c:formatCode>0</c:formatCode>
                <c:ptCount val="20"/>
                <c:pt idx="0">
                  <c:v>87.87878787878789</c:v>
                </c:pt>
                <c:pt idx="1">
                  <c:v>87.87878787878789</c:v>
                </c:pt>
                <c:pt idx="2">
                  <c:v>87.87878787878789</c:v>
                </c:pt>
                <c:pt idx="3">
                  <c:v>87.87878787878789</c:v>
                </c:pt>
                <c:pt idx="4">
                  <c:v>87.87878787878789</c:v>
                </c:pt>
                <c:pt idx="5">
                  <c:v>75.757575757575765</c:v>
                </c:pt>
                <c:pt idx="6">
                  <c:v>72.727272727272734</c:v>
                </c:pt>
                <c:pt idx="7">
                  <c:v>72.727272727272734</c:v>
                </c:pt>
                <c:pt idx="8">
                  <c:v>72.727272727272734</c:v>
                </c:pt>
                <c:pt idx="9">
                  <c:v>72.727272727272734</c:v>
                </c:pt>
                <c:pt idx="10">
                  <c:v>72.727272727272734</c:v>
                </c:pt>
                <c:pt idx="11">
                  <c:v>69.696969696969688</c:v>
                </c:pt>
                <c:pt idx="12">
                  <c:v>75.757575757575765</c:v>
                </c:pt>
                <c:pt idx="13">
                  <c:v>75.757575757575765</c:v>
                </c:pt>
                <c:pt idx="14">
                  <c:v>78.787878787878796</c:v>
                </c:pt>
                <c:pt idx="15">
                  <c:v>78.787878787878796</c:v>
                </c:pt>
                <c:pt idx="16">
                  <c:v>78.787878787878796</c:v>
                </c:pt>
                <c:pt idx="17">
                  <c:v>78.787878787878796</c:v>
                </c:pt>
                <c:pt idx="18">
                  <c:v>78.787878787878796</c:v>
                </c:pt>
                <c:pt idx="19">
                  <c:v>78.787878787878796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169-4761-B90A-9D015494E3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28071728"/>
        <c:axId val="728068120"/>
      </c:lineChart>
      <c:dateAx>
        <c:axId val="728071728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728068120"/>
        <c:crosses val="autoZero"/>
        <c:auto val="1"/>
        <c:lblOffset val="100"/>
        <c:baseTimeUnit val="months"/>
      </c:dateAx>
      <c:valAx>
        <c:axId val="728068120"/>
        <c:scaling>
          <c:orientation val="minMax"/>
          <c:min val="6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7280717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s-A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603584360833063"/>
          <c:y val="6.8142702623541399E-2"/>
          <c:w val="0.74679546422078957"/>
          <c:h val="0.72675060307396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Hoja2!$B$11</c:f>
              <c:strCache>
                <c:ptCount val="1"/>
                <c:pt idx="0">
                  <c:v>Labranzas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Hoja2!$C$10:$E$10</c:f>
              <c:strCache>
                <c:ptCount val="3"/>
                <c:pt idx="0">
                  <c:v>Soja 1RA</c:v>
                </c:pt>
                <c:pt idx="1">
                  <c:v>Maíz</c:v>
                </c:pt>
                <c:pt idx="2">
                  <c:v>Trigo/Soja 2da</c:v>
                </c:pt>
              </c:strCache>
            </c:strRef>
          </c:cat>
          <c:val>
            <c:numRef>
              <c:f>Hoja2!$C$11:$E$11</c:f>
              <c:numCache>
                <c:formatCode>General</c:formatCode>
                <c:ptCount val="3"/>
                <c:pt idx="0">
                  <c:v>-85</c:v>
                </c:pt>
                <c:pt idx="1">
                  <c:v>-73</c:v>
                </c:pt>
                <c:pt idx="2">
                  <c:v>-151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D7B-44EB-B276-6FED0D00AE54}"/>
            </c:ext>
          </c:extLst>
        </c:ser>
        <c:ser>
          <c:idx val="1"/>
          <c:order val="1"/>
          <c:tx>
            <c:strRef>
              <c:f>Hoja2!$B$12</c:f>
              <c:strCache>
                <c:ptCount val="1"/>
                <c:pt idx="0">
                  <c:v>Semilla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Hoja2!$C$10:$E$10</c:f>
              <c:strCache>
                <c:ptCount val="3"/>
                <c:pt idx="0">
                  <c:v>Soja 1RA</c:v>
                </c:pt>
                <c:pt idx="1">
                  <c:v>Maíz</c:v>
                </c:pt>
                <c:pt idx="2">
                  <c:v>Trigo/Soja 2da</c:v>
                </c:pt>
              </c:strCache>
            </c:strRef>
          </c:cat>
          <c:val>
            <c:numRef>
              <c:f>Hoja2!$C$12:$E$12</c:f>
              <c:numCache>
                <c:formatCode>General</c:formatCode>
                <c:ptCount val="3"/>
                <c:pt idx="0">
                  <c:v>-44</c:v>
                </c:pt>
                <c:pt idx="1">
                  <c:v>-163</c:v>
                </c:pt>
                <c:pt idx="2">
                  <c:v>-109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D7B-44EB-B276-6FED0D00AE54}"/>
            </c:ext>
          </c:extLst>
        </c:ser>
        <c:ser>
          <c:idx val="2"/>
          <c:order val="2"/>
          <c:tx>
            <c:strRef>
              <c:f>Hoja2!$B$13</c:f>
              <c:strCache>
                <c:ptCount val="1"/>
                <c:pt idx="0">
                  <c:v>Fitosan. + Fertiliz.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Hoja2!$C$10:$E$10</c:f>
              <c:strCache>
                <c:ptCount val="3"/>
                <c:pt idx="0">
                  <c:v>Soja 1RA</c:v>
                </c:pt>
                <c:pt idx="1">
                  <c:v>Maíz</c:v>
                </c:pt>
                <c:pt idx="2">
                  <c:v>Trigo/Soja 2da</c:v>
                </c:pt>
              </c:strCache>
            </c:strRef>
          </c:cat>
          <c:val>
            <c:numRef>
              <c:f>Hoja2!$C$13:$E$13</c:f>
              <c:numCache>
                <c:formatCode>General</c:formatCode>
                <c:ptCount val="3"/>
                <c:pt idx="0">
                  <c:v>-113</c:v>
                </c:pt>
                <c:pt idx="1">
                  <c:v>-158</c:v>
                </c:pt>
                <c:pt idx="2">
                  <c:v>-257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D7B-44EB-B276-6FED0D00AE54}"/>
            </c:ext>
          </c:extLst>
        </c:ser>
        <c:ser>
          <c:idx val="3"/>
          <c:order val="3"/>
          <c:tx>
            <c:strRef>
              <c:f>Hoja2!$B$14</c:f>
              <c:strCache>
                <c:ptCount val="1"/>
                <c:pt idx="0">
                  <c:v>Cosecha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Hoja2!$C$10:$E$10</c:f>
              <c:strCache>
                <c:ptCount val="3"/>
                <c:pt idx="0">
                  <c:v>Soja 1RA</c:v>
                </c:pt>
                <c:pt idx="1">
                  <c:v>Maíz</c:v>
                </c:pt>
                <c:pt idx="2">
                  <c:v>Trigo/Soja 2da</c:v>
                </c:pt>
              </c:strCache>
            </c:strRef>
          </c:cat>
          <c:val>
            <c:numRef>
              <c:f>Hoja2!$C$14:$E$14</c:f>
              <c:numCache>
                <c:formatCode>General</c:formatCode>
                <c:ptCount val="3"/>
                <c:pt idx="0">
                  <c:v>-93</c:v>
                </c:pt>
                <c:pt idx="1">
                  <c:v>-122</c:v>
                </c:pt>
                <c:pt idx="2">
                  <c:v>-144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D7B-44EB-B276-6FED0D00AE54}"/>
            </c:ext>
          </c:extLst>
        </c:ser>
        <c:ser>
          <c:idx val="4"/>
          <c:order val="4"/>
          <c:tx>
            <c:strRef>
              <c:f>Hoja2!$B$15</c:f>
              <c:strCache>
                <c:ptCount val="1"/>
                <c:pt idx="0">
                  <c:v>Comercialización 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Hoja2!$C$10:$E$10</c:f>
              <c:strCache>
                <c:ptCount val="3"/>
                <c:pt idx="0">
                  <c:v>Soja 1RA</c:v>
                </c:pt>
                <c:pt idx="1">
                  <c:v>Maíz</c:v>
                </c:pt>
                <c:pt idx="2">
                  <c:v>Trigo/Soja 2da</c:v>
                </c:pt>
              </c:strCache>
            </c:strRef>
          </c:cat>
          <c:val>
            <c:numRef>
              <c:f>Hoja2!$C$15:$E$15</c:f>
              <c:numCache>
                <c:formatCode>General</c:formatCode>
                <c:ptCount val="3"/>
                <c:pt idx="0">
                  <c:v>-177</c:v>
                </c:pt>
                <c:pt idx="1">
                  <c:v>-438</c:v>
                </c:pt>
                <c:pt idx="2" formatCode="_-* #,##0_-;\-* #,##0_-;_-* &quot;-&quot;??_-;_-@_-">
                  <c:v>-269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D7B-44EB-B276-6FED0D00AE54}"/>
            </c:ext>
          </c:extLst>
        </c:ser>
        <c:ser>
          <c:idx val="5"/>
          <c:order val="5"/>
          <c:tx>
            <c:strRef>
              <c:f>Hoja2!$B$16</c:f>
              <c:strCache>
                <c:ptCount val="1"/>
                <c:pt idx="0">
                  <c:v>Margen Bruto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Hoja2!$C$10:$E$10</c:f>
              <c:strCache>
                <c:ptCount val="3"/>
                <c:pt idx="0">
                  <c:v>Soja 1RA</c:v>
                </c:pt>
                <c:pt idx="1">
                  <c:v>Maíz</c:v>
                </c:pt>
                <c:pt idx="2">
                  <c:v>Trigo/Soja 2da</c:v>
                </c:pt>
              </c:strCache>
            </c:strRef>
          </c:cat>
          <c:val>
            <c:numRef>
              <c:f>Hoja2!$C$16:$E$16</c:f>
              <c:numCache>
                <c:formatCode>0</c:formatCode>
                <c:ptCount val="3"/>
                <c:pt idx="0">
                  <c:v>520.75</c:v>
                </c:pt>
                <c:pt idx="1">
                  <c:v>572.6099999999999</c:v>
                </c:pt>
                <c:pt idx="2">
                  <c:v>590.9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D7B-44EB-B276-6FED0D00AE5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630008976"/>
        <c:axId val="630015208"/>
      </c:barChart>
      <c:catAx>
        <c:axId val="6300089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630015208"/>
        <c:crosses val="autoZero"/>
        <c:auto val="1"/>
        <c:lblAlgn val="ctr"/>
        <c:lblOffset val="100"/>
        <c:noMultiLvlLbl val="0"/>
      </c:catAx>
      <c:valAx>
        <c:axId val="6300152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630008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6303600832104777"/>
          <c:w val="0.98788888255287255"/>
          <c:h val="0.112913626047114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bg1"/>
          </a:solidFill>
        </a:defRPr>
      </a:pPr>
      <a:endParaRPr lang="es-AR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36">
  <cs:axisTitle>
    <cs:lnRef idx="0"/>
    <cs:fillRef idx="0"/>
    <cs:effectRef idx="0"/>
    <cs:fontRef idx="minor">
      <a:schemeClr val="lt1">
        <a:lumMod val="75000"/>
      </a:schemeClr>
    </cs:fontRef>
    <cs:defRPr sz="900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>
        <a:lumMod val="75000"/>
      </a:schemeClr>
    </cs:fontRef>
    <cs:defRPr sz="900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400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8E83B3-F999-4B1C-AA6E-C4A190FA2695}" type="doc">
      <dgm:prSet loTypeId="urn:microsoft.com/office/officeart/2005/8/layout/cycle4" loCatId="relationship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s-AR"/>
        </a:p>
      </dgm:t>
    </dgm:pt>
    <dgm:pt modelId="{2F8F6430-3BB8-4334-A53C-DDBC9744470B}">
      <dgm:prSet phldrT="[Texto]" custT="1"/>
      <dgm:spPr>
        <a:xfrm>
          <a:off x="1580500" y="-67337"/>
          <a:ext cx="1842999" cy="972003"/>
        </a:xfrm>
      </dgm:spPr>
      <dgm:t>
        <a:bodyPr/>
        <a:lstStyle/>
        <a:p>
          <a:pPr algn="l">
            <a:spcAft>
              <a:spcPts val="0"/>
            </a:spcAft>
          </a:pPr>
          <a:r>
            <a:rPr lang="es-AR" sz="1050" b="1" dirty="0" err="1">
              <a:solidFill>
                <a:schemeClr val="bg1">
                  <a:lumMod val="50000"/>
                </a:schemeClr>
              </a:solidFill>
              <a:latin typeface="Tw Cen MT"/>
              <a:ea typeface="+mn-ea"/>
              <a:cs typeface="+mn-cs"/>
            </a:rPr>
            <a:t>Relevam</a:t>
          </a:r>
          <a:r>
            <a:rPr lang="es-AR" sz="1050" b="1" dirty="0">
              <a:solidFill>
                <a:schemeClr val="bg1">
                  <a:lumMod val="50000"/>
                </a:schemeClr>
              </a:solidFill>
              <a:latin typeface="Tw Cen MT"/>
              <a:ea typeface="+mn-ea"/>
              <a:cs typeface="+mn-cs"/>
            </a:rPr>
            <a:t>. campaña FINA</a:t>
          </a:r>
        </a:p>
        <a:p>
          <a:pPr algn="l">
            <a:spcAft>
              <a:spcPts val="0"/>
            </a:spcAft>
          </a:pPr>
          <a:r>
            <a:rPr lang="es-AR" sz="900" b="0" dirty="0">
              <a:solidFill>
                <a:schemeClr val="bg1">
                  <a:lumMod val="50000"/>
                </a:schemeClr>
              </a:solidFill>
              <a:latin typeface="Tw Cen MT"/>
              <a:ea typeface="+mn-ea"/>
              <a:cs typeface="+mn-cs"/>
            </a:rPr>
            <a:t>(Enero a Marzo)</a:t>
          </a:r>
        </a:p>
      </dgm:t>
    </dgm:pt>
    <dgm:pt modelId="{E11D6FB4-6F35-491D-9934-137B97F08608}" type="parTrans" cxnId="{7609D791-269C-4AAB-AD38-3668E6111489}">
      <dgm:prSet/>
      <dgm:spPr/>
      <dgm:t>
        <a:bodyPr/>
        <a:lstStyle/>
        <a:p>
          <a:pPr algn="l"/>
          <a:endParaRPr lang="es-AR" sz="1050" b="1">
            <a:solidFill>
              <a:schemeClr val="bg1">
                <a:lumMod val="50000"/>
              </a:schemeClr>
            </a:solidFill>
          </a:endParaRPr>
        </a:p>
      </dgm:t>
    </dgm:pt>
    <dgm:pt modelId="{BC0079C8-5FAE-4721-80B9-CEB70FC763CE}" type="sibTrans" cxnId="{7609D791-269C-4AAB-AD38-3668E6111489}">
      <dgm:prSet/>
      <dgm:spPr>
        <a:xfrm>
          <a:off x="1120663" y="418663"/>
          <a:ext cx="2762672" cy="2762672"/>
        </a:xfrm>
      </dgm:spPr>
      <dgm:t>
        <a:bodyPr/>
        <a:lstStyle/>
        <a:p>
          <a:pPr algn="l"/>
          <a:endParaRPr lang="es-AR" sz="1050" b="1">
            <a:solidFill>
              <a:schemeClr val="bg1">
                <a:lumMod val="50000"/>
              </a:schemeClr>
            </a:solidFill>
          </a:endParaRPr>
        </a:p>
      </dgm:t>
    </dgm:pt>
    <dgm:pt modelId="{3B470487-5553-4F6D-9C7C-F4F8602381B3}">
      <dgm:prSet phldrT="[Texto]" custT="1"/>
      <dgm:spPr>
        <a:xfrm>
          <a:off x="2961836" y="1313998"/>
          <a:ext cx="1842999" cy="972003"/>
        </a:xfrm>
      </dgm:spPr>
      <dgm:t>
        <a:bodyPr/>
        <a:lstStyle/>
        <a:p>
          <a:pPr algn="l">
            <a:spcBef>
              <a:spcPct val="0"/>
            </a:spcBef>
            <a:spcAft>
              <a:spcPts val="0"/>
            </a:spcAft>
          </a:pPr>
          <a:r>
            <a:rPr lang="es-AR" sz="1050" b="1" dirty="0">
              <a:solidFill>
                <a:schemeClr val="bg1">
                  <a:lumMod val="50000"/>
                </a:schemeClr>
              </a:solidFill>
              <a:latin typeface="Tw Cen MT"/>
              <a:ea typeface="+mn-ea"/>
              <a:cs typeface="+mn-cs"/>
            </a:rPr>
            <a:t>Datos: Trigo-Cebada </a:t>
          </a:r>
          <a:r>
            <a:rPr lang="es-AR" sz="900" b="0" dirty="0">
              <a:solidFill>
                <a:schemeClr val="bg1">
                  <a:lumMod val="50000"/>
                </a:schemeClr>
              </a:solidFill>
              <a:latin typeface="Tw Cen MT"/>
              <a:ea typeface="+mn-ea"/>
              <a:cs typeface="+mn-cs"/>
            </a:rPr>
            <a:t>(Abril)</a:t>
          </a:r>
        </a:p>
      </dgm:t>
    </dgm:pt>
    <dgm:pt modelId="{ADB1CED0-7756-491E-B5E2-C645E1C524A0}" type="parTrans" cxnId="{6548D282-BBCE-47E8-9F9F-0DC5B3A74FD9}">
      <dgm:prSet/>
      <dgm:spPr/>
      <dgm:t>
        <a:bodyPr/>
        <a:lstStyle/>
        <a:p>
          <a:pPr algn="l"/>
          <a:endParaRPr lang="es-AR" sz="1050" b="1">
            <a:solidFill>
              <a:schemeClr val="bg1">
                <a:lumMod val="50000"/>
              </a:schemeClr>
            </a:solidFill>
          </a:endParaRPr>
        </a:p>
      </dgm:t>
    </dgm:pt>
    <dgm:pt modelId="{25749677-2449-44CB-92CB-295685201CD9}" type="sibTrans" cxnId="{6548D282-BBCE-47E8-9F9F-0DC5B3A74FD9}">
      <dgm:prSet/>
      <dgm:spPr>
        <a:xfrm>
          <a:off x="1120663" y="418663"/>
          <a:ext cx="2762672" cy="2762672"/>
        </a:xfrm>
      </dgm:spPr>
      <dgm:t>
        <a:bodyPr/>
        <a:lstStyle/>
        <a:p>
          <a:pPr algn="l"/>
          <a:endParaRPr lang="es-AR" sz="1050" b="1">
            <a:solidFill>
              <a:schemeClr val="bg1">
                <a:lumMod val="50000"/>
              </a:schemeClr>
            </a:solidFill>
          </a:endParaRPr>
        </a:p>
      </dgm:t>
    </dgm:pt>
    <dgm:pt modelId="{8A03B1AE-E98A-4AC3-B16C-992C705F0677}">
      <dgm:prSet phldrT="[Texto]" custT="1"/>
      <dgm:spPr>
        <a:xfrm>
          <a:off x="1580500" y="2695334"/>
          <a:ext cx="1842999" cy="972003"/>
        </a:xfrm>
      </dgm:spPr>
      <dgm:t>
        <a:bodyPr/>
        <a:lstStyle/>
        <a:p>
          <a:pPr algn="l">
            <a:spcAft>
              <a:spcPts val="0"/>
            </a:spcAft>
          </a:pPr>
          <a:r>
            <a:rPr lang="es-AR" sz="1050" b="1" dirty="0" err="1">
              <a:solidFill>
                <a:schemeClr val="bg1">
                  <a:lumMod val="50000"/>
                </a:schemeClr>
              </a:solidFill>
              <a:latin typeface="Tw Cen MT"/>
              <a:ea typeface="+mn-ea"/>
              <a:cs typeface="+mn-cs"/>
            </a:rPr>
            <a:t>Relevam</a:t>
          </a:r>
          <a:r>
            <a:rPr lang="es-AR" sz="1050" b="1" dirty="0">
              <a:solidFill>
                <a:schemeClr val="bg1">
                  <a:lumMod val="50000"/>
                </a:schemeClr>
              </a:solidFill>
              <a:latin typeface="Tw Cen MT"/>
              <a:ea typeface="+mn-ea"/>
              <a:cs typeface="+mn-cs"/>
            </a:rPr>
            <a:t>. campaña GRUESA</a:t>
          </a:r>
        </a:p>
        <a:p>
          <a:pPr algn="l">
            <a:spcAft>
              <a:spcPts val="0"/>
            </a:spcAft>
          </a:pPr>
          <a:r>
            <a:rPr lang="es-AR" sz="1050" b="0" dirty="0">
              <a:solidFill>
                <a:schemeClr val="bg1">
                  <a:lumMod val="50000"/>
                </a:schemeClr>
              </a:solidFill>
              <a:latin typeface="Tw Cen MT"/>
              <a:ea typeface="+mn-ea"/>
              <a:cs typeface="+mn-cs"/>
            </a:rPr>
            <a:t>(Junio a Agosto)</a:t>
          </a:r>
          <a:endParaRPr lang="es-AR" sz="900" b="0" dirty="0">
            <a:solidFill>
              <a:schemeClr val="bg1">
                <a:lumMod val="50000"/>
              </a:schemeClr>
            </a:solidFill>
            <a:latin typeface="Tw Cen MT"/>
            <a:ea typeface="+mn-ea"/>
            <a:cs typeface="+mn-cs"/>
          </a:endParaRPr>
        </a:p>
      </dgm:t>
    </dgm:pt>
    <dgm:pt modelId="{6ADE5AB2-501E-4DF8-A514-CFD80AC6A4FD}" type="parTrans" cxnId="{8EAC4DCF-946B-4107-AB76-9D8A2B549562}">
      <dgm:prSet/>
      <dgm:spPr/>
      <dgm:t>
        <a:bodyPr/>
        <a:lstStyle/>
        <a:p>
          <a:pPr algn="l"/>
          <a:endParaRPr lang="es-AR" sz="1050" b="1">
            <a:solidFill>
              <a:schemeClr val="bg1">
                <a:lumMod val="50000"/>
              </a:schemeClr>
            </a:solidFill>
          </a:endParaRPr>
        </a:p>
      </dgm:t>
    </dgm:pt>
    <dgm:pt modelId="{F8796AE9-B52C-4E2F-BC0B-5924D9005773}" type="sibTrans" cxnId="{8EAC4DCF-946B-4107-AB76-9D8A2B549562}">
      <dgm:prSet/>
      <dgm:spPr>
        <a:xfrm>
          <a:off x="1120663" y="418663"/>
          <a:ext cx="2762672" cy="2762672"/>
        </a:xfrm>
      </dgm:spPr>
      <dgm:t>
        <a:bodyPr/>
        <a:lstStyle/>
        <a:p>
          <a:pPr algn="l"/>
          <a:endParaRPr lang="es-AR" sz="1050" b="1">
            <a:solidFill>
              <a:schemeClr val="bg1">
                <a:lumMod val="50000"/>
              </a:schemeClr>
            </a:solidFill>
          </a:endParaRPr>
        </a:p>
      </dgm:t>
    </dgm:pt>
    <dgm:pt modelId="{9800D5C2-294E-4D7C-A342-4DA870BBFE26}">
      <dgm:prSet phldrT="[Texto]" custT="1"/>
      <dgm:spPr>
        <a:xfrm>
          <a:off x="199163" y="1313998"/>
          <a:ext cx="1842999" cy="972003"/>
        </a:xfrm>
      </dgm:spPr>
      <dgm:t>
        <a:bodyPr/>
        <a:lstStyle/>
        <a:p>
          <a:pPr algn="l">
            <a:spcBef>
              <a:spcPts val="600"/>
            </a:spcBef>
            <a:spcAft>
              <a:spcPts val="0"/>
            </a:spcAft>
          </a:pPr>
          <a:r>
            <a:rPr lang="es-AR" sz="1050" b="1" dirty="0">
              <a:solidFill>
                <a:schemeClr val="bg1">
                  <a:lumMod val="50000"/>
                </a:schemeClr>
              </a:solidFill>
              <a:latin typeface="Tw Cen MT"/>
              <a:ea typeface="+mn-ea"/>
              <a:cs typeface="+mn-cs"/>
            </a:rPr>
            <a:t>Datos: Soja-Maíz-Girasol-Sorgo </a:t>
          </a:r>
          <a:r>
            <a:rPr lang="es-AR" sz="900" b="0" dirty="0">
              <a:solidFill>
                <a:schemeClr val="bg1">
                  <a:lumMod val="50000"/>
                </a:schemeClr>
              </a:solidFill>
              <a:latin typeface="Tw Cen MT"/>
              <a:ea typeface="+mn-ea"/>
              <a:cs typeface="+mn-cs"/>
            </a:rPr>
            <a:t>(Septiembre)</a:t>
          </a:r>
        </a:p>
      </dgm:t>
    </dgm:pt>
    <dgm:pt modelId="{9B0C7AB9-4403-45F7-8053-2E6083CF238D}" type="parTrans" cxnId="{C7330029-BE36-4912-AA32-7E076DCA5BEA}">
      <dgm:prSet/>
      <dgm:spPr/>
      <dgm:t>
        <a:bodyPr/>
        <a:lstStyle/>
        <a:p>
          <a:pPr algn="l"/>
          <a:endParaRPr lang="es-AR" sz="1050" b="1">
            <a:solidFill>
              <a:schemeClr val="bg1">
                <a:lumMod val="50000"/>
              </a:schemeClr>
            </a:solidFill>
          </a:endParaRPr>
        </a:p>
      </dgm:t>
    </dgm:pt>
    <dgm:pt modelId="{29F805E5-DF0D-4B72-8F20-CDC383E20DF6}" type="sibTrans" cxnId="{C7330029-BE36-4912-AA32-7E076DCA5BEA}">
      <dgm:prSet/>
      <dgm:spPr>
        <a:xfrm>
          <a:off x="1120663" y="418663"/>
          <a:ext cx="2762672" cy="2762672"/>
        </a:xfrm>
      </dgm:spPr>
      <dgm:t>
        <a:bodyPr/>
        <a:lstStyle/>
        <a:p>
          <a:pPr algn="l"/>
          <a:endParaRPr lang="es-AR" sz="1050" b="1">
            <a:solidFill>
              <a:schemeClr val="bg1">
                <a:lumMod val="50000"/>
              </a:schemeClr>
            </a:solidFill>
          </a:endParaRPr>
        </a:p>
      </dgm:t>
    </dgm:pt>
    <dgm:pt modelId="{30CDAB34-CA8C-4E6A-AA57-7151FBAC960E}" type="pres">
      <dgm:prSet presAssocID="{B08E83B3-F999-4B1C-AA6E-C4A190FA2695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175CB79B-0CF8-4A5D-B8CF-1513368E1F8E}" type="pres">
      <dgm:prSet presAssocID="{B08E83B3-F999-4B1C-AA6E-C4A190FA2695}" presName="children" presStyleCnt="0"/>
      <dgm:spPr/>
    </dgm:pt>
    <dgm:pt modelId="{E6C18701-4EE5-4136-995A-CED1685193DC}" type="pres">
      <dgm:prSet presAssocID="{B08E83B3-F999-4B1C-AA6E-C4A190FA2695}" presName="childPlaceholder" presStyleCnt="0"/>
      <dgm:spPr/>
    </dgm:pt>
    <dgm:pt modelId="{2A3E4F3C-EA05-49EF-BFD3-689F37E7CDF1}" type="pres">
      <dgm:prSet presAssocID="{B08E83B3-F999-4B1C-AA6E-C4A190FA2695}" presName="circle" presStyleCnt="0"/>
      <dgm:spPr/>
    </dgm:pt>
    <dgm:pt modelId="{FE684E1B-01E1-4492-97D2-82D6096F9888}" type="pres">
      <dgm:prSet presAssocID="{B08E83B3-F999-4B1C-AA6E-C4A190FA2695}" presName="quadrant1" presStyleLbl="node1" presStyleIdx="0" presStyleCnt="4" custScaleX="106749" custLinFactNeighborY="-24929">
        <dgm:presLayoutVars>
          <dgm:chMax val="1"/>
          <dgm:bulletEnabled val="1"/>
        </dgm:presLayoutVars>
      </dgm:prSet>
      <dgm:spPr/>
    </dgm:pt>
    <dgm:pt modelId="{C88003D5-B3DA-453B-ADA2-E15A044477C1}" type="pres">
      <dgm:prSet presAssocID="{B08E83B3-F999-4B1C-AA6E-C4A190FA2695}" presName="quadrant2" presStyleLbl="node1" presStyleIdx="1" presStyleCnt="4" custScaleX="110592" custLinFactNeighborX="15300" custLinFactNeighborY="-24929">
        <dgm:presLayoutVars>
          <dgm:chMax val="1"/>
          <dgm:bulletEnabled val="1"/>
        </dgm:presLayoutVars>
      </dgm:prSet>
      <dgm:spPr/>
    </dgm:pt>
    <dgm:pt modelId="{5BC7876B-8545-4594-8C66-CD9EC0FAE59E}" type="pres">
      <dgm:prSet presAssocID="{B08E83B3-F999-4B1C-AA6E-C4A190FA2695}" presName="quadrant3" presStyleLbl="node1" presStyleIdx="2" presStyleCnt="4" custScaleX="110085" custLinFactNeighborX="15553" custLinFactNeighborY="3760">
        <dgm:presLayoutVars>
          <dgm:chMax val="1"/>
          <dgm:bulletEnabled val="1"/>
        </dgm:presLayoutVars>
      </dgm:prSet>
      <dgm:spPr/>
    </dgm:pt>
    <dgm:pt modelId="{9F2D40AF-E4BA-4BD4-9B15-96897D2B7AD0}" type="pres">
      <dgm:prSet presAssocID="{B08E83B3-F999-4B1C-AA6E-C4A190FA2695}" presName="quadrant4" presStyleLbl="node1" presStyleIdx="3" presStyleCnt="4" custScaleX="113827" custLinFactNeighborY="3760">
        <dgm:presLayoutVars>
          <dgm:chMax val="1"/>
          <dgm:bulletEnabled val="1"/>
        </dgm:presLayoutVars>
      </dgm:prSet>
      <dgm:spPr/>
    </dgm:pt>
    <dgm:pt modelId="{20BB6FDE-6896-48D6-A9AF-5F8DDEEB898E}" type="pres">
      <dgm:prSet presAssocID="{B08E83B3-F999-4B1C-AA6E-C4A190FA2695}" presName="quadrantPlaceholder" presStyleCnt="0"/>
      <dgm:spPr/>
    </dgm:pt>
    <dgm:pt modelId="{DFDEAC3E-E2C9-44A1-A378-A55E8C518141}" type="pres">
      <dgm:prSet presAssocID="{B08E83B3-F999-4B1C-AA6E-C4A190FA2695}" presName="center1" presStyleLbl="fgShp" presStyleIdx="0" presStyleCnt="2" custScaleX="122747" custScaleY="120994" custLinFactNeighborX="35542" custLinFactNeighborY="-21064"/>
      <dgm:spPr/>
    </dgm:pt>
    <dgm:pt modelId="{702938CB-DB21-4E31-BEFD-9163E43791C6}" type="pres">
      <dgm:prSet presAssocID="{B08E83B3-F999-4B1C-AA6E-C4A190FA2695}" presName="center2" presStyleLbl="fgShp" presStyleIdx="1" presStyleCnt="2" custScaleX="122747" custScaleY="120994" custLinFactNeighborX="30830" custLinFactNeighborY="-49750"/>
      <dgm:spPr/>
    </dgm:pt>
  </dgm:ptLst>
  <dgm:cxnLst>
    <dgm:cxn modelId="{C7330029-BE36-4912-AA32-7E076DCA5BEA}" srcId="{B08E83B3-F999-4B1C-AA6E-C4A190FA2695}" destId="{9800D5C2-294E-4D7C-A342-4DA870BBFE26}" srcOrd="3" destOrd="0" parTransId="{9B0C7AB9-4403-45F7-8053-2E6083CF238D}" sibTransId="{29F805E5-DF0D-4B72-8F20-CDC383E20DF6}"/>
    <dgm:cxn modelId="{D253636F-B7CF-4D6C-BC36-AE59C5EB0BD2}" type="presOf" srcId="{3B470487-5553-4F6D-9C7C-F4F8602381B3}" destId="{C88003D5-B3DA-453B-ADA2-E15A044477C1}" srcOrd="0" destOrd="0" presId="urn:microsoft.com/office/officeart/2005/8/layout/cycle4"/>
    <dgm:cxn modelId="{49A82C75-E898-4DA0-993A-AEB9E16EB0FA}" type="presOf" srcId="{8A03B1AE-E98A-4AC3-B16C-992C705F0677}" destId="{5BC7876B-8545-4594-8C66-CD9EC0FAE59E}" srcOrd="0" destOrd="0" presId="urn:microsoft.com/office/officeart/2005/8/layout/cycle4"/>
    <dgm:cxn modelId="{AD2D2C78-DF48-4B2E-993D-C2C5CC82C9DA}" type="presOf" srcId="{B08E83B3-F999-4B1C-AA6E-C4A190FA2695}" destId="{30CDAB34-CA8C-4E6A-AA57-7151FBAC960E}" srcOrd="0" destOrd="0" presId="urn:microsoft.com/office/officeart/2005/8/layout/cycle4"/>
    <dgm:cxn modelId="{6548D282-BBCE-47E8-9F9F-0DC5B3A74FD9}" srcId="{B08E83B3-F999-4B1C-AA6E-C4A190FA2695}" destId="{3B470487-5553-4F6D-9C7C-F4F8602381B3}" srcOrd="1" destOrd="0" parTransId="{ADB1CED0-7756-491E-B5E2-C645E1C524A0}" sibTransId="{25749677-2449-44CB-92CB-295685201CD9}"/>
    <dgm:cxn modelId="{7609D791-269C-4AAB-AD38-3668E6111489}" srcId="{B08E83B3-F999-4B1C-AA6E-C4A190FA2695}" destId="{2F8F6430-3BB8-4334-A53C-DDBC9744470B}" srcOrd="0" destOrd="0" parTransId="{E11D6FB4-6F35-491D-9934-137B97F08608}" sibTransId="{BC0079C8-5FAE-4721-80B9-CEB70FC763CE}"/>
    <dgm:cxn modelId="{0EB7D1B1-6665-4A87-AFD0-F923A2A735AE}" type="presOf" srcId="{9800D5C2-294E-4D7C-A342-4DA870BBFE26}" destId="{9F2D40AF-E4BA-4BD4-9B15-96897D2B7AD0}" srcOrd="0" destOrd="0" presId="urn:microsoft.com/office/officeart/2005/8/layout/cycle4"/>
    <dgm:cxn modelId="{31DB80C9-FC0C-4E7F-8C13-0EEDA80C96C1}" type="presOf" srcId="{2F8F6430-3BB8-4334-A53C-DDBC9744470B}" destId="{FE684E1B-01E1-4492-97D2-82D6096F9888}" srcOrd="0" destOrd="0" presId="urn:microsoft.com/office/officeart/2005/8/layout/cycle4"/>
    <dgm:cxn modelId="{8EAC4DCF-946B-4107-AB76-9D8A2B549562}" srcId="{B08E83B3-F999-4B1C-AA6E-C4A190FA2695}" destId="{8A03B1AE-E98A-4AC3-B16C-992C705F0677}" srcOrd="2" destOrd="0" parTransId="{6ADE5AB2-501E-4DF8-A514-CFD80AC6A4FD}" sibTransId="{F8796AE9-B52C-4E2F-BC0B-5924D9005773}"/>
    <dgm:cxn modelId="{2E1F00D6-34CD-4E70-A4B7-D2848BB659C4}" type="presParOf" srcId="{30CDAB34-CA8C-4E6A-AA57-7151FBAC960E}" destId="{175CB79B-0CF8-4A5D-B8CF-1513368E1F8E}" srcOrd="0" destOrd="0" presId="urn:microsoft.com/office/officeart/2005/8/layout/cycle4"/>
    <dgm:cxn modelId="{9AB704DF-0DC9-4E63-9B44-2D886FB6227E}" type="presParOf" srcId="{175CB79B-0CF8-4A5D-B8CF-1513368E1F8E}" destId="{E6C18701-4EE5-4136-995A-CED1685193DC}" srcOrd="0" destOrd="0" presId="urn:microsoft.com/office/officeart/2005/8/layout/cycle4"/>
    <dgm:cxn modelId="{462B3A69-C8DA-4E24-B5B1-B0B38C5EF33D}" type="presParOf" srcId="{30CDAB34-CA8C-4E6A-AA57-7151FBAC960E}" destId="{2A3E4F3C-EA05-49EF-BFD3-689F37E7CDF1}" srcOrd="1" destOrd="0" presId="urn:microsoft.com/office/officeart/2005/8/layout/cycle4"/>
    <dgm:cxn modelId="{25C3D34B-34DE-4D37-93C5-742310D69F99}" type="presParOf" srcId="{2A3E4F3C-EA05-49EF-BFD3-689F37E7CDF1}" destId="{FE684E1B-01E1-4492-97D2-82D6096F9888}" srcOrd="0" destOrd="0" presId="urn:microsoft.com/office/officeart/2005/8/layout/cycle4"/>
    <dgm:cxn modelId="{04AAD28B-DEB5-428F-A954-0F38D2DFD5B8}" type="presParOf" srcId="{2A3E4F3C-EA05-49EF-BFD3-689F37E7CDF1}" destId="{C88003D5-B3DA-453B-ADA2-E15A044477C1}" srcOrd="1" destOrd="0" presId="urn:microsoft.com/office/officeart/2005/8/layout/cycle4"/>
    <dgm:cxn modelId="{7341C5AB-D4BE-41E2-BC8D-DB2383E3AA4A}" type="presParOf" srcId="{2A3E4F3C-EA05-49EF-BFD3-689F37E7CDF1}" destId="{5BC7876B-8545-4594-8C66-CD9EC0FAE59E}" srcOrd="2" destOrd="0" presId="urn:microsoft.com/office/officeart/2005/8/layout/cycle4"/>
    <dgm:cxn modelId="{D5F6F3F8-265B-4D68-9EE2-C437ABE98414}" type="presParOf" srcId="{2A3E4F3C-EA05-49EF-BFD3-689F37E7CDF1}" destId="{9F2D40AF-E4BA-4BD4-9B15-96897D2B7AD0}" srcOrd="3" destOrd="0" presId="urn:microsoft.com/office/officeart/2005/8/layout/cycle4"/>
    <dgm:cxn modelId="{097268BB-8A6C-4143-AF0E-F0F7B9E55D89}" type="presParOf" srcId="{2A3E4F3C-EA05-49EF-BFD3-689F37E7CDF1}" destId="{20BB6FDE-6896-48D6-A9AF-5F8DDEEB898E}" srcOrd="4" destOrd="0" presId="urn:microsoft.com/office/officeart/2005/8/layout/cycle4"/>
    <dgm:cxn modelId="{B0B0BB00-CEF7-4A6D-8FB5-F29098629E46}" type="presParOf" srcId="{30CDAB34-CA8C-4E6A-AA57-7151FBAC960E}" destId="{DFDEAC3E-E2C9-44A1-A378-A55E8C518141}" srcOrd="2" destOrd="0" presId="urn:microsoft.com/office/officeart/2005/8/layout/cycle4"/>
    <dgm:cxn modelId="{2D4F7A82-24E4-468A-B39A-CE1AA39B4BF6}" type="presParOf" srcId="{30CDAB34-CA8C-4E6A-AA57-7151FBAC960E}" destId="{702938CB-DB21-4E31-BEFD-9163E43791C6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47B639E-A103-40AA-BA27-6A4B7D728630}" type="doc">
      <dgm:prSet loTypeId="urn:microsoft.com/office/officeart/2005/8/layout/process1" loCatId="process" qsTypeId="urn:microsoft.com/office/officeart/2005/8/quickstyle/simple1" qsCatId="simple" csTypeId="urn:microsoft.com/office/officeart/2005/8/colors/accent3_1" csCatId="accent3" phldr="1"/>
      <dgm:spPr/>
    </dgm:pt>
    <dgm:pt modelId="{00A286CA-CD64-44EE-93E9-2F4E2D9C6B5F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Siembra</a:t>
          </a:r>
        </a:p>
      </dgm:t>
    </dgm:pt>
    <dgm:pt modelId="{67163CDD-5FFE-4BAA-A9E6-4F9D649C3741}" type="parTrans" cxnId="{AD38542A-4BA9-429E-BC61-B4C80E20670C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DEF9C61D-BF1D-4DB5-859E-CA20073690B3}" type="sibTrans" cxnId="{AD38542A-4BA9-429E-BC61-B4C80E20670C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F44E7E7E-5E88-498F-B7A4-C88B05DDAAC7}">
      <dgm:prSet phldrT="[Texto]" custT="1"/>
      <dgm:spPr>
        <a:noFill/>
      </dgm:spPr>
      <dgm:t>
        <a:bodyPr/>
        <a:lstStyle/>
        <a:p>
          <a:r>
            <a:rPr lang="es-AR" sz="1800" b="1" dirty="0">
              <a:solidFill>
                <a:schemeClr val="bg1"/>
              </a:solidFill>
            </a:rPr>
            <a:t>Fertilización</a:t>
          </a:r>
        </a:p>
      </dgm:t>
    </dgm:pt>
    <dgm:pt modelId="{0C49BDCA-42C7-4CAB-9044-7323925C570D}" type="parTrans" cxnId="{E41498E4-0C75-4125-824E-4362B8D25A0A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4F9DF921-F09D-412C-8856-AC5BF3874B56}" type="sibTrans" cxnId="{E41498E4-0C75-4125-824E-4362B8D25A0A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BAF885DA-3344-4494-88F5-78A7574F913F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Cuidado sanitario</a:t>
          </a:r>
        </a:p>
      </dgm:t>
    </dgm:pt>
    <dgm:pt modelId="{2C7F4408-9E30-4A27-BAB7-41266EF4DB64}" type="parTrans" cxnId="{4D85A7B0-95C2-42FB-93AC-F495BE4A24CB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35F52D96-E387-4E50-BA87-9F154AB1F742}" type="sibTrans" cxnId="{4D85A7B0-95C2-42FB-93AC-F495BE4A24CB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66481866-68AF-4658-A837-5043572788A8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Nivel Tecnológico</a:t>
          </a:r>
        </a:p>
      </dgm:t>
    </dgm:pt>
    <dgm:pt modelId="{E29E2726-4A8E-42D7-A72D-B35D4DC67E4A}" type="parTrans" cxnId="{1727E5FC-4673-4DE5-A1B2-E7C68BB770FD}">
      <dgm:prSet/>
      <dgm:spPr/>
      <dgm:t>
        <a:bodyPr/>
        <a:lstStyle/>
        <a:p>
          <a:endParaRPr lang="es-AR" sz="1800"/>
        </a:p>
      </dgm:t>
    </dgm:pt>
    <dgm:pt modelId="{20FC7A7A-1DF8-4E47-8DA3-AA4309DFE7A7}" type="sibTrans" cxnId="{1727E5FC-4673-4DE5-A1B2-E7C68BB770FD}">
      <dgm:prSet/>
      <dgm:spPr/>
      <dgm:t>
        <a:bodyPr/>
        <a:lstStyle/>
        <a:p>
          <a:endParaRPr lang="es-AR" sz="1800"/>
        </a:p>
      </dgm:t>
    </dgm:pt>
    <dgm:pt modelId="{484547F6-54FA-4E71-8610-674E55E5CEE4}" type="pres">
      <dgm:prSet presAssocID="{F47B639E-A103-40AA-BA27-6A4B7D728630}" presName="Name0" presStyleCnt="0">
        <dgm:presLayoutVars>
          <dgm:dir/>
          <dgm:resizeHandles val="exact"/>
        </dgm:presLayoutVars>
      </dgm:prSet>
      <dgm:spPr/>
    </dgm:pt>
    <dgm:pt modelId="{376BC5F3-2F72-40D8-8130-EE734D792288}" type="pres">
      <dgm:prSet presAssocID="{00A286CA-CD64-44EE-93E9-2F4E2D9C6B5F}" presName="node" presStyleLbl="node1" presStyleIdx="0" presStyleCnt="4">
        <dgm:presLayoutVars>
          <dgm:bulletEnabled val="1"/>
        </dgm:presLayoutVars>
      </dgm:prSet>
      <dgm:spPr/>
    </dgm:pt>
    <dgm:pt modelId="{256076A2-7B96-4C2A-9981-6DDDC0D06305}" type="pres">
      <dgm:prSet presAssocID="{DEF9C61D-BF1D-4DB5-859E-CA20073690B3}" presName="sibTrans" presStyleLbl="sibTrans2D1" presStyleIdx="0" presStyleCnt="3"/>
      <dgm:spPr/>
    </dgm:pt>
    <dgm:pt modelId="{6ABFB1C1-CEA1-4AC0-BBE6-8B5E6288CC09}" type="pres">
      <dgm:prSet presAssocID="{DEF9C61D-BF1D-4DB5-859E-CA20073690B3}" presName="connectorText" presStyleLbl="sibTrans2D1" presStyleIdx="0" presStyleCnt="3"/>
      <dgm:spPr/>
    </dgm:pt>
    <dgm:pt modelId="{F1570A85-924E-4D7E-98EB-09DA87755F7C}" type="pres">
      <dgm:prSet presAssocID="{F44E7E7E-5E88-498F-B7A4-C88B05DDAAC7}" presName="node" presStyleLbl="node1" presStyleIdx="1" presStyleCnt="4">
        <dgm:presLayoutVars>
          <dgm:bulletEnabled val="1"/>
        </dgm:presLayoutVars>
      </dgm:prSet>
      <dgm:spPr/>
    </dgm:pt>
    <dgm:pt modelId="{8B934160-A4F5-46A1-823C-B2C80850BD75}" type="pres">
      <dgm:prSet presAssocID="{4F9DF921-F09D-412C-8856-AC5BF3874B56}" presName="sibTrans" presStyleLbl="sibTrans2D1" presStyleIdx="1" presStyleCnt="3"/>
      <dgm:spPr/>
    </dgm:pt>
    <dgm:pt modelId="{BF46C8A8-4B48-4193-A835-0AE4F72C1358}" type="pres">
      <dgm:prSet presAssocID="{4F9DF921-F09D-412C-8856-AC5BF3874B56}" presName="connectorText" presStyleLbl="sibTrans2D1" presStyleIdx="1" presStyleCnt="3"/>
      <dgm:spPr/>
    </dgm:pt>
    <dgm:pt modelId="{07F07989-3F3B-44F1-A7DE-ADDD795E68F4}" type="pres">
      <dgm:prSet presAssocID="{BAF885DA-3344-4494-88F5-78A7574F913F}" presName="node" presStyleLbl="node1" presStyleIdx="2" presStyleCnt="4">
        <dgm:presLayoutVars>
          <dgm:bulletEnabled val="1"/>
        </dgm:presLayoutVars>
      </dgm:prSet>
      <dgm:spPr/>
    </dgm:pt>
    <dgm:pt modelId="{F770DBA5-90E8-4276-8BF9-1187B182AD41}" type="pres">
      <dgm:prSet presAssocID="{35F52D96-E387-4E50-BA87-9F154AB1F742}" presName="sibTrans" presStyleLbl="sibTrans2D1" presStyleIdx="2" presStyleCnt="3"/>
      <dgm:spPr/>
    </dgm:pt>
    <dgm:pt modelId="{FF7E2DF0-4714-4164-8283-5E633D041883}" type="pres">
      <dgm:prSet presAssocID="{35F52D96-E387-4E50-BA87-9F154AB1F742}" presName="connectorText" presStyleLbl="sibTrans2D1" presStyleIdx="2" presStyleCnt="3"/>
      <dgm:spPr/>
    </dgm:pt>
    <dgm:pt modelId="{DF1235B7-FE3B-4F24-B8E9-1330760DFB6A}" type="pres">
      <dgm:prSet presAssocID="{66481866-68AF-4658-A837-5043572788A8}" presName="node" presStyleLbl="node1" presStyleIdx="3" presStyleCnt="4">
        <dgm:presLayoutVars>
          <dgm:bulletEnabled val="1"/>
        </dgm:presLayoutVars>
      </dgm:prSet>
      <dgm:spPr/>
    </dgm:pt>
  </dgm:ptLst>
  <dgm:cxnLst>
    <dgm:cxn modelId="{4E65D70A-461F-4F21-9600-FBE2C88132E5}" type="presOf" srcId="{00A286CA-CD64-44EE-93E9-2F4E2D9C6B5F}" destId="{376BC5F3-2F72-40D8-8130-EE734D792288}" srcOrd="0" destOrd="0" presId="urn:microsoft.com/office/officeart/2005/8/layout/process1"/>
    <dgm:cxn modelId="{BF2EB01B-8252-4CB7-9A70-1F59A0DB1D32}" type="presOf" srcId="{4F9DF921-F09D-412C-8856-AC5BF3874B56}" destId="{BF46C8A8-4B48-4193-A835-0AE4F72C1358}" srcOrd="1" destOrd="0" presId="urn:microsoft.com/office/officeart/2005/8/layout/process1"/>
    <dgm:cxn modelId="{0E83D727-D12E-45B6-BC00-1012B5254237}" type="presOf" srcId="{DEF9C61D-BF1D-4DB5-859E-CA20073690B3}" destId="{6ABFB1C1-CEA1-4AC0-BBE6-8B5E6288CC09}" srcOrd="1" destOrd="0" presId="urn:microsoft.com/office/officeart/2005/8/layout/process1"/>
    <dgm:cxn modelId="{AD38542A-4BA9-429E-BC61-B4C80E20670C}" srcId="{F47B639E-A103-40AA-BA27-6A4B7D728630}" destId="{00A286CA-CD64-44EE-93E9-2F4E2D9C6B5F}" srcOrd="0" destOrd="0" parTransId="{67163CDD-5FFE-4BAA-A9E6-4F9D649C3741}" sibTransId="{DEF9C61D-BF1D-4DB5-859E-CA20073690B3}"/>
    <dgm:cxn modelId="{BB74A32A-0999-4A79-A3AC-6BD44DFDF1D9}" type="presOf" srcId="{66481866-68AF-4658-A837-5043572788A8}" destId="{DF1235B7-FE3B-4F24-B8E9-1330760DFB6A}" srcOrd="0" destOrd="0" presId="urn:microsoft.com/office/officeart/2005/8/layout/process1"/>
    <dgm:cxn modelId="{47123335-2BAD-41A9-848F-856CB1908509}" type="presOf" srcId="{35F52D96-E387-4E50-BA87-9F154AB1F742}" destId="{FF7E2DF0-4714-4164-8283-5E633D041883}" srcOrd="1" destOrd="0" presId="urn:microsoft.com/office/officeart/2005/8/layout/process1"/>
    <dgm:cxn modelId="{B6DC6C57-A010-4008-B690-08BCBB79EE6C}" type="presOf" srcId="{DEF9C61D-BF1D-4DB5-859E-CA20073690B3}" destId="{256076A2-7B96-4C2A-9981-6DDDC0D06305}" srcOrd="0" destOrd="0" presId="urn:microsoft.com/office/officeart/2005/8/layout/process1"/>
    <dgm:cxn modelId="{ABAD337A-718F-495F-8583-C79455A21470}" type="presOf" srcId="{BAF885DA-3344-4494-88F5-78A7574F913F}" destId="{07F07989-3F3B-44F1-A7DE-ADDD795E68F4}" srcOrd="0" destOrd="0" presId="urn:microsoft.com/office/officeart/2005/8/layout/process1"/>
    <dgm:cxn modelId="{74F7DC89-1EBD-44D6-8A60-E72EE6CEBAE9}" type="presOf" srcId="{35F52D96-E387-4E50-BA87-9F154AB1F742}" destId="{F770DBA5-90E8-4276-8BF9-1187B182AD41}" srcOrd="0" destOrd="0" presId="urn:microsoft.com/office/officeart/2005/8/layout/process1"/>
    <dgm:cxn modelId="{7EA60E99-6B1E-4561-9151-6806D68CC36B}" type="presOf" srcId="{F44E7E7E-5E88-498F-B7A4-C88B05DDAAC7}" destId="{F1570A85-924E-4D7E-98EB-09DA87755F7C}" srcOrd="0" destOrd="0" presId="urn:microsoft.com/office/officeart/2005/8/layout/process1"/>
    <dgm:cxn modelId="{2807479E-5185-4EBE-9337-5C77F94BBD98}" type="presOf" srcId="{F47B639E-A103-40AA-BA27-6A4B7D728630}" destId="{484547F6-54FA-4E71-8610-674E55E5CEE4}" srcOrd="0" destOrd="0" presId="urn:microsoft.com/office/officeart/2005/8/layout/process1"/>
    <dgm:cxn modelId="{4D85A7B0-95C2-42FB-93AC-F495BE4A24CB}" srcId="{F47B639E-A103-40AA-BA27-6A4B7D728630}" destId="{BAF885DA-3344-4494-88F5-78A7574F913F}" srcOrd="2" destOrd="0" parTransId="{2C7F4408-9E30-4A27-BAB7-41266EF4DB64}" sibTransId="{35F52D96-E387-4E50-BA87-9F154AB1F742}"/>
    <dgm:cxn modelId="{F547C3BE-C0EE-4DD8-8EFB-D743775DE429}" type="presOf" srcId="{4F9DF921-F09D-412C-8856-AC5BF3874B56}" destId="{8B934160-A4F5-46A1-823C-B2C80850BD75}" srcOrd="0" destOrd="0" presId="urn:microsoft.com/office/officeart/2005/8/layout/process1"/>
    <dgm:cxn modelId="{E41498E4-0C75-4125-824E-4362B8D25A0A}" srcId="{F47B639E-A103-40AA-BA27-6A4B7D728630}" destId="{F44E7E7E-5E88-498F-B7A4-C88B05DDAAC7}" srcOrd="1" destOrd="0" parTransId="{0C49BDCA-42C7-4CAB-9044-7323925C570D}" sibTransId="{4F9DF921-F09D-412C-8856-AC5BF3874B56}"/>
    <dgm:cxn modelId="{1727E5FC-4673-4DE5-A1B2-E7C68BB770FD}" srcId="{F47B639E-A103-40AA-BA27-6A4B7D728630}" destId="{66481866-68AF-4658-A837-5043572788A8}" srcOrd="3" destOrd="0" parTransId="{E29E2726-4A8E-42D7-A72D-B35D4DC67E4A}" sibTransId="{20FC7A7A-1DF8-4E47-8DA3-AA4309DFE7A7}"/>
    <dgm:cxn modelId="{420AD462-8342-4EDB-886E-59A2716F5064}" type="presParOf" srcId="{484547F6-54FA-4E71-8610-674E55E5CEE4}" destId="{376BC5F3-2F72-40D8-8130-EE734D792288}" srcOrd="0" destOrd="0" presId="urn:microsoft.com/office/officeart/2005/8/layout/process1"/>
    <dgm:cxn modelId="{9B85D45D-D64F-4929-877C-623FD4CEDFBA}" type="presParOf" srcId="{484547F6-54FA-4E71-8610-674E55E5CEE4}" destId="{256076A2-7B96-4C2A-9981-6DDDC0D06305}" srcOrd="1" destOrd="0" presId="urn:microsoft.com/office/officeart/2005/8/layout/process1"/>
    <dgm:cxn modelId="{26245605-123C-43A4-B81C-028716A9BCD7}" type="presParOf" srcId="{256076A2-7B96-4C2A-9981-6DDDC0D06305}" destId="{6ABFB1C1-CEA1-4AC0-BBE6-8B5E6288CC09}" srcOrd="0" destOrd="0" presId="urn:microsoft.com/office/officeart/2005/8/layout/process1"/>
    <dgm:cxn modelId="{954B2580-2CAA-4BE7-B23F-F87578F4736D}" type="presParOf" srcId="{484547F6-54FA-4E71-8610-674E55E5CEE4}" destId="{F1570A85-924E-4D7E-98EB-09DA87755F7C}" srcOrd="2" destOrd="0" presId="urn:microsoft.com/office/officeart/2005/8/layout/process1"/>
    <dgm:cxn modelId="{B992E182-C968-4BCE-8CCD-0A50DCA68B8F}" type="presParOf" srcId="{484547F6-54FA-4E71-8610-674E55E5CEE4}" destId="{8B934160-A4F5-46A1-823C-B2C80850BD75}" srcOrd="3" destOrd="0" presId="urn:microsoft.com/office/officeart/2005/8/layout/process1"/>
    <dgm:cxn modelId="{D5FA286B-1068-48D3-A539-FCBA022CC1C7}" type="presParOf" srcId="{8B934160-A4F5-46A1-823C-B2C80850BD75}" destId="{BF46C8A8-4B48-4193-A835-0AE4F72C1358}" srcOrd="0" destOrd="0" presId="urn:microsoft.com/office/officeart/2005/8/layout/process1"/>
    <dgm:cxn modelId="{09506F07-89B6-4107-AC39-ECA67A9D7CEC}" type="presParOf" srcId="{484547F6-54FA-4E71-8610-674E55E5CEE4}" destId="{07F07989-3F3B-44F1-A7DE-ADDD795E68F4}" srcOrd="4" destOrd="0" presId="urn:microsoft.com/office/officeart/2005/8/layout/process1"/>
    <dgm:cxn modelId="{ED100E54-8A8A-42F3-8037-94EEB16FE1CC}" type="presParOf" srcId="{484547F6-54FA-4E71-8610-674E55E5CEE4}" destId="{F770DBA5-90E8-4276-8BF9-1187B182AD41}" srcOrd="5" destOrd="0" presId="urn:microsoft.com/office/officeart/2005/8/layout/process1"/>
    <dgm:cxn modelId="{78986E74-520E-4C5B-86EC-D9735B4E3534}" type="presParOf" srcId="{F770DBA5-90E8-4276-8BF9-1187B182AD41}" destId="{FF7E2DF0-4714-4164-8283-5E633D041883}" srcOrd="0" destOrd="0" presId="urn:microsoft.com/office/officeart/2005/8/layout/process1"/>
    <dgm:cxn modelId="{8A75189E-70DA-4DE6-B7BE-55BE896AEBAB}" type="presParOf" srcId="{484547F6-54FA-4E71-8610-674E55E5CEE4}" destId="{DF1235B7-FE3B-4F24-B8E9-1330760DFB6A}" srcOrd="6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47B639E-A103-40AA-BA27-6A4B7D728630}" type="doc">
      <dgm:prSet loTypeId="urn:microsoft.com/office/officeart/2005/8/layout/process1" loCatId="process" qsTypeId="urn:microsoft.com/office/officeart/2005/8/quickstyle/simple1" qsCatId="simple" csTypeId="urn:microsoft.com/office/officeart/2005/8/colors/accent3_1" csCatId="accent3" phldr="1"/>
      <dgm:spPr/>
    </dgm:pt>
    <dgm:pt modelId="{00A286CA-CD64-44EE-93E9-2F4E2D9C6B5F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Siembra</a:t>
          </a:r>
        </a:p>
      </dgm:t>
    </dgm:pt>
    <dgm:pt modelId="{67163CDD-5FFE-4BAA-A9E6-4F9D649C3741}" type="parTrans" cxnId="{AD38542A-4BA9-429E-BC61-B4C80E20670C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DEF9C61D-BF1D-4DB5-859E-CA20073690B3}" type="sibTrans" cxnId="{AD38542A-4BA9-429E-BC61-B4C80E20670C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F44E7E7E-5E88-498F-B7A4-C88B05DDAAC7}">
      <dgm:prSet phldrT="[Texto]" custT="1"/>
      <dgm:spPr>
        <a:noFill/>
      </dgm:spPr>
      <dgm:t>
        <a:bodyPr/>
        <a:lstStyle/>
        <a:p>
          <a:r>
            <a:rPr lang="es-AR" sz="1800" b="1" dirty="0">
              <a:solidFill>
                <a:schemeClr val="bg1"/>
              </a:solidFill>
            </a:rPr>
            <a:t>Fertilización</a:t>
          </a:r>
        </a:p>
      </dgm:t>
    </dgm:pt>
    <dgm:pt modelId="{0C49BDCA-42C7-4CAB-9044-7323925C570D}" type="parTrans" cxnId="{E41498E4-0C75-4125-824E-4362B8D25A0A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4F9DF921-F09D-412C-8856-AC5BF3874B56}" type="sibTrans" cxnId="{E41498E4-0C75-4125-824E-4362B8D25A0A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BAF885DA-3344-4494-88F5-78A7574F913F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Cuidado sanitario</a:t>
          </a:r>
        </a:p>
      </dgm:t>
    </dgm:pt>
    <dgm:pt modelId="{2C7F4408-9E30-4A27-BAB7-41266EF4DB64}" type="parTrans" cxnId="{4D85A7B0-95C2-42FB-93AC-F495BE4A24CB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35F52D96-E387-4E50-BA87-9F154AB1F742}" type="sibTrans" cxnId="{4D85A7B0-95C2-42FB-93AC-F495BE4A24CB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66481866-68AF-4658-A837-5043572788A8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Nivel Tecnológico</a:t>
          </a:r>
        </a:p>
      </dgm:t>
    </dgm:pt>
    <dgm:pt modelId="{E29E2726-4A8E-42D7-A72D-B35D4DC67E4A}" type="parTrans" cxnId="{1727E5FC-4673-4DE5-A1B2-E7C68BB770FD}">
      <dgm:prSet/>
      <dgm:spPr/>
      <dgm:t>
        <a:bodyPr/>
        <a:lstStyle/>
        <a:p>
          <a:endParaRPr lang="es-AR" sz="1800"/>
        </a:p>
      </dgm:t>
    </dgm:pt>
    <dgm:pt modelId="{20FC7A7A-1DF8-4E47-8DA3-AA4309DFE7A7}" type="sibTrans" cxnId="{1727E5FC-4673-4DE5-A1B2-E7C68BB770FD}">
      <dgm:prSet/>
      <dgm:spPr/>
      <dgm:t>
        <a:bodyPr/>
        <a:lstStyle/>
        <a:p>
          <a:endParaRPr lang="es-AR" sz="1800"/>
        </a:p>
      </dgm:t>
    </dgm:pt>
    <dgm:pt modelId="{484547F6-54FA-4E71-8610-674E55E5CEE4}" type="pres">
      <dgm:prSet presAssocID="{F47B639E-A103-40AA-BA27-6A4B7D728630}" presName="Name0" presStyleCnt="0">
        <dgm:presLayoutVars>
          <dgm:dir/>
          <dgm:resizeHandles val="exact"/>
        </dgm:presLayoutVars>
      </dgm:prSet>
      <dgm:spPr/>
    </dgm:pt>
    <dgm:pt modelId="{376BC5F3-2F72-40D8-8130-EE734D792288}" type="pres">
      <dgm:prSet presAssocID="{00A286CA-CD64-44EE-93E9-2F4E2D9C6B5F}" presName="node" presStyleLbl="node1" presStyleIdx="0" presStyleCnt="4">
        <dgm:presLayoutVars>
          <dgm:bulletEnabled val="1"/>
        </dgm:presLayoutVars>
      </dgm:prSet>
      <dgm:spPr/>
    </dgm:pt>
    <dgm:pt modelId="{256076A2-7B96-4C2A-9981-6DDDC0D06305}" type="pres">
      <dgm:prSet presAssocID="{DEF9C61D-BF1D-4DB5-859E-CA20073690B3}" presName="sibTrans" presStyleLbl="sibTrans2D1" presStyleIdx="0" presStyleCnt="3"/>
      <dgm:spPr/>
    </dgm:pt>
    <dgm:pt modelId="{6ABFB1C1-CEA1-4AC0-BBE6-8B5E6288CC09}" type="pres">
      <dgm:prSet presAssocID="{DEF9C61D-BF1D-4DB5-859E-CA20073690B3}" presName="connectorText" presStyleLbl="sibTrans2D1" presStyleIdx="0" presStyleCnt="3"/>
      <dgm:spPr/>
    </dgm:pt>
    <dgm:pt modelId="{F1570A85-924E-4D7E-98EB-09DA87755F7C}" type="pres">
      <dgm:prSet presAssocID="{F44E7E7E-5E88-498F-B7A4-C88B05DDAAC7}" presName="node" presStyleLbl="node1" presStyleIdx="1" presStyleCnt="4">
        <dgm:presLayoutVars>
          <dgm:bulletEnabled val="1"/>
        </dgm:presLayoutVars>
      </dgm:prSet>
      <dgm:spPr/>
    </dgm:pt>
    <dgm:pt modelId="{8B934160-A4F5-46A1-823C-B2C80850BD75}" type="pres">
      <dgm:prSet presAssocID="{4F9DF921-F09D-412C-8856-AC5BF3874B56}" presName="sibTrans" presStyleLbl="sibTrans2D1" presStyleIdx="1" presStyleCnt="3"/>
      <dgm:spPr/>
    </dgm:pt>
    <dgm:pt modelId="{BF46C8A8-4B48-4193-A835-0AE4F72C1358}" type="pres">
      <dgm:prSet presAssocID="{4F9DF921-F09D-412C-8856-AC5BF3874B56}" presName="connectorText" presStyleLbl="sibTrans2D1" presStyleIdx="1" presStyleCnt="3"/>
      <dgm:spPr/>
    </dgm:pt>
    <dgm:pt modelId="{07F07989-3F3B-44F1-A7DE-ADDD795E68F4}" type="pres">
      <dgm:prSet presAssocID="{BAF885DA-3344-4494-88F5-78A7574F913F}" presName="node" presStyleLbl="node1" presStyleIdx="2" presStyleCnt="4">
        <dgm:presLayoutVars>
          <dgm:bulletEnabled val="1"/>
        </dgm:presLayoutVars>
      </dgm:prSet>
      <dgm:spPr/>
    </dgm:pt>
    <dgm:pt modelId="{F770DBA5-90E8-4276-8BF9-1187B182AD41}" type="pres">
      <dgm:prSet presAssocID="{35F52D96-E387-4E50-BA87-9F154AB1F742}" presName="sibTrans" presStyleLbl="sibTrans2D1" presStyleIdx="2" presStyleCnt="3"/>
      <dgm:spPr/>
    </dgm:pt>
    <dgm:pt modelId="{FF7E2DF0-4714-4164-8283-5E633D041883}" type="pres">
      <dgm:prSet presAssocID="{35F52D96-E387-4E50-BA87-9F154AB1F742}" presName="connectorText" presStyleLbl="sibTrans2D1" presStyleIdx="2" presStyleCnt="3"/>
      <dgm:spPr/>
    </dgm:pt>
    <dgm:pt modelId="{DF1235B7-FE3B-4F24-B8E9-1330760DFB6A}" type="pres">
      <dgm:prSet presAssocID="{66481866-68AF-4658-A837-5043572788A8}" presName="node" presStyleLbl="node1" presStyleIdx="3" presStyleCnt="4">
        <dgm:presLayoutVars>
          <dgm:bulletEnabled val="1"/>
        </dgm:presLayoutVars>
      </dgm:prSet>
      <dgm:spPr/>
    </dgm:pt>
  </dgm:ptLst>
  <dgm:cxnLst>
    <dgm:cxn modelId="{9454B003-BE77-41FB-B208-865604FAC044}" type="presOf" srcId="{00A286CA-CD64-44EE-93E9-2F4E2D9C6B5F}" destId="{376BC5F3-2F72-40D8-8130-EE734D792288}" srcOrd="0" destOrd="0" presId="urn:microsoft.com/office/officeart/2005/8/layout/process1"/>
    <dgm:cxn modelId="{7AD06613-81BA-4123-970A-901B650EF7C3}" type="presOf" srcId="{35F52D96-E387-4E50-BA87-9F154AB1F742}" destId="{F770DBA5-90E8-4276-8BF9-1187B182AD41}" srcOrd="0" destOrd="0" presId="urn:microsoft.com/office/officeart/2005/8/layout/process1"/>
    <dgm:cxn modelId="{20C9331D-0FB0-47A6-901C-B3958FE33B69}" type="presOf" srcId="{35F52D96-E387-4E50-BA87-9F154AB1F742}" destId="{FF7E2DF0-4714-4164-8283-5E633D041883}" srcOrd="1" destOrd="0" presId="urn:microsoft.com/office/officeart/2005/8/layout/process1"/>
    <dgm:cxn modelId="{AD38542A-4BA9-429E-BC61-B4C80E20670C}" srcId="{F47B639E-A103-40AA-BA27-6A4B7D728630}" destId="{00A286CA-CD64-44EE-93E9-2F4E2D9C6B5F}" srcOrd="0" destOrd="0" parTransId="{67163CDD-5FFE-4BAA-A9E6-4F9D649C3741}" sibTransId="{DEF9C61D-BF1D-4DB5-859E-CA20073690B3}"/>
    <dgm:cxn modelId="{18F9BA32-A60B-4B15-AB22-F3D1AA6C242E}" type="presOf" srcId="{F44E7E7E-5E88-498F-B7A4-C88B05DDAAC7}" destId="{F1570A85-924E-4D7E-98EB-09DA87755F7C}" srcOrd="0" destOrd="0" presId="urn:microsoft.com/office/officeart/2005/8/layout/process1"/>
    <dgm:cxn modelId="{807B5337-4AE7-4DE5-BD89-20138DF1C815}" type="presOf" srcId="{66481866-68AF-4658-A837-5043572788A8}" destId="{DF1235B7-FE3B-4F24-B8E9-1330760DFB6A}" srcOrd="0" destOrd="0" presId="urn:microsoft.com/office/officeart/2005/8/layout/process1"/>
    <dgm:cxn modelId="{A551873B-4911-4E76-9353-B73B7AD27AE5}" type="presOf" srcId="{DEF9C61D-BF1D-4DB5-859E-CA20073690B3}" destId="{256076A2-7B96-4C2A-9981-6DDDC0D06305}" srcOrd="0" destOrd="0" presId="urn:microsoft.com/office/officeart/2005/8/layout/process1"/>
    <dgm:cxn modelId="{A3097279-8B63-4E67-89C2-D555943900E9}" type="presOf" srcId="{F47B639E-A103-40AA-BA27-6A4B7D728630}" destId="{484547F6-54FA-4E71-8610-674E55E5CEE4}" srcOrd="0" destOrd="0" presId="urn:microsoft.com/office/officeart/2005/8/layout/process1"/>
    <dgm:cxn modelId="{C5ADE283-D21E-4D7E-BDEA-04A709A1E651}" type="presOf" srcId="{4F9DF921-F09D-412C-8856-AC5BF3874B56}" destId="{8B934160-A4F5-46A1-823C-B2C80850BD75}" srcOrd="0" destOrd="0" presId="urn:microsoft.com/office/officeart/2005/8/layout/process1"/>
    <dgm:cxn modelId="{4D85A7B0-95C2-42FB-93AC-F495BE4A24CB}" srcId="{F47B639E-A103-40AA-BA27-6A4B7D728630}" destId="{BAF885DA-3344-4494-88F5-78A7574F913F}" srcOrd="2" destOrd="0" parTransId="{2C7F4408-9E30-4A27-BAB7-41266EF4DB64}" sibTransId="{35F52D96-E387-4E50-BA87-9F154AB1F742}"/>
    <dgm:cxn modelId="{B63AEBC9-264D-4CE2-81FC-46A0F17205CB}" type="presOf" srcId="{BAF885DA-3344-4494-88F5-78A7574F913F}" destId="{07F07989-3F3B-44F1-A7DE-ADDD795E68F4}" srcOrd="0" destOrd="0" presId="urn:microsoft.com/office/officeart/2005/8/layout/process1"/>
    <dgm:cxn modelId="{B1793CE3-468F-411C-87E4-607B4F31A441}" type="presOf" srcId="{DEF9C61D-BF1D-4DB5-859E-CA20073690B3}" destId="{6ABFB1C1-CEA1-4AC0-BBE6-8B5E6288CC09}" srcOrd="1" destOrd="0" presId="urn:microsoft.com/office/officeart/2005/8/layout/process1"/>
    <dgm:cxn modelId="{E41498E4-0C75-4125-824E-4362B8D25A0A}" srcId="{F47B639E-A103-40AA-BA27-6A4B7D728630}" destId="{F44E7E7E-5E88-498F-B7A4-C88B05DDAAC7}" srcOrd="1" destOrd="0" parTransId="{0C49BDCA-42C7-4CAB-9044-7323925C570D}" sibTransId="{4F9DF921-F09D-412C-8856-AC5BF3874B56}"/>
    <dgm:cxn modelId="{567F73E9-DBCA-4478-A22D-3C50D2788CE6}" type="presOf" srcId="{4F9DF921-F09D-412C-8856-AC5BF3874B56}" destId="{BF46C8A8-4B48-4193-A835-0AE4F72C1358}" srcOrd="1" destOrd="0" presId="urn:microsoft.com/office/officeart/2005/8/layout/process1"/>
    <dgm:cxn modelId="{1727E5FC-4673-4DE5-A1B2-E7C68BB770FD}" srcId="{F47B639E-A103-40AA-BA27-6A4B7D728630}" destId="{66481866-68AF-4658-A837-5043572788A8}" srcOrd="3" destOrd="0" parTransId="{E29E2726-4A8E-42D7-A72D-B35D4DC67E4A}" sibTransId="{20FC7A7A-1DF8-4E47-8DA3-AA4309DFE7A7}"/>
    <dgm:cxn modelId="{2E82C21D-C8E7-4B5B-9B7E-B0CEA20F11DB}" type="presParOf" srcId="{484547F6-54FA-4E71-8610-674E55E5CEE4}" destId="{376BC5F3-2F72-40D8-8130-EE734D792288}" srcOrd="0" destOrd="0" presId="urn:microsoft.com/office/officeart/2005/8/layout/process1"/>
    <dgm:cxn modelId="{D937055C-82CB-4916-9AB3-5BFF6541AD17}" type="presParOf" srcId="{484547F6-54FA-4E71-8610-674E55E5CEE4}" destId="{256076A2-7B96-4C2A-9981-6DDDC0D06305}" srcOrd="1" destOrd="0" presId="urn:microsoft.com/office/officeart/2005/8/layout/process1"/>
    <dgm:cxn modelId="{5B6FC214-436B-4B81-8ECC-BD6A21F9104B}" type="presParOf" srcId="{256076A2-7B96-4C2A-9981-6DDDC0D06305}" destId="{6ABFB1C1-CEA1-4AC0-BBE6-8B5E6288CC09}" srcOrd="0" destOrd="0" presId="urn:microsoft.com/office/officeart/2005/8/layout/process1"/>
    <dgm:cxn modelId="{B574B00A-2294-495A-A6F6-DA50274EED25}" type="presParOf" srcId="{484547F6-54FA-4E71-8610-674E55E5CEE4}" destId="{F1570A85-924E-4D7E-98EB-09DA87755F7C}" srcOrd="2" destOrd="0" presId="urn:microsoft.com/office/officeart/2005/8/layout/process1"/>
    <dgm:cxn modelId="{70236876-2E9B-4E24-8E78-E3C5500ECC9F}" type="presParOf" srcId="{484547F6-54FA-4E71-8610-674E55E5CEE4}" destId="{8B934160-A4F5-46A1-823C-B2C80850BD75}" srcOrd="3" destOrd="0" presId="urn:microsoft.com/office/officeart/2005/8/layout/process1"/>
    <dgm:cxn modelId="{E59B4B98-E5AC-4927-93D5-2CDC885D1E47}" type="presParOf" srcId="{8B934160-A4F5-46A1-823C-B2C80850BD75}" destId="{BF46C8A8-4B48-4193-A835-0AE4F72C1358}" srcOrd="0" destOrd="0" presId="urn:microsoft.com/office/officeart/2005/8/layout/process1"/>
    <dgm:cxn modelId="{27483C25-8402-48BC-9F3B-3BF5E7A8F562}" type="presParOf" srcId="{484547F6-54FA-4E71-8610-674E55E5CEE4}" destId="{07F07989-3F3B-44F1-A7DE-ADDD795E68F4}" srcOrd="4" destOrd="0" presId="urn:microsoft.com/office/officeart/2005/8/layout/process1"/>
    <dgm:cxn modelId="{9D1B9438-F6F9-4F05-A2C7-1DE98651F68A}" type="presParOf" srcId="{484547F6-54FA-4E71-8610-674E55E5CEE4}" destId="{F770DBA5-90E8-4276-8BF9-1187B182AD41}" srcOrd="5" destOrd="0" presId="urn:microsoft.com/office/officeart/2005/8/layout/process1"/>
    <dgm:cxn modelId="{4A23500F-9B80-4F18-B215-B6149385373D}" type="presParOf" srcId="{F770DBA5-90E8-4276-8BF9-1187B182AD41}" destId="{FF7E2DF0-4714-4164-8283-5E633D041883}" srcOrd="0" destOrd="0" presId="urn:microsoft.com/office/officeart/2005/8/layout/process1"/>
    <dgm:cxn modelId="{626AFE23-BD4C-4502-8D1A-E3A6D49F078B}" type="presParOf" srcId="{484547F6-54FA-4E71-8610-674E55E5CEE4}" destId="{DF1235B7-FE3B-4F24-B8E9-1330760DFB6A}" srcOrd="6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47B639E-A103-40AA-BA27-6A4B7D728630}" type="doc">
      <dgm:prSet loTypeId="urn:microsoft.com/office/officeart/2005/8/layout/process1" loCatId="process" qsTypeId="urn:microsoft.com/office/officeart/2005/8/quickstyle/simple1" qsCatId="simple" csTypeId="urn:microsoft.com/office/officeart/2005/8/colors/accent3_1" csCatId="accent3" phldr="1"/>
      <dgm:spPr/>
    </dgm:pt>
    <dgm:pt modelId="{00A286CA-CD64-44EE-93E9-2F4E2D9C6B5F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Siembra</a:t>
          </a:r>
        </a:p>
      </dgm:t>
    </dgm:pt>
    <dgm:pt modelId="{67163CDD-5FFE-4BAA-A9E6-4F9D649C3741}" type="parTrans" cxnId="{AD38542A-4BA9-429E-BC61-B4C80E20670C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DEF9C61D-BF1D-4DB5-859E-CA20073690B3}" type="sibTrans" cxnId="{AD38542A-4BA9-429E-BC61-B4C80E20670C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F44E7E7E-5E88-498F-B7A4-C88B05DDAAC7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Fertilización</a:t>
          </a:r>
        </a:p>
      </dgm:t>
    </dgm:pt>
    <dgm:pt modelId="{0C49BDCA-42C7-4CAB-9044-7323925C570D}" type="parTrans" cxnId="{E41498E4-0C75-4125-824E-4362B8D25A0A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4F9DF921-F09D-412C-8856-AC5BF3874B56}" type="sibTrans" cxnId="{E41498E4-0C75-4125-824E-4362B8D25A0A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BAF885DA-3344-4494-88F5-78A7574F913F}">
      <dgm:prSet phldrT="[Texto]" custT="1"/>
      <dgm:spPr>
        <a:noFill/>
      </dgm:spPr>
      <dgm:t>
        <a:bodyPr/>
        <a:lstStyle/>
        <a:p>
          <a:r>
            <a:rPr lang="es-AR" sz="1800" b="1" dirty="0">
              <a:solidFill>
                <a:schemeClr val="bg1"/>
              </a:solidFill>
            </a:rPr>
            <a:t>Cuidado sanitario</a:t>
          </a:r>
        </a:p>
      </dgm:t>
    </dgm:pt>
    <dgm:pt modelId="{2C7F4408-9E30-4A27-BAB7-41266EF4DB64}" type="parTrans" cxnId="{4D85A7B0-95C2-42FB-93AC-F495BE4A24CB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35F52D96-E387-4E50-BA87-9F154AB1F742}" type="sibTrans" cxnId="{4D85A7B0-95C2-42FB-93AC-F495BE4A24CB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66481866-68AF-4658-A837-5043572788A8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Nivel Tecnológico</a:t>
          </a:r>
        </a:p>
      </dgm:t>
    </dgm:pt>
    <dgm:pt modelId="{E29E2726-4A8E-42D7-A72D-B35D4DC67E4A}" type="parTrans" cxnId="{1727E5FC-4673-4DE5-A1B2-E7C68BB770FD}">
      <dgm:prSet/>
      <dgm:spPr/>
      <dgm:t>
        <a:bodyPr/>
        <a:lstStyle/>
        <a:p>
          <a:endParaRPr lang="es-AR" sz="1800"/>
        </a:p>
      </dgm:t>
    </dgm:pt>
    <dgm:pt modelId="{20FC7A7A-1DF8-4E47-8DA3-AA4309DFE7A7}" type="sibTrans" cxnId="{1727E5FC-4673-4DE5-A1B2-E7C68BB770FD}">
      <dgm:prSet/>
      <dgm:spPr/>
      <dgm:t>
        <a:bodyPr/>
        <a:lstStyle/>
        <a:p>
          <a:endParaRPr lang="es-AR" sz="1800"/>
        </a:p>
      </dgm:t>
    </dgm:pt>
    <dgm:pt modelId="{484547F6-54FA-4E71-8610-674E55E5CEE4}" type="pres">
      <dgm:prSet presAssocID="{F47B639E-A103-40AA-BA27-6A4B7D728630}" presName="Name0" presStyleCnt="0">
        <dgm:presLayoutVars>
          <dgm:dir/>
          <dgm:resizeHandles val="exact"/>
        </dgm:presLayoutVars>
      </dgm:prSet>
      <dgm:spPr/>
    </dgm:pt>
    <dgm:pt modelId="{376BC5F3-2F72-40D8-8130-EE734D792288}" type="pres">
      <dgm:prSet presAssocID="{00A286CA-CD64-44EE-93E9-2F4E2D9C6B5F}" presName="node" presStyleLbl="node1" presStyleIdx="0" presStyleCnt="4">
        <dgm:presLayoutVars>
          <dgm:bulletEnabled val="1"/>
        </dgm:presLayoutVars>
      </dgm:prSet>
      <dgm:spPr/>
    </dgm:pt>
    <dgm:pt modelId="{256076A2-7B96-4C2A-9981-6DDDC0D06305}" type="pres">
      <dgm:prSet presAssocID="{DEF9C61D-BF1D-4DB5-859E-CA20073690B3}" presName="sibTrans" presStyleLbl="sibTrans2D1" presStyleIdx="0" presStyleCnt="3"/>
      <dgm:spPr/>
    </dgm:pt>
    <dgm:pt modelId="{6ABFB1C1-CEA1-4AC0-BBE6-8B5E6288CC09}" type="pres">
      <dgm:prSet presAssocID="{DEF9C61D-BF1D-4DB5-859E-CA20073690B3}" presName="connectorText" presStyleLbl="sibTrans2D1" presStyleIdx="0" presStyleCnt="3"/>
      <dgm:spPr/>
    </dgm:pt>
    <dgm:pt modelId="{F1570A85-924E-4D7E-98EB-09DA87755F7C}" type="pres">
      <dgm:prSet presAssocID="{F44E7E7E-5E88-498F-B7A4-C88B05DDAAC7}" presName="node" presStyleLbl="node1" presStyleIdx="1" presStyleCnt="4">
        <dgm:presLayoutVars>
          <dgm:bulletEnabled val="1"/>
        </dgm:presLayoutVars>
      </dgm:prSet>
      <dgm:spPr/>
    </dgm:pt>
    <dgm:pt modelId="{8B934160-A4F5-46A1-823C-B2C80850BD75}" type="pres">
      <dgm:prSet presAssocID="{4F9DF921-F09D-412C-8856-AC5BF3874B56}" presName="sibTrans" presStyleLbl="sibTrans2D1" presStyleIdx="1" presStyleCnt="3"/>
      <dgm:spPr/>
    </dgm:pt>
    <dgm:pt modelId="{BF46C8A8-4B48-4193-A835-0AE4F72C1358}" type="pres">
      <dgm:prSet presAssocID="{4F9DF921-F09D-412C-8856-AC5BF3874B56}" presName="connectorText" presStyleLbl="sibTrans2D1" presStyleIdx="1" presStyleCnt="3"/>
      <dgm:spPr/>
    </dgm:pt>
    <dgm:pt modelId="{07F07989-3F3B-44F1-A7DE-ADDD795E68F4}" type="pres">
      <dgm:prSet presAssocID="{BAF885DA-3344-4494-88F5-78A7574F913F}" presName="node" presStyleLbl="node1" presStyleIdx="2" presStyleCnt="4">
        <dgm:presLayoutVars>
          <dgm:bulletEnabled val="1"/>
        </dgm:presLayoutVars>
      </dgm:prSet>
      <dgm:spPr/>
    </dgm:pt>
    <dgm:pt modelId="{F770DBA5-90E8-4276-8BF9-1187B182AD41}" type="pres">
      <dgm:prSet presAssocID="{35F52D96-E387-4E50-BA87-9F154AB1F742}" presName="sibTrans" presStyleLbl="sibTrans2D1" presStyleIdx="2" presStyleCnt="3"/>
      <dgm:spPr/>
    </dgm:pt>
    <dgm:pt modelId="{FF7E2DF0-4714-4164-8283-5E633D041883}" type="pres">
      <dgm:prSet presAssocID="{35F52D96-E387-4E50-BA87-9F154AB1F742}" presName="connectorText" presStyleLbl="sibTrans2D1" presStyleIdx="2" presStyleCnt="3"/>
      <dgm:spPr/>
    </dgm:pt>
    <dgm:pt modelId="{DF1235B7-FE3B-4F24-B8E9-1330760DFB6A}" type="pres">
      <dgm:prSet presAssocID="{66481866-68AF-4658-A837-5043572788A8}" presName="node" presStyleLbl="node1" presStyleIdx="3" presStyleCnt="4">
        <dgm:presLayoutVars>
          <dgm:bulletEnabled val="1"/>
        </dgm:presLayoutVars>
      </dgm:prSet>
      <dgm:spPr/>
    </dgm:pt>
  </dgm:ptLst>
  <dgm:cxnLst>
    <dgm:cxn modelId="{8C0FD408-76E2-4709-8E03-DB6E1A9BED11}" type="presOf" srcId="{F44E7E7E-5E88-498F-B7A4-C88B05DDAAC7}" destId="{F1570A85-924E-4D7E-98EB-09DA87755F7C}" srcOrd="0" destOrd="0" presId="urn:microsoft.com/office/officeart/2005/8/layout/process1"/>
    <dgm:cxn modelId="{F580390B-4CE8-4875-BBE4-B315EAEC931C}" type="presOf" srcId="{BAF885DA-3344-4494-88F5-78A7574F913F}" destId="{07F07989-3F3B-44F1-A7DE-ADDD795E68F4}" srcOrd="0" destOrd="0" presId="urn:microsoft.com/office/officeart/2005/8/layout/process1"/>
    <dgm:cxn modelId="{AD38542A-4BA9-429E-BC61-B4C80E20670C}" srcId="{F47B639E-A103-40AA-BA27-6A4B7D728630}" destId="{00A286CA-CD64-44EE-93E9-2F4E2D9C6B5F}" srcOrd="0" destOrd="0" parTransId="{67163CDD-5FFE-4BAA-A9E6-4F9D649C3741}" sibTransId="{DEF9C61D-BF1D-4DB5-859E-CA20073690B3}"/>
    <dgm:cxn modelId="{6B2A3432-6480-4EA0-B647-AB22E031AEBE}" type="presOf" srcId="{4F9DF921-F09D-412C-8856-AC5BF3874B56}" destId="{8B934160-A4F5-46A1-823C-B2C80850BD75}" srcOrd="0" destOrd="0" presId="urn:microsoft.com/office/officeart/2005/8/layout/process1"/>
    <dgm:cxn modelId="{8A072743-1285-46A3-83BE-9984BCB3A09A}" type="presOf" srcId="{F47B639E-A103-40AA-BA27-6A4B7D728630}" destId="{484547F6-54FA-4E71-8610-674E55E5CEE4}" srcOrd="0" destOrd="0" presId="urn:microsoft.com/office/officeart/2005/8/layout/process1"/>
    <dgm:cxn modelId="{60576B51-F3FE-4470-BD6B-19026658AA99}" type="presOf" srcId="{35F52D96-E387-4E50-BA87-9F154AB1F742}" destId="{FF7E2DF0-4714-4164-8283-5E633D041883}" srcOrd="1" destOrd="0" presId="urn:microsoft.com/office/officeart/2005/8/layout/process1"/>
    <dgm:cxn modelId="{10E0CB7B-BD0F-4903-B994-1D7AAEE64E32}" type="presOf" srcId="{DEF9C61D-BF1D-4DB5-859E-CA20073690B3}" destId="{6ABFB1C1-CEA1-4AC0-BBE6-8B5E6288CC09}" srcOrd="1" destOrd="0" presId="urn:microsoft.com/office/officeart/2005/8/layout/process1"/>
    <dgm:cxn modelId="{27ADC488-2CC4-4000-9D7F-03B663962489}" type="presOf" srcId="{4F9DF921-F09D-412C-8856-AC5BF3874B56}" destId="{BF46C8A8-4B48-4193-A835-0AE4F72C1358}" srcOrd="1" destOrd="0" presId="urn:microsoft.com/office/officeart/2005/8/layout/process1"/>
    <dgm:cxn modelId="{BCC6ECA4-20AB-46C5-95E5-F4963582AFB2}" type="presOf" srcId="{00A286CA-CD64-44EE-93E9-2F4E2D9C6B5F}" destId="{376BC5F3-2F72-40D8-8130-EE734D792288}" srcOrd="0" destOrd="0" presId="urn:microsoft.com/office/officeart/2005/8/layout/process1"/>
    <dgm:cxn modelId="{4D85A7B0-95C2-42FB-93AC-F495BE4A24CB}" srcId="{F47B639E-A103-40AA-BA27-6A4B7D728630}" destId="{BAF885DA-3344-4494-88F5-78A7574F913F}" srcOrd="2" destOrd="0" parTransId="{2C7F4408-9E30-4A27-BAB7-41266EF4DB64}" sibTransId="{35F52D96-E387-4E50-BA87-9F154AB1F742}"/>
    <dgm:cxn modelId="{E41498E4-0C75-4125-824E-4362B8D25A0A}" srcId="{F47B639E-A103-40AA-BA27-6A4B7D728630}" destId="{F44E7E7E-5E88-498F-B7A4-C88B05DDAAC7}" srcOrd="1" destOrd="0" parTransId="{0C49BDCA-42C7-4CAB-9044-7323925C570D}" sibTransId="{4F9DF921-F09D-412C-8856-AC5BF3874B56}"/>
    <dgm:cxn modelId="{CEC0C2E4-DAC4-43FB-8DCE-F50EA1CBAAD3}" type="presOf" srcId="{DEF9C61D-BF1D-4DB5-859E-CA20073690B3}" destId="{256076A2-7B96-4C2A-9981-6DDDC0D06305}" srcOrd="0" destOrd="0" presId="urn:microsoft.com/office/officeart/2005/8/layout/process1"/>
    <dgm:cxn modelId="{EA490DE7-5686-4029-87DC-2D50974ABE76}" type="presOf" srcId="{35F52D96-E387-4E50-BA87-9F154AB1F742}" destId="{F770DBA5-90E8-4276-8BF9-1187B182AD41}" srcOrd="0" destOrd="0" presId="urn:microsoft.com/office/officeart/2005/8/layout/process1"/>
    <dgm:cxn modelId="{6C3DE0E8-3691-4FED-BC5E-85382B4FA6C2}" type="presOf" srcId="{66481866-68AF-4658-A837-5043572788A8}" destId="{DF1235B7-FE3B-4F24-B8E9-1330760DFB6A}" srcOrd="0" destOrd="0" presId="urn:microsoft.com/office/officeart/2005/8/layout/process1"/>
    <dgm:cxn modelId="{1727E5FC-4673-4DE5-A1B2-E7C68BB770FD}" srcId="{F47B639E-A103-40AA-BA27-6A4B7D728630}" destId="{66481866-68AF-4658-A837-5043572788A8}" srcOrd="3" destOrd="0" parTransId="{E29E2726-4A8E-42D7-A72D-B35D4DC67E4A}" sibTransId="{20FC7A7A-1DF8-4E47-8DA3-AA4309DFE7A7}"/>
    <dgm:cxn modelId="{A9B33BEA-3581-49E6-8694-8CDB195E2ECE}" type="presParOf" srcId="{484547F6-54FA-4E71-8610-674E55E5CEE4}" destId="{376BC5F3-2F72-40D8-8130-EE734D792288}" srcOrd="0" destOrd="0" presId="urn:microsoft.com/office/officeart/2005/8/layout/process1"/>
    <dgm:cxn modelId="{A80C7036-6C31-4AF1-9C40-73049CE5D107}" type="presParOf" srcId="{484547F6-54FA-4E71-8610-674E55E5CEE4}" destId="{256076A2-7B96-4C2A-9981-6DDDC0D06305}" srcOrd="1" destOrd="0" presId="urn:microsoft.com/office/officeart/2005/8/layout/process1"/>
    <dgm:cxn modelId="{70906532-0034-46A4-9007-1EE8D1496026}" type="presParOf" srcId="{256076A2-7B96-4C2A-9981-6DDDC0D06305}" destId="{6ABFB1C1-CEA1-4AC0-BBE6-8B5E6288CC09}" srcOrd="0" destOrd="0" presId="urn:microsoft.com/office/officeart/2005/8/layout/process1"/>
    <dgm:cxn modelId="{B013DFA1-EC35-4508-9965-16F2E2DCD2D4}" type="presParOf" srcId="{484547F6-54FA-4E71-8610-674E55E5CEE4}" destId="{F1570A85-924E-4D7E-98EB-09DA87755F7C}" srcOrd="2" destOrd="0" presId="urn:microsoft.com/office/officeart/2005/8/layout/process1"/>
    <dgm:cxn modelId="{9D524E8F-BD1E-4DAB-9BBB-97463D4A7BED}" type="presParOf" srcId="{484547F6-54FA-4E71-8610-674E55E5CEE4}" destId="{8B934160-A4F5-46A1-823C-B2C80850BD75}" srcOrd="3" destOrd="0" presId="urn:microsoft.com/office/officeart/2005/8/layout/process1"/>
    <dgm:cxn modelId="{127D80F6-59B9-41B0-A054-8B2D7696A200}" type="presParOf" srcId="{8B934160-A4F5-46A1-823C-B2C80850BD75}" destId="{BF46C8A8-4B48-4193-A835-0AE4F72C1358}" srcOrd="0" destOrd="0" presId="urn:microsoft.com/office/officeart/2005/8/layout/process1"/>
    <dgm:cxn modelId="{70BC6B6B-6B21-44AB-9933-8DF4BCF35467}" type="presParOf" srcId="{484547F6-54FA-4E71-8610-674E55E5CEE4}" destId="{07F07989-3F3B-44F1-A7DE-ADDD795E68F4}" srcOrd="4" destOrd="0" presId="urn:microsoft.com/office/officeart/2005/8/layout/process1"/>
    <dgm:cxn modelId="{5CFD2286-683F-426F-865B-11F83336E18F}" type="presParOf" srcId="{484547F6-54FA-4E71-8610-674E55E5CEE4}" destId="{F770DBA5-90E8-4276-8BF9-1187B182AD41}" srcOrd="5" destOrd="0" presId="urn:microsoft.com/office/officeart/2005/8/layout/process1"/>
    <dgm:cxn modelId="{2B837FE5-A53F-4E4B-9FEC-D0EFFA80CCA4}" type="presParOf" srcId="{F770DBA5-90E8-4276-8BF9-1187B182AD41}" destId="{FF7E2DF0-4714-4164-8283-5E633D041883}" srcOrd="0" destOrd="0" presId="urn:microsoft.com/office/officeart/2005/8/layout/process1"/>
    <dgm:cxn modelId="{12ED9724-4127-48DF-A4FD-F8C7CD159566}" type="presParOf" srcId="{484547F6-54FA-4E71-8610-674E55E5CEE4}" destId="{DF1235B7-FE3B-4F24-B8E9-1330760DFB6A}" srcOrd="6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47B639E-A103-40AA-BA27-6A4B7D728630}" type="doc">
      <dgm:prSet loTypeId="urn:microsoft.com/office/officeart/2005/8/layout/process1" loCatId="process" qsTypeId="urn:microsoft.com/office/officeart/2005/8/quickstyle/simple1" qsCatId="simple" csTypeId="urn:microsoft.com/office/officeart/2005/8/colors/accent3_1" csCatId="accent3" phldr="1"/>
      <dgm:spPr/>
    </dgm:pt>
    <dgm:pt modelId="{00A286CA-CD64-44EE-93E9-2F4E2D9C6B5F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Siembra</a:t>
          </a:r>
        </a:p>
      </dgm:t>
    </dgm:pt>
    <dgm:pt modelId="{67163CDD-5FFE-4BAA-A9E6-4F9D649C3741}" type="parTrans" cxnId="{AD38542A-4BA9-429E-BC61-B4C80E20670C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DEF9C61D-BF1D-4DB5-859E-CA20073690B3}" type="sibTrans" cxnId="{AD38542A-4BA9-429E-BC61-B4C80E20670C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F44E7E7E-5E88-498F-B7A4-C88B05DDAAC7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Fertilización</a:t>
          </a:r>
        </a:p>
      </dgm:t>
    </dgm:pt>
    <dgm:pt modelId="{0C49BDCA-42C7-4CAB-9044-7323925C570D}" type="parTrans" cxnId="{E41498E4-0C75-4125-824E-4362B8D25A0A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4F9DF921-F09D-412C-8856-AC5BF3874B56}" type="sibTrans" cxnId="{E41498E4-0C75-4125-824E-4362B8D25A0A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BAF885DA-3344-4494-88F5-78A7574F913F}">
      <dgm:prSet phldrT="[Texto]" custT="1"/>
      <dgm:spPr>
        <a:noFill/>
      </dgm:spPr>
      <dgm:t>
        <a:bodyPr/>
        <a:lstStyle/>
        <a:p>
          <a:r>
            <a:rPr lang="es-AR" sz="1800" b="1" dirty="0">
              <a:solidFill>
                <a:schemeClr val="bg1"/>
              </a:solidFill>
            </a:rPr>
            <a:t>Cuidado sanitario</a:t>
          </a:r>
        </a:p>
      </dgm:t>
    </dgm:pt>
    <dgm:pt modelId="{2C7F4408-9E30-4A27-BAB7-41266EF4DB64}" type="parTrans" cxnId="{4D85A7B0-95C2-42FB-93AC-F495BE4A24CB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35F52D96-E387-4E50-BA87-9F154AB1F742}" type="sibTrans" cxnId="{4D85A7B0-95C2-42FB-93AC-F495BE4A24CB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66481866-68AF-4658-A837-5043572788A8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Nivel Tecnológico</a:t>
          </a:r>
        </a:p>
      </dgm:t>
    </dgm:pt>
    <dgm:pt modelId="{E29E2726-4A8E-42D7-A72D-B35D4DC67E4A}" type="parTrans" cxnId="{1727E5FC-4673-4DE5-A1B2-E7C68BB770FD}">
      <dgm:prSet/>
      <dgm:spPr/>
      <dgm:t>
        <a:bodyPr/>
        <a:lstStyle/>
        <a:p>
          <a:endParaRPr lang="es-AR" sz="1800"/>
        </a:p>
      </dgm:t>
    </dgm:pt>
    <dgm:pt modelId="{20FC7A7A-1DF8-4E47-8DA3-AA4309DFE7A7}" type="sibTrans" cxnId="{1727E5FC-4673-4DE5-A1B2-E7C68BB770FD}">
      <dgm:prSet/>
      <dgm:spPr/>
      <dgm:t>
        <a:bodyPr/>
        <a:lstStyle/>
        <a:p>
          <a:endParaRPr lang="es-AR" sz="1800"/>
        </a:p>
      </dgm:t>
    </dgm:pt>
    <dgm:pt modelId="{484547F6-54FA-4E71-8610-674E55E5CEE4}" type="pres">
      <dgm:prSet presAssocID="{F47B639E-A103-40AA-BA27-6A4B7D728630}" presName="Name0" presStyleCnt="0">
        <dgm:presLayoutVars>
          <dgm:dir/>
          <dgm:resizeHandles val="exact"/>
        </dgm:presLayoutVars>
      </dgm:prSet>
      <dgm:spPr/>
    </dgm:pt>
    <dgm:pt modelId="{376BC5F3-2F72-40D8-8130-EE734D792288}" type="pres">
      <dgm:prSet presAssocID="{00A286CA-CD64-44EE-93E9-2F4E2D9C6B5F}" presName="node" presStyleLbl="node1" presStyleIdx="0" presStyleCnt="4">
        <dgm:presLayoutVars>
          <dgm:bulletEnabled val="1"/>
        </dgm:presLayoutVars>
      </dgm:prSet>
      <dgm:spPr/>
    </dgm:pt>
    <dgm:pt modelId="{256076A2-7B96-4C2A-9981-6DDDC0D06305}" type="pres">
      <dgm:prSet presAssocID="{DEF9C61D-BF1D-4DB5-859E-CA20073690B3}" presName="sibTrans" presStyleLbl="sibTrans2D1" presStyleIdx="0" presStyleCnt="3"/>
      <dgm:spPr/>
    </dgm:pt>
    <dgm:pt modelId="{6ABFB1C1-CEA1-4AC0-BBE6-8B5E6288CC09}" type="pres">
      <dgm:prSet presAssocID="{DEF9C61D-BF1D-4DB5-859E-CA20073690B3}" presName="connectorText" presStyleLbl="sibTrans2D1" presStyleIdx="0" presStyleCnt="3"/>
      <dgm:spPr/>
    </dgm:pt>
    <dgm:pt modelId="{F1570A85-924E-4D7E-98EB-09DA87755F7C}" type="pres">
      <dgm:prSet presAssocID="{F44E7E7E-5E88-498F-B7A4-C88B05DDAAC7}" presName="node" presStyleLbl="node1" presStyleIdx="1" presStyleCnt="4">
        <dgm:presLayoutVars>
          <dgm:bulletEnabled val="1"/>
        </dgm:presLayoutVars>
      </dgm:prSet>
      <dgm:spPr/>
    </dgm:pt>
    <dgm:pt modelId="{8B934160-A4F5-46A1-823C-B2C80850BD75}" type="pres">
      <dgm:prSet presAssocID="{4F9DF921-F09D-412C-8856-AC5BF3874B56}" presName="sibTrans" presStyleLbl="sibTrans2D1" presStyleIdx="1" presStyleCnt="3"/>
      <dgm:spPr/>
    </dgm:pt>
    <dgm:pt modelId="{BF46C8A8-4B48-4193-A835-0AE4F72C1358}" type="pres">
      <dgm:prSet presAssocID="{4F9DF921-F09D-412C-8856-AC5BF3874B56}" presName="connectorText" presStyleLbl="sibTrans2D1" presStyleIdx="1" presStyleCnt="3"/>
      <dgm:spPr/>
    </dgm:pt>
    <dgm:pt modelId="{07F07989-3F3B-44F1-A7DE-ADDD795E68F4}" type="pres">
      <dgm:prSet presAssocID="{BAF885DA-3344-4494-88F5-78A7574F913F}" presName="node" presStyleLbl="node1" presStyleIdx="2" presStyleCnt="4">
        <dgm:presLayoutVars>
          <dgm:bulletEnabled val="1"/>
        </dgm:presLayoutVars>
      </dgm:prSet>
      <dgm:spPr/>
    </dgm:pt>
    <dgm:pt modelId="{F770DBA5-90E8-4276-8BF9-1187B182AD41}" type="pres">
      <dgm:prSet presAssocID="{35F52D96-E387-4E50-BA87-9F154AB1F742}" presName="sibTrans" presStyleLbl="sibTrans2D1" presStyleIdx="2" presStyleCnt="3"/>
      <dgm:spPr/>
    </dgm:pt>
    <dgm:pt modelId="{FF7E2DF0-4714-4164-8283-5E633D041883}" type="pres">
      <dgm:prSet presAssocID="{35F52D96-E387-4E50-BA87-9F154AB1F742}" presName="connectorText" presStyleLbl="sibTrans2D1" presStyleIdx="2" presStyleCnt="3"/>
      <dgm:spPr/>
    </dgm:pt>
    <dgm:pt modelId="{DF1235B7-FE3B-4F24-B8E9-1330760DFB6A}" type="pres">
      <dgm:prSet presAssocID="{66481866-68AF-4658-A837-5043572788A8}" presName="node" presStyleLbl="node1" presStyleIdx="3" presStyleCnt="4">
        <dgm:presLayoutVars>
          <dgm:bulletEnabled val="1"/>
        </dgm:presLayoutVars>
      </dgm:prSet>
      <dgm:spPr/>
    </dgm:pt>
  </dgm:ptLst>
  <dgm:cxnLst>
    <dgm:cxn modelId="{94736405-1BA4-4892-A066-B8FF07C2AB45}" type="presOf" srcId="{35F52D96-E387-4E50-BA87-9F154AB1F742}" destId="{F770DBA5-90E8-4276-8BF9-1187B182AD41}" srcOrd="0" destOrd="0" presId="urn:microsoft.com/office/officeart/2005/8/layout/process1"/>
    <dgm:cxn modelId="{26ECDF0C-6E25-4441-A96A-B728CCE57EBA}" type="presOf" srcId="{4F9DF921-F09D-412C-8856-AC5BF3874B56}" destId="{8B934160-A4F5-46A1-823C-B2C80850BD75}" srcOrd="0" destOrd="0" presId="urn:microsoft.com/office/officeart/2005/8/layout/process1"/>
    <dgm:cxn modelId="{4DE06C16-D7B0-4776-A110-51A2E1E91E38}" type="presOf" srcId="{F44E7E7E-5E88-498F-B7A4-C88B05DDAAC7}" destId="{F1570A85-924E-4D7E-98EB-09DA87755F7C}" srcOrd="0" destOrd="0" presId="urn:microsoft.com/office/officeart/2005/8/layout/process1"/>
    <dgm:cxn modelId="{5E066D18-F8DD-46D1-A532-4AE539140CE5}" type="presOf" srcId="{66481866-68AF-4658-A837-5043572788A8}" destId="{DF1235B7-FE3B-4F24-B8E9-1330760DFB6A}" srcOrd="0" destOrd="0" presId="urn:microsoft.com/office/officeart/2005/8/layout/process1"/>
    <dgm:cxn modelId="{E8232F1D-FCDF-488A-9025-326818D9D42D}" type="presOf" srcId="{DEF9C61D-BF1D-4DB5-859E-CA20073690B3}" destId="{256076A2-7B96-4C2A-9981-6DDDC0D06305}" srcOrd="0" destOrd="0" presId="urn:microsoft.com/office/officeart/2005/8/layout/process1"/>
    <dgm:cxn modelId="{AD38542A-4BA9-429E-BC61-B4C80E20670C}" srcId="{F47B639E-A103-40AA-BA27-6A4B7D728630}" destId="{00A286CA-CD64-44EE-93E9-2F4E2D9C6B5F}" srcOrd="0" destOrd="0" parTransId="{67163CDD-5FFE-4BAA-A9E6-4F9D649C3741}" sibTransId="{DEF9C61D-BF1D-4DB5-859E-CA20073690B3}"/>
    <dgm:cxn modelId="{55753C2E-01DC-4707-AB53-AABB6DA51C99}" type="presOf" srcId="{35F52D96-E387-4E50-BA87-9F154AB1F742}" destId="{FF7E2DF0-4714-4164-8283-5E633D041883}" srcOrd="1" destOrd="0" presId="urn:microsoft.com/office/officeart/2005/8/layout/process1"/>
    <dgm:cxn modelId="{F8822F70-2857-445E-ADC1-B80CCFFA014B}" type="presOf" srcId="{F47B639E-A103-40AA-BA27-6A4B7D728630}" destId="{484547F6-54FA-4E71-8610-674E55E5CEE4}" srcOrd="0" destOrd="0" presId="urn:microsoft.com/office/officeart/2005/8/layout/process1"/>
    <dgm:cxn modelId="{65380179-3CF9-4474-92C3-D8DC839CB1BB}" type="presOf" srcId="{00A286CA-CD64-44EE-93E9-2F4E2D9C6B5F}" destId="{376BC5F3-2F72-40D8-8130-EE734D792288}" srcOrd="0" destOrd="0" presId="urn:microsoft.com/office/officeart/2005/8/layout/process1"/>
    <dgm:cxn modelId="{4D85A7B0-95C2-42FB-93AC-F495BE4A24CB}" srcId="{F47B639E-A103-40AA-BA27-6A4B7D728630}" destId="{BAF885DA-3344-4494-88F5-78A7574F913F}" srcOrd="2" destOrd="0" parTransId="{2C7F4408-9E30-4A27-BAB7-41266EF4DB64}" sibTransId="{35F52D96-E387-4E50-BA87-9F154AB1F742}"/>
    <dgm:cxn modelId="{A6AB2DD1-0E46-4D69-8A5D-F19E8768ACB0}" type="presOf" srcId="{4F9DF921-F09D-412C-8856-AC5BF3874B56}" destId="{BF46C8A8-4B48-4193-A835-0AE4F72C1358}" srcOrd="1" destOrd="0" presId="urn:microsoft.com/office/officeart/2005/8/layout/process1"/>
    <dgm:cxn modelId="{829BD0D1-FFBB-4F64-B82D-0CAA506C62E9}" type="presOf" srcId="{DEF9C61D-BF1D-4DB5-859E-CA20073690B3}" destId="{6ABFB1C1-CEA1-4AC0-BBE6-8B5E6288CC09}" srcOrd="1" destOrd="0" presId="urn:microsoft.com/office/officeart/2005/8/layout/process1"/>
    <dgm:cxn modelId="{A037A3E1-2CF4-42F1-AC6B-5515117E7282}" type="presOf" srcId="{BAF885DA-3344-4494-88F5-78A7574F913F}" destId="{07F07989-3F3B-44F1-A7DE-ADDD795E68F4}" srcOrd="0" destOrd="0" presId="urn:microsoft.com/office/officeart/2005/8/layout/process1"/>
    <dgm:cxn modelId="{E41498E4-0C75-4125-824E-4362B8D25A0A}" srcId="{F47B639E-A103-40AA-BA27-6A4B7D728630}" destId="{F44E7E7E-5E88-498F-B7A4-C88B05DDAAC7}" srcOrd="1" destOrd="0" parTransId="{0C49BDCA-42C7-4CAB-9044-7323925C570D}" sibTransId="{4F9DF921-F09D-412C-8856-AC5BF3874B56}"/>
    <dgm:cxn modelId="{1727E5FC-4673-4DE5-A1B2-E7C68BB770FD}" srcId="{F47B639E-A103-40AA-BA27-6A4B7D728630}" destId="{66481866-68AF-4658-A837-5043572788A8}" srcOrd="3" destOrd="0" parTransId="{E29E2726-4A8E-42D7-A72D-B35D4DC67E4A}" sibTransId="{20FC7A7A-1DF8-4E47-8DA3-AA4309DFE7A7}"/>
    <dgm:cxn modelId="{D7678D79-6051-4310-91E6-60281102CBDF}" type="presParOf" srcId="{484547F6-54FA-4E71-8610-674E55E5CEE4}" destId="{376BC5F3-2F72-40D8-8130-EE734D792288}" srcOrd="0" destOrd="0" presId="urn:microsoft.com/office/officeart/2005/8/layout/process1"/>
    <dgm:cxn modelId="{8B68D954-30EB-4FDA-95DA-759199BAFEE4}" type="presParOf" srcId="{484547F6-54FA-4E71-8610-674E55E5CEE4}" destId="{256076A2-7B96-4C2A-9981-6DDDC0D06305}" srcOrd="1" destOrd="0" presId="urn:microsoft.com/office/officeart/2005/8/layout/process1"/>
    <dgm:cxn modelId="{C0B806CB-8F7E-49AB-8571-CAA08B11C3B8}" type="presParOf" srcId="{256076A2-7B96-4C2A-9981-6DDDC0D06305}" destId="{6ABFB1C1-CEA1-4AC0-BBE6-8B5E6288CC09}" srcOrd="0" destOrd="0" presId="urn:microsoft.com/office/officeart/2005/8/layout/process1"/>
    <dgm:cxn modelId="{1E4B79DA-2F40-4586-844D-49C4D8413CE3}" type="presParOf" srcId="{484547F6-54FA-4E71-8610-674E55E5CEE4}" destId="{F1570A85-924E-4D7E-98EB-09DA87755F7C}" srcOrd="2" destOrd="0" presId="urn:microsoft.com/office/officeart/2005/8/layout/process1"/>
    <dgm:cxn modelId="{B2E27F2F-74F0-4931-AB5F-30940E0B67B9}" type="presParOf" srcId="{484547F6-54FA-4E71-8610-674E55E5CEE4}" destId="{8B934160-A4F5-46A1-823C-B2C80850BD75}" srcOrd="3" destOrd="0" presId="urn:microsoft.com/office/officeart/2005/8/layout/process1"/>
    <dgm:cxn modelId="{BB616C9A-AFBA-4C21-B06E-FE7D7730B188}" type="presParOf" srcId="{8B934160-A4F5-46A1-823C-B2C80850BD75}" destId="{BF46C8A8-4B48-4193-A835-0AE4F72C1358}" srcOrd="0" destOrd="0" presId="urn:microsoft.com/office/officeart/2005/8/layout/process1"/>
    <dgm:cxn modelId="{AE3141BE-D819-4B61-8CBF-F4E92BD67DDC}" type="presParOf" srcId="{484547F6-54FA-4E71-8610-674E55E5CEE4}" destId="{07F07989-3F3B-44F1-A7DE-ADDD795E68F4}" srcOrd="4" destOrd="0" presId="urn:microsoft.com/office/officeart/2005/8/layout/process1"/>
    <dgm:cxn modelId="{5AB2D07C-B07B-4C96-8DDF-E6DF8AE3D113}" type="presParOf" srcId="{484547F6-54FA-4E71-8610-674E55E5CEE4}" destId="{F770DBA5-90E8-4276-8BF9-1187B182AD41}" srcOrd="5" destOrd="0" presId="urn:microsoft.com/office/officeart/2005/8/layout/process1"/>
    <dgm:cxn modelId="{1500DE08-F533-43AA-8157-BE7C9ABC3A0B}" type="presParOf" srcId="{F770DBA5-90E8-4276-8BF9-1187B182AD41}" destId="{FF7E2DF0-4714-4164-8283-5E633D041883}" srcOrd="0" destOrd="0" presId="urn:microsoft.com/office/officeart/2005/8/layout/process1"/>
    <dgm:cxn modelId="{B61C1302-A676-4354-8E10-634B2951A9B1}" type="presParOf" srcId="{484547F6-54FA-4E71-8610-674E55E5CEE4}" destId="{DF1235B7-FE3B-4F24-B8E9-1330760DFB6A}" srcOrd="6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47B639E-A103-40AA-BA27-6A4B7D728630}" type="doc">
      <dgm:prSet loTypeId="urn:microsoft.com/office/officeart/2005/8/layout/process1" loCatId="process" qsTypeId="urn:microsoft.com/office/officeart/2005/8/quickstyle/simple1" qsCatId="simple" csTypeId="urn:microsoft.com/office/officeart/2005/8/colors/accent3_1" csCatId="accent3" phldr="1"/>
      <dgm:spPr/>
    </dgm:pt>
    <dgm:pt modelId="{00A286CA-CD64-44EE-93E9-2F4E2D9C6B5F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Siembra</a:t>
          </a:r>
        </a:p>
      </dgm:t>
    </dgm:pt>
    <dgm:pt modelId="{67163CDD-5FFE-4BAA-A9E6-4F9D649C3741}" type="parTrans" cxnId="{AD38542A-4BA9-429E-BC61-B4C80E20670C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DEF9C61D-BF1D-4DB5-859E-CA20073690B3}" type="sibTrans" cxnId="{AD38542A-4BA9-429E-BC61-B4C80E20670C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F44E7E7E-5E88-498F-B7A4-C88B05DDAAC7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Fertilización</a:t>
          </a:r>
        </a:p>
      </dgm:t>
    </dgm:pt>
    <dgm:pt modelId="{0C49BDCA-42C7-4CAB-9044-7323925C570D}" type="parTrans" cxnId="{E41498E4-0C75-4125-824E-4362B8D25A0A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4F9DF921-F09D-412C-8856-AC5BF3874B56}" type="sibTrans" cxnId="{E41498E4-0C75-4125-824E-4362B8D25A0A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BAF885DA-3344-4494-88F5-78A7574F913F}">
      <dgm:prSet phldrT="[Texto]" custT="1"/>
      <dgm:spPr>
        <a:noFill/>
      </dgm:spPr>
      <dgm:t>
        <a:bodyPr/>
        <a:lstStyle/>
        <a:p>
          <a:r>
            <a:rPr lang="es-AR" sz="1800" b="1" dirty="0">
              <a:solidFill>
                <a:schemeClr val="bg1"/>
              </a:solidFill>
            </a:rPr>
            <a:t>Cuidado sanitario</a:t>
          </a:r>
        </a:p>
      </dgm:t>
    </dgm:pt>
    <dgm:pt modelId="{2C7F4408-9E30-4A27-BAB7-41266EF4DB64}" type="parTrans" cxnId="{4D85A7B0-95C2-42FB-93AC-F495BE4A24CB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35F52D96-E387-4E50-BA87-9F154AB1F742}" type="sibTrans" cxnId="{4D85A7B0-95C2-42FB-93AC-F495BE4A24CB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66481866-68AF-4658-A837-5043572788A8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Nivel Tecnológico</a:t>
          </a:r>
        </a:p>
      </dgm:t>
    </dgm:pt>
    <dgm:pt modelId="{E29E2726-4A8E-42D7-A72D-B35D4DC67E4A}" type="parTrans" cxnId="{1727E5FC-4673-4DE5-A1B2-E7C68BB770FD}">
      <dgm:prSet/>
      <dgm:spPr/>
      <dgm:t>
        <a:bodyPr/>
        <a:lstStyle/>
        <a:p>
          <a:endParaRPr lang="es-AR" sz="1800"/>
        </a:p>
      </dgm:t>
    </dgm:pt>
    <dgm:pt modelId="{20FC7A7A-1DF8-4E47-8DA3-AA4309DFE7A7}" type="sibTrans" cxnId="{1727E5FC-4673-4DE5-A1B2-E7C68BB770FD}">
      <dgm:prSet/>
      <dgm:spPr/>
      <dgm:t>
        <a:bodyPr/>
        <a:lstStyle/>
        <a:p>
          <a:endParaRPr lang="es-AR" sz="1800"/>
        </a:p>
      </dgm:t>
    </dgm:pt>
    <dgm:pt modelId="{484547F6-54FA-4E71-8610-674E55E5CEE4}" type="pres">
      <dgm:prSet presAssocID="{F47B639E-A103-40AA-BA27-6A4B7D728630}" presName="Name0" presStyleCnt="0">
        <dgm:presLayoutVars>
          <dgm:dir/>
          <dgm:resizeHandles val="exact"/>
        </dgm:presLayoutVars>
      </dgm:prSet>
      <dgm:spPr/>
    </dgm:pt>
    <dgm:pt modelId="{376BC5F3-2F72-40D8-8130-EE734D792288}" type="pres">
      <dgm:prSet presAssocID="{00A286CA-CD64-44EE-93E9-2F4E2D9C6B5F}" presName="node" presStyleLbl="node1" presStyleIdx="0" presStyleCnt="4">
        <dgm:presLayoutVars>
          <dgm:bulletEnabled val="1"/>
        </dgm:presLayoutVars>
      </dgm:prSet>
      <dgm:spPr/>
    </dgm:pt>
    <dgm:pt modelId="{256076A2-7B96-4C2A-9981-6DDDC0D06305}" type="pres">
      <dgm:prSet presAssocID="{DEF9C61D-BF1D-4DB5-859E-CA20073690B3}" presName="sibTrans" presStyleLbl="sibTrans2D1" presStyleIdx="0" presStyleCnt="3"/>
      <dgm:spPr/>
    </dgm:pt>
    <dgm:pt modelId="{6ABFB1C1-CEA1-4AC0-BBE6-8B5E6288CC09}" type="pres">
      <dgm:prSet presAssocID="{DEF9C61D-BF1D-4DB5-859E-CA20073690B3}" presName="connectorText" presStyleLbl="sibTrans2D1" presStyleIdx="0" presStyleCnt="3"/>
      <dgm:spPr/>
    </dgm:pt>
    <dgm:pt modelId="{F1570A85-924E-4D7E-98EB-09DA87755F7C}" type="pres">
      <dgm:prSet presAssocID="{F44E7E7E-5E88-498F-B7A4-C88B05DDAAC7}" presName="node" presStyleLbl="node1" presStyleIdx="1" presStyleCnt="4">
        <dgm:presLayoutVars>
          <dgm:bulletEnabled val="1"/>
        </dgm:presLayoutVars>
      </dgm:prSet>
      <dgm:spPr/>
    </dgm:pt>
    <dgm:pt modelId="{8B934160-A4F5-46A1-823C-B2C80850BD75}" type="pres">
      <dgm:prSet presAssocID="{4F9DF921-F09D-412C-8856-AC5BF3874B56}" presName="sibTrans" presStyleLbl="sibTrans2D1" presStyleIdx="1" presStyleCnt="3"/>
      <dgm:spPr/>
    </dgm:pt>
    <dgm:pt modelId="{BF46C8A8-4B48-4193-A835-0AE4F72C1358}" type="pres">
      <dgm:prSet presAssocID="{4F9DF921-F09D-412C-8856-AC5BF3874B56}" presName="connectorText" presStyleLbl="sibTrans2D1" presStyleIdx="1" presStyleCnt="3"/>
      <dgm:spPr/>
    </dgm:pt>
    <dgm:pt modelId="{07F07989-3F3B-44F1-A7DE-ADDD795E68F4}" type="pres">
      <dgm:prSet presAssocID="{BAF885DA-3344-4494-88F5-78A7574F913F}" presName="node" presStyleLbl="node1" presStyleIdx="2" presStyleCnt="4">
        <dgm:presLayoutVars>
          <dgm:bulletEnabled val="1"/>
        </dgm:presLayoutVars>
      </dgm:prSet>
      <dgm:spPr/>
    </dgm:pt>
    <dgm:pt modelId="{F770DBA5-90E8-4276-8BF9-1187B182AD41}" type="pres">
      <dgm:prSet presAssocID="{35F52D96-E387-4E50-BA87-9F154AB1F742}" presName="sibTrans" presStyleLbl="sibTrans2D1" presStyleIdx="2" presStyleCnt="3"/>
      <dgm:spPr/>
    </dgm:pt>
    <dgm:pt modelId="{FF7E2DF0-4714-4164-8283-5E633D041883}" type="pres">
      <dgm:prSet presAssocID="{35F52D96-E387-4E50-BA87-9F154AB1F742}" presName="connectorText" presStyleLbl="sibTrans2D1" presStyleIdx="2" presStyleCnt="3"/>
      <dgm:spPr/>
    </dgm:pt>
    <dgm:pt modelId="{DF1235B7-FE3B-4F24-B8E9-1330760DFB6A}" type="pres">
      <dgm:prSet presAssocID="{66481866-68AF-4658-A837-5043572788A8}" presName="node" presStyleLbl="node1" presStyleIdx="3" presStyleCnt="4">
        <dgm:presLayoutVars>
          <dgm:bulletEnabled val="1"/>
        </dgm:presLayoutVars>
      </dgm:prSet>
      <dgm:spPr/>
    </dgm:pt>
  </dgm:ptLst>
  <dgm:cxnLst>
    <dgm:cxn modelId="{3E7CCC14-CC79-43B6-A469-027FEBDEA3CE}" type="presOf" srcId="{35F52D96-E387-4E50-BA87-9F154AB1F742}" destId="{FF7E2DF0-4714-4164-8283-5E633D041883}" srcOrd="1" destOrd="0" presId="urn:microsoft.com/office/officeart/2005/8/layout/process1"/>
    <dgm:cxn modelId="{20AF022A-5D3B-4DB1-8C92-744A192C3DC3}" type="presOf" srcId="{DEF9C61D-BF1D-4DB5-859E-CA20073690B3}" destId="{256076A2-7B96-4C2A-9981-6DDDC0D06305}" srcOrd="0" destOrd="0" presId="urn:microsoft.com/office/officeart/2005/8/layout/process1"/>
    <dgm:cxn modelId="{AD38542A-4BA9-429E-BC61-B4C80E20670C}" srcId="{F47B639E-A103-40AA-BA27-6A4B7D728630}" destId="{00A286CA-CD64-44EE-93E9-2F4E2D9C6B5F}" srcOrd="0" destOrd="0" parTransId="{67163CDD-5FFE-4BAA-A9E6-4F9D649C3741}" sibTransId="{DEF9C61D-BF1D-4DB5-859E-CA20073690B3}"/>
    <dgm:cxn modelId="{AB6ADF2E-7DB7-434B-8D25-257C8447804A}" type="presOf" srcId="{F47B639E-A103-40AA-BA27-6A4B7D728630}" destId="{484547F6-54FA-4E71-8610-674E55E5CEE4}" srcOrd="0" destOrd="0" presId="urn:microsoft.com/office/officeart/2005/8/layout/process1"/>
    <dgm:cxn modelId="{8F2D4532-4B60-4042-8124-9150F210556C}" type="presOf" srcId="{F44E7E7E-5E88-498F-B7A4-C88B05DDAAC7}" destId="{F1570A85-924E-4D7E-98EB-09DA87755F7C}" srcOrd="0" destOrd="0" presId="urn:microsoft.com/office/officeart/2005/8/layout/process1"/>
    <dgm:cxn modelId="{C8B8EB39-56E3-48D1-9709-414721F158CD}" type="presOf" srcId="{4F9DF921-F09D-412C-8856-AC5BF3874B56}" destId="{BF46C8A8-4B48-4193-A835-0AE4F72C1358}" srcOrd="1" destOrd="0" presId="urn:microsoft.com/office/officeart/2005/8/layout/process1"/>
    <dgm:cxn modelId="{1BCB9343-139D-451F-B6AF-938644262797}" type="presOf" srcId="{BAF885DA-3344-4494-88F5-78A7574F913F}" destId="{07F07989-3F3B-44F1-A7DE-ADDD795E68F4}" srcOrd="0" destOrd="0" presId="urn:microsoft.com/office/officeart/2005/8/layout/process1"/>
    <dgm:cxn modelId="{049B668F-2B02-40D7-810A-E7505F43E2D8}" type="presOf" srcId="{DEF9C61D-BF1D-4DB5-859E-CA20073690B3}" destId="{6ABFB1C1-CEA1-4AC0-BBE6-8B5E6288CC09}" srcOrd="1" destOrd="0" presId="urn:microsoft.com/office/officeart/2005/8/layout/process1"/>
    <dgm:cxn modelId="{6AF4A49B-F9C4-4AAF-8384-8F9AD6A3FCEC}" type="presOf" srcId="{4F9DF921-F09D-412C-8856-AC5BF3874B56}" destId="{8B934160-A4F5-46A1-823C-B2C80850BD75}" srcOrd="0" destOrd="0" presId="urn:microsoft.com/office/officeart/2005/8/layout/process1"/>
    <dgm:cxn modelId="{CF5162A1-74D1-487D-805C-B27B4B517455}" type="presOf" srcId="{66481866-68AF-4658-A837-5043572788A8}" destId="{DF1235B7-FE3B-4F24-B8E9-1330760DFB6A}" srcOrd="0" destOrd="0" presId="urn:microsoft.com/office/officeart/2005/8/layout/process1"/>
    <dgm:cxn modelId="{7F20F5A3-9306-411A-B89A-9EE0B30D52EE}" type="presOf" srcId="{00A286CA-CD64-44EE-93E9-2F4E2D9C6B5F}" destId="{376BC5F3-2F72-40D8-8130-EE734D792288}" srcOrd="0" destOrd="0" presId="urn:microsoft.com/office/officeart/2005/8/layout/process1"/>
    <dgm:cxn modelId="{4D85A7B0-95C2-42FB-93AC-F495BE4A24CB}" srcId="{F47B639E-A103-40AA-BA27-6A4B7D728630}" destId="{BAF885DA-3344-4494-88F5-78A7574F913F}" srcOrd="2" destOrd="0" parTransId="{2C7F4408-9E30-4A27-BAB7-41266EF4DB64}" sibTransId="{35F52D96-E387-4E50-BA87-9F154AB1F742}"/>
    <dgm:cxn modelId="{E41498E4-0C75-4125-824E-4362B8D25A0A}" srcId="{F47B639E-A103-40AA-BA27-6A4B7D728630}" destId="{F44E7E7E-5E88-498F-B7A4-C88B05DDAAC7}" srcOrd="1" destOrd="0" parTransId="{0C49BDCA-42C7-4CAB-9044-7323925C570D}" sibTransId="{4F9DF921-F09D-412C-8856-AC5BF3874B56}"/>
    <dgm:cxn modelId="{3F5511E7-927F-4008-8AC1-0C968E10BC92}" type="presOf" srcId="{35F52D96-E387-4E50-BA87-9F154AB1F742}" destId="{F770DBA5-90E8-4276-8BF9-1187B182AD41}" srcOrd="0" destOrd="0" presId="urn:microsoft.com/office/officeart/2005/8/layout/process1"/>
    <dgm:cxn modelId="{1727E5FC-4673-4DE5-A1B2-E7C68BB770FD}" srcId="{F47B639E-A103-40AA-BA27-6A4B7D728630}" destId="{66481866-68AF-4658-A837-5043572788A8}" srcOrd="3" destOrd="0" parTransId="{E29E2726-4A8E-42D7-A72D-B35D4DC67E4A}" sibTransId="{20FC7A7A-1DF8-4E47-8DA3-AA4309DFE7A7}"/>
    <dgm:cxn modelId="{C12A79DD-FE56-4066-B205-14B33AAEAEB8}" type="presParOf" srcId="{484547F6-54FA-4E71-8610-674E55E5CEE4}" destId="{376BC5F3-2F72-40D8-8130-EE734D792288}" srcOrd="0" destOrd="0" presId="urn:microsoft.com/office/officeart/2005/8/layout/process1"/>
    <dgm:cxn modelId="{805F4C1F-251C-4D3C-89DB-68D0D9DED098}" type="presParOf" srcId="{484547F6-54FA-4E71-8610-674E55E5CEE4}" destId="{256076A2-7B96-4C2A-9981-6DDDC0D06305}" srcOrd="1" destOrd="0" presId="urn:microsoft.com/office/officeart/2005/8/layout/process1"/>
    <dgm:cxn modelId="{66F6E93B-6DBE-4DF9-872D-93A04FC6FEAE}" type="presParOf" srcId="{256076A2-7B96-4C2A-9981-6DDDC0D06305}" destId="{6ABFB1C1-CEA1-4AC0-BBE6-8B5E6288CC09}" srcOrd="0" destOrd="0" presId="urn:microsoft.com/office/officeart/2005/8/layout/process1"/>
    <dgm:cxn modelId="{CDD12F46-CFFC-4465-AD9C-C8AF31FA62F7}" type="presParOf" srcId="{484547F6-54FA-4E71-8610-674E55E5CEE4}" destId="{F1570A85-924E-4D7E-98EB-09DA87755F7C}" srcOrd="2" destOrd="0" presId="urn:microsoft.com/office/officeart/2005/8/layout/process1"/>
    <dgm:cxn modelId="{9FB1232B-EF96-4BF9-A54A-F184C464A8D0}" type="presParOf" srcId="{484547F6-54FA-4E71-8610-674E55E5CEE4}" destId="{8B934160-A4F5-46A1-823C-B2C80850BD75}" srcOrd="3" destOrd="0" presId="urn:microsoft.com/office/officeart/2005/8/layout/process1"/>
    <dgm:cxn modelId="{882E2055-D0FF-4609-909B-DF3C64A18739}" type="presParOf" srcId="{8B934160-A4F5-46A1-823C-B2C80850BD75}" destId="{BF46C8A8-4B48-4193-A835-0AE4F72C1358}" srcOrd="0" destOrd="0" presId="urn:microsoft.com/office/officeart/2005/8/layout/process1"/>
    <dgm:cxn modelId="{162C6F7E-3140-4CA0-AF4B-BB918B2652BA}" type="presParOf" srcId="{484547F6-54FA-4E71-8610-674E55E5CEE4}" destId="{07F07989-3F3B-44F1-A7DE-ADDD795E68F4}" srcOrd="4" destOrd="0" presId="urn:microsoft.com/office/officeart/2005/8/layout/process1"/>
    <dgm:cxn modelId="{B36FCD45-BDE2-4A91-BA57-A5EA58F55601}" type="presParOf" srcId="{484547F6-54FA-4E71-8610-674E55E5CEE4}" destId="{F770DBA5-90E8-4276-8BF9-1187B182AD41}" srcOrd="5" destOrd="0" presId="urn:microsoft.com/office/officeart/2005/8/layout/process1"/>
    <dgm:cxn modelId="{098A8C9C-A7BE-4E61-A61E-736074D9844D}" type="presParOf" srcId="{F770DBA5-90E8-4276-8BF9-1187B182AD41}" destId="{FF7E2DF0-4714-4164-8283-5E633D041883}" srcOrd="0" destOrd="0" presId="urn:microsoft.com/office/officeart/2005/8/layout/process1"/>
    <dgm:cxn modelId="{E80DD3F5-33DD-419E-8FD7-64EFCA497FCD}" type="presParOf" srcId="{484547F6-54FA-4E71-8610-674E55E5CEE4}" destId="{DF1235B7-FE3B-4F24-B8E9-1330760DFB6A}" srcOrd="6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47B639E-A103-40AA-BA27-6A4B7D728630}" type="doc">
      <dgm:prSet loTypeId="urn:microsoft.com/office/officeart/2005/8/layout/process1" loCatId="process" qsTypeId="urn:microsoft.com/office/officeart/2005/8/quickstyle/simple1" qsCatId="simple" csTypeId="urn:microsoft.com/office/officeart/2005/8/colors/accent3_1" csCatId="accent3" phldr="1"/>
      <dgm:spPr/>
    </dgm:pt>
    <dgm:pt modelId="{00A286CA-CD64-44EE-93E9-2F4E2D9C6B5F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Siembra</a:t>
          </a:r>
        </a:p>
      </dgm:t>
    </dgm:pt>
    <dgm:pt modelId="{67163CDD-5FFE-4BAA-A9E6-4F9D649C3741}" type="parTrans" cxnId="{AD38542A-4BA9-429E-BC61-B4C80E20670C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DEF9C61D-BF1D-4DB5-859E-CA20073690B3}" type="sibTrans" cxnId="{AD38542A-4BA9-429E-BC61-B4C80E20670C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F44E7E7E-5E88-498F-B7A4-C88B05DDAAC7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Fertilización</a:t>
          </a:r>
        </a:p>
      </dgm:t>
    </dgm:pt>
    <dgm:pt modelId="{0C49BDCA-42C7-4CAB-9044-7323925C570D}" type="parTrans" cxnId="{E41498E4-0C75-4125-824E-4362B8D25A0A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4F9DF921-F09D-412C-8856-AC5BF3874B56}" type="sibTrans" cxnId="{E41498E4-0C75-4125-824E-4362B8D25A0A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BAF885DA-3344-4494-88F5-78A7574F913F}">
      <dgm:prSet phldrT="[Texto]" custT="1"/>
      <dgm:spPr>
        <a:noFill/>
      </dgm:spPr>
      <dgm:t>
        <a:bodyPr/>
        <a:lstStyle/>
        <a:p>
          <a:r>
            <a:rPr lang="es-AR" sz="1800" b="1" dirty="0">
              <a:solidFill>
                <a:schemeClr val="bg1"/>
              </a:solidFill>
            </a:rPr>
            <a:t>Cuidado sanitario</a:t>
          </a:r>
        </a:p>
      </dgm:t>
    </dgm:pt>
    <dgm:pt modelId="{2C7F4408-9E30-4A27-BAB7-41266EF4DB64}" type="parTrans" cxnId="{4D85A7B0-95C2-42FB-93AC-F495BE4A24CB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35F52D96-E387-4E50-BA87-9F154AB1F742}" type="sibTrans" cxnId="{4D85A7B0-95C2-42FB-93AC-F495BE4A24CB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66481866-68AF-4658-A837-5043572788A8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Nivel Tecnológico</a:t>
          </a:r>
        </a:p>
      </dgm:t>
    </dgm:pt>
    <dgm:pt modelId="{E29E2726-4A8E-42D7-A72D-B35D4DC67E4A}" type="parTrans" cxnId="{1727E5FC-4673-4DE5-A1B2-E7C68BB770FD}">
      <dgm:prSet/>
      <dgm:spPr/>
      <dgm:t>
        <a:bodyPr/>
        <a:lstStyle/>
        <a:p>
          <a:endParaRPr lang="es-AR" sz="1800"/>
        </a:p>
      </dgm:t>
    </dgm:pt>
    <dgm:pt modelId="{20FC7A7A-1DF8-4E47-8DA3-AA4309DFE7A7}" type="sibTrans" cxnId="{1727E5FC-4673-4DE5-A1B2-E7C68BB770FD}">
      <dgm:prSet/>
      <dgm:spPr/>
      <dgm:t>
        <a:bodyPr/>
        <a:lstStyle/>
        <a:p>
          <a:endParaRPr lang="es-AR" sz="1800"/>
        </a:p>
      </dgm:t>
    </dgm:pt>
    <dgm:pt modelId="{484547F6-54FA-4E71-8610-674E55E5CEE4}" type="pres">
      <dgm:prSet presAssocID="{F47B639E-A103-40AA-BA27-6A4B7D728630}" presName="Name0" presStyleCnt="0">
        <dgm:presLayoutVars>
          <dgm:dir/>
          <dgm:resizeHandles val="exact"/>
        </dgm:presLayoutVars>
      </dgm:prSet>
      <dgm:spPr/>
    </dgm:pt>
    <dgm:pt modelId="{376BC5F3-2F72-40D8-8130-EE734D792288}" type="pres">
      <dgm:prSet presAssocID="{00A286CA-CD64-44EE-93E9-2F4E2D9C6B5F}" presName="node" presStyleLbl="node1" presStyleIdx="0" presStyleCnt="4">
        <dgm:presLayoutVars>
          <dgm:bulletEnabled val="1"/>
        </dgm:presLayoutVars>
      </dgm:prSet>
      <dgm:spPr/>
    </dgm:pt>
    <dgm:pt modelId="{256076A2-7B96-4C2A-9981-6DDDC0D06305}" type="pres">
      <dgm:prSet presAssocID="{DEF9C61D-BF1D-4DB5-859E-CA20073690B3}" presName="sibTrans" presStyleLbl="sibTrans2D1" presStyleIdx="0" presStyleCnt="3"/>
      <dgm:spPr/>
    </dgm:pt>
    <dgm:pt modelId="{6ABFB1C1-CEA1-4AC0-BBE6-8B5E6288CC09}" type="pres">
      <dgm:prSet presAssocID="{DEF9C61D-BF1D-4DB5-859E-CA20073690B3}" presName="connectorText" presStyleLbl="sibTrans2D1" presStyleIdx="0" presStyleCnt="3"/>
      <dgm:spPr/>
    </dgm:pt>
    <dgm:pt modelId="{F1570A85-924E-4D7E-98EB-09DA87755F7C}" type="pres">
      <dgm:prSet presAssocID="{F44E7E7E-5E88-498F-B7A4-C88B05DDAAC7}" presName="node" presStyleLbl="node1" presStyleIdx="1" presStyleCnt="4">
        <dgm:presLayoutVars>
          <dgm:bulletEnabled val="1"/>
        </dgm:presLayoutVars>
      </dgm:prSet>
      <dgm:spPr/>
    </dgm:pt>
    <dgm:pt modelId="{8B934160-A4F5-46A1-823C-B2C80850BD75}" type="pres">
      <dgm:prSet presAssocID="{4F9DF921-F09D-412C-8856-AC5BF3874B56}" presName="sibTrans" presStyleLbl="sibTrans2D1" presStyleIdx="1" presStyleCnt="3"/>
      <dgm:spPr/>
    </dgm:pt>
    <dgm:pt modelId="{BF46C8A8-4B48-4193-A835-0AE4F72C1358}" type="pres">
      <dgm:prSet presAssocID="{4F9DF921-F09D-412C-8856-AC5BF3874B56}" presName="connectorText" presStyleLbl="sibTrans2D1" presStyleIdx="1" presStyleCnt="3"/>
      <dgm:spPr/>
    </dgm:pt>
    <dgm:pt modelId="{07F07989-3F3B-44F1-A7DE-ADDD795E68F4}" type="pres">
      <dgm:prSet presAssocID="{BAF885DA-3344-4494-88F5-78A7574F913F}" presName="node" presStyleLbl="node1" presStyleIdx="2" presStyleCnt="4">
        <dgm:presLayoutVars>
          <dgm:bulletEnabled val="1"/>
        </dgm:presLayoutVars>
      </dgm:prSet>
      <dgm:spPr/>
    </dgm:pt>
    <dgm:pt modelId="{F770DBA5-90E8-4276-8BF9-1187B182AD41}" type="pres">
      <dgm:prSet presAssocID="{35F52D96-E387-4E50-BA87-9F154AB1F742}" presName="sibTrans" presStyleLbl="sibTrans2D1" presStyleIdx="2" presStyleCnt="3"/>
      <dgm:spPr/>
    </dgm:pt>
    <dgm:pt modelId="{FF7E2DF0-4714-4164-8283-5E633D041883}" type="pres">
      <dgm:prSet presAssocID="{35F52D96-E387-4E50-BA87-9F154AB1F742}" presName="connectorText" presStyleLbl="sibTrans2D1" presStyleIdx="2" presStyleCnt="3"/>
      <dgm:spPr/>
    </dgm:pt>
    <dgm:pt modelId="{DF1235B7-FE3B-4F24-B8E9-1330760DFB6A}" type="pres">
      <dgm:prSet presAssocID="{66481866-68AF-4658-A837-5043572788A8}" presName="node" presStyleLbl="node1" presStyleIdx="3" presStyleCnt="4">
        <dgm:presLayoutVars>
          <dgm:bulletEnabled val="1"/>
        </dgm:presLayoutVars>
      </dgm:prSet>
      <dgm:spPr/>
    </dgm:pt>
  </dgm:ptLst>
  <dgm:cxnLst>
    <dgm:cxn modelId="{65EB091F-93E9-48E8-BA38-01E7558C1733}" type="presOf" srcId="{BAF885DA-3344-4494-88F5-78A7574F913F}" destId="{07F07989-3F3B-44F1-A7DE-ADDD795E68F4}" srcOrd="0" destOrd="0" presId="urn:microsoft.com/office/officeart/2005/8/layout/process1"/>
    <dgm:cxn modelId="{AD38542A-4BA9-429E-BC61-B4C80E20670C}" srcId="{F47B639E-A103-40AA-BA27-6A4B7D728630}" destId="{00A286CA-CD64-44EE-93E9-2F4E2D9C6B5F}" srcOrd="0" destOrd="0" parTransId="{67163CDD-5FFE-4BAA-A9E6-4F9D649C3741}" sibTransId="{DEF9C61D-BF1D-4DB5-859E-CA20073690B3}"/>
    <dgm:cxn modelId="{7689882B-9633-4745-A0AE-042B8C1A4AFC}" type="presOf" srcId="{66481866-68AF-4658-A837-5043572788A8}" destId="{DF1235B7-FE3B-4F24-B8E9-1330760DFB6A}" srcOrd="0" destOrd="0" presId="urn:microsoft.com/office/officeart/2005/8/layout/process1"/>
    <dgm:cxn modelId="{8CCC2335-AF46-458B-824C-617DC686D62A}" type="presOf" srcId="{4F9DF921-F09D-412C-8856-AC5BF3874B56}" destId="{8B934160-A4F5-46A1-823C-B2C80850BD75}" srcOrd="0" destOrd="0" presId="urn:microsoft.com/office/officeart/2005/8/layout/process1"/>
    <dgm:cxn modelId="{1029413D-BC9C-4A74-8179-873A4AFDA382}" type="presOf" srcId="{F44E7E7E-5E88-498F-B7A4-C88B05DDAAC7}" destId="{F1570A85-924E-4D7E-98EB-09DA87755F7C}" srcOrd="0" destOrd="0" presId="urn:microsoft.com/office/officeart/2005/8/layout/process1"/>
    <dgm:cxn modelId="{92A47A5F-C795-4DC3-9A8B-8692D4719B78}" type="presOf" srcId="{DEF9C61D-BF1D-4DB5-859E-CA20073690B3}" destId="{256076A2-7B96-4C2A-9981-6DDDC0D06305}" srcOrd="0" destOrd="0" presId="urn:microsoft.com/office/officeart/2005/8/layout/process1"/>
    <dgm:cxn modelId="{58B6A545-9EBF-4F30-A898-8CEB32F6E971}" type="presOf" srcId="{35F52D96-E387-4E50-BA87-9F154AB1F742}" destId="{F770DBA5-90E8-4276-8BF9-1187B182AD41}" srcOrd="0" destOrd="0" presId="urn:microsoft.com/office/officeart/2005/8/layout/process1"/>
    <dgm:cxn modelId="{D261C898-2E0C-4B0E-B0C1-6D3E6B292D8B}" type="presOf" srcId="{DEF9C61D-BF1D-4DB5-859E-CA20073690B3}" destId="{6ABFB1C1-CEA1-4AC0-BBE6-8B5E6288CC09}" srcOrd="1" destOrd="0" presId="urn:microsoft.com/office/officeart/2005/8/layout/process1"/>
    <dgm:cxn modelId="{859F4FA6-B9B0-4914-811A-6CFA3283739B}" type="presOf" srcId="{F47B639E-A103-40AA-BA27-6A4B7D728630}" destId="{484547F6-54FA-4E71-8610-674E55E5CEE4}" srcOrd="0" destOrd="0" presId="urn:microsoft.com/office/officeart/2005/8/layout/process1"/>
    <dgm:cxn modelId="{4D85A7B0-95C2-42FB-93AC-F495BE4A24CB}" srcId="{F47B639E-A103-40AA-BA27-6A4B7D728630}" destId="{BAF885DA-3344-4494-88F5-78A7574F913F}" srcOrd="2" destOrd="0" parTransId="{2C7F4408-9E30-4A27-BAB7-41266EF4DB64}" sibTransId="{35F52D96-E387-4E50-BA87-9F154AB1F742}"/>
    <dgm:cxn modelId="{E4EF6FB3-8FC8-4E74-B433-1201B7AE4B05}" type="presOf" srcId="{00A286CA-CD64-44EE-93E9-2F4E2D9C6B5F}" destId="{376BC5F3-2F72-40D8-8130-EE734D792288}" srcOrd="0" destOrd="0" presId="urn:microsoft.com/office/officeart/2005/8/layout/process1"/>
    <dgm:cxn modelId="{83F42ECE-FABC-4194-A4AA-191F1BA79B44}" type="presOf" srcId="{4F9DF921-F09D-412C-8856-AC5BF3874B56}" destId="{BF46C8A8-4B48-4193-A835-0AE4F72C1358}" srcOrd="1" destOrd="0" presId="urn:microsoft.com/office/officeart/2005/8/layout/process1"/>
    <dgm:cxn modelId="{0F829DD2-B5A0-4721-8EC8-5BF7754CC9CF}" type="presOf" srcId="{35F52D96-E387-4E50-BA87-9F154AB1F742}" destId="{FF7E2DF0-4714-4164-8283-5E633D041883}" srcOrd="1" destOrd="0" presId="urn:microsoft.com/office/officeart/2005/8/layout/process1"/>
    <dgm:cxn modelId="{E41498E4-0C75-4125-824E-4362B8D25A0A}" srcId="{F47B639E-A103-40AA-BA27-6A4B7D728630}" destId="{F44E7E7E-5E88-498F-B7A4-C88B05DDAAC7}" srcOrd="1" destOrd="0" parTransId="{0C49BDCA-42C7-4CAB-9044-7323925C570D}" sibTransId="{4F9DF921-F09D-412C-8856-AC5BF3874B56}"/>
    <dgm:cxn modelId="{1727E5FC-4673-4DE5-A1B2-E7C68BB770FD}" srcId="{F47B639E-A103-40AA-BA27-6A4B7D728630}" destId="{66481866-68AF-4658-A837-5043572788A8}" srcOrd="3" destOrd="0" parTransId="{E29E2726-4A8E-42D7-A72D-B35D4DC67E4A}" sibTransId="{20FC7A7A-1DF8-4E47-8DA3-AA4309DFE7A7}"/>
    <dgm:cxn modelId="{29706237-591C-4DCF-B7EB-020A17FB38E5}" type="presParOf" srcId="{484547F6-54FA-4E71-8610-674E55E5CEE4}" destId="{376BC5F3-2F72-40D8-8130-EE734D792288}" srcOrd="0" destOrd="0" presId="urn:microsoft.com/office/officeart/2005/8/layout/process1"/>
    <dgm:cxn modelId="{7E7D0DCA-470B-425C-B32E-E041D6149B98}" type="presParOf" srcId="{484547F6-54FA-4E71-8610-674E55E5CEE4}" destId="{256076A2-7B96-4C2A-9981-6DDDC0D06305}" srcOrd="1" destOrd="0" presId="urn:microsoft.com/office/officeart/2005/8/layout/process1"/>
    <dgm:cxn modelId="{37D0E367-2CC8-4476-8D26-9A2F5F0D5539}" type="presParOf" srcId="{256076A2-7B96-4C2A-9981-6DDDC0D06305}" destId="{6ABFB1C1-CEA1-4AC0-BBE6-8B5E6288CC09}" srcOrd="0" destOrd="0" presId="urn:microsoft.com/office/officeart/2005/8/layout/process1"/>
    <dgm:cxn modelId="{4227B70C-7C86-4209-AFB7-CDBEF9F41D7C}" type="presParOf" srcId="{484547F6-54FA-4E71-8610-674E55E5CEE4}" destId="{F1570A85-924E-4D7E-98EB-09DA87755F7C}" srcOrd="2" destOrd="0" presId="urn:microsoft.com/office/officeart/2005/8/layout/process1"/>
    <dgm:cxn modelId="{D745C336-598F-4FD1-95FD-08C2387F4868}" type="presParOf" srcId="{484547F6-54FA-4E71-8610-674E55E5CEE4}" destId="{8B934160-A4F5-46A1-823C-B2C80850BD75}" srcOrd="3" destOrd="0" presId="urn:microsoft.com/office/officeart/2005/8/layout/process1"/>
    <dgm:cxn modelId="{A5B3DCD8-2968-4A34-B43D-7239EE42572B}" type="presParOf" srcId="{8B934160-A4F5-46A1-823C-B2C80850BD75}" destId="{BF46C8A8-4B48-4193-A835-0AE4F72C1358}" srcOrd="0" destOrd="0" presId="urn:microsoft.com/office/officeart/2005/8/layout/process1"/>
    <dgm:cxn modelId="{1EA56D12-65A0-4113-A556-CCBBD6E272B5}" type="presParOf" srcId="{484547F6-54FA-4E71-8610-674E55E5CEE4}" destId="{07F07989-3F3B-44F1-A7DE-ADDD795E68F4}" srcOrd="4" destOrd="0" presId="urn:microsoft.com/office/officeart/2005/8/layout/process1"/>
    <dgm:cxn modelId="{B3B6472A-A069-40B3-BAE4-708837F0CA71}" type="presParOf" srcId="{484547F6-54FA-4E71-8610-674E55E5CEE4}" destId="{F770DBA5-90E8-4276-8BF9-1187B182AD41}" srcOrd="5" destOrd="0" presId="urn:microsoft.com/office/officeart/2005/8/layout/process1"/>
    <dgm:cxn modelId="{1564AB79-161C-4C2B-B03A-69B4B11788DB}" type="presParOf" srcId="{F770DBA5-90E8-4276-8BF9-1187B182AD41}" destId="{FF7E2DF0-4714-4164-8283-5E633D041883}" srcOrd="0" destOrd="0" presId="urn:microsoft.com/office/officeart/2005/8/layout/process1"/>
    <dgm:cxn modelId="{65111BA1-0B76-4CC5-89A6-FAB8EB804FE5}" type="presParOf" srcId="{484547F6-54FA-4E71-8610-674E55E5CEE4}" destId="{DF1235B7-FE3B-4F24-B8E9-1330760DFB6A}" srcOrd="6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47B639E-A103-40AA-BA27-6A4B7D728630}" type="doc">
      <dgm:prSet loTypeId="urn:microsoft.com/office/officeart/2005/8/layout/process1" loCatId="process" qsTypeId="urn:microsoft.com/office/officeart/2005/8/quickstyle/simple1" qsCatId="simple" csTypeId="urn:microsoft.com/office/officeart/2005/8/colors/accent3_1" csCatId="accent3" phldr="1"/>
      <dgm:spPr/>
    </dgm:pt>
    <dgm:pt modelId="{00A286CA-CD64-44EE-93E9-2F4E2D9C6B5F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Siembra</a:t>
          </a:r>
        </a:p>
      </dgm:t>
    </dgm:pt>
    <dgm:pt modelId="{67163CDD-5FFE-4BAA-A9E6-4F9D649C3741}" type="parTrans" cxnId="{AD38542A-4BA9-429E-BC61-B4C80E20670C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DEF9C61D-BF1D-4DB5-859E-CA20073690B3}" type="sibTrans" cxnId="{AD38542A-4BA9-429E-BC61-B4C80E20670C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F44E7E7E-5E88-498F-B7A4-C88B05DDAAC7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Fertilización</a:t>
          </a:r>
        </a:p>
      </dgm:t>
    </dgm:pt>
    <dgm:pt modelId="{0C49BDCA-42C7-4CAB-9044-7323925C570D}" type="parTrans" cxnId="{E41498E4-0C75-4125-824E-4362B8D25A0A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4F9DF921-F09D-412C-8856-AC5BF3874B56}" type="sibTrans" cxnId="{E41498E4-0C75-4125-824E-4362B8D25A0A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BAF885DA-3344-4494-88F5-78A7574F913F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Cuidado sanitario</a:t>
          </a:r>
        </a:p>
      </dgm:t>
    </dgm:pt>
    <dgm:pt modelId="{2C7F4408-9E30-4A27-BAB7-41266EF4DB64}" type="parTrans" cxnId="{4D85A7B0-95C2-42FB-93AC-F495BE4A24CB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35F52D96-E387-4E50-BA87-9F154AB1F742}" type="sibTrans" cxnId="{4D85A7B0-95C2-42FB-93AC-F495BE4A24CB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66481866-68AF-4658-A837-5043572788A8}">
      <dgm:prSet phldrT="[Texto]" custT="1"/>
      <dgm:spPr>
        <a:noFill/>
      </dgm:spPr>
      <dgm:t>
        <a:bodyPr/>
        <a:lstStyle/>
        <a:p>
          <a:r>
            <a:rPr lang="es-AR" sz="1800" b="1" dirty="0">
              <a:solidFill>
                <a:schemeClr val="bg1"/>
              </a:solidFill>
            </a:rPr>
            <a:t>Nivel Tecnológico</a:t>
          </a:r>
        </a:p>
      </dgm:t>
    </dgm:pt>
    <dgm:pt modelId="{E29E2726-4A8E-42D7-A72D-B35D4DC67E4A}" type="parTrans" cxnId="{1727E5FC-4673-4DE5-A1B2-E7C68BB770FD}">
      <dgm:prSet/>
      <dgm:spPr/>
      <dgm:t>
        <a:bodyPr/>
        <a:lstStyle/>
        <a:p>
          <a:endParaRPr lang="es-AR" sz="1800"/>
        </a:p>
      </dgm:t>
    </dgm:pt>
    <dgm:pt modelId="{20FC7A7A-1DF8-4E47-8DA3-AA4309DFE7A7}" type="sibTrans" cxnId="{1727E5FC-4673-4DE5-A1B2-E7C68BB770FD}">
      <dgm:prSet/>
      <dgm:spPr/>
      <dgm:t>
        <a:bodyPr/>
        <a:lstStyle/>
        <a:p>
          <a:endParaRPr lang="es-AR" sz="1800"/>
        </a:p>
      </dgm:t>
    </dgm:pt>
    <dgm:pt modelId="{484547F6-54FA-4E71-8610-674E55E5CEE4}" type="pres">
      <dgm:prSet presAssocID="{F47B639E-A103-40AA-BA27-6A4B7D728630}" presName="Name0" presStyleCnt="0">
        <dgm:presLayoutVars>
          <dgm:dir/>
          <dgm:resizeHandles val="exact"/>
        </dgm:presLayoutVars>
      </dgm:prSet>
      <dgm:spPr/>
    </dgm:pt>
    <dgm:pt modelId="{376BC5F3-2F72-40D8-8130-EE734D792288}" type="pres">
      <dgm:prSet presAssocID="{00A286CA-CD64-44EE-93E9-2F4E2D9C6B5F}" presName="node" presStyleLbl="node1" presStyleIdx="0" presStyleCnt="4">
        <dgm:presLayoutVars>
          <dgm:bulletEnabled val="1"/>
        </dgm:presLayoutVars>
      </dgm:prSet>
      <dgm:spPr/>
    </dgm:pt>
    <dgm:pt modelId="{256076A2-7B96-4C2A-9981-6DDDC0D06305}" type="pres">
      <dgm:prSet presAssocID="{DEF9C61D-BF1D-4DB5-859E-CA20073690B3}" presName="sibTrans" presStyleLbl="sibTrans2D1" presStyleIdx="0" presStyleCnt="3"/>
      <dgm:spPr/>
    </dgm:pt>
    <dgm:pt modelId="{6ABFB1C1-CEA1-4AC0-BBE6-8B5E6288CC09}" type="pres">
      <dgm:prSet presAssocID="{DEF9C61D-BF1D-4DB5-859E-CA20073690B3}" presName="connectorText" presStyleLbl="sibTrans2D1" presStyleIdx="0" presStyleCnt="3"/>
      <dgm:spPr/>
    </dgm:pt>
    <dgm:pt modelId="{F1570A85-924E-4D7E-98EB-09DA87755F7C}" type="pres">
      <dgm:prSet presAssocID="{F44E7E7E-5E88-498F-B7A4-C88B05DDAAC7}" presName="node" presStyleLbl="node1" presStyleIdx="1" presStyleCnt="4">
        <dgm:presLayoutVars>
          <dgm:bulletEnabled val="1"/>
        </dgm:presLayoutVars>
      </dgm:prSet>
      <dgm:spPr/>
    </dgm:pt>
    <dgm:pt modelId="{8B934160-A4F5-46A1-823C-B2C80850BD75}" type="pres">
      <dgm:prSet presAssocID="{4F9DF921-F09D-412C-8856-AC5BF3874B56}" presName="sibTrans" presStyleLbl="sibTrans2D1" presStyleIdx="1" presStyleCnt="3"/>
      <dgm:spPr/>
    </dgm:pt>
    <dgm:pt modelId="{BF46C8A8-4B48-4193-A835-0AE4F72C1358}" type="pres">
      <dgm:prSet presAssocID="{4F9DF921-F09D-412C-8856-AC5BF3874B56}" presName="connectorText" presStyleLbl="sibTrans2D1" presStyleIdx="1" presStyleCnt="3"/>
      <dgm:spPr/>
    </dgm:pt>
    <dgm:pt modelId="{07F07989-3F3B-44F1-A7DE-ADDD795E68F4}" type="pres">
      <dgm:prSet presAssocID="{BAF885DA-3344-4494-88F5-78A7574F913F}" presName="node" presStyleLbl="node1" presStyleIdx="2" presStyleCnt="4">
        <dgm:presLayoutVars>
          <dgm:bulletEnabled val="1"/>
        </dgm:presLayoutVars>
      </dgm:prSet>
      <dgm:spPr/>
    </dgm:pt>
    <dgm:pt modelId="{F770DBA5-90E8-4276-8BF9-1187B182AD41}" type="pres">
      <dgm:prSet presAssocID="{35F52D96-E387-4E50-BA87-9F154AB1F742}" presName="sibTrans" presStyleLbl="sibTrans2D1" presStyleIdx="2" presStyleCnt="3"/>
      <dgm:spPr/>
    </dgm:pt>
    <dgm:pt modelId="{FF7E2DF0-4714-4164-8283-5E633D041883}" type="pres">
      <dgm:prSet presAssocID="{35F52D96-E387-4E50-BA87-9F154AB1F742}" presName="connectorText" presStyleLbl="sibTrans2D1" presStyleIdx="2" presStyleCnt="3"/>
      <dgm:spPr/>
    </dgm:pt>
    <dgm:pt modelId="{DF1235B7-FE3B-4F24-B8E9-1330760DFB6A}" type="pres">
      <dgm:prSet presAssocID="{66481866-68AF-4658-A837-5043572788A8}" presName="node" presStyleLbl="node1" presStyleIdx="3" presStyleCnt="4">
        <dgm:presLayoutVars>
          <dgm:bulletEnabled val="1"/>
        </dgm:presLayoutVars>
      </dgm:prSet>
      <dgm:spPr/>
    </dgm:pt>
  </dgm:ptLst>
  <dgm:cxnLst>
    <dgm:cxn modelId="{47C02602-9533-4D44-950C-D72DCBF21F69}" type="presOf" srcId="{35F52D96-E387-4E50-BA87-9F154AB1F742}" destId="{FF7E2DF0-4714-4164-8283-5E633D041883}" srcOrd="1" destOrd="0" presId="urn:microsoft.com/office/officeart/2005/8/layout/process1"/>
    <dgm:cxn modelId="{E7A5C409-12E8-4333-B4EB-1BCAE3E313D0}" type="presOf" srcId="{4F9DF921-F09D-412C-8856-AC5BF3874B56}" destId="{BF46C8A8-4B48-4193-A835-0AE4F72C1358}" srcOrd="1" destOrd="0" presId="urn:microsoft.com/office/officeart/2005/8/layout/process1"/>
    <dgm:cxn modelId="{843EF228-4D19-47BA-A41E-A3EF7359A7CC}" type="presOf" srcId="{4F9DF921-F09D-412C-8856-AC5BF3874B56}" destId="{8B934160-A4F5-46A1-823C-B2C80850BD75}" srcOrd="0" destOrd="0" presId="urn:microsoft.com/office/officeart/2005/8/layout/process1"/>
    <dgm:cxn modelId="{AD38542A-4BA9-429E-BC61-B4C80E20670C}" srcId="{F47B639E-A103-40AA-BA27-6A4B7D728630}" destId="{00A286CA-CD64-44EE-93E9-2F4E2D9C6B5F}" srcOrd="0" destOrd="0" parTransId="{67163CDD-5FFE-4BAA-A9E6-4F9D649C3741}" sibTransId="{DEF9C61D-BF1D-4DB5-859E-CA20073690B3}"/>
    <dgm:cxn modelId="{EABF235C-B45F-47F9-A451-D30CEA79F3EC}" type="presOf" srcId="{DEF9C61D-BF1D-4DB5-859E-CA20073690B3}" destId="{256076A2-7B96-4C2A-9981-6DDDC0D06305}" srcOrd="0" destOrd="0" presId="urn:microsoft.com/office/officeart/2005/8/layout/process1"/>
    <dgm:cxn modelId="{4CC1E767-AA94-4935-981B-F222CC30FD10}" type="presOf" srcId="{BAF885DA-3344-4494-88F5-78A7574F913F}" destId="{07F07989-3F3B-44F1-A7DE-ADDD795E68F4}" srcOrd="0" destOrd="0" presId="urn:microsoft.com/office/officeart/2005/8/layout/process1"/>
    <dgm:cxn modelId="{4C15F989-6364-4D82-A69D-A89402C368B8}" type="presOf" srcId="{F44E7E7E-5E88-498F-B7A4-C88B05DDAAC7}" destId="{F1570A85-924E-4D7E-98EB-09DA87755F7C}" srcOrd="0" destOrd="0" presId="urn:microsoft.com/office/officeart/2005/8/layout/process1"/>
    <dgm:cxn modelId="{7400139A-ED47-460E-8E5C-A34B2E71A43B}" type="presOf" srcId="{F47B639E-A103-40AA-BA27-6A4B7D728630}" destId="{484547F6-54FA-4E71-8610-674E55E5CEE4}" srcOrd="0" destOrd="0" presId="urn:microsoft.com/office/officeart/2005/8/layout/process1"/>
    <dgm:cxn modelId="{7AE144AE-E3DA-4D6C-AAC4-97A1E0A2FC8C}" type="presOf" srcId="{00A286CA-CD64-44EE-93E9-2F4E2D9C6B5F}" destId="{376BC5F3-2F72-40D8-8130-EE734D792288}" srcOrd="0" destOrd="0" presId="urn:microsoft.com/office/officeart/2005/8/layout/process1"/>
    <dgm:cxn modelId="{863F76B0-226A-49C0-92A3-57B907BD1E56}" type="presOf" srcId="{35F52D96-E387-4E50-BA87-9F154AB1F742}" destId="{F770DBA5-90E8-4276-8BF9-1187B182AD41}" srcOrd="0" destOrd="0" presId="urn:microsoft.com/office/officeart/2005/8/layout/process1"/>
    <dgm:cxn modelId="{4D85A7B0-95C2-42FB-93AC-F495BE4A24CB}" srcId="{F47B639E-A103-40AA-BA27-6A4B7D728630}" destId="{BAF885DA-3344-4494-88F5-78A7574F913F}" srcOrd="2" destOrd="0" parTransId="{2C7F4408-9E30-4A27-BAB7-41266EF4DB64}" sibTransId="{35F52D96-E387-4E50-BA87-9F154AB1F742}"/>
    <dgm:cxn modelId="{3574C5BD-A156-468A-B500-11C938F17BA1}" type="presOf" srcId="{66481866-68AF-4658-A837-5043572788A8}" destId="{DF1235B7-FE3B-4F24-B8E9-1330760DFB6A}" srcOrd="0" destOrd="0" presId="urn:microsoft.com/office/officeart/2005/8/layout/process1"/>
    <dgm:cxn modelId="{8C9933BF-8437-4F6F-BF89-4289E9DCAEFC}" type="presOf" srcId="{DEF9C61D-BF1D-4DB5-859E-CA20073690B3}" destId="{6ABFB1C1-CEA1-4AC0-BBE6-8B5E6288CC09}" srcOrd="1" destOrd="0" presId="urn:microsoft.com/office/officeart/2005/8/layout/process1"/>
    <dgm:cxn modelId="{E41498E4-0C75-4125-824E-4362B8D25A0A}" srcId="{F47B639E-A103-40AA-BA27-6A4B7D728630}" destId="{F44E7E7E-5E88-498F-B7A4-C88B05DDAAC7}" srcOrd="1" destOrd="0" parTransId="{0C49BDCA-42C7-4CAB-9044-7323925C570D}" sibTransId="{4F9DF921-F09D-412C-8856-AC5BF3874B56}"/>
    <dgm:cxn modelId="{1727E5FC-4673-4DE5-A1B2-E7C68BB770FD}" srcId="{F47B639E-A103-40AA-BA27-6A4B7D728630}" destId="{66481866-68AF-4658-A837-5043572788A8}" srcOrd="3" destOrd="0" parTransId="{E29E2726-4A8E-42D7-A72D-B35D4DC67E4A}" sibTransId="{20FC7A7A-1DF8-4E47-8DA3-AA4309DFE7A7}"/>
    <dgm:cxn modelId="{FE9C7A1A-1A69-40B4-84B0-000321D73F26}" type="presParOf" srcId="{484547F6-54FA-4E71-8610-674E55E5CEE4}" destId="{376BC5F3-2F72-40D8-8130-EE734D792288}" srcOrd="0" destOrd="0" presId="urn:microsoft.com/office/officeart/2005/8/layout/process1"/>
    <dgm:cxn modelId="{ACC59726-82BE-435C-954B-CB71CBE0E1E9}" type="presParOf" srcId="{484547F6-54FA-4E71-8610-674E55E5CEE4}" destId="{256076A2-7B96-4C2A-9981-6DDDC0D06305}" srcOrd="1" destOrd="0" presId="urn:microsoft.com/office/officeart/2005/8/layout/process1"/>
    <dgm:cxn modelId="{6277F4CC-11F7-4F63-A199-1B4F9EE5B5C5}" type="presParOf" srcId="{256076A2-7B96-4C2A-9981-6DDDC0D06305}" destId="{6ABFB1C1-CEA1-4AC0-BBE6-8B5E6288CC09}" srcOrd="0" destOrd="0" presId="urn:microsoft.com/office/officeart/2005/8/layout/process1"/>
    <dgm:cxn modelId="{935FCB04-2076-46E1-AE6C-DC053C74E450}" type="presParOf" srcId="{484547F6-54FA-4E71-8610-674E55E5CEE4}" destId="{F1570A85-924E-4D7E-98EB-09DA87755F7C}" srcOrd="2" destOrd="0" presId="urn:microsoft.com/office/officeart/2005/8/layout/process1"/>
    <dgm:cxn modelId="{C42B3287-1F90-4F6E-A69D-939D2A0088CD}" type="presParOf" srcId="{484547F6-54FA-4E71-8610-674E55E5CEE4}" destId="{8B934160-A4F5-46A1-823C-B2C80850BD75}" srcOrd="3" destOrd="0" presId="urn:microsoft.com/office/officeart/2005/8/layout/process1"/>
    <dgm:cxn modelId="{DAD0901C-BBF6-4860-AA06-531992952329}" type="presParOf" srcId="{8B934160-A4F5-46A1-823C-B2C80850BD75}" destId="{BF46C8A8-4B48-4193-A835-0AE4F72C1358}" srcOrd="0" destOrd="0" presId="urn:microsoft.com/office/officeart/2005/8/layout/process1"/>
    <dgm:cxn modelId="{66D07C27-E3E9-4AE4-8965-1D9574C27A7C}" type="presParOf" srcId="{484547F6-54FA-4E71-8610-674E55E5CEE4}" destId="{07F07989-3F3B-44F1-A7DE-ADDD795E68F4}" srcOrd="4" destOrd="0" presId="urn:microsoft.com/office/officeart/2005/8/layout/process1"/>
    <dgm:cxn modelId="{FE4B2F09-042C-4728-8E69-CEFB13943DB9}" type="presParOf" srcId="{484547F6-54FA-4E71-8610-674E55E5CEE4}" destId="{F770DBA5-90E8-4276-8BF9-1187B182AD41}" srcOrd="5" destOrd="0" presId="urn:microsoft.com/office/officeart/2005/8/layout/process1"/>
    <dgm:cxn modelId="{2C464BDF-61B4-482C-85A4-511088D69277}" type="presParOf" srcId="{F770DBA5-90E8-4276-8BF9-1187B182AD41}" destId="{FF7E2DF0-4714-4164-8283-5E633D041883}" srcOrd="0" destOrd="0" presId="urn:microsoft.com/office/officeart/2005/8/layout/process1"/>
    <dgm:cxn modelId="{A86A69BB-452F-4ED7-B2BF-F5F425A5BC9F}" type="presParOf" srcId="{484547F6-54FA-4E71-8610-674E55E5CEE4}" destId="{DF1235B7-FE3B-4F24-B8E9-1330760DFB6A}" srcOrd="6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47B639E-A103-40AA-BA27-6A4B7D728630}" type="doc">
      <dgm:prSet loTypeId="urn:microsoft.com/office/officeart/2005/8/layout/process1" loCatId="process" qsTypeId="urn:microsoft.com/office/officeart/2005/8/quickstyle/simple1" qsCatId="simple" csTypeId="urn:microsoft.com/office/officeart/2005/8/colors/accent3_1" csCatId="accent3" phldr="1"/>
      <dgm:spPr/>
    </dgm:pt>
    <dgm:pt modelId="{00A286CA-CD64-44EE-93E9-2F4E2D9C6B5F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Siembra</a:t>
          </a:r>
        </a:p>
      </dgm:t>
    </dgm:pt>
    <dgm:pt modelId="{67163CDD-5FFE-4BAA-A9E6-4F9D649C3741}" type="parTrans" cxnId="{AD38542A-4BA9-429E-BC61-B4C80E20670C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DEF9C61D-BF1D-4DB5-859E-CA20073690B3}" type="sibTrans" cxnId="{AD38542A-4BA9-429E-BC61-B4C80E20670C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F44E7E7E-5E88-498F-B7A4-C88B05DDAAC7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Fertilización</a:t>
          </a:r>
        </a:p>
      </dgm:t>
    </dgm:pt>
    <dgm:pt modelId="{0C49BDCA-42C7-4CAB-9044-7323925C570D}" type="parTrans" cxnId="{E41498E4-0C75-4125-824E-4362B8D25A0A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4F9DF921-F09D-412C-8856-AC5BF3874B56}" type="sibTrans" cxnId="{E41498E4-0C75-4125-824E-4362B8D25A0A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BAF885DA-3344-4494-88F5-78A7574F913F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Cuidado sanitario</a:t>
          </a:r>
        </a:p>
      </dgm:t>
    </dgm:pt>
    <dgm:pt modelId="{2C7F4408-9E30-4A27-BAB7-41266EF4DB64}" type="parTrans" cxnId="{4D85A7B0-95C2-42FB-93AC-F495BE4A24CB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35F52D96-E387-4E50-BA87-9F154AB1F742}" type="sibTrans" cxnId="{4D85A7B0-95C2-42FB-93AC-F495BE4A24CB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66481866-68AF-4658-A837-5043572788A8}">
      <dgm:prSet phldrT="[Texto]" custT="1"/>
      <dgm:spPr>
        <a:noFill/>
      </dgm:spPr>
      <dgm:t>
        <a:bodyPr/>
        <a:lstStyle/>
        <a:p>
          <a:r>
            <a:rPr lang="es-AR" sz="1800" b="1" dirty="0">
              <a:solidFill>
                <a:schemeClr val="bg1"/>
              </a:solidFill>
            </a:rPr>
            <a:t>Nivel Tecnológico</a:t>
          </a:r>
        </a:p>
      </dgm:t>
    </dgm:pt>
    <dgm:pt modelId="{E29E2726-4A8E-42D7-A72D-B35D4DC67E4A}" type="parTrans" cxnId="{1727E5FC-4673-4DE5-A1B2-E7C68BB770FD}">
      <dgm:prSet/>
      <dgm:spPr/>
      <dgm:t>
        <a:bodyPr/>
        <a:lstStyle/>
        <a:p>
          <a:endParaRPr lang="es-AR" sz="1800"/>
        </a:p>
      </dgm:t>
    </dgm:pt>
    <dgm:pt modelId="{20FC7A7A-1DF8-4E47-8DA3-AA4309DFE7A7}" type="sibTrans" cxnId="{1727E5FC-4673-4DE5-A1B2-E7C68BB770FD}">
      <dgm:prSet/>
      <dgm:spPr/>
      <dgm:t>
        <a:bodyPr/>
        <a:lstStyle/>
        <a:p>
          <a:endParaRPr lang="es-AR" sz="1800"/>
        </a:p>
      </dgm:t>
    </dgm:pt>
    <dgm:pt modelId="{484547F6-54FA-4E71-8610-674E55E5CEE4}" type="pres">
      <dgm:prSet presAssocID="{F47B639E-A103-40AA-BA27-6A4B7D728630}" presName="Name0" presStyleCnt="0">
        <dgm:presLayoutVars>
          <dgm:dir/>
          <dgm:resizeHandles val="exact"/>
        </dgm:presLayoutVars>
      </dgm:prSet>
      <dgm:spPr/>
    </dgm:pt>
    <dgm:pt modelId="{376BC5F3-2F72-40D8-8130-EE734D792288}" type="pres">
      <dgm:prSet presAssocID="{00A286CA-CD64-44EE-93E9-2F4E2D9C6B5F}" presName="node" presStyleLbl="node1" presStyleIdx="0" presStyleCnt="4">
        <dgm:presLayoutVars>
          <dgm:bulletEnabled val="1"/>
        </dgm:presLayoutVars>
      </dgm:prSet>
      <dgm:spPr/>
    </dgm:pt>
    <dgm:pt modelId="{256076A2-7B96-4C2A-9981-6DDDC0D06305}" type="pres">
      <dgm:prSet presAssocID="{DEF9C61D-BF1D-4DB5-859E-CA20073690B3}" presName="sibTrans" presStyleLbl="sibTrans2D1" presStyleIdx="0" presStyleCnt="3"/>
      <dgm:spPr/>
    </dgm:pt>
    <dgm:pt modelId="{6ABFB1C1-CEA1-4AC0-BBE6-8B5E6288CC09}" type="pres">
      <dgm:prSet presAssocID="{DEF9C61D-BF1D-4DB5-859E-CA20073690B3}" presName="connectorText" presStyleLbl="sibTrans2D1" presStyleIdx="0" presStyleCnt="3"/>
      <dgm:spPr/>
    </dgm:pt>
    <dgm:pt modelId="{F1570A85-924E-4D7E-98EB-09DA87755F7C}" type="pres">
      <dgm:prSet presAssocID="{F44E7E7E-5E88-498F-B7A4-C88B05DDAAC7}" presName="node" presStyleLbl="node1" presStyleIdx="1" presStyleCnt="4">
        <dgm:presLayoutVars>
          <dgm:bulletEnabled val="1"/>
        </dgm:presLayoutVars>
      </dgm:prSet>
      <dgm:spPr/>
    </dgm:pt>
    <dgm:pt modelId="{8B934160-A4F5-46A1-823C-B2C80850BD75}" type="pres">
      <dgm:prSet presAssocID="{4F9DF921-F09D-412C-8856-AC5BF3874B56}" presName="sibTrans" presStyleLbl="sibTrans2D1" presStyleIdx="1" presStyleCnt="3"/>
      <dgm:spPr/>
    </dgm:pt>
    <dgm:pt modelId="{BF46C8A8-4B48-4193-A835-0AE4F72C1358}" type="pres">
      <dgm:prSet presAssocID="{4F9DF921-F09D-412C-8856-AC5BF3874B56}" presName="connectorText" presStyleLbl="sibTrans2D1" presStyleIdx="1" presStyleCnt="3"/>
      <dgm:spPr/>
    </dgm:pt>
    <dgm:pt modelId="{07F07989-3F3B-44F1-A7DE-ADDD795E68F4}" type="pres">
      <dgm:prSet presAssocID="{BAF885DA-3344-4494-88F5-78A7574F913F}" presName="node" presStyleLbl="node1" presStyleIdx="2" presStyleCnt="4">
        <dgm:presLayoutVars>
          <dgm:bulletEnabled val="1"/>
        </dgm:presLayoutVars>
      </dgm:prSet>
      <dgm:spPr/>
    </dgm:pt>
    <dgm:pt modelId="{F770DBA5-90E8-4276-8BF9-1187B182AD41}" type="pres">
      <dgm:prSet presAssocID="{35F52D96-E387-4E50-BA87-9F154AB1F742}" presName="sibTrans" presStyleLbl="sibTrans2D1" presStyleIdx="2" presStyleCnt="3"/>
      <dgm:spPr/>
    </dgm:pt>
    <dgm:pt modelId="{FF7E2DF0-4714-4164-8283-5E633D041883}" type="pres">
      <dgm:prSet presAssocID="{35F52D96-E387-4E50-BA87-9F154AB1F742}" presName="connectorText" presStyleLbl="sibTrans2D1" presStyleIdx="2" presStyleCnt="3"/>
      <dgm:spPr/>
    </dgm:pt>
    <dgm:pt modelId="{DF1235B7-FE3B-4F24-B8E9-1330760DFB6A}" type="pres">
      <dgm:prSet presAssocID="{66481866-68AF-4658-A837-5043572788A8}" presName="node" presStyleLbl="node1" presStyleIdx="3" presStyleCnt="4">
        <dgm:presLayoutVars>
          <dgm:bulletEnabled val="1"/>
        </dgm:presLayoutVars>
      </dgm:prSet>
      <dgm:spPr/>
    </dgm:pt>
  </dgm:ptLst>
  <dgm:cxnLst>
    <dgm:cxn modelId="{DCBBCD04-1C63-430F-BA77-58EAF19FB28D}" type="presOf" srcId="{35F52D96-E387-4E50-BA87-9F154AB1F742}" destId="{F770DBA5-90E8-4276-8BF9-1187B182AD41}" srcOrd="0" destOrd="0" presId="urn:microsoft.com/office/officeart/2005/8/layout/process1"/>
    <dgm:cxn modelId="{16BB6B05-BB5E-43BB-B37B-5AAD70BF7B92}" type="presOf" srcId="{00A286CA-CD64-44EE-93E9-2F4E2D9C6B5F}" destId="{376BC5F3-2F72-40D8-8130-EE734D792288}" srcOrd="0" destOrd="0" presId="urn:microsoft.com/office/officeart/2005/8/layout/process1"/>
    <dgm:cxn modelId="{3ED88607-A4D2-4803-8F40-1F0E7A7E9D7C}" type="presOf" srcId="{DEF9C61D-BF1D-4DB5-859E-CA20073690B3}" destId="{6ABFB1C1-CEA1-4AC0-BBE6-8B5E6288CC09}" srcOrd="1" destOrd="0" presId="urn:microsoft.com/office/officeart/2005/8/layout/process1"/>
    <dgm:cxn modelId="{AD38542A-4BA9-429E-BC61-B4C80E20670C}" srcId="{F47B639E-A103-40AA-BA27-6A4B7D728630}" destId="{00A286CA-CD64-44EE-93E9-2F4E2D9C6B5F}" srcOrd="0" destOrd="0" parTransId="{67163CDD-5FFE-4BAA-A9E6-4F9D649C3741}" sibTransId="{DEF9C61D-BF1D-4DB5-859E-CA20073690B3}"/>
    <dgm:cxn modelId="{9C9C5F46-7E0E-4E35-B4A1-AF6C01DC2421}" type="presOf" srcId="{BAF885DA-3344-4494-88F5-78A7574F913F}" destId="{07F07989-3F3B-44F1-A7DE-ADDD795E68F4}" srcOrd="0" destOrd="0" presId="urn:microsoft.com/office/officeart/2005/8/layout/process1"/>
    <dgm:cxn modelId="{49B14471-B1DE-42AE-83F7-B729B77305EC}" type="presOf" srcId="{35F52D96-E387-4E50-BA87-9F154AB1F742}" destId="{FF7E2DF0-4714-4164-8283-5E633D041883}" srcOrd="1" destOrd="0" presId="urn:microsoft.com/office/officeart/2005/8/layout/process1"/>
    <dgm:cxn modelId="{8703D098-CD7C-4A60-A536-E722B4507F26}" type="presOf" srcId="{66481866-68AF-4658-A837-5043572788A8}" destId="{DF1235B7-FE3B-4F24-B8E9-1330760DFB6A}" srcOrd="0" destOrd="0" presId="urn:microsoft.com/office/officeart/2005/8/layout/process1"/>
    <dgm:cxn modelId="{D673F29B-251E-4A04-83B7-40F09B5F1B56}" type="presOf" srcId="{4F9DF921-F09D-412C-8856-AC5BF3874B56}" destId="{8B934160-A4F5-46A1-823C-B2C80850BD75}" srcOrd="0" destOrd="0" presId="urn:microsoft.com/office/officeart/2005/8/layout/process1"/>
    <dgm:cxn modelId="{4D85A7B0-95C2-42FB-93AC-F495BE4A24CB}" srcId="{F47B639E-A103-40AA-BA27-6A4B7D728630}" destId="{BAF885DA-3344-4494-88F5-78A7574F913F}" srcOrd="2" destOrd="0" parTransId="{2C7F4408-9E30-4A27-BAB7-41266EF4DB64}" sibTransId="{35F52D96-E387-4E50-BA87-9F154AB1F742}"/>
    <dgm:cxn modelId="{31DDCDB3-4941-4460-BF72-B66A43FA93AE}" type="presOf" srcId="{DEF9C61D-BF1D-4DB5-859E-CA20073690B3}" destId="{256076A2-7B96-4C2A-9981-6DDDC0D06305}" srcOrd="0" destOrd="0" presId="urn:microsoft.com/office/officeart/2005/8/layout/process1"/>
    <dgm:cxn modelId="{4945A0CF-64B2-4160-A974-76884878A9A0}" type="presOf" srcId="{4F9DF921-F09D-412C-8856-AC5BF3874B56}" destId="{BF46C8A8-4B48-4193-A835-0AE4F72C1358}" srcOrd="1" destOrd="0" presId="urn:microsoft.com/office/officeart/2005/8/layout/process1"/>
    <dgm:cxn modelId="{4B6D90D9-6F90-4B52-8770-21A54744AB56}" type="presOf" srcId="{F47B639E-A103-40AA-BA27-6A4B7D728630}" destId="{484547F6-54FA-4E71-8610-674E55E5CEE4}" srcOrd="0" destOrd="0" presId="urn:microsoft.com/office/officeart/2005/8/layout/process1"/>
    <dgm:cxn modelId="{A29297E3-567C-4534-8A32-D0B9D5F72CF4}" type="presOf" srcId="{F44E7E7E-5E88-498F-B7A4-C88B05DDAAC7}" destId="{F1570A85-924E-4D7E-98EB-09DA87755F7C}" srcOrd="0" destOrd="0" presId="urn:microsoft.com/office/officeart/2005/8/layout/process1"/>
    <dgm:cxn modelId="{E41498E4-0C75-4125-824E-4362B8D25A0A}" srcId="{F47B639E-A103-40AA-BA27-6A4B7D728630}" destId="{F44E7E7E-5E88-498F-B7A4-C88B05DDAAC7}" srcOrd="1" destOrd="0" parTransId="{0C49BDCA-42C7-4CAB-9044-7323925C570D}" sibTransId="{4F9DF921-F09D-412C-8856-AC5BF3874B56}"/>
    <dgm:cxn modelId="{1727E5FC-4673-4DE5-A1B2-E7C68BB770FD}" srcId="{F47B639E-A103-40AA-BA27-6A4B7D728630}" destId="{66481866-68AF-4658-A837-5043572788A8}" srcOrd="3" destOrd="0" parTransId="{E29E2726-4A8E-42D7-A72D-B35D4DC67E4A}" sibTransId="{20FC7A7A-1DF8-4E47-8DA3-AA4309DFE7A7}"/>
    <dgm:cxn modelId="{A65B53A3-3EFC-4B35-9EF9-1F8487A073E1}" type="presParOf" srcId="{484547F6-54FA-4E71-8610-674E55E5CEE4}" destId="{376BC5F3-2F72-40D8-8130-EE734D792288}" srcOrd="0" destOrd="0" presId="urn:microsoft.com/office/officeart/2005/8/layout/process1"/>
    <dgm:cxn modelId="{9B406FEA-E700-4FCB-8D5F-57234398CA5A}" type="presParOf" srcId="{484547F6-54FA-4E71-8610-674E55E5CEE4}" destId="{256076A2-7B96-4C2A-9981-6DDDC0D06305}" srcOrd="1" destOrd="0" presId="urn:microsoft.com/office/officeart/2005/8/layout/process1"/>
    <dgm:cxn modelId="{5E0CC96E-61C9-4F02-B6F3-458985CD348E}" type="presParOf" srcId="{256076A2-7B96-4C2A-9981-6DDDC0D06305}" destId="{6ABFB1C1-CEA1-4AC0-BBE6-8B5E6288CC09}" srcOrd="0" destOrd="0" presId="urn:microsoft.com/office/officeart/2005/8/layout/process1"/>
    <dgm:cxn modelId="{04E6117C-C823-4AD2-A143-8375ECFC62C8}" type="presParOf" srcId="{484547F6-54FA-4E71-8610-674E55E5CEE4}" destId="{F1570A85-924E-4D7E-98EB-09DA87755F7C}" srcOrd="2" destOrd="0" presId="urn:microsoft.com/office/officeart/2005/8/layout/process1"/>
    <dgm:cxn modelId="{DC08FA1C-A21E-4C9E-9676-87EB07172E42}" type="presParOf" srcId="{484547F6-54FA-4E71-8610-674E55E5CEE4}" destId="{8B934160-A4F5-46A1-823C-B2C80850BD75}" srcOrd="3" destOrd="0" presId="urn:microsoft.com/office/officeart/2005/8/layout/process1"/>
    <dgm:cxn modelId="{55328C9B-8F9D-47D2-8770-78266F9ACE9F}" type="presParOf" srcId="{8B934160-A4F5-46A1-823C-B2C80850BD75}" destId="{BF46C8A8-4B48-4193-A835-0AE4F72C1358}" srcOrd="0" destOrd="0" presId="urn:microsoft.com/office/officeart/2005/8/layout/process1"/>
    <dgm:cxn modelId="{A558E8C8-D848-4D66-9215-405A92B0AFF4}" type="presParOf" srcId="{484547F6-54FA-4E71-8610-674E55E5CEE4}" destId="{07F07989-3F3B-44F1-A7DE-ADDD795E68F4}" srcOrd="4" destOrd="0" presId="urn:microsoft.com/office/officeart/2005/8/layout/process1"/>
    <dgm:cxn modelId="{E181ABA0-32CA-4627-86DE-88E4FC716517}" type="presParOf" srcId="{484547F6-54FA-4E71-8610-674E55E5CEE4}" destId="{F770DBA5-90E8-4276-8BF9-1187B182AD41}" srcOrd="5" destOrd="0" presId="urn:microsoft.com/office/officeart/2005/8/layout/process1"/>
    <dgm:cxn modelId="{2EB0E923-BD42-40DA-BCB9-9B5B2BFFAB56}" type="presParOf" srcId="{F770DBA5-90E8-4276-8BF9-1187B182AD41}" destId="{FF7E2DF0-4714-4164-8283-5E633D041883}" srcOrd="0" destOrd="0" presId="urn:microsoft.com/office/officeart/2005/8/layout/process1"/>
    <dgm:cxn modelId="{C748AADB-DB9F-4693-901B-B56FAAC49C38}" type="presParOf" srcId="{484547F6-54FA-4E71-8610-674E55E5CEE4}" destId="{DF1235B7-FE3B-4F24-B8E9-1330760DFB6A}" srcOrd="6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F47B639E-A103-40AA-BA27-6A4B7D728630}" type="doc">
      <dgm:prSet loTypeId="urn:microsoft.com/office/officeart/2005/8/layout/process1" loCatId="process" qsTypeId="urn:microsoft.com/office/officeart/2005/8/quickstyle/simple1" qsCatId="simple" csTypeId="urn:microsoft.com/office/officeart/2005/8/colors/accent3_1" csCatId="accent3" phldr="1"/>
      <dgm:spPr/>
    </dgm:pt>
    <dgm:pt modelId="{00A286CA-CD64-44EE-93E9-2F4E2D9C6B5F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Siembra</a:t>
          </a:r>
        </a:p>
      </dgm:t>
    </dgm:pt>
    <dgm:pt modelId="{67163CDD-5FFE-4BAA-A9E6-4F9D649C3741}" type="parTrans" cxnId="{AD38542A-4BA9-429E-BC61-B4C80E20670C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DEF9C61D-BF1D-4DB5-859E-CA20073690B3}" type="sibTrans" cxnId="{AD38542A-4BA9-429E-BC61-B4C80E20670C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F44E7E7E-5E88-498F-B7A4-C88B05DDAAC7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Fertilización</a:t>
          </a:r>
        </a:p>
      </dgm:t>
    </dgm:pt>
    <dgm:pt modelId="{0C49BDCA-42C7-4CAB-9044-7323925C570D}" type="parTrans" cxnId="{E41498E4-0C75-4125-824E-4362B8D25A0A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4F9DF921-F09D-412C-8856-AC5BF3874B56}" type="sibTrans" cxnId="{E41498E4-0C75-4125-824E-4362B8D25A0A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BAF885DA-3344-4494-88F5-78A7574F913F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Cuidado sanitario</a:t>
          </a:r>
        </a:p>
      </dgm:t>
    </dgm:pt>
    <dgm:pt modelId="{2C7F4408-9E30-4A27-BAB7-41266EF4DB64}" type="parTrans" cxnId="{4D85A7B0-95C2-42FB-93AC-F495BE4A24CB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35F52D96-E387-4E50-BA87-9F154AB1F742}" type="sibTrans" cxnId="{4D85A7B0-95C2-42FB-93AC-F495BE4A24CB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66481866-68AF-4658-A837-5043572788A8}">
      <dgm:prSet phldrT="[Texto]" custT="1"/>
      <dgm:spPr>
        <a:noFill/>
      </dgm:spPr>
      <dgm:t>
        <a:bodyPr/>
        <a:lstStyle/>
        <a:p>
          <a:r>
            <a:rPr lang="es-AR" sz="1800" b="1" dirty="0">
              <a:solidFill>
                <a:schemeClr val="bg1"/>
              </a:solidFill>
            </a:rPr>
            <a:t>Nivel Tecnológico</a:t>
          </a:r>
        </a:p>
      </dgm:t>
    </dgm:pt>
    <dgm:pt modelId="{E29E2726-4A8E-42D7-A72D-B35D4DC67E4A}" type="parTrans" cxnId="{1727E5FC-4673-4DE5-A1B2-E7C68BB770FD}">
      <dgm:prSet/>
      <dgm:spPr/>
      <dgm:t>
        <a:bodyPr/>
        <a:lstStyle/>
        <a:p>
          <a:endParaRPr lang="es-AR" sz="1800"/>
        </a:p>
      </dgm:t>
    </dgm:pt>
    <dgm:pt modelId="{20FC7A7A-1DF8-4E47-8DA3-AA4309DFE7A7}" type="sibTrans" cxnId="{1727E5FC-4673-4DE5-A1B2-E7C68BB770FD}">
      <dgm:prSet/>
      <dgm:spPr/>
      <dgm:t>
        <a:bodyPr/>
        <a:lstStyle/>
        <a:p>
          <a:endParaRPr lang="es-AR" sz="1800"/>
        </a:p>
      </dgm:t>
    </dgm:pt>
    <dgm:pt modelId="{484547F6-54FA-4E71-8610-674E55E5CEE4}" type="pres">
      <dgm:prSet presAssocID="{F47B639E-A103-40AA-BA27-6A4B7D728630}" presName="Name0" presStyleCnt="0">
        <dgm:presLayoutVars>
          <dgm:dir/>
          <dgm:resizeHandles val="exact"/>
        </dgm:presLayoutVars>
      </dgm:prSet>
      <dgm:spPr/>
    </dgm:pt>
    <dgm:pt modelId="{376BC5F3-2F72-40D8-8130-EE734D792288}" type="pres">
      <dgm:prSet presAssocID="{00A286CA-CD64-44EE-93E9-2F4E2D9C6B5F}" presName="node" presStyleLbl="node1" presStyleIdx="0" presStyleCnt="4">
        <dgm:presLayoutVars>
          <dgm:bulletEnabled val="1"/>
        </dgm:presLayoutVars>
      </dgm:prSet>
      <dgm:spPr/>
    </dgm:pt>
    <dgm:pt modelId="{256076A2-7B96-4C2A-9981-6DDDC0D06305}" type="pres">
      <dgm:prSet presAssocID="{DEF9C61D-BF1D-4DB5-859E-CA20073690B3}" presName="sibTrans" presStyleLbl="sibTrans2D1" presStyleIdx="0" presStyleCnt="3"/>
      <dgm:spPr/>
    </dgm:pt>
    <dgm:pt modelId="{6ABFB1C1-CEA1-4AC0-BBE6-8B5E6288CC09}" type="pres">
      <dgm:prSet presAssocID="{DEF9C61D-BF1D-4DB5-859E-CA20073690B3}" presName="connectorText" presStyleLbl="sibTrans2D1" presStyleIdx="0" presStyleCnt="3"/>
      <dgm:spPr/>
    </dgm:pt>
    <dgm:pt modelId="{F1570A85-924E-4D7E-98EB-09DA87755F7C}" type="pres">
      <dgm:prSet presAssocID="{F44E7E7E-5E88-498F-B7A4-C88B05DDAAC7}" presName="node" presStyleLbl="node1" presStyleIdx="1" presStyleCnt="4">
        <dgm:presLayoutVars>
          <dgm:bulletEnabled val="1"/>
        </dgm:presLayoutVars>
      </dgm:prSet>
      <dgm:spPr/>
    </dgm:pt>
    <dgm:pt modelId="{8B934160-A4F5-46A1-823C-B2C80850BD75}" type="pres">
      <dgm:prSet presAssocID="{4F9DF921-F09D-412C-8856-AC5BF3874B56}" presName="sibTrans" presStyleLbl="sibTrans2D1" presStyleIdx="1" presStyleCnt="3"/>
      <dgm:spPr/>
    </dgm:pt>
    <dgm:pt modelId="{BF46C8A8-4B48-4193-A835-0AE4F72C1358}" type="pres">
      <dgm:prSet presAssocID="{4F9DF921-F09D-412C-8856-AC5BF3874B56}" presName="connectorText" presStyleLbl="sibTrans2D1" presStyleIdx="1" presStyleCnt="3"/>
      <dgm:spPr/>
    </dgm:pt>
    <dgm:pt modelId="{07F07989-3F3B-44F1-A7DE-ADDD795E68F4}" type="pres">
      <dgm:prSet presAssocID="{BAF885DA-3344-4494-88F5-78A7574F913F}" presName="node" presStyleLbl="node1" presStyleIdx="2" presStyleCnt="4">
        <dgm:presLayoutVars>
          <dgm:bulletEnabled val="1"/>
        </dgm:presLayoutVars>
      </dgm:prSet>
      <dgm:spPr/>
    </dgm:pt>
    <dgm:pt modelId="{F770DBA5-90E8-4276-8BF9-1187B182AD41}" type="pres">
      <dgm:prSet presAssocID="{35F52D96-E387-4E50-BA87-9F154AB1F742}" presName="sibTrans" presStyleLbl="sibTrans2D1" presStyleIdx="2" presStyleCnt="3"/>
      <dgm:spPr/>
    </dgm:pt>
    <dgm:pt modelId="{FF7E2DF0-4714-4164-8283-5E633D041883}" type="pres">
      <dgm:prSet presAssocID="{35F52D96-E387-4E50-BA87-9F154AB1F742}" presName="connectorText" presStyleLbl="sibTrans2D1" presStyleIdx="2" presStyleCnt="3"/>
      <dgm:spPr/>
    </dgm:pt>
    <dgm:pt modelId="{DF1235B7-FE3B-4F24-B8E9-1330760DFB6A}" type="pres">
      <dgm:prSet presAssocID="{66481866-68AF-4658-A837-5043572788A8}" presName="node" presStyleLbl="node1" presStyleIdx="3" presStyleCnt="4">
        <dgm:presLayoutVars>
          <dgm:bulletEnabled val="1"/>
        </dgm:presLayoutVars>
      </dgm:prSet>
      <dgm:spPr/>
    </dgm:pt>
  </dgm:ptLst>
  <dgm:cxnLst>
    <dgm:cxn modelId="{AD38542A-4BA9-429E-BC61-B4C80E20670C}" srcId="{F47B639E-A103-40AA-BA27-6A4B7D728630}" destId="{00A286CA-CD64-44EE-93E9-2F4E2D9C6B5F}" srcOrd="0" destOrd="0" parTransId="{67163CDD-5FFE-4BAA-A9E6-4F9D649C3741}" sibTransId="{DEF9C61D-BF1D-4DB5-859E-CA20073690B3}"/>
    <dgm:cxn modelId="{070A052F-CF7F-41F7-B0CF-08E8933FA3CE}" type="presOf" srcId="{DEF9C61D-BF1D-4DB5-859E-CA20073690B3}" destId="{6ABFB1C1-CEA1-4AC0-BBE6-8B5E6288CC09}" srcOrd="1" destOrd="0" presId="urn:microsoft.com/office/officeart/2005/8/layout/process1"/>
    <dgm:cxn modelId="{71542365-5883-4712-9718-6BABD48A4D79}" type="presOf" srcId="{66481866-68AF-4658-A837-5043572788A8}" destId="{DF1235B7-FE3B-4F24-B8E9-1330760DFB6A}" srcOrd="0" destOrd="0" presId="urn:microsoft.com/office/officeart/2005/8/layout/process1"/>
    <dgm:cxn modelId="{E562C64B-A4FD-44D5-9A85-2E40E8B2DF3B}" type="presOf" srcId="{BAF885DA-3344-4494-88F5-78A7574F913F}" destId="{07F07989-3F3B-44F1-A7DE-ADDD795E68F4}" srcOrd="0" destOrd="0" presId="urn:microsoft.com/office/officeart/2005/8/layout/process1"/>
    <dgm:cxn modelId="{810B1D8B-73AA-4EE4-94CD-B4768D097F9F}" type="presOf" srcId="{4F9DF921-F09D-412C-8856-AC5BF3874B56}" destId="{8B934160-A4F5-46A1-823C-B2C80850BD75}" srcOrd="0" destOrd="0" presId="urn:microsoft.com/office/officeart/2005/8/layout/process1"/>
    <dgm:cxn modelId="{CAB68FA6-6149-4E84-9340-26296E9B423D}" type="presOf" srcId="{F47B639E-A103-40AA-BA27-6A4B7D728630}" destId="{484547F6-54FA-4E71-8610-674E55E5CEE4}" srcOrd="0" destOrd="0" presId="urn:microsoft.com/office/officeart/2005/8/layout/process1"/>
    <dgm:cxn modelId="{EB5172A7-E3FD-4DA2-88EF-86B06CF297A2}" type="presOf" srcId="{4F9DF921-F09D-412C-8856-AC5BF3874B56}" destId="{BF46C8A8-4B48-4193-A835-0AE4F72C1358}" srcOrd="1" destOrd="0" presId="urn:microsoft.com/office/officeart/2005/8/layout/process1"/>
    <dgm:cxn modelId="{4D85A7B0-95C2-42FB-93AC-F495BE4A24CB}" srcId="{F47B639E-A103-40AA-BA27-6A4B7D728630}" destId="{BAF885DA-3344-4494-88F5-78A7574F913F}" srcOrd="2" destOrd="0" parTransId="{2C7F4408-9E30-4A27-BAB7-41266EF4DB64}" sibTransId="{35F52D96-E387-4E50-BA87-9F154AB1F742}"/>
    <dgm:cxn modelId="{435F24C5-891B-41F5-915D-4631C3487CD7}" type="presOf" srcId="{35F52D96-E387-4E50-BA87-9F154AB1F742}" destId="{FF7E2DF0-4714-4164-8283-5E633D041883}" srcOrd="1" destOrd="0" presId="urn:microsoft.com/office/officeart/2005/8/layout/process1"/>
    <dgm:cxn modelId="{347AF0D4-9A82-4FBE-A03F-CC857914B778}" type="presOf" srcId="{F44E7E7E-5E88-498F-B7A4-C88B05DDAAC7}" destId="{F1570A85-924E-4D7E-98EB-09DA87755F7C}" srcOrd="0" destOrd="0" presId="urn:microsoft.com/office/officeart/2005/8/layout/process1"/>
    <dgm:cxn modelId="{3AE0D9DB-2B70-475E-BA71-BC9212D2BA5F}" type="presOf" srcId="{DEF9C61D-BF1D-4DB5-859E-CA20073690B3}" destId="{256076A2-7B96-4C2A-9981-6DDDC0D06305}" srcOrd="0" destOrd="0" presId="urn:microsoft.com/office/officeart/2005/8/layout/process1"/>
    <dgm:cxn modelId="{F9BBDFDB-9625-442C-AAE3-D72A5F28A8EC}" type="presOf" srcId="{35F52D96-E387-4E50-BA87-9F154AB1F742}" destId="{F770DBA5-90E8-4276-8BF9-1187B182AD41}" srcOrd="0" destOrd="0" presId="urn:microsoft.com/office/officeart/2005/8/layout/process1"/>
    <dgm:cxn modelId="{E41498E4-0C75-4125-824E-4362B8D25A0A}" srcId="{F47B639E-A103-40AA-BA27-6A4B7D728630}" destId="{F44E7E7E-5E88-498F-B7A4-C88B05DDAAC7}" srcOrd="1" destOrd="0" parTransId="{0C49BDCA-42C7-4CAB-9044-7323925C570D}" sibTransId="{4F9DF921-F09D-412C-8856-AC5BF3874B56}"/>
    <dgm:cxn modelId="{3AE94DEE-CB88-4926-960A-09828F2B6139}" type="presOf" srcId="{00A286CA-CD64-44EE-93E9-2F4E2D9C6B5F}" destId="{376BC5F3-2F72-40D8-8130-EE734D792288}" srcOrd="0" destOrd="0" presId="urn:microsoft.com/office/officeart/2005/8/layout/process1"/>
    <dgm:cxn modelId="{1727E5FC-4673-4DE5-A1B2-E7C68BB770FD}" srcId="{F47B639E-A103-40AA-BA27-6A4B7D728630}" destId="{66481866-68AF-4658-A837-5043572788A8}" srcOrd="3" destOrd="0" parTransId="{E29E2726-4A8E-42D7-A72D-B35D4DC67E4A}" sibTransId="{20FC7A7A-1DF8-4E47-8DA3-AA4309DFE7A7}"/>
    <dgm:cxn modelId="{BD2F6B08-1BA6-4465-A0E2-1F1BFFB5A5DD}" type="presParOf" srcId="{484547F6-54FA-4E71-8610-674E55E5CEE4}" destId="{376BC5F3-2F72-40D8-8130-EE734D792288}" srcOrd="0" destOrd="0" presId="urn:microsoft.com/office/officeart/2005/8/layout/process1"/>
    <dgm:cxn modelId="{2E551DFB-020E-4C37-9163-391EC209D4EE}" type="presParOf" srcId="{484547F6-54FA-4E71-8610-674E55E5CEE4}" destId="{256076A2-7B96-4C2A-9981-6DDDC0D06305}" srcOrd="1" destOrd="0" presId="urn:microsoft.com/office/officeart/2005/8/layout/process1"/>
    <dgm:cxn modelId="{64ADAB6E-8E15-4677-8255-F234E3F61819}" type="presParOf" srcId="{256076A2-7B96-4C2A-9981-6DDDC0D06305}" destId="{6ABFB1C1-CEA1-4AC0-BBE6-8B5E6288CC09}" srcOrd="0" destOrd="0" presId="urn:microsoft.com/office/officeart/2005/8/layout/process1"/>
    <dgm:cxn modelId="{C90D95FC-999E-4D4E-9374-BC78FA6A6E46}" type="presParOf" srcId="{484547F6-54FA-4E71-8610-674E55E5CEE4}" destId="{F1570A85-924E-4D7E-98EB-09DA87755F7C}" srcOrd="2" destOrd="0" presId="urn:microsoft.com/office/officeart/2005/8/layout/process1"/>
    <dgm:cxn modelId="{BEC52CAD-5DDB-4874-8756-2794F4727CB7}" type="presParOf" srcId="{484547F6-54FA-4E71-8610-674E55E5CEE4}" destId="{8B934160-A4F5-46A1-823C-B2C80850BD75}" srcOrd="3" destOrd="0" presId="urn:microsoft.com/office/officeart/2005/8/layout/process1"/>
    <dgm:cxn modelId="{8AE06C45-2380-450D-B7EA-4C38F89DAE6E}" type="presParOf" srcId="{8B934160-A4F5-46A1-823C-B2C80850BD75}" destId="{BF46C8A8-4B48-4193-A835-0AE4F72C1358}" srcOrd="0" destOrd="0" presId="urn:microsoft.com/office/officeart/2005/8/layout/process1"/>
    <dgm:cxn modelId="{79507F99-10A0-4C9D-A0D3-F7FD1E10E58A}" type="presParOf" srcId="{484547F6-54FA-4E71-8610-674E55E5CEE4}" destId="{07F07989-3F3B-44F1-A7DE-ADDD795E68F4}" srcOrd="4" destOrd="0" presId="urn:microsoft.com/office/officeart/2005/8/layout/process1"/>
    <dgm:cxn modelId="{97FE1E0B-4395-4C05-8A97-6944D8395FAE}" type="presParOf" srcId="{484547F6-54FA-4E71-8610-674E55E5CEE4}" destId="{F770DBA5-90E8-4276-8BF9-1187B182AD41}" srcOrd="5" destOrd="0" presId="urn:microsoft.com/office/officeart/2005/8/layout/process1"/>
    <dgm:cxn modelId="{9112005B-0AB3-4443-9139-C1A02BCB30D7}" type="presParOf" srcId="{F770DBA5-90E8-4276-8BF9-1187B182AD41}" destId="{FF7E2DF0-4714-4164-8283-5E633D041883}" srcOrd="0" destOrd="0" presId="urn:microsoft.com/office/officeart/2005/8/layout/process1"/>
    <dgm:cxn modelId="{8426ED58-6D7E-415E-8167-7636D2B0865A}" type="presParOf" srcId="{484547F6-54FA-4E71-8610-674E55E5CEE4}" destId="{DF1235B7-FE3B-4F24-B8E9-1330760DFB6A}" srcOrd="6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C865B4FB-6769-40E9-B960-A571EA909649}" type="doc">
      <dgm:prSet loTypeId="urn:microsoft.com/office/officeart/2005/8/layout/hProcess9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s-AR"/>
        </a:p>
      </dgm:t>
    </dgm:pt>
    <dgm:pt modelId="{B0F18058-7A69-4FF4-BE1C-F1A40EAD5678}">
      <dgm:prSet phldrT="[Texto]"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s-AR" sz="1100" dirty="0"/>
            <a:t>Campaña</a:t>
          </a:r>
        </a:p>
        <a:p>
          <a:pPr>
            <a:spcBef>
              <a:spcPts val="0"/>
            </a:spcBef>
            <a:spcAft>
              <a:spcPts val="0"/>
            </a:spcAft>
          </a:pPr>
          <a:r>
            <a:rPr lang="es-AR" sz="1100" dirty="0"/>
            <a:t>2014/15</a:t>
          </a:r>
        </a:p>
      </dgm:t>
    </dgm:pt>
    <dgm:pt modelId="{DEE17D68-C707-46C7-804B-4985F7C0A482}" type="parTrans" cxnId="{C4406897-B14A-4945-AAAC-A98A78DF12E6}">
      <dgm:prSet/>
      <dgm:spPr/>
      <dgm:t>
        <a:bodyPr/>
        <a:lstStyle/>
        <a:p>
          <a:pPr>
            <a:spcBef>
              <a:spcPts val="0"/>
            </a:spcBef>
          </a:pPr>
          <a:endParaRPr lang="es-AR" sz="3600"/>
        </a:p>
      </dgm:t>
    </dgm:pt>
    <dgm:pt modelId="{2C584035-A329-4F22-9C85-F552A38471F5}" type="sibTrans" cxnId="{C4406897-B14A-4945-AAAC-A98A78DF12E6}">
      <dgm:prSet/>
      <dgm:spPr/>
      <dgm:t>
        <a:bodyPr/>
        <a:lstStyle/>
        <a:p>
          <a:pPr>
            <a:spcBef>
              <a:spcPts val="0"/>
            </a:spcBef>
          </a:pPr>
          <a:endParaRPr lang="es-AR" sz="3600"/>
        </a:p>
      </dgm:t>
    </dgm:pt>
    <dgm:pt modelId="{E44C43A1-8ADD-44F1-8966-E2C867B2F3E2}">
      <dgm:prSet phldrT="[Texto]"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s-AR" sz="1200" b="1" dirty="0"/>
            <a:t>Campaña</a:t>
          </a:r>
        </a:p>
        <a:p>
          <a:pPr>
            <a:spcBef>
              <a:spcPts val="0"/>
            </a:spcBef>
            <a:spcAft>
              <a:spcPts val="0"/>
            </a:spcAft>
          </a:pPr>
          <a:r>
            <a:rPr lang="es-AR" sz="1200" b="1" dirty="0"/>
            <a:t>2016/17</a:t>
          </a:r>
        </a:p>
      </dgm:t>
    </dgm:pt>
    <dgm:pt modelId="{1FA037E1-E97B-4C5B-B9B8-CEBFEFB4AF1C}" type="parTrans" cxnId="{5E765EDD-01ED-4958-8EDF-8A8AAFF106F8}">
      <dgm:prSet/>
      <dgm:spPr/>
      <dgm:t>
        <a:bodyPr/>
        <a:lstStyle/>
        <a:p>
          <a:pPr>
            <a:spcBef>
              <a:spcPts val="0"/>
            </a:spcBef>
          </a:pPr>
          <a:endParaRPr lang="es-AR" sz="3600"/>
        </a:p>
      </dgm:t>
    </dgm:pt>
    <dgm:pt modelId="{E79F0BE5-CB5C-48A0-B2F5-2600F1236687}" type="sibTrans" cxnId="{5E765EDD-01ED-4958-8EDF-8A8AAFF106F8}">
      <dgm:prSet/>
      <dgm:spPr/>
      <dgm:t>
        <a:bodyPr/>
        <a:lstStyle/>
        <a:p>
          <a:pPr>
            <a:spcBef>
              <a:spcPts val="0"/>
            </a:spcBef>
          </a:pPr>
          <a:endParaRPr lang="es-AR" sz="3600"/>
        </a:p>
      </dgm:t>
    </dgm:pt>
    <dgm:pt modelId="{FB75494B-D889-4284-A268-91400405E1DC}">
      <dgm:prSet phldrT="[Texto]"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s-AR" sz="1100" b="0" dirty="0"/>
            <a:t>Campaña</a:t>
          </a:r>
        </a:p>
        <a:p>
          <a:pPr>
            <a:spcBef>
              <a:spcPts val="0"/>
            </a:spcBef>
            <a:spcAft>
              <a:spcPts val="0"/>
            </a:spcAft>
          </a:pPr>
          <a:r>
            <a:rPr lang="es-AR" sz="1100" b="0" dirty="0"/>
            <a:t>2017/18</a:t>
          </a:r>
        </a:p>
      </dgm:t>
    </dgm:pt>
    <dgm:pt modelId="{4AF49EA9-6243-4D56-B9AE-53CF1E5BA0B2}" type="parTrans" cxnId="{345387E3-42CD-4297-BBA4-CE5CC987DA27}">
      <dgm:prSet/>
      <dgm:spPr/>
      <dgm:t>
        <a:bodyPr/>
        <a:lstStyle/>
        <a:p>
          <a:pPr>
            <a:spcBef>
              <a:spcPts val="0"/>
            </a:spcBef>
          </a:pPr>
          <a:endParaRPr lang="es-AR" sz="3600"/>
        </a:p>
      </dgm:t>
    </dgm:pt>
    <dgm:pt modelId="{F9F37F49-AC15-4652-AEA4-C1D0144729E4}" type="sibTrans" cxnId="{345387E3-42CD-4297-BBA4-CE5CC987DA27}">
      <dgm:prSet/>
      <dgm:spPr/>
      <dgm:t>
        <a:bodyPr/>
        <a:lstStyle/>
        <a:p>
          <a:pPr>
            <a:spcBef>
              <a:spcPts val="0"/>
            </a:spcBef>
          </a:pPr>
          <a:endParaRPr lang="es-AR" sz="3600"/>
        </a:p>
      </dgm:t>
    </dgm:pt>
    <dgm:pt modelId="{4C04A61D-DC2B-4E98-B335-FF0A85CFCA88}" type="pres">
      <dgm:prSet presAssocID="{C865B4FB-6769-40E9-B960-A571EA909649}" presName="CompostProcess" presStyleCnt="0">
        <dgm:presLayoutVars>
          <dgm:dir/>
          <dgm:resizeHandles val="exact"/>
        </dgm:presLayoutVars>
      </dgm:prSet>
      <dgm:spPr/>
    </dgm:pt>
    <dgm:pt modelId="{D2FD9EE4-58C9-47DE-B0F5-4B09EBFECFA4}" type="pres">
      <dgm:prSet presAssocID="{C865B4FB-6769-40E9-B960-A571EA909649}" presName="arrow" presStyleLbl="bgShp" presStyleIdx="0" presStyleCnt="1"/>
      <dgm:spPr/>
    </dgm:pt>
    <dgm:pt modelId="{72885BD4-6E2A-4B9C-A505-062B4D51EAA0}" type="pres">
      <dgm:prSet presAssocID="{C865B4FB-6769-40E9-B960-A571EA909649}" presName="linearProcess" presStyleCnt="0"/>
      <dgm:spPr/>
    </dgm:pt>
    <dgm:pt modelId="{42DE359F-4E5E-420C-9FBA-ED4E1BD6875D}" type="pres">
      <dgm:prSet presAssocID="{B0F18058-7A69-4FF4-BE1C-F1A40EAD5678}" presName="textNode" presStyleLbl="node1" presStyleIdx="0" presStyleCnt="3">
        <dgm:presLayoutVars>
          <dgm:bulletEnabled val="1"/>
        </dgm:presLayoutVars>
      </dgm:prSet>
      <dgm:spPr/>
    </dgm:pt>
    <dgm:pt modelId="{B776A8EC-1BCB-4644-8AA9-A2C8D5CD8E5A}" type="pres">
      <dgm:prSet presAssocID="{2C584035-A329-4F22-9C85-F552A38471F5}" presName="sibTrans" presStyleCnt="0"/>
      <dgm:spPr/>
    </dgm:pt>
    <dgm:pt modelId="{7861DE3F-23BF-4230-B389-BBB75A55720E}" type="pres">
      <dgm:prSet presAssocID="{E44C43A1-8ADD-44F1-8966-E2C867B2F3E2}" presName="textNode" presStyleLbl="node1" presStyleIdx="1" presStyleCnt="3">
        <dgm:presLayoutVars>
          <dgm:bulletEnabled val="1"/>
        </dgm:presLayoutVars>
      </dgm:prSet>
      <dgm:spPr/>
    </dgm:pt>
    <dgm:pt modelId="{935AB504-4EFF-4D5C-B0AB-ADF3754429D4}" type="pres">
      <dgm:prSet presAssocID="{E79F0BE5-CB5C-48A0-B2F5-2600F1236687}" presName="sibTrans" presStyleCnt="0"/>
      <dgm:spPr/>
    </dgm:pt>
    <dgm:pt modelId="{51AF17E5-B8B1-4960-BE18-4454AD751866}" type="pres">
      <dgm:prSet presAssocID="{FB75494B-D889-4284-A268-91400405E1DC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E16C2955-EAAE-4B0A-A749-DE360728B46B}" type="presOf" srcId="{B0F18058-7A69-4FF4-BE1C-F1A40EAD5678}" destId="{42DE359F-4E5E-420C-9FBA-ED4E1BD6875D}" srcOrd="0" destOrd="0" presId="urn:microsoft.com/office/officeart/2005/8/layout/hProcess9"/>
    <dgm:cxn modelId="{A461BE8E-AC84-44EA-9432-16B442660D3C}" type="presOf" srcId="{E44C43A1-8ADD-44F1-8966-E2C867B2F3E2}" destId="{7861DE3F-23BF-4230-B389-BBB75A55720E}" srcOrd="0" destOrd="0" presId="urn:microsoft.com/office/officeart/2005/8/layout/hProcess9"/>
    <dgm:cxn modelId="{C4406897-B14A-4945-AAAC-A98A78DF12E6}" srcId="{C865B4FB-6769-40E9-B960-A571EA909649}" destId="{B0F18058-7A69-4FF4-BE1C-F1A40EAD5678}" srcOrd="0" destOrd="0" parTransId="{DEE17D68-C707-46C7-804B-4985F7C0A482}" sibTransId="{2C584035-A329-4F22-9C85-F552A38471F5}"/>
    <dgm:cxn modelId="{3FFC24D6-9535-4108-AABD-5C1F0021A4C5}" type="presOf" srcId="{C865B4FB-6769-40E9-B960-A571EA909649}" destId="{4C04A61D-DC2B-4E98-B335-FF0A85CFCA88}" srcOrd="0" destOrd="0" presId="urn:microsoft.com/office/officeart/2005/8/layout/hProcess9"/>
    <dgm:cxn modelId="{5E765EDD-01ED-4958-8EDF-8A8AAFF106F8}" srcId="{C865B4FB-6769-40E9-B960-A571EA909649}" destId="{E44C43A1-8ADD-44F1-8966-E2C867B2F3E2}" srcOrd="1" destOrd="0" parTransId="{1FA037E1-E97B-4C5B-B9B8-CEBFEFB4AF1C}" sibTransId="{E79F0BE5-CB5C-48A0-B2F5-2600F1236687}"/>
    <dgm:cxn modelId="{345387E3-42CD-4297-BBA4-CE5CC987DA27}" srcId="{C865B4FB-6769-40E9-B960-A571EA909649}" destId="{FB75494B-D889-4284-A268-91400405E1DC}" srcOrd="2" destOrd="0" parTransId="{4AF49EA9-6243-4D56-B9AE-53CF1E5BA0B2}" sibTransId="{F9F37F49-AC15-4652-AEA4-C1D0144729E4}"/>
    <dgm:cxn modelId="{C55D05E8-43A6-481A-882F-77CD059E6383}" type="presOf" srcId="{FB75494B-D889-4284-A268-91400405E1DC}" destId="{51AF17E5-B8B1-4960-BE18-4454AD751866}" srcOrd="0" destOrd="0" presId="urn:microsoft.com/office/officeart/2005/8/layout/hProcess9"/>
    <dgm:cxn modelId="{10B7C143-1128-4C30-8E69-616C404EEED6}" type="presParOf" srcId="{4C04A61D-DC2B-4E98-B335-FF0A85CFCA88}" destId="{D2FD9EE4-58C9-47DE-B0F5-4B09EBFECFA4}" srcOrd="0" destOrd="0" presId="urn:microsoft.com/office/officeart/2005/8/layout/hProcess9"/>
    <dgm:cxn modelId="{17D77170-7D0A-4418-BC89-D493DAED55E2}" type="presParOf" srcId="{4C04A61D-DC2B-4E98-B335-FF0A85CFCA88}" destId="{72885BD4-6E2A-4B9C-A505-062B4D51EAA0}" srcOrd="1" destOrd="0" presId="urn:microsoft.com/office/officeart/2005/8/layout/hProcess9"/>
    <dgm:cxn modelId="{812C8C41-0953-433A-80D0-30D24AC1697C}" type="presParOf" srcId="{72885BD4-6E2A-4B9C-A505-062B4D51EAA0}" destId="{42DE359F-4E5E-420C-9FBA-ED4E1BD6875D}" srcOrd="0" destOrd="0" presId="urn:microsoft.com/office/officeart/2005/8/layout/hProcess9"/>
    <dgm:cxn modelId="{1ECF7BB9-8107-44DB-B7C4-188644016BC8}" type="presParOf" srcId="{72885BD4-6E2A-4B9C-A505-062B4D51EAA0}" destId="{B776A8EC-1BCB-4644-8AA9-A2C8D5CD8E5A}" srcOrd="1" destOrd="0" presId="urn:microsoft.com/office/officeart/2005/8/layout/hProcess9"/>
    <dgm:cxn modelId="{6FAACCA0-A5E6-471D-8646-9FB9D365C0B0}" type="presParOf" srcId="{72885BD4-6E2A-4B9C-A505-062B4D51EAA0}" destId="{7861DE3F-23BF-4230-B389-BBB75A55720E}" srcOrd="2" destOrd="0" presId="urn:microsoft.com/office/officeart/2005/8/layout/hProcess9"/>
    <dgm:cxn modelId="{516AA928-EF34-4252-88AD-91EA423A6340}" type="presParOf" srcId="{72885BD4-6E2A-4B9C-A505-062B4D51EAA0}" destId="{935AB504-4EFF-4D5C-B0AB-ADF3754429D4}" srcOrd="3" destOrd="0" presId="urn:microsoft.com/office/officeart/2005/8/layout/hProcess9"/>
    <dgm:cxn modelId="{13931829-FA5C-492C-8384-7BAF86340D39}" type="presParOf" srcId="{72885BD4-6E2A-4B9C-A505-062B4D51EAA0}" destId="{51AF17E5-B8B1-4960-BE18-4454AD75186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7A6F998-5EC9-4930-A794-44A36B256DAD}" type="doc">
      <dgm:prSet loTypeId="urn:microsoft.com/office/officeart/2005/8/layout/hProcess11" loCatId="process" qsTypeId="urn:microsoft.com/office/officeart/2005/8/quickstyle/simple1" qsCatId="simple" csTypeId="urn:microsoft.com/office/officeart/2005/8/colors/accent1_1" csCatId="accent1" phldr="1"/>
      <dgm:spPr/>
    </dgm:pt>
    <dgm:pt modelId="{CBC402DB-FD9E-4102-85C9-B2F849496622}">
      <dgm:prSet phldrT="[Texto]" custT="1"/>
      <dgm:spPr/>
      <dgm:t>
        <a:bodyPr/>
        <a:lstStyle/>
        <a:p>
          <a:r>
            <a:rPr lang="es-AR" sz="1000" b="1" dirty="0">
              <a:solidFill>
                <a:schemeClr val="bg1">
                  <a:lumMod val="50000"/>
                </a:schemeClr>
              </a:solidFill>
            </a:rPr>
            <a:t>2010/11</a:t>
          </a:r>
        </a:p>
      </dgm:t>
    </dgm:pt>
    <dgm:pt modelId="{A9A504D5-50DF-4632-869B-82ABAFBF2825}" type="parTrans" cxnId="{47784B50-E2FA-4E95-BFD0-8DB48C3F67E2}">
      <dgm:prSet/>
      <dgm:spPr/>
      <dgm:t>
        <a:bodyPr/>
        <a:lstStyle/>
        <a:p>
          <a:endParaRPr lang="es-AR" sz="1000" b="1">
            <a:solidFill>
              <a:schemeClr val="bg1">
                <a:lumMod val="50000"/>
              </a:schemeClr>
            </a:solidFill>
          </a:endParaRPr>
        </a:p>
      </dgm:t>
    </dgm:pt>
    <dgm:pt modelId="{B1549668-1D66-4ECD-80F5-5F403580CBE1}" type="sibTrans" cxnId="{47784B50-E2FA-4E95-BFD0-8DB48C3F67E2}">
      <dgm:prSet/>
      <dgm:spPr/>
      <dgm:t>
        <a:bodyPr/>
        <a:lstStyle/>
        <a:p>
          <a:endParaRPr lang="es-AR" sz="1000" b="1">
            <a:solidFill>
              <a:schemeClr val="bg1">
                <a:lumMod val="50000"/>
              </a:schemeClr>
            </a:solidFill>
          </a:endParaRPr>
        </a:p>
      </dgm:t>
    </dgm:pt>
    <dgm:pt modelId="{8E114C91-C50A-4AFC-BBE9-4A85257C95C8}">
      <dgm:prSet phldrT="[Texto]" custT="1"/>
      <dgm:spPr/>
      <dgm:t>
        <a:bodyPr/>
        <a:lstStyle/>
        <a:p>
          <a:r>
            <a:rPr lang="es-AR" sz="1000" b="1" dirty="0">
              <a:solidFill>
                <a:schemeClr val="bg1">
                  <a:lumMod val="50000"/>
                </a:schemeClr>
              </a:solidFill>
            </a:rPr>
            <a:t>2012/13</a:t>
          </a:r>
        </a:p>
      </dgm:t>
    </dgm:pt>
    <dgm:pt modelId="{70B2B068-ECA3-44DA-8D53-1C581C16C209}" type="parTrans" cxnId="{66F35A66-7F77-4887-9E1A-1A81F25A62C4}">
      <dgm:prSet/>
      <dgm:spPr/>
      <dgm:t>
        <a:bodyPr/>
        <a:lstStyle/>
        <a:p>
          <a:endParaRPr lang="es-AR" sz="1000" b="1">
            <a:solidFill>
              <a:schemeClr val="bg1">
                <a:lumMod val="50000"/>
              </a:schemeClr>
            </a:solidFill>
          </a:endParaRPr>
        </a:p>
      </dgm:t>
    </dgm:pt>
    <dgm:pt modelId="{C42EB093-0895-41E9-A931-5110F9C2B858}" type="sibTrans" cxnId="{66F35A66-7F77-4887-9E1A-1A81F25A62C4}">
      <dgm:prSet/>
      <dgm:spPr/>
      <dgm:t>
        <a:bodyPr/>
        <a:lstStyle/>
        <a:p>
          <a:endParaRPr lang="es-AR" sz="1000" b="1">
            <a:solidFill>
              <a:schemeClr val="bg1">
                <a:lumMod val="50000"/>
              </a:schemeClr>
            </a:solidFill>
          </a:endParaRPr>
        </a:p>
      </dgm:t>
    </dgm:pt>
    <dgm:pt modelId="{E99B0391-F291-4614-ACE8-9CD9A3453665}">
      <dgm:prSet phldrT="[Texto]" custT="1"/>
      <dgm:spPr/>
      <dgm:t>
        <a:bodyPr/>
        <a:lstStyle/>
        <a:p>
          <a:r>
            <a:rPr lang="es-AR" sz="1000" b="1" dirty="0">
              <a:solidFill>
                <a:schemeClr val="bg1">
                  <a:lumMod val="50000"/>
                </a:schemeClr>
              </a:solidFill>
            </a:rPr>
            <a:t>2014/15</a:t>
          </a:r>
        </a:p>
      </dgm:t>
    </dgm:pt>
    <dgm:pt modelId="{5A897771-F6B7-4FDB-B741-5D9612E87F6F}" type="parTrans" cxnId="{ECC585EE-4601-4523-907E-A680AE28482D}">
      <dgm:prSet/>
      <dgm:spPr/>
      <dgm:t>
        <a:bodyPr/>
        <a:lstStyle/>
        <a:p>
          <a:endParaRPr lang="es-AR" sz="1000" b="1">
            <a:solidFill>
              <a:schemeClr val="bg1">
                <a:lumMod val="50000"/>
              </a:schemeClr>
            </a:solidFill>
          </a:endParaRPr>
        </a:p>
      </dgm:t>
    </dgm:pt>
    <dgm:pt modelId="{8389F3BF-5D2A-44E6-B35B-6AB34766D4A3}" type="sibTrans" cxnId="{ECC585EE-4601-4523-907E-A680AE28482D}">
      <dgm:prSet/>
      <dgm:spPr/>
      <dgm:t>
        <a:bodyPr/>
        <a:lstStyle/>
        <a:p>
          <a:endParaRPr lang="es-AR" sz="1000" b="1">
            <a:solidFill>
              <a:schemeClr val="bg1">
                <a:lumMod val="50000"/>
              </a:schemeClr>
            </a:solidFill>
          </a:endParaRPr>
        </a:p>
      </dgm:t>
    </dgm:pt>
    <dgm:pt modelId="{A50E37DC-1DFC-4718-94D8-9BDDB756F7EC}">
      <dgm:prSet phldrT="[Texto]" custT="1"/>
      <dgm:spPr/>
      <dgm:t>
        <a:bodyPr/>
        <a:lstStyle/>
        <a:p>
          <a:r>
            <a:rPr lang="es-AR" sz="1000" b="1" i="1" dirty="0">
              <a:solidFill>
                <a:schemeClr val="bg1">
                  <a:lumMod val="50000"/>
                </a:schemeClr>
              </a:solidFill>
            </a:rPr>
            <a:t>2016/17</a:t>
          </a:r>
        </a:p>
      </dgm:t>
    </dgm:pt>
    <dgm:pt modelId="{2AC009FA-1A3C-4416-98DB-58102582434B}" type="parTrans" cxnId="{107D55A8-226C-410B-AC2F-611F0D280306}">
      <dgm:prSet/>
      <dgm:spPr/>
      <dgm:t>
        <a:bodyPr/>
        <a:lstStyle/>
        <a:p>
          <a:endParaRPr lang="es-AR" sz="1000" b="1">
            <a:solidFill>
              <a:schemeClr val="bg1">
                <a:lumMod val="50000"/>
              </a:schemeClr>
            </a:solidFill>
          </a:endParaRPr>
        </a:p>
      </dgm:t>
    </dgm:pt>
    <dgm:pt modelId="{1660F372-8BB2-47EE-AA23-B10720219020}" type="sibTrans" cxnId="{107D55A8-226C-410B-AC2F-611F0D280306}">
      <dgm:prSet/>
      <dgm:spPr/>
      <dgm:t>
        <a:bodyPr/>
        <a:lstStyle/>
        <a:p>
          <a:endParaRPr lang="es-AR" sz="1000" b="1">
            <a:solidFill>
              <a:schemeClr val="bg1">
                <a:lumMod val="50000"/>
              </a:schemeClr>
            </a:solidFill>
          </a:endParaRPr>
        </a:p>
      </dgm:t>
    </dgm:pt>
    <dgm:pt modelId="{EA8608DA-687B-4710-B6EE-DD4ACC60744B}">
      <dgm:prSet phldrT="[Texto]" custT="1"/>
      <dgm:spPr/>
      <dgm:t>
        <a:bodyPr/>
        <a:lstStyle/>
        <a:p>
          <a:r>
            <a:rPr lang="es-AR" sz="1000" b="1" dirty="0">
              <a:solidFill>
                <a:schemeClr val="bg1">
                  <a:lumMod val="50000"/>
                </a:schemeClr>
              </a:solidFill>
            </a:rPr>
            <a:t>2017/18</a:t>
          </a:r>
        </a:p>
      </dgm:t>
    </dgm:pt>
    <dgm:pt modelId="{84BBE43B-3363-41DC-8857-D737148970BA}" type="parTrans" cxnId="{E3EE5B6D-0E88-44E8-9CC1-63097C8DCF61}">
      <dgm:prSet/>
      <dgm:spPr/>
      <dgm:t>
        <a:bodyPr/>
        <a:lstStyle/>
        <a:p>
          <a:endParaRPr lang="es-AR" sz="1000" b="1">
            <a:solidFill>
              <a:schemeClr val="bg1">
                <a:lumMod val="50000"/>
              </a:schemeClr>
            </a:solidFill>
          </a:endParaRPr>
        </a:p>
      </dgm:t>
    </dgm:pt>
    <dgm:pt modelId="{0FBB8578-8D39-4929-84BE-D6237606657E}" type="sibTrans" cxnId="{E3EE5B6D-0E88-44E8-9CC1-63097C8DCF61}">
      <dgm:prSet/>
      <dgm:spPr/>
      <dgm:t>
        <a:bodyPr/>
        <a:lstStyle/>
        <a:p>
          <a:endParaRPr lang="es-AR" sz="1000" b="1">
            <a:solidFill>
              <a:schemeClr val="bg1">
                <a:lumMod val="50000"/>
              </a:schemeClr>
            </a:solidFill>
          </a:endParaRPr>
        </a:p>
      </dgm:t>
    </dgm:pt>
    <dgm:pt modelId="{B131CF0A-FD45-4901-B5F3-25597633CC4C}">
      <dgm:prSet phldrT="[Texto]" custT="1"/>
      <dgm:spPr/>
      <dgm:t>
        <a:bodyPr/>
        <a:lstStyle/>
        <a:p>
          <a:r>
            <a:rPr lang="es-AR" sz="1000" b="1" dirty="0">
              <a:solidFill>
                <a:schemeClr val="bg1">
                  <a:lumMod val="50000"/>
                </a:schemeClr>
              </a:solidFill>
            </a:rPr>
            <a:t>…...</a:t>
          </a:r>
        </a:p>
      </dgm:t>
    </dgm:pt>
    <dgm:pt modelId="{7A6B2D6D-879D-40B1-A036-1476842C91F1}" type="parTrans" cxnId="{29C06A8F-6263-43E9-937C-E11EB969CC18}">
      <dgm:prSet/>
      <dgm:spPr/>
      <dgm:t>
        <a:bodyPr/>
        <a:lstStyle/>
        <a:p>
          <a:endParaRPr lang="es-AR" sz="1000"/>
        </a:p>
      </dgm:t>
    </dgm:pt>
    <dgm:pt modelId="{1EC0F403-6599-46F7-99A1-03B2DC2FDC26}" type="sibTrans" cxnId="{29C06A8F-6263-43E9-937C-E11EB969CC18}">
      <dgm:prSet/>
      <dgm:spPr/>
      <dgm:t>
        <a:bodyPr/>
        <a:lstStyle/>
        <a:p>
          <a:endParaRPr lang="es-AR" sz="1000"/>
        </a:p>
      </dgm:t>
    </dgm:pt>
    <dgm:pt modelId="{53AF651D-F895-4B68-8E14-B66B5B0F508D}" type="pres">
      <dgm:prSet presAssocID="{47A6F998-5EC9-4930-A794-44A36B256DAD}" presName="Name0" presStyleCnt="0">
        <dgm:presLayoutVars>
          <dgm:dir/>
          <dgm:resizeHandles val="exact"/>
        </dgm:presLayoutVars>
      </dgm:prSet>
      <dgm:spPr/>
    </dgm:pt>
    <dgm:pt modelId="{05D707E4-4B38-4901-A2D7-FDF838234EBE}" type="pres">
      <dgm:prSet presAssocID="{47A6F998-5EC9-4930-A794-44A36B256DAD}" presName="arrow" presStyleLbl="bgShp" presStyleIdx="0" presStyleCnt="1"/>
      <dgm:spPr/>
    </dgm:pt>
    <dgm:pt modelId="{9C014F7F-0906-4E3D-84F3-22954BC5F937}" type="pres">
      <dgm:prSet presAssocID="{47A6F998-5EC9-4930-A794-44A36B256DAD}" presName="points" presStyleCnt="0"/>
      <dgm:spPr/>
    </dgm:pt>
    <dgm:pt modelId="{E1F0F830-DAAA-42EC-9516-D254239C7A48}" type="pres">
      <dgm:prSet presAssocID="{CBC402DB-FD9E-4102-85C9-B2F849496622}" presName="compositeA" presStyleCnt="0"/>
      <dgm:spPr/>
    </dgm:pt>
    <dgm:pt modelId="{29576A27-2159-4924-8939-E85E99275A72}" type="pres">
      <dgm:prSet presAssocID="{CBC402DB-FD9E-4102-85C9-B2F849496622}" presName="textA" presStyleLbl="revTx" presStyleIdx="0" presStyleCnt="6">
        <dgm:presLayoutVars>
          <dgm:bulletEnabled val="1"/>
        </dgm:presLayoutVars>
      </dgm:prSet>
      <dgm:spPr/>
    </dgm:pt>
    <dgm:pt modelId="{0200604C-4E73-4BD6-90CF-3E24FE58C901}" type="pres">
      <dgm:prSet presAssocID="{CBC402DB-FD9E-4102-85C9-B2F849496622}" presName="circleA" presStyleLbl="node1" presStyleIdx="0" presStyleCnt="6"/>
      <dgm:spPr/>
    </dgm:pt>
    <dgm:pt modelId="{3AFB3B5C-1A49-4755-80C9-7E86F4091DCD}" type="pres">
      <dgm:prSet presAssocID="{CBC402DB-FD9E-4102-85C9-B2F849496622}" presName="spaceA" presStyleCnt="0"/>
      <dgm:spPr/>
    </dgm:pt>
    <dgm:pt modelId="{F79E7D9C-D681-477E-A20F-5D3CA4022ABB}" type="pres">
      <dgm:prSet presAssocID="{B1549668-1D66-4ECD-80F5-5F403580CBE1}" presName="space" presStyleCnt="0"/>
      <dgm:spPr/>
    </dgm:pt>
    <dgm:pt modelId="{4C61F9AD-3AFC-4436-90D6-F0C61AA5D2F4}" type="pres">
      <dgm:prSet presAssocID="{8E114C91-C50A-4AFC-BBE9-4A85257C95C8}" presName="compositeB" presStyleCnt="0"/>
      <dgm:spPr/>
    </dgm:pt>
    <dgm:pt modelId="{E969727B-A4D1-4F47-9743-62C0BEDD91EB}" type="pres">
      <dgm:prSet presAssocID="{8E114C91-C50A-4AFC-BBE9-4A85257C95C8}" presName="textB" presStyleLbl="revTx" presStyleIdx="1" presStyleCnt="6">
        <dgm:presLayoutVars>
          <dgm:bulletEnabled val="1"/>
        </dgm:presLayoutVars>
      </dgm:prSet>
      <dgm:spPr/>
    </dgm:pt>
    <dgm:pt modelId="{8DE95DEA-E424-45D7-A566-F1BF77CCD3DC}" type="pres">
      <dgm:prSet presAssocID="{8E114C91-C50A-4AFC-BBE9-4A85257C95C8}" presName="circleB" presStyleLbl="node1" presStyleIdx="1" presStyleCnt="6"/>
      <dgm:spPr/>
    </dgm:pt>
    <dgm:pt modelId="{AB1E9FF4-6D0C-44FC-ADCE-CD5734CF45A1}" type="pres">
      <dgm:prSet presAssocID="{8E114C91-C50A-4AFC-BBE9-4A85257C95C8}" presName="spaceB" presStyleCnt="0"/>
      <dgm:spPr/>
    </dgm:pt>
    <dgm:pt modelId="{F547B519-BE68-4A98-9663-D5603EF6DD0F}" type="pres">
      <dgm:prSet presAssocID="{C42EB093-0895-41E9-A931-5110F9C2B858}" presName="space" presStyleCnt="0"/>
      <dgm:spPr/>
    </dgm:pt>
    <dgm:pt modelId="{BE31599E-B139-434B-9475-6D3FFA4BBC03}" type="pres">
      <dgm:prSet presAssocID="{E99B0391-F291-4614-ACE8-9CD9A3453665}" presName="compositeA" presStyleCnt="0"/>
      <dgm:spPr/>
    </dgm:pt>
    <dgm:pt modelId="{60CB0E41-156E-4D7A-8266-4EF2D13024E0}" type="pres">
      <dgm:prSet presAssocID="{E99B0391-F291-4614-ACE8-9CD9A3453665}" presName="textA" presStyleLbl="revTx" presStyleIdx="2" presStyleCnt="6">
        <dgm:presLayoutVars>
          <dgm:bulletEnabled val="1"/>
        </dgm:presLayoutVars>
      </dgm:prSet>
      <dgm:spPr/>
    </dgm:pt>
    <dgm:pt modelId="{E23DA3E4-FB49-49D1-AD5D-060AC7371984}" type="pres">
      <dgm:prSet presAssocID="{E99B0391-F291-4614-ACE8-9CD9A3453665}" presName="circleA" presStyleLbl="node1" presStyleIdx="2" presStyleCnt="6"/>
      <dgm:spPr/>
    </dgm:pt>
    <dgm:pt modelId="{6A930CB6-2DF6-49BB-A742-B35BE9997EA8}" type="pres">
      <dgm:prSet presAssocID="{E99B0391-F291-4614-ACE8-9CD9A3453665}" presName="spaceA" presStyleCnt="0"/>
      <dgm:spPr/>
    </dgm:pt>
    <dgm:pt modelId="{491500AF-1B90-44B2-9C62-4044244F3810}" type="pres">
      <dgm:prSet presAssocID="{8389F3BF-5D2A-44E6-B35B-6AB34766D4A3}" presName="space" presStyleCnt="0"/>
      <dgm:spPr/>
    </dgm:pt>
    <dgm:pt modelId="{1A1D2FDD-2389-4772-9DC0-D17EE7E38F2F}" type="pres">
      <dgm:prSet presAssocID="{A50E37DC-1DFC-4718-94D8-9BDDB756F7EC}" presName="compositeB" presStyleCnt="0"/>
      <dgm:spPr/>
    </dgm:pt>
    <dgm:pt modelId="{F869F806-62C9-410D-8278-3B968A9EDEC5}" type="pres">
      <dgm:prSet presAssocID="{A50E37DC-1DFC-4718-94D8-9BDDB756F7EC}" presName="textB" presStyleLbl="revTx" presStyleIdx="3" presStyleCnt="6" custScaleX="118532">
        <dgm:presLayoutVars>
          <dgm:bulletEnabled val="1"/>
        </dgm:presLayoutVars>
      </dgm:prSet>
      <dgm:spPr/>
    </dgm:pt>
    <dgm:pt modelId="{2DA1B215-9987-4663-B36E-BC34967086C1}" type="pres">
      <dgm:prSet presAssocID="{A50E37DC-1DFC-4718-94D8-9BDDB756F7EC}" presName="circleB" presStyleLbl="node1" presStyleIdx="3" presStyleCnt="6"/>
      <dgm:spPr/>
    </dgm:pt>
    <dgm:pt modelId="{259EA034-8125-4708-8B60-4648C8572BF3}" type="pres">
      <dgm:prSet presAssocID="{A50E37DC-1DFC-4718-94D8-9BDDB756F7EC}" presName="spaceB" presStyleCnt="0"/>
      <dgm:spPr/>
    </dgm:pt>
    <dgm:pt modelId="{DE8B0BF3-9DED-4864-8B8C-0CDA845917DB}" type="pres">
      <dgm:prSet presAssocID="{1660F372-8BB2-47EE-AA23-B10720219020}" presName="space" presStyleCnt="0"/>
      <dgm:spPr/>
    </dgm:pt>
    <dgm:pt modelId="{61DB2F9A-F73C-43A2-88EA-875B1F654F48}" type="pres">
      <dgm:prSet presAssocID="{EA8608DA-687B-4710-B6EE-DD4ACC60744B}" presName="compositeA" presStyleCnt="0"/>
      <dgm:spPr/>
    </dgm:pt>
    <dgm:pt modelId="{9A852E42-6D56-418B-AB7B-00B5370FC745}" type="pres">
      <dgm:prSet presAssocID="{EA8608DA-687B-4710-B6EE-DD4ACC60744B}" presName="textA" presStyleLbl="revTx" presStyleIdx="4" presStyleCnt="6">
        <dgm:presLayoutVars>
          <dgm:bulletEnabled val="1"/>
        </dgm:presLayoutVars>
      </dgm:prSet>
      <dgm:spPr/>
    </dgm:pt>
    <dgm:pt modelId="{1099B5AA-61CC-4877-B3A2-93FDEEC0E54B}" type="pres">
      <dgm:prSet presAssocID="{EA8608DA-687B-4710-B6EE-DD4ACC60744B}" presName="circleA" presStyleLbl="node1" presStyleIdx="4" presStyleCnt="6"/>
      <dgm:spPr/>
    </dgm:pt>
    <dgm:pt modelId="{DB1D6068-11EF-4B48-8F87-F222D58243F5}" type="pres">
      <dgm:prSet presAssocID="{EA8608DA-687B-4710-B6EE-DD4ACC60744B}" presName="spaceA" presStyleCnt="0"/>
      <dgm:spPr/>
    </dgm:pt>
    <dgm:pt modelId="{E112B47D-A3B8-4C52-A286-5BDECFEC4D4B}" type="pres">
      <dgm:prSet presAssocID="{0FBB8578-8D39-4929-84BE-D6237606657E}" presName="space" presStyleCnt="0"/>
      <dgm:spPr/>
    </dgm:pt>
    <dgm:pt modelId="{DFC310C6-78D6-4D5A-BBAD-52E40FF310AD}" type="pres">
      <dgm:prSet presAssocID="{B131CF0A-FD45-4901-B5F3-25597633CC4C}" presName="compositeB" presStyleCnt="0"/>
      <dgm:spPr/>
    </dgm:pt>
    <dgm:pt modelId="{7AAA8E13-CFF8-4D37-AEDD-A7DE743A74EB}" type="pres">
      <dgm:prSet presAssocID="{B131CF0A-FD45-4901-B5F3-25597633CC4C}" presName="textB" presStyleLbl="revTx" presStyleIdx="5" presStyleCnt="6">
        <dgm:presLayoutVars>
          <dgm:bulletEnabled val="1"/>
        </dgm:presLayoutVars>
      </dgm:prSet>
      <dgm:spPr/>
    </dgm:pt>
    <dgm:pt modelId="{86C4F982-63E0-426F-888D-85FB5B64D726}" type="pres">
      <dgm:prSet presAssocID="{B131CF0A-FD45-4901-B5F3-25597633CC4C}" presName="circleB" presStyleLbl="node1" presStyleIdx="5" presStyleCnt="6"/>
      <dgm:spPr/>
    </dgm:pt>
    <dgm:pt modelId="{27C7ECCE-A514-4D88-9D93-F5DB8A52B70B}" type="pres">
      <dgm:prSet presAssocID="{B131CF0A-FD45-4901-B5F3-25597633CC4C}" presName="spaceB" presStyleCnt="0"/>
      <dgm:spPr/>
    </dgm:pt>
  </dgm:ptLst>
  <dgm:cxnLst>
    <dgm:cxn modelId="{DCD6C924-ABA6-4E81-B77B-1C4DCCF3002A}" type="presOf" srcId="{8E114C91-C50A-4AFC-BBE9-4A85257C95C8}" destId="{E969727B-A4D1-4F47-9743-62C0BEDD91EB}" srcOrd="0" destOrd="0" presId="urn:microsoft.com/office/officeart/2005/8/layout/hProcess11"/>
    <dgm:cxn modelId="{3D0C7925-36A6-487A-B897-EFC1BABF19D7}" type="presOf" srcId="{47A6F998-5EC9-4930-A794-44A36B256DAD}" destId="{53AF651D-F895-4B68-8E14-B66B5B0F508D}" srcOrd="0" destOrd="0" presId="urn:microsoft.com/office/officeart/2005/8/layout/hProcess11"/>
    <dgm:cxn modelId="{AB05E63A-AE8E-43EC-9976-D69D0F31A602}" type="presOf" srcId="{A50E37DC-1DFC-4718-94D8-9BDDB756F7EC}" destId="{F869F806-62C9-410D-8278-3B968A9EDEC5}" srcOrd="0" destOrd="0" presId="urn:microsoft.com/office/officeart/2005/8/layout/hProcess11"/>
    <dgm:cxn modelId="{699AFC42-6BBB-4D63-B0C6-3C48C669EA09}" type="presOf" srcId="{E99B0391-F291-4614-ACE8-9CD9A3453665}" destId="{60CB0E41-156E-4D7A-8266-4EF2D13024E0}" srcOrd="0" destOrd="0" presId="urn:microsoft.com/office/officeart/2005/8/layout/hProcess11"/>
    <dgm:cxn modelId="{66F35A66-7F77-4887-9E1A-1A81F25A62C4}" srcId="{47A6F998-5EC9-4930-A794-44A36B256DAD}" destId="{8E114C91-C50A-4AFC-BBE9-4A85257C95C8}" srcOrd="1" destOrd="0" parTransId="{70B2B068-ECA3-44DA-8D53-1C581C16C209}" sibTransId="{C42EB093-0895-41E9-A931-5110F9C2B858}"/>
    <dgm:cxn modelId="{E3EE5B6D-0E88-44E8-9CC1-63097C8DCF61}" srcId="{47A6F998-5EC9-4930-A794-44A36B256DAD}" destId="{EA8608DA-687B-4710-B6EE-DD4ACC60744B}" srcOrd="4" destOrd="0" parTransId="{84BBE43B-3363-41DC-8857-D737148970BA}" sibTransId="{0FBB8578-8D39-4929-84BE-D6237606657E}"/>
    <dgm:cxn modelId="{47784B50-E2FA-4E95-BFD0-8DB48C3F67E2}" srcId="{47A6F998-5EC9-4930-A794-44A36B256DAD}" destId="{CBC402DB-FD9E-4102-85C9-B2F849496622}" srcOrd="0" destOrd="0" parTransId="{A9A504D5-50DF-4632-869B-82ABAFBF2825}" sibTransId="{B1549668-1D66-4ECD-80F5-5F403580CBE1}"/>
    <dgm:cxn modelId="{29C06A8F-6263-43E9-937C-E11EB969CC18}" srcId="{47A6F998-5EC9-4930-A794-44A36B256DAD}" destId="{B131CF0A-FD45-4901-B5F3-25597633CC4C}" srcOrd="5" destOrd="0" parTransId="{7A6B2D6D-879D-40B1-A036-1476842C91F1}" sibTransId="{1EC0F403-6599-46F7-99A1-03B2DC2FDC26}"/>
    <dgm:cxn modelId="{107D55A8-226C-410B-AC2F-611F0D280306}" srcId="{47A6F998-5EC9-4930-A794-44A36B256DAD}" destId="{A50E37DC-1DFC-4718-94D8-9BDDB756F7EC}" srcOrd="3" destOrd="0" parTransId="{2AC009FA-1A3C-4416-98DB-58102582434B}" sibTransId="{1660F372-8BB2-47EE-AA23-B10720219020}"/>
    <dgm:cxn modelId="{EB1686C4-1FB8-4F5F-AE9D-4D8EA4CFB104}" type="presOf" srcId="{CBC402DB-FD9E-4102-85C9-B2F849496622}" destId="{29576A27-2159-4924-8939-E85E99275A72}" srcOrd="0" destOrd="0" presId="urn:microsoft.com/office/officeart/2005/8/layout/hProcess11"/>
    <dgm:cxn modelId="{04E155CC-98D5-4C2B-B40E-02529C116000}" type="presOf" srcId="{EA8608DA-687B-4710-B6EE-DD4ACC60744B}" destId="{9A852E42-6D56-418B-AB7B-00B5370FC745}" srcOrd="0" destOrd="0" presId="urn:microsoft.com/office/officeart/2005/8/layout/hProcess11"/>
    <dgm:cxn modelId="{2BD45FE8-E72C-47BB-A2CA-1A0FBBBFBE5A}" type="presOf" srcId="{B131CF0A-FD45-4901-B5F3-25597633CC4C}" destId="{7AAA8E13-CFF8-4D37-AEDD-A7DE743A74EB}" srcOrd="0" destOrd="0" presId="urn:microsoft.com/office/officeart/2005/8/layout/hProcess11"/>
    <dgm:cxn modelId="{ECC585EE-4601-4523-907E-A680AE28482D}" srcId="{47A6F998-5EC9-4930-A794-44A36B256DAD}" destId="{E99B0391-F291-4614-ACE8-9CD9A3453665}" srcOrd="2" destOrd="0" parTransId="{5A897771-F6B7-4FDB-B741-5D9612E87F6F}" sibTransId="{8389F3BF-5D2A-44E6-B35B-6AB34766D4A3}"/>
    <dgm:cxn modelId="{C40B078B-E18B-4506-A149-D9E1AF4BC1EA}" type="presParOf" srcId="{53AF651D-F895-4B68-8E14-B66B5B0F508D}" destId="{05D707E4-4B38-4901-A2D7-FDF838234EBE}" srcOrd="0" destOrd="0" presId="urn:microsoft.com/office/officeart/2005/8/layout/hProcess11"/>
    <dgm:cxn modelId="{42B02301-70C8-412E-B2CE-27D6485FA1C8}" type="presParOf" srcId="{53AF651D-F895-4B68-8E14-B66B5B0F508D}" destId="{9C014F7F-0906-4E3D-84F3-22954BC5F937}" srcOrd="1" destOrd="0" presId="urn:microsoft.com/office/officeart/2005/8/layout/hProcess11"/>
    <dgm:cxn modelId="{7DBFAE17-418A-49CB-9C1A-6661DC93874C}" type="presParOf" srcId="{9C014F7F-0906-4E3D-84F3-22954BC5F937}" destId="{E1F0F830-DAAA-42EC-9516-D254239C7A48}" srcOrd="0" destOrd="0" presId="urn:microsoft.com/office/officeart/2005/8/layout/hProcess11"/>
    <dgm:cxn modelId="{2BEB0C75-17E9-4E3A-9EB1-F809F89E22A9}" type="presParOf" srcId="{E1F0F830-DAAA-42EC-9516-D254239C7A48}" destId="{29576A27-2159-4924-8939-E85E99275A72}" srcOrd="0" destOrd="0" presId="urn:microsoft.com/office/officeart/2005/8/layout/hProcess11"/>
    <dgm:cxn modelId="{BD38E7B2-4551-477A-9822-EAEC692BA9C8}" type="presParOf" srcId="{E1F0F830-DAAA-42EC-9516-D254239C7A48}" destId="{0200604C-4E73-4BD6-90CF-3E24FE58C901}" srcOrd="1" destOrd="0" presId="urn:microsoft.com/office/officeart/2005/8/layout/hProcess11"/>
    <dgm:cxn modelId="{1868E3CA-4D08-40E1-8A85-0F6E3F21D101}" type="presParOf" srcId="{E1F0F830-DAAA-42EC-9516-D254239C7A48}" destId="{3AFB3B5C-1A49-4755-80C9-7E86F4091DCD}" srcOrd="2" destOrd="0" presId="urn:microsoft.com/office/officeart/2005/8/layout/hProcess11"/>
    <dgm:cxn modelId="{1998E4FE-A89F-4A7F-BCE9-B16A31F7469B}" type="presParOf" srcId="{9C014F7F-0906-4E3D-84F3-22954BC5F937}" destId="{F79E7D9C-D681-477E-A20F-5D3CA4022ABB}" srcOrd="1" destOrd="0" presId="urn:microsoft.com/office/officeart/2005/8/layout/hProcess11"/>
    <dgm:cxn modelId="{D517CF24-8F92-4E3D-B9C4-F4D656C1BD5C}" type="presParOf" srcId="{9C014F7F-0906-4E3D-84F3-22954BC5F937}" destId="{4C61F9AD-3AFC-4436-90D6-F0C61AA5D2F4}" srcOrd="2" destOrd="0" presId="urn:microsoft.com/office/officeart/2005/8/layout/hProcess11"/>
    <dgm:cxn modelId="{96181F85-0E18-4CDA-B9DC-DEEF84D4A3B8}" type="presParOf" srcId="{4C61F9AD-3AFC-4436-90D6-F0C61AA5D2F4}" destId="{E969727B-A4D1-4F47-9743-62C0BEDD91EB}" srcOrd="0" destOrd="0" presId="urn:microsoft.com/office/officeart/2005/8/layout/hProcess11"/>
    <dgm:cxn modelId="{A614743A-5754-48CC-8C64-736268519186}" type="presParOf" srcId="{4C61F9AD-3AFC-4436-90D6-F0C61AA5D2F4}" destId="{8DE95DEA-E424-45D7-A566-F1BF77CCD3DC}" srcOrd="1" destOrd="0" presId="urn:microsoft.com/office/officeart/2005/8/layout/hProcess11"/>
    <dgm:cxn modelId="{C5C00D5D-30C8-4361-9741-0DBFD52E109E}" type="presParOf" srcId="{4C61F9AD-3AFC-4436-90D6-F0C61AA5D2F4}" destId="{AB1E9FF4-6D0C-44FC-ADCE-CD5734CF45A1}" srcOrd="2" destOrd="0" presId="urn:microsoft.com/office/officeart/2005/8/layout/hProcess11"/>
    <dgm:cxn modelId="{C4F0F547-4939-48ED-8787-CF2719C2068A}" type="presParOf" srcId="{9C014F7F-0906-4E3D-84F3-22954BC5F937}" destId="{F547B519-BE68-4A98-9663-D5603EF6DD0F}" srcOrd="3" destOrd="0" presId="urn:microsoft.com/office/officeart/2005/8/layout/hProcess11"/>
    <dgm:cxn modelId="{C22487AB-683F-4738-814F-16994A7A07E4}" type="presParOf" srcId="{9C014F7F-0906-4E3D-84F3-22954BC5F937}" destId="{BE31599E-B139-434B-9475-6D3FFA4BBC03}" srcOrd="4" destOrd="0" presId="urn:microsoft.com/office/officeart/2005/8/layout/hProcess11"/>
    <dgm:cxn modelId="{F3857245-02F7-45BE-8578-5BA867B80C06}" type="presParOf" srcId="{BE31599E-B139-434B-9475-6D3FFA4BBC03}" destId="{60CB0E41-156E-4D7A-8266-4EF2D13024E0}" srcOrd="0" destOrd="0" presId="urn:microsoft.com/office/officeart/2005/8/layout/hProcess11"/>
    <dgm:cxn modelId="{AAB56438-F2B9-4C01-82C2-5546C546E2D3}" type="presParOf" srcId="{BE31599E-B139-434B-9475-6D3FFA4BBC03}" destId="{E23DA3E4-FB49-49D1-AD5D-060AC7371984}" srcOrd="1" destOrd="0" presId="urn:microsoft.com/office/officeart/2005/8/layout/hProcess11"/>
    <dgm:cxn modelId="{4A21113A-89E2-46BA-9CEB-E1B3DE1EE50E}" type="presParOf" srcId="{BE31599E-B139-434B-9475-6D3FFA4BBC03}" destId="{6A930CB6-2DF6-49BB-A742-B35BE9997EA8}" srcOrd="2" destOrd="0" presId="urn:microsoft.com/office/officeart/2005/8/layout/hProcess11"/>
    <dgm:cxn modelId="{158EC9C0-648C-4C09-8328-525743CDFEDE}" type="presParOf" srcId="{9C014F7F-0906-4E3D-84F3-22954BC5F937}" destId="{491500AF-1B90-44B2-9C62-4044244F3810}" srcOrd="5" destOrd="0" presId="urn:microsoft.com/office/officeart/2005/8/layout/hProcess11"/>
    <dgm:cxn modelId="{27C73297-B1CA-4524-BDB1-95B96DDBFD22}" type="presParOf" srcId="{9C014F7F-0906-4E3D-84F3-22954BC5F937}" destId="{1A1D2FDD-2389-4772-9DC0-D17EE7E38F2F}" srcOrd="6" destOrd="0" presId="urn:microsoft.com/office/officeart/2005/8/layout/hProcess11"/>
    <dgm:cxn modelId="{91317369-228E-4C56-9CDC-4A8E725832D4}" type="presParOf" srcId="{1A1D2FDD-2389-4772-9DC0-D17EE7E38F2F}" destId="{F869F806-62C9-410D-8278-3B968A9EDEC5}" srcOrd="0" destOrd="0" presId="urn:microsoft.com/office/officeart/2005/8/layout/hProcess11"/>
    <dgm:cxn modelId="{67844B03-A8DE-44A9-8D5D-53D530A9794A}" type="presParOf" srcId="{1A1D2FDD-2389-4772-9DC0-D17EE7E38F2F}" destId="{2DA1B215-9987-4663-B36E-BC34967086C1}" srcOrd="1" destOrd="0" presId="urn:microsoft.com/office/officeart/2005/8/layout/hProcess11"/>
    <dgm:cxn modelId="{2727D16F-4968-4EC6-9BDD-139CD1BC788B}" type="presParOf" srcId="{1A1D2FDD-2389-4772-9DC0-D17EE7E38F2F}" destId="{259EA034-8125-4708-8B60-4648C8572BF3}" srcOrd="2" destOrd="0" presId="urn:microsoft.com/office/officeart/2005/8/layout/hProcess11"/>
    <dgm:cxn modelId="{7ADBF2FB-4C13-44DA-8F19-EEDCB6FDE693}" type="presParOf" srcId="{9C014F7F-0906-4E3D-84F3-22954BC5F937}" destId="{DE8B0BF3-9DED-4864-8B8C-0CDA845917DB}" srcOrd="7" destOrd="0" presId="urn:microsoft.com/office/officeart/2005/8/layout/hProcess11"/>
    <dgm:cxn modelId="{28A6621F-41C7-4521-A7B9-AF29E797E739}" type="presParOf" srcId="{9C014F7F-0906-4E3D-84F3-22954BC5F937}" destId="{61DB2F9A-F73C-43A2-88EA-875B1F654F48}" srcOrd="8" destOrd="0" presId="urn:microsoft.com/office/officeart/2005/8/layout/hProcess11"/>
    <dgm:cxn modelId="{1EE1575A-ABDA-490F-992A-3D4FCD0F791E}" type="presParOf" srcId="{61DB2F9A-F73C-43A2-88EA-875B1F654F48}" destId="{9A852E42-6D56-418B-AB7B-00B5370FC745}" srcOrd="0" destOrd="0" presId="urn:microsoft.com/office/officeart/2005/8/layout/hProcess11"/>
    <dgm:cxn modelId="{4A1CEF1B-D01A-4FC3-81B6-400602711199}" type="presParOf" srcId="{61DB2F9A-F73C-43A2-88EA-875B1F654F48}" destId="{1099B5AA-61CC-4877-B3A2-93FDEEC0E54B}" srcOrd="1" destOrd="0" presId="urn:microsoft.com/office/officeart/2005/8/layout/hProcess11"/>
    <dgm:cxn modelId="{38D0FE36-AB05-4AEC-8979-F29E831D965C}" type="presParOf" srcId="{61DB2F9A-F73C-43A2-88EA-875B1F654F48}" destId="{DB1D6068-11EF-4B48-8F87-F222D58243F5}" srcOrd="2" destOrd="0" presId="urn:microsoft.com/office/officeart/2005/8/layout/hProcess11"/>
    <dgm:cxn modelId="{62C9B27C-B43D-41D9-9F74-5EFCB3B52D5C}" type="presParOf" srcId="{9C014F7F-0906-4E3D-84F3-22954BC5F937}" destId="{E112B47D-A3B8-4C52-A286-5BDECFEC4D4B}" srcOrd="9" destOrd="0" presId="urn:microsoft.com/office/officeart/2005/8/layout/hProcess11"/>
    <dgm:cxn modelId="{714E2408-DDA4-4E33-8A6E-65CD526A3386}" type="presParOf" srcId="{9C014F7F-0906-4E3D-84F3-22954BC5F937}" destId="{DFC310C6-78D6-4D5A-BBAD-52E40FF310AD}" srcOrd="10" destOrd="0" presId="urn:microsoft.com/office/officeart/2005/8/layout/hProcess11"/>
    <dgm:cxn modelId="{34C921D6-1CFD-4FD0-8EB2-B2E4F2D52D3E}" type="presParOf" srcId="{DFC310C6-78D6-4D5A-BBAD-52E40FF310AD}" destId="{7AAA8E13-CFF8-4D37-AEDD-A7DE743A74EB}" srcOrd="0" destOrd="0" presId="urn:microsoft.com/office/officeart/2005/8/layout/hProcess11"/>
    <dgm:cxn modelId="{E289593D-97BE-4716-AB72-38CE75EF723F}" type="presParOf" srcId="{DFC310C6-78D6-4D5A-BBAD-52E40FF310AD}" destId="{86C4F982-63E0-426F-888D-85FB5B64D726}" srcOrd="1" destOrd="0" presId="urn:microsoft.com/office/officeart/2005/8/layout/hProcess11"/>
    <dgm:cxn modelId="{EA331CB7-FA39-4CF9-AE0B-45A71AFAE6EC}" type="presParOf" srcId="{DFC310C6-78D6-4D5A-BBAD-52E40FF310AD}" destId="{27C7ECCE-A514-4D88-9D93-F5DB8A52B70B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24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A3F29F3B-4527-4A01-AB2C-01ACCB2159BF}" type="doc">
      <dgm:prSet loTypeId="urn:microsoft.com/office/officeart/2005/8/layout/pyramid2" loCatId="list" qsTypeId="urn:microsoft.com/office/officeart/2005/8/quickstyle/simple1" qsCatId="simple" csTypeId="urn:microsoft.com/office/officeart/2005/8/colors/accent1_3" csCatId="accent1" phldr="1"/>
      <dgm:spPr/>
    </dgm:pt>
    <dgm:pt modelId="{E476A181-E00F-4B84-A9ED-C6D08BA2DEE8}">
      <dgm:prSet phldrT="[Texto]" custT="1"/>
      <dgm:spPr/>
      <dgm:t>
        <a:bodyPr/>
        <a:lstStyle/>
        <a:p>
          <a:r>
            <a:rPr lang="es-ES" sz="2400" dirty="0"/>
            <a:t>Recaudación: 8.986</a:t>
          </a:r>
        </a:p>
      </dgm:t>
    </dgm:pt>
    <dgm:pt modelId="{5DAF24CE-11A3-4A33-8FB2-1D219E252C97}" type="parTrans" cxnId="{7A442B7D-7CE5-4DE3-A4F6-E36F625BA577}">
      <dgm:prSet/>
      <dgm:spPr/>
      <dgm:t>
        <a:bodyPr/>
        <a:lstStyle/>
        <a:p>
          <a:endParaRPr lang="es-ES"/>
        </a:p>
      </dgm:t>
    </dgm:pt>
    <dgm:pt modelId="{6CABAFA0-B488-4A4E-B537-A7600346962C}" type="sibTrans" cxnId="{7A442B7D-7CE5-4DE3-A4F6-E36F625BA577}">
      <dgm:prSet/>
      <dgm:spPr/>
      <dgm:t>
        <a:bodyPr/>
        <a:lstStyle/>
        <a:p>
          <a:endParaRPr lang="es-ES"/>
        </a:p>
      </dgm:t>
    </dgm:pt>
    <dgm:pt modelId="{4F3EE544-468D-4B5B-8BFC-D09E45F04641}">
      <dgm:prSet phldrT="[Texto]" custT="1"/>
      <dgm:spPr/>
      <dgm:t>
        <a:bodyPr/>
        <a:lstStyle/>
        <a:p>
          <a:r>
            <a:rPr lang="es-ES" sz="2800" dirty="0"/>
            <a:t>VA: 28.618</a:t>
          </a:r>
        </a:p>
      </dgm:t>
    </dgm:pt>
    <dgm:pt modelId="{F329A835-F07D-42D4-801B-792C12265A12}" type="parTrans" cxnId="{22DB7B2F-51BF-4BA6-9256-23A4C5DC79A5}">
      <dgm:prSet/>
      <dgm:spPr/>
      <dgm:t>
        <a:bodyPr/>
        <a:lstStyle/>
        <a:p>
          <a:endParaRPr lang="es-ES"/>
        </a:p>
      </dgm:t>
    </dgm:pt>
    <dgm:pt modelId="{4A90D681-F689-4695-9D14-88FB523BF4D7}" type="sibTrans" cxnId="{22DB7B2F-51BF-4BA6-9256-23A4C5DC79A5}">
      <dgm:prSet/>
      <dgm:spPr/>
      <dgm:t>
        <a:bodyPr/>
        <a:lstStyle/>
        <a:p>
          <a:endParaRPr lang="es-ES"/>
        </a:p>
      </dgm:t>
    </dgm:pt>
    <dgm:pt modelId="{1950D884-7DDB-451D-9F95-C6E58A589580}">
      <dgm:prSet phldrT="[Texto]" custT="1"/>
      <dgm:spPr/>
      <dgm:t>
        <a:bodyPr/>
        <a:lstStyle/>
        <a:p>
          <a:r>
            <a:rPr lang="es-ES" sz="2800" dirty="0"/>
            <a:t>VBP: 40.223</a:t>
          </a:r>
        </a:p>
      </dgm:t>
    </dgm:pt>
    <dgm:pt modelId="{4C82D4DE-01DB-4628-A7DF-5A0DB7669A8B}" type="parTrans" cxnId="{177984BA-915A-4F0A-BC0F-B462AB245E5A}">
      <dgm:prSet/>
      <dgm:spPr/>
      <dgm:t>
        <a:bodyPr/>
        <a:lstStyle/>
        <a:p>
          <a:endParaRPr lang="es-ES"/>
        </a:p>
      </dgm:t>
    </dgm:pt>
    <dgm:pt modelId="{1A2A5FF6-792B-47D5-94C6-3379D7703C86}" type="sibTrans" cxnId="{177984BA-915A-4F0A-BC0F-B462AB245E5A}">
      <dgm:prSet/>
      <dgm:spPr/>
      <dgm:t>
        <a:bodyPr/>
        <a:lstStyle/>
        <a:p>
          <a:endParaRPr lang="es-ES"/>
        </a:p>
      </dgm:t>
    </dgm:pt>
    <dgm:pt modelId="{082A1323-6344-4300-A8F5-0480F3A93449}" type="pres">
      <dgm:prSet presAssocID="{A3F29F3B-4527-4A01-AB2C-01ACCB2159BF}" presName="compositeShape" presStyleCnt="0">
        <dgm:presLayoutVars>
          <dgm:dir/>
          <dgm:resizeHandles/>
        </dgm:presLayoutVars>
      </dgm:prSet>
      <dgm:spPr/>
    </dgm:pt>
    <dgm:pt modelId="{813931AD-540D-45FE-9899-D96A197A0CC1}" type="pres">
      <dgm:prSet presAssocID="{A3F29F3B-4527-4A01-AB2C-01ACCB2159BF}" presName="pyramid" presStyleLbl="node1" presStyleIdx="0" presStyleCnt="1"/>
      <dgm:spPr/>
    </dgm:pt>
    <dgm:pt modelId="{DE9F04FF-CF15-423A-BEC7-9661FFEDBF51}" type="pres">
      <dgm:prSet presAssocID="{A3F29F3B-4527-4A01-AB2C-01ACCB2159BF}" presName="theList" presStyleCnt="0"/>
      <dgm:spPr/>
    </dgm:pt>
    <dgm:pt modelId="{DB2CE9CB-3FC2-48A3-B231-5D27E85A7EAE}" type="pres">
      <dgm:prSet presAssocID="{E476A181-E00F-4B84-A9ED-C6D08BA2DEE8}" presName="aNode" presStyleLbl="fgAcc1" presStyleIdx="0" presStyleCnt="3">
        <dgm:presLayoutVars>
          <dgm:bulletEnabled val="1"/>
        </dgm:presLayoutVars>
      </dgm:prSet>
      <dgm:spPr/>
    </dgm:pt>
    <dgm:pt modelId="{52EA7A78-EB43-4CE3-9990-32D6CB6B4174}" type="pres">
      <dgm:prSet presAssocID="{E476A181-E00F-4B84-A9ED-C6D08BA2DEE8}" presName="aSpace" presStyleCnt="0"/>
      <dgm:spPr/>
    </dgm:pt>
    <dgm:pt modelId="{D99AE45F-AA7C-4D43-ADC0-C3EDEB4CC952}" type="pres">
      <dgm:prSet presAssocID="{4F3EE544-468D-4B5B-8BFC-D09E45F04641}" presName="aNode" presStyleLbl="fgAcc1" presStyleIdx="1" presStyleCnt="3">
        <dgm:presLayoutVars>
          <dgm:bulletEnabled val="1"/>
        </dgm:presLayoutVars>
      </dgm:prSet>
      <dgm:spPr/>
    </dgm:pt>
    <dgm:pt modelId="{879210D0-6A3E-4E6F-AC0C-6D78D8E7174D}" type="pres">
      <dgm:prSet presAssocID="{4F3EE544-468D-4B5B-8BFC-D09E45F04641}" presName="aSpace" presStyleCnt="0"/>
      <dgm:spPr/>
    </dgm:pt>
    <dgm:pt modelId="{D3E0E0C7-4AA7-44CE-8247-8F84D8EC0AD0}" type="pres">
      <dgm:prSet presAssocID="{1950D884-7DDB-451D-9F95-C6E58A589580}" presName="aNode" presStyleLbl="fgAcc1" presStyleIdx="2" presStyleCnt="3">
        <dgm:presLayoutVars>
          <dgm:bulletEnabled val="1"/>
        </dgm:presLayoutVars>
      </dgm:prSet>
      <dgm:spPr/>
    </dgm:pt>
    <dgm:pt modelId="{3E2E413E-3AA1-4AC3-9376-D6AC2E239A90}" type="pres">
      <dgm:prSet presAssocID="{1950D884-7DDB-451D-9F95-C6E58A589580}" presName="aSpace" presStyleCnt="0"/>
      <dgm:spPr/>
    </dgm:pt>
  </dgm:ptLst>
  <dgm:cxnLst>
    <dgm:cxn modelId="{1017E91A-838F-4730-AF61-5D646E006C59}" type="presOf" srcId="{A3F29F3B-4527-4A01-AB2C-01ACCB2159BF}" destId="{082A1323-6344-4300-A8F5-0480F3A93449}" srcOrd="0" destOrd="0" presId="urn:microsoft.com/office/officeart/2005/8/layout/pyramid2"/>
    <dgm:cxn modelId="{22DB7B2F-51BF-4BA6-9256-23A4C5DC79A5}" srcId="{A3F29F3B-4527-4A01-AB2C-01ACCB2159BF}" destId="{4F3EE544-468D-4B5B-8BFC-D09E45F04641}" srcOrd="1" destOrd="0" parTransId="{F329A835-F07D-42D4-801B-792C12265A12}" sibTransId="{4A90D681-F689-4695-9D14-88FB523BF4D7}"/>
    <dgm:cxn modelId="{7A442B7D-7CE5-4DE3-A4F6-E36F625BA577}" srcId="{A3F29F3B-4527-4A01-AB2C-01ACCB2159BF}" destId="{E476A181-E00F-4B84-A9ED-C6D08BA2DEE8}" srcOrd="0" destOrd="0" parTransId="{5DAF24CE-11A3-4A33-8FB2-1D219E252C97}" sibTransId="{6CABAFA0-B488-4A4E-B537-A7600346962C}"/>
    <dgm:cxn modelId="{A35ED57D-B718-4BD9-82AB-2D8CD989DD0C}" type="presOf" srcId="{1950D884-7DDB-451D-9F95-C6E58A589580}" destId="{D3E0E0C7-4AA7-44CE-8247-8F84D8EC0AD0}" srcOrd="0" destOrd="0" presId="urn:microsoft.com/office/officeart/2005/8/layout/pyramid2"/>
    <dgm:cxn modelId="{177984BA-915A-4F0A-BC0F-B462AB245E5A}" srcId="{A3F29F3B-4527-4A01-AB2C-01ACCB2159BF}" destId="{1950D884-7DDB-451D-9F95-C6E58A589580}" srcOrd="2" destOrd="0" parTransId="{4C82D4DE-01DB-4628-A7DF-5A0DB7669A8B}" sibTransId="{1A2A5FF6-792B-47D5-94C6-3379D7703C86}"/>
    <dgm:cxn modelId="{242F42CD-DA61-4DA0-AE50-222D37762C08}" type="presOf" srcId="{4F3EE544-468D-4B5B-8BFC-D09E45F04641}" destId="{D99AE45F-AA7C-4D43-ADC0-C3EDEB4CC952}" srcOrd="0" destOrd="0" presId="urn:microsoft.com/office/officeart/2005/8/layout/pyramid2"/>
    <dgm:cxn modelId="{ED32E0E6-14A3-48AB-AF36-C0C278E401AD}" type="presOf" srcId="{E476A181-E00F-4B84-A9ED-C6D08BA2DEE8}" destId="{DB2CE9CB-3FC2-48A3-B231-5D27E85A7EAE}" srcOrd="0" destOrd="0" presId="urn:microsoft.com/office/officeart/2005/8/layout/pyramid2"/>
    <dgm:cxn modelId="{3BB468FA-EAA7-4B00-A7A1-1A7DA5C366A3}" type="presParOf" srcId="{082A1323-6344-4300-A8F5-0480F3A93449}" destId="{813931AD-540D-45FE-9899-D96A197A0CC1}" srcOrd="0" destOrd="0" presId="urn:microsoft.com/office/officeart/2005/8/layout/pyramid2"/>
    <dgm:cxn modelId="{1F36D285-9AEF-44A2-BB02-F1A8FEF60258}" type="presParOf" srcId="{082A1323-6344-4300-A8F5-0480F3A93449}" destId="{DE9F04FF-CF15-423A-BEC7-9661FFEDBF51}" srcOrd="1" destOrd="0" presId="urn:microsoft.com/office/officeart/2005/8/layout/pyramid2"/>
    <dgm:cxn modelId="{13C7A0D6-4A3E-4832-A29F-F24F02CE1D62}" type="presParOf" srcId="{DE9F04FF-CF15-423A-BEC7-9661FFEDBF51}" destId="{DB2CE9CB-3FC2-48A3-B231-5D27E85A7EAE}" srcOrd="0" destOrd="0" presId="urn:microsoft.com/office/officeart/2005/8/layout/pyramid2"/>
    <dgm:cxn modelId="{D4DCC68F-4698-40CA-8BF6-8E2FDB5A0C38}" type="presParOf" srcId="{DE9F04FF-CF15-423A-BEC7-9661FFEDBF51}" destId="{52EA7A78-EB43-4CE3-9990-32D6CB6B4174}" srcOrd="1" destOrd="0" presId="urn:microsoft.com/office/officeart/2005/8/layout/pyramid2"/>
    <dgm:cxn modelId="{D1D4B815-65AA-496C-8746-BF8FB407D2D6}" type="presParOf" srcId="{DE9F04FF-CF15-423A-BEC7-9661FFEDBF51}" destId="{D99AE45F-AA7C-4D43-ADC0-C3EDEB4CC952}" srcOrd="2" destOrd="0" presId="urn:microsoft.com/office/officeart/2005/8/layout/pyramid2"/>
    <dgm:cxn modelId="{E65BF478-0ADE-4F97-B27F-8F6124E0A316}" type="presParOf" srcId="{DE9F04FF-CF15-423A-BEC7-9661FFEDBF51}" destId="{879210D0-6A3E-4E6F-AC0C-6D78D8E7174D}" srcOrd="3" destOrd="0" presId="urn:microsoft.com/office/officeart/2005/8/layout/pyramid2"/>
    <dgm:cxn modelId="{87C1C9C1-3698-4A68-84F9-F4CCCBFFEBDB}" type="presParOf" srcId="{DE9F04FF-CF15-423A-BEC7-9661FFEDBF51}" destId="{D3E0E0C7-4AA7-44CE-8247-8F84D8EC0AD0}" srcOrd="4" destOrd="0" presId="urn:microsoft.com/office/officeart/2005/8/layout/pyramid2"/>
    <dgm:cxn modelId="{187235B5-E0CB-4F14-BDD2-B2363D432962}" type="presParOf" srcId="{DE9F04FF-CF15-423A-BEC7-9661FFEDBF51}" destId="{3E2E413E-3AA1-4AC3-9376-D6AC2E239A90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BCF763E7-7781-43AF-9F13-F93B7CA3D124}" type="doc">
      <dgm:prSet loTypeId="urn:microsoft.com/office/officeart/2005/8/layout/hProcess4" loCatId="process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427DFD7C-BFFA-4CFB-936F-A55972C5172F}">
      <dgm:prSet phldrT="[Texto]" custT="1"/>
      <dgm:spPr/>
      <dgm:t>
        <a:bodyPr/>
        <a:lstStyle/>
        <a:p>
          <a:r>
            <a:rPr lang="es-ES" sz="1800" dirty="0"/>
            <a:t>Soja </a:t>
          </a:r>
          <a:r>
            <a:rPr lang="es-ES" sz="1800" b="1" dirty="0">
              <a:solidFill>
                <a:srgbClr val="FF0000"/>
              </a:solidFill>
            </a:rPr>
            <a:t>(– 3,8%)</a:t>
          </a:r>
        </a:p>
        <a:p>
          <a:r>
            <a:rPr lang="es-ES" sz="1800" dirty="0"/>
            <a:t>Maíz </a:t>
          </a:r>
          <a:r>
            <a:rPr lang="es-ES" sz="1800" b="1" dirty="0">
              <a:solidFill>
                <a:schemeClr val="accent3"/>
              </a:solidFill>
            </a:rPr>
            <a:t>(+2,4%)</a:t>
          </a:r>
        </a:p>
        <a:p>
          <a:r>
            <a:rPr lang="es-ES" sz="1800" dirty="0"/>
            <a:t>Trigo </a:t>
          </a:r>
          <a:r>
            <a:rPr lang="es-ES" sz="1800" b="1" dirty="0">
              <a:solidFill>
                <a:schemeClr val="accent3"/>
              </a:solidFill>
            </a:rPr>
            <a:t>(+1%)</a:t>
          </a:r>
        </a:p>
        <a:p>
          <a:r>
            <a:rPr lang="es-ES" sz="1800" dirty="0"/>
            <a:t>Girasol </a:t>
          </a:r>
          <a:r>
            <a:rPr lang="es-ES" sz="1800" b="1" dirty="0">
              <a:solidFill>
                <a:schemeClr val="accent3"/>
              </a:solidFill>
            </a:rPr>
            <a:t>(+9,2%)</a:t>
          </a:r>
        </a:p>
        <a:p>
          <a:endParaRPr lang="es-ES" sz="1800" dirty="0"/>
        </a:p>
      </dgm:t>
    </dgm:pt>
    <dgm:pt modelId="{4CE44F71-74CD-4CB5-94E1-C55C778702CE}" type="parTrans" cxnId="{8C97FEB0-DB9B-409B-83C2-04D5C59DBAE5}">
      <dgm:prSet/>
      <dgm:spPr/>
      <dgm:t>
        <a:bodyPr/>
        <a:lstStyle/>
        <a:p>
          <a:endParaRPr lang="es-ES" sz="1800"/>
        </a:p>
      </dgm:t>
    </dgm:pt>
    <dgm:pt modelId="{FFB75BF2-72F1-432C-A3CB-0BAD365E6F24}" type="sibTrans" cxnId="{8C97FEB0-DB9B-409B-83C2-04D5C59DBAE5}">
      <dgm:prSet/>
      <dgm:spPr/>
      <dgm:t>
        <a:bodyPr/>
        <a:lstStyle/>
        <a:p>
          <a:endParaRPr lang="es-ES" sz="1800"/>
        </a:p>
      </dgm:t>
    </dgm:pt>
    <dgm:pt modelId="{947EECE2-DA4A-4925-AB82-DCF0388CE0AB}">
      <dgm:prSet phldrT="[Texto]" custT="1"/>
      <dgm:spPr/>
      <dgm:t>
        <a:bodyPr/>
        <a:lstStyle/>
        <a:p>
          <a:r>
            <a:rPr lang="es-ES" sz="2400" b="1" dirty="0"/>
            <a:t>PRODUCCIÓN</a:t>
          </a:r>
        </a:p>
      </dgm:t>
    </dgm:pt>
    <dgm:pt modelId="{3BEDECCF-DFC1-4657-9ADF-1E2190D78553}" type="parTrans" cxnId="{5B1855DE-A77E-4B65-BE76-F43371AE744F}">
      <dgm:prSet/>
      <dgm:spPr/>
      <dgm:t>
        <a:bodyPr/>
        <a:lstStyle/>
        <a:p>
          <a:endParaRPr lang="es-ES" sz="1800"/>
        </a:p>
      </dgm:t>
    </dgm:pt>
    <dgm:pt modelId="{9583D06C-17A7-45C0-8711-AE3C5B35B3B7}" type="sibTrans" cxnId="{5B1855DE-A77E-4B65-BE76-F43371AE744F}">
      <dgm:prSet/>
      <dgm:spPr/>
      <dgm:t>
        <a:bodyPr/>
        <a:lstStyle/>
        <a:p>
          <a:endParaRPr lang="es-ES" sz="1800"/>
        </a:p>
      </dgm:t>
    </dgm:pt>
    <dgm:pt modelId="{7F6F3826-6842-4C1E-A96A-CE08357F25CA}">
      <dgm:prSet phldrT="[Texto]" custT="1"/>
      <dgm:spPr/>
      <dgm:t>
        <a:bodyPr/>
        <a:lstStyle/>
        <a:p>
          <a:r>
            <a:rPr lang="es-ES" sz="1800" dirty="0"/>
            <a:t>Situación Excesos </a:t>
          </a:r>
        </a:p>
        <a:p>
          <a:r>
            <a:rPr lang="es-ES" sz="1800" dirty="0"/>
            <a:t>Hídricos</a:t>
          </a:r>
        </a:p>
      </dgm:t>
    </dgm:pt>
    <dgm:pt modelId="{4443AC5F-5C5D-4D67-B3DA-79058AC28E7A}" type="parTrans" cxnId="{5B8161A9-4820-4B29-8193-4B0FEA8AC08B}">
      <dgm:prSet/>
      <dgm:spPr/>
      <dgm:t>
        <a:bodyPr/>
        <a:lstStyle/>
        <a:p>
          <a:endParaRPr lang="es-ES" sz="1800"/>
        </a:p>
      </dgm:t>
    </dgm:pt>
    <dgm:pt modelId="{71B18D6B-DE67-40FD-97DA-C9C7C3A9A621}" type="sibTrans" cxnId="{5B8161A9-4820-4B29-8193-4B0FEA8AC08B}">
      <dgm:prSet/>
      <dgm:spPr/>
      <dgm:t>
        <a:bodyPr/>
        <a:lstStyle/>
        <a:p>
          <a:endParaRPr lang="es-ES" sz="1800"/>
        </a:p>
      </dgm:t>
    </dgm:pt>
    <dgm:pt modelId="{80FC6D7A-9E04-42E2-B118-6FE3ABD98F20}">
      <dgm:prSet phldrT="[Texto]" custT="1"/>
      <dgm:spPr/>
      <dgm:t>
        <a:bodyPr/>
        <a:lstStyle/>
        <a:p>
          <a:r>
            <a:rPr lang="es-ES" sz="2400" b="1" dirty="0"/>
            <a:t>PRECIOS</a:t>
          </a:r>
        </a:p>
      </dgm:t>
    </dgm:pt>
    <dgm:pt modelId="{1E34CAD1-3DC3-40C0-AC60-695F081BD980}" type="parTrans" cxnId="{FFB202D8-FED3-4FF5-A1CC-C1D313A29262}">
      <dgm:prSet/>
      <dgm:spPr/>
      <dgm:t>
        <a:bodyPr/>
        <a:lstStyle/>
        <a:p>
          <a:endParaRPr lang="es-ES" sz="1800"/>
        </a:p>
      </dgm:t>
    </dgm:pt>
    <dgm:pt modelId="{86901CE8-8D6C-4695-B901-5F28B585D99F}" type="sibTrans" cxnId="{FFB202D8-FED3-4FF5-A1CC-C1D313A29262}">
      <dgm:prSet/>
      <dgm:spPr/>
      <dgm:t>
        <a:bodyPr/>
        <a:lstStyle/>
        <a:p>
          <a:endParaRPr lang="es-ES" sz="1800"/>
        </a:p>
      </dgm:t>
    </dgm:pt>
    <dgm:pt modelId="{8A96FC33-F4B7-4D64-9C8B-C223AEEA45AD}">
      <dgm:prSet phldrT="[Texto]" custT="1"/>
      <dgm:spPr/>
      <dgm:t>
        <a:bodyPr/>
        <a:lstStyle/>
        <a:p>
          <a:r>
            <a:rPr lang="es-ES" sz="1800" dirty="0"/>
            <a:t>Disminución Precios Complejo Soja</a:t>
          </a:r>
        </a:p>
      </dgm:t>
    </dgm:pt>
    <dgm:pt modelId="{1FD8DC6C-20D4-4014-87FC-AA5046262D91}" type="sibTrans" cxnId="{5C2962B6-6177-4C70-836C-EF0A07873DAE}">
      <dgm:prSet/>
      <dgm:spPr/>
      <dgm:t>
        <a:bodyPr/>
        <a:lstStyle/>
        <a:p>
          <a:endParaRPr lang="es-ES" sz="1800"/>
        </a:p>
      </dgm:t>
    </dgm:pt>
    <dgm:pt modelId="{F45D5BD3-A0D3-4185-A6B1-B5A260E94502}" type="parTrans" cxnId="{5C2962B6-6177-4C70-836C-EF0A07873DAE}">
      <dgm:prSet/>
      <dgm:spPr/>
      <dgm:t>
        <a:bodyPr/>
        <a:lstStyle/>
        <a:p>
          <a:endParaRPr lang="es-ES" sz="1800"/>
        </a:p>
      </dgm:t>
    </dgm:pt>
    <dgm:pt modelId="{5AF9AA8B-21C7-4302-A62A-F9F060BDB0B9}">
      <dgm:prSet phldrT="[Texto]" custT="1"/>
      <dgm:spPr>
        <a:solidFill>
          <a:schemeClr val="accent6"/>
        </a:solidFill>
      </dgm:spPr>
      <dgm:t>
        <a:bodyPr/>
        <a:lstStyle/>
        <a:p>
          <a:pPr>
            <a:spcAft>
              <a:spcPts val="0"/>
            </a:spcAft>
          </a:pPr>
          <a:r>
            <a:rPr lang="es-ES" sz="2000" b="1" dirty="0"/>
            <a:t>PB Total Cadenas</a:t>
          </a:r>
        </a:p>
        <a:p>
          <a:pPr>
            <a:spcAft>
              <a:spcPts val="0"/>
            </a:spcAft>
          </a:pPr>
          <a:r>
            <a:rPr lang="es-ES" sz="2000" b="1" dirty="0"/>
            <a:t>-1,1%</a:t>
          </a:r>
        </a:p>
      </dgm:t>
    </dgm:pt>
    <dgm:pt modelId="{31EFDC14-EE7E-44E1-AEE0-FC939B6FCE24}" type="sibTrans" cxnId="{56E329E5-AA74-4F66-B929-16BFA8E7147B}">
      <dgm:prSet custT="1"/>
      <dgm:spPr/>
      <dgm:t>
        <a:bodyPr/>
        <a:lstStyle/>
        <a:p>
          <a:endParaRPr lang="es-ES" sz="1800"/>
        </a:p>
      </dgm:t>
    </dgm:pt>
    <dgm:pt modelId="{1D4B7C8B-54FC-4167-B756-E378DE27F93B}" type="parTrans" cxnId="{56E329E5-AA74-4F66-B929-16BFA8E7147B}">
      <dgm:prSet/>
      <dgm:spPr/>
      <dgm:t>
        <a:bodyPr/>
        <a:lstStyle/>
        <a:p>
          <a:endParaRPr lang="es-ES" sz="1800"/>
        </a:p>
      </dgm:t>
    </dgm:pt>
    <dgm:pt modelId="{5C220797-5F2A-42CB-86B4-7CD26C8CD825}" type="pres">
      <dgm:prSet presAssocID="{BCF763E7-7781-43AF-9F13-F93B7CA3D124}" presName="Name0" presStyleCnt="0">
        <dgm:presLayoutVars>
          <dgm:dir/>
          <dgm:animLvl val="lvl"/>
          <dgm:resizeHandles val="exact"/>
        </dgm:presLayoutVars>
      </dgm:prSet>
      <dgm:spPr/>
    </dgm:pt>
    <dgm:pt modelId="{8031E66A-410C-4822-95F0-8FC2A32969C8}" type="pres">
      <dgm:prSet presAssocID="{BCF763E7-7781-43AF-9F13-F93B7CA3D124}" presName="tSp" presStyleCnt="0"/>
      <dgm:spPr/>
    </dgm:pt>
    <dgm:pt modelId="{BDC355CC-2FAD-40BB-B28F-859084F37C7F}" type="pres">
      <dgm:prSet presAssocID="{BCF763E7-7781-43AF-9F13-F93B7CA3D124}" presName="bSp" presStyleCnt="0"/>
      <dgm:spPr/>
    </dgm:pt>
    <dgm:pt modelId="{40AB9A05-BC30-4D82-B103-4F388C29CC77}" type="pres">
      <dgm:prSet presAssocID="{BCF763E7-7781-43AF-9F13-F93B7CA3D124}" presName="process" presStyleCnt="0"/>
      <dgm:spPr/>
    </dgm:pt>
    <dgm:pt modelId="{B601B86E-9A42-4B8C-B243-3FB981188423}" type="pres">
      <dgm:prSet presAssocID="{947EECE2-DA4A-4925-AB82-DCF0388CE0AB}" presName="composite1" presStyleCnt="0"/>
      <dgm:spPr/>
    </dgm:pt>
    <dgm:pt modelId="{1343E2FC-F544-497F-ACA5-866A4EF0E236}" type="pres">
      <dgm:prSet presAssocID="{947EECE2-DA4A-4925-AB82-DCF0388CE0AB}" presName="dummyNode1" presStyleLbl="node1" presStyleIdx="0" presStyleCnt="3"/>
      <dgm:spPr/>
    </dgm:pt>
    <dgm:pt modelId="{9CFF4930-AAC3-4AA9-AEAF-B581B8805D22}" type="pres">
      <dgm:prSet presAssocID="{947EECE2-DA4A-4925-AB82-DCF0388CE0AB}" presName="childNode1" presStyleLbl="bgAcc1" presStyleIdx="0" presStyleCnt="3">
        <dgm:presLayoutVars>
          <dgm:bulletEnabled val="1"/>
        </dgm:presLayoutVars>
      </dgm:prSet>
      <dgm:spPr/>
    </dgm:pt>
    <dgm:pt modelId="{38F9A88D-99D4-41FD-90CE-60EA6A0109AC}" type="pres">
      <dgm:prSet presAssocID="{947EECE2-DA4A-4925-AB82-DCF0388CE0AB}" presName="childNode1tx" presStyleLbl="bgAcc1" presStyleIdx="0" presStyleCnt="3">
        <dgm:presLayoutVars>
          <dgm:bulletEnabled val="1"/>
        </dgm:presLayoutVars>
      </dgm:prSet>
      <dgm:spPr/>
    </dgm:pt>
    <dgm:pt modelId="{3D84F9A4-FC77-499B-A9E4-62BDE86ED2A1}" type="pres">
      <dgm:prSet presAssocID="{947EECE2-DA4A-4925-AB82-DCF0388CE0AB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B6935485-201A-44EB-9556-20BA47F413A7}" type="pres">
      <dgm:prSet presAssocID="{947EECE2-DA4A-4925-AB82-DCF0388CE0AB}" presName="connSite1" presStyleCnt="0"/>
      <dgm:spPr/>
    </dgm:pt>
    <dgm:pt modelId="{E7B04C3F-A99D-4DB9-9987-8942FA4478E0}" type="pres">
      <dgm:prSet presAssocID="{9583D06C-17A7-45C0-8711-AE3C5B35B3B7}" presName="Name9" presStyleLbl="sibTrans2D1" presStyleIdx="0" presStyleCnt="2"/>
      <dgm:spPr/>
    </dgm:pt>
    <dgm:pt modelId="{E2B6228B-00E6-4676-B899-24CCE514EAAB}" type="pres">
      <dgm:prSet presAssocID="{80FC6D7A-9E04-42E2-B118-6FE3ABD98F20}" presName="composite2" presStyleCnt="0"/>
      <dgm:spPr/>
    </dgm:pt>
    <dgm:pt modelId="{C7F31E6A-3F89-41D0-8078-B9A696EAFA9B}" type="pres">
      <dgm:prSet presAssocID="{80FC6D7A-9E04-42E2-B118-6FE3ABD98F20}" presName="dummyNode2" presStyleLbl="node1" presStyleIdx="0" presStyleCnt="3"/>
      <dgm:spPr/>
    </dgm:pt>
    <dgm:pt modelId="{94D0BB11-8CD0-4643-984D-E71BF44773C6}" type="pres">
      <dgm:prSet presAssocID="{80FC6D7A-9E04-42E2-B118-6FE3ABD98F20}" presName="childNode2" presStyleLbl="bgAcc1" presStyleIdx="1" presStyleCnt="3">
        <dgm:presLayoutVars>
          <dgm:bulletEnabled val="1"/>
        </dgm:presLayoutVars>
      </dgm:prSet>
      <dgm:spPr/>
    </dgm:pt>
    <dgm:pt modelId="{6D060A15-6580-4134-AF95-0C21F5796CD6}" type="pres">
      <dgm:prSet presAssocID="{80FC6D7A-9E04-42E2-B118-6FE3ABD98F20}" presName="childNode2tx" presStyleLbl="bgAcc1" presStyleIdx="1" presStyleCnt="3">
        <dgm:presLayoutVars>
          <dgm:bulletEnabled val="1"/>
        </dgm:presLayoutVars>
      </dgm:prSet>
      <dgm:spPr/>
    </dgm:pt>
    <dgm:pt modelId="{8282CCDC-4EFF-4A58-B790-DA56ACEC0493}" type="pres">
      <dgm:prSet presAssocID="{80FC6D7A-9E04-42E2-B118-6FE3ABD98F20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03EBB35E-8804-4FE8-ADF7-2FCEFDAAF209}" type="pres">
      <dgm:prSet presAssocID="{80FC6D7A-9E04-42E2-B118-6FE3ABD98F20}" presName="connSite2" presStyleCnt="0"/>
      <dgm:spPr/>
    </dgm:pt>
    <dgm:pt modelId="{9D14BB5C-FDCE-4F2B-8370-61D7A8A27D1A}" type="pres">
      <dgm:prSet presAssocID="{86901CE8-8D6C-4695-B901-5F28B585D99F}" presName="Name18" presStyleLbl="sibTrans2D1" presStyleIdx="1" presStyleCnt="2"/>
      <dgm:spPr/>
    </dgm:pt>
    <dgm:pt modelId="{BC59F5DA-2BE0-4FB6-B936-FB6B45EEAC37}" type="pres">
      <dgm:prSet presAssocID="{5AF9AA8B-21C7-4302-A62A-F9F060BDB0B9}" presName="composite1" presStyleCnt="0"/>
      <dgm:spPr/>
    </dgm:pt>
    <dgm:pt modelId="{0C8CC432-0A11-4EA2-A023-C000D25C22F3}" type="pres">
      <dgm:prSet presAssocID="{5AF9AA8B-21C7-4302-A62A-F9F060BDB0B9}" presName="dummyNode1" presStyleLbl="node1" presStyleIdx="1" presStyleCnt="3"/>
      <dgm:spPr/>
    </dgm:pt>
    <dgm:pt modelId="{9081CB2F-8C0E-41C2-A261-259A33139C35}" type="pres">
      <dgm:prSet presAssocID="{5AF9AA8B-21C7-4302-A62A-F9F060BDB0B9}" presName="childNode1" presStyleLbl="bgAcc1" presStyleIdx="2" presStyleCnt="3">
        <dgm:presLayoutVars>
          <dgm:bulletEnabled val="1"/>
        </dgm:presLayoutVars>
      </dgm:prSet>
      <dgm:spPr/>
    </dgm:pt>
    <dgm:pt modelId="{57B8CDDA-9324-43B7-8B8B-6154554F9820}" type="pres">
      <dgm:prSet presAssocID="{5AF9AA8B-21C7-4302-A62A-F9F060BDB0B9}" presName="childNode1tx" presStyleLbl="bgAcc1" presStyleIdx="2" presStyleCnt="3">
        <dgm:presLayoutVars>
          <dgm:bulletEnabled val="1"/>
        </dgm:presLayoutVars>
      </dgm:prSet>
      <dgm:spPr/>
    </dgm:pt>
    <dgm:pt modelId="{12317ABB-55C8-42D3-8CAF-DD8DEACDE657}" type="pres">
      <dgm:prSet presAssocID="{5AF9AA8B-21C7-4302-A62A-F9F060BDB0B9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30DF90C9-8032-4261-B540-29B9013B2806}" type="pres">
      <dgm:prSet presAssocID="{5AF9AA8B-21C7-4302-A62A-F9F060BDB0B9}" presName="connSite1" presStyleCnt="0"/>
      <dgm:spPr/>
    </dgm:pt>
  </dgm:ptLst>
  <dgm:cxnLst>
    <dgm:cxn modelId="{DFEF9702-8251-4BE3-9803-15D0881E7D28}" type="presOf" srcId="{7F6F3826-6842-4C1E-A96A-CE08357F25CA}" destId="{38F9A88D-99D4-41FD-90CE-60EA6A0109AC}" srcOrd="1" destOrd="0" presId="urn:microsoft.com/office/officeart/2005/8/layout/hProcess4"/>
    <dgm:cxn modelId="{CB070203-6615-4EF7-A4C8-4F30EF30D302}" type="presOf" srcId="{BCF763E7-7781-43AF-9F13-F93B7CA3D124}" destId="{5C220797-5F2A-42CB-86B4-7CD26C8CD825}" srcOrd="0" destOrd="0" presId="urn:microsoft.com/office/officeart/2005/8/layout/hProcess4"/>
    <dgm:cxn modelId="{C830551C-D56E-48AA-B2F6-EF45C9C1B68F}" type="presOf" srcId="{7F6F3826-6842-4C1E-A96A-CE08357F25CA}" destId="{9CFF4930-AAC3-4AA9-AEAF-B581B8805D22}" srcOrd="0" destOrd="0" presId="urn:microsoft.com/office/officeart/2005/8/layout/hProcess4"/>
    <dgm:cxn modelId="{BA7C7063-B231-4916-8ADD-229355B898AF}" type="presOf" srcId="{8A96FC33-F4B7-4D64-9C8B-C223AEEA45AD}" destId="{6D060A15-6580-4134-AF95-0C21F5796CD6}" srcOrd="1" destOrd="0" presId="urn:microsoft.com/office/officeart/2005/8/layout/hProcess4"/>
    <dgm:cxn modelId="{A7995766-50BD-4F77-A86D-57E0B6923E7A}" type="presOf" srcId="{8A96FC33-F4B7-4D64-9C8B-C223AEEA45AD}" destId="{94D0BB11-8CD0-4643-984D-E71BF44773C6}" srcOrd="0" destOrd="0" presId="urn:microsoft.com/office/officeart/2005/8/layout/hProcess4"/>
    <dgm:cxn modelId="{ACCFB687-1D78-4B90-80E6-DD0AC42F1754}" type="presOf" srcId="{9583D06C-17A7-45C0-8711-AE3C5B35B3B7}" destId="{E7B04C3F-A99D-4DB9-9987-8942FA4478E0}" srcOrd="0" destOrd="0" presId="urn:microsoft.com/office/officeart/2005/8/layout/hProcess4"/>
    <dgm:cxn modelId="{2B0D7EA0-42C1-44C0-997C-E7C610BA924B}" type="presOf" srcId="{427DFD7C-BFFA-4CFB-936F-A55972C5172F}" destId="{9081CB2F-8C0E-41C2-A261-259A33139C35}" srcOrd="0" destOrd="0" presId="urn:microsoft.com/office/officeart/2005/8/layout/hProcess4"/>
    <dgm:cxn modelId="{5B8161A9-4820-4B29-8193-4B0FEA8AC08B}" srcId="{947EECE2-DA4A-4925-AB82-DCF0388CE0AB}" destId="{7F6F3826-6842-4C1E-A96A-CE08357F25CA}" srcOrd="0" destOrd="0" parTransId="{4443AC5F-5C5D-4D67-B3DA-79058AC28E7A}" sibTransId="{71B18D6B-DE67-40FD-97DA-C9C7C3A9A621}"/>
    <dgm:cxn modelId="{8C97FEB0-DB9B-409B-83C2-04D5C59DBAE5}" srcId="{5AF9AA8B-21C7-4302-A62A-F9F060BDB0B9}" destId="{427DFD7C-BFFA-4CFB-936F-A55972C5172F}" srcOrd="0" destOrd="0" parTransId="{4CE44F71-74CD-4CB5-94E1-C55C778702CE}" sibTransId="{FFB75BF2-72F1-432C-A3CB-0BAD365E6F24}"/>
    <dgm:cxn modelId="{5C2962B6-6177-4C70-836C-EF0A07873DAE}" srcId="{80FC6D7A-9E04-42E2-B118-6FE3ABD98F20}" destId="{8A96FC33-F4B7-4D64-9C8B-C223AEEA45AD}" srcOrd="0" destOrd="0" parTransId="{F45D5BD3-A0D3-4185-A6B1-B5A260E94502}" sibTransId="{1FD8DC6C-20D4-4014-87FC-AA5046262D91}"/>
    <dgm:cxn modelId="{8A9E41C8-B1AD-48C2-A0DF-F40AABA587E8}" type="presOf" srcId="{86901CE8-8D6C-4695-B901-5F28B585D99F}" destId="{9D14BB5C-FDCE-4F2B-8370-61D7A8A27D1A}" srcOrd="0" destOrd="0" presId="urn:microsoft.com/office/officeart/2005/8/layout/hProcess4"/>
    <dgm:cxn modelId="{31729FCD-BA63-4418-92E3-7EB7C7D16CDD}" type="presOf" srcId="{80FC6D7A-9E04-42E2-B118-6FE3ABD98F20}" destId="{8282CCDC-4EFF-4A58-B790-DA56ACEC0493}" srcOrd="0" destOrd="0" presId="urn:microsoft.com/office/officeart/2005/8/layout/hProcess4"/>
    <dgm:cxn modelId="{FFB202D8-FED3-4FF5-A1CC-C1D313A29262}" srcId="{BCF763E7-7781-43AF-9F13-F93B7CA3D124}" destId="{80FC6D7A-9E04-42E2-B118-6FE3ABD98F20}" srcOrd="1" destOrd="0" parTransId="{1E34CAD1-3DC3-40C0-AC60-695F081BD980}" sibTransId="{86901CE8-8D6C-4695-B901-5F28B585D99F}"/>
    <dgm:cxn modelId="{6330A8D9-7305-4D33-9E45-7E26C14718B6}" type="presOf" srcId="{5AF9AA8B-21C7-4302-A62A-F9F060BDB0B9}" destId="{12317ABB-55C8-42D3-8CAF-DD8DEACDE657}" srcOrd="0" destOrd="0" presId="urn:microsoft.com/office/officeart/2005/8/layout/hProcess4"/>
    <dgm:cxn modelId="{5B1855DE-A77E-4B65-BE76-F43371AE744F}" srcId="{BCF763E7-7781-43AF-9F13-F93B7CA3D124}" destId="{947EECE2-DA4A-4925-AB82-DCF0388CE0AB}" srcOrd="0" destOrd="0" parTransId="{3BEDECCF-DFC1-4657-9ADF-1E2190D78553}" sibTransId="{9583D06C-17A7-45C0-8711-AE3C5B35B3B7}"/>
    <dgm:cxn modelId="{0C7C20E1-9AA1-401C-8E8E-36E43597FFEA}" type="presOf" srcId="{427DFD7C-BFFA-4CFB-936F-A55972C5172F}" destId="{57B8CDDA-9324-43B7-8B8B-6154554F9820}" srcOrd="1" destOrd="0" presId="urn:microsoft.com/office/officeart/2005/8/layout/hProcess4"/>
    <dgm:cxn modelId="{56E329E5-AA74-4F66-B929-16BFA8E7147B}" srcId="{BCF763E7-7781-43AF-9F13-F93B7CA3D124}" destId="{5AF9AA8B-21C7-4302-A62A-F9F060BDB0B9}" srcOrd="2" destOrd="0" parTransId="{1D4B7C8B-54FC-4167-B756-E378DE27F93B}" sibTransId="{31EFDC14-EE7E-44E1-AEE0-FC939B6FCE24}"/>
    <dgm:cxn modelId="{DA0EA8F9-346E-4D68-B032-ACDCAAD4C190}" type="presOf" srcId="{947EECE2-DA4A-4925-AB82-DCF0388CE0AB}" destId="{3D84F9A4-FC77-499B-A9E4-62BDE86ED2A1}" srcOrd="0" destOrd="0" presId="urn:microsoft.com/office/officeart/2005/8/layout/hProcess4"/>
    <dgm:cxn modelId="{F1746DE4-3586-4EAB-B0DB-C1768E345DD0}" type="presParOf" srcId="{5C220797-5F2A-42CB-86B4-7CD26C8CD825}" destId="{8031E66A-410C-4822-95F0-8FC2A32969C8}" srcOrd="0" destOrd="0" presId="urn:microsoft.com/office/officeart/2005/8/layout/hProcess4"/>
    <dgm:cxn modelId="{D683EB40-5FC8-48B6-AC0C-8EBCEECD0F3B}" type="presParOf" srcId="{5C220797-5F2A-42CB-86B4-7CD26C8CD825}" destId="{BDC355CC-2FAD-40BB-B28F-859084F37C7F}" srcOrd="1" destOrd="0" presId="urn:microsoft.com/office/officeart/2005/8/layout/hProcess4"/>
    <dgm:cxn modelId="{80AF38CA-A02E-4C05-B75B-AAAD0C6F34B5}" type="presParOf" srcId="{5C220797-5F2A-42CB-86B4-7CD26C8CD825}" destId="{40AB9A05-BC30-4D82-B103-4F388C29CC77}" srcOrd="2" destOrd="0" presId="urn:microsoft.com/office/officeart/2005/8/layout/hProcess4"/>
    <dgm:cxn modelId="{E9E9C672-2588-4763-BD33-B0D6ABA9D33D}" type="presParOf" srcId="{40AB9A05-BC30-4D82-B103-4F388C29CC77}" destId="{B601B86E-9A42-4B8C-B243-3FB981188423}" srcOrd="0" destOrd="0" presId="urn:microsoft.com/office/officeart/2005/8/layout/hProcess4"/>
    <dgm:cxn modelId="{2D6F7091-4704-4DDB-9E45-0DC71E877B1A}" type="presParOf" srcId="{B601B86E-9A42-4B8C-B243-3FB981188423}" destId="{1343E2FC-F544-497F-ACA5-866A4EF0E236}" srcOrd="0" destOrd="0" presId="urn:microsoft.com/office/officeart/2005/8/layout/hProcess4"/>
    <dgm:cxn modelId="{92ACF633-14D5-43DB-9312-8B52D43DFF06}" type="presParOf" srcId="{B601B86E-9A42-4B8C-B243-3FB981188423}" destId="{9CFF4930-AAC3-4AA9-AEAF-B581B8805D22}" srcOrd="1" destOrd="0" presId="urn:microsoft.com/office/officeart/2005/8/layout/hProcess4"/>
    <dgm:cxn modelId="{9610845A-635E-4626-8C12-A3A82323D20C}" type="presParOf" srcId="{B601B86E-9A42-4B8C-B243-3FB981188423}" destId="{38F9A88D-99D4-41FD-90CE-60EA6A0109AC}" srcOrd="2" destOrd="0" presId="urn:microsoft.com/office/officeart/2005/8/layout/hProcess4"/>
    <dgm:cxn modelId="{1B21E393-9C7E-4257-83E1-FE3D41933B85}" type="presParOf" srcId="{B601B86E-9A42-4B8C-B243-3FB981188423}" destId="{3D84F9A4-FC77-499B-A9E4-62BDE86ED2A1}" srcOrd="3" destOrd="0" presId="urn:microsoft.com/office/officeart/2005/8/layout/hProcess4"/>
    <dgm:cxn modelId="{96FD90BD-788C-406A-83B4-CCE97BD20A30}" type="presParOf" srcId="{B601B86E-9A42-4B8C-B243-3FB981188423}" destId="{B6935485-201A-44EB-9556-20BA47F413A7}" srcOrd="4" destOrd="0" presId="urn:microsoft.com/office/officeart/2005/8/layout/hProcess4"/>
    <dgm:cxn modelId="{ABFFBE48-3A39-44F8-A100-513D0F3557FD}" type="presParOf" srcId="{40AB9A05-BC30-4D82-B103-4F388C29CC77}" destId="{E7B04C3F-A99D-4DB9-9987-8942FA4478E0}" srcOrd="1" destOrd="0" presId="urn:microsoft.com/office/officeart/2005/8/layout/hProcess4"/>
    <dgm:cxn modelId="{3F2F3ABF-687E-4082-A77A-56FC8166F5DE}" type="presParOf" srcId="{40AB9A05-BC30-4D82-B103-4F388C29CC77}" destId="{E2B6228B-00E6-4676-B899-24CCE514EAAB}" srcOrd="2" destOrd="0" presId="urn:microsoft.com/office/officeart/2005/8/layout/hProcess4"/>
    <dgm:cxn modelId="{EB248916-05F0-4B63-B542-E1392B20CD7B}" type="presParOf" srcId="{E2B6228B-00E6-4676-B899-24CCE514EAAB}" destId="{C7F31E6A-3F89-41D0-8078-B9A696EAFA9B}" srcOrd="0" destOrd="0" presId="urn:microsoft.com/office/officeart/2005/8/layout/hProcess4"/>
    <dgm:cxn modelId="{71216BF3-5663-473D-BC9F-C30F477D47F6}" type="presParOf" srcId="{E2B6228B-00E6-4676-B899-24CCE514EAAB}" destId="{94D0BB11-8CD0-4643-984D-E71BF44773C6}" srcOrd="1" destOrd="0" presId="urn:microsoft.com/office/officeart/2005/8/layout/hProcess4"/>
    <dgm:cxn modelId="{528592D4-DA1A-4EF1-9584-F73EA633156D}" type="presParOf" srcId="{E2B6228B-00E6-4676-B899-24CCE514EAAB}" destId="{6D060A15-6580-4134-AF95-0C21F5796CD6}" srcOrd="2" destOrd="0" presId="urn:microsoft.com/office/officeart/2005/8/layout/hProcess4"/>
    <dgm:cxn modelId="{29404B73-0816-4E26-840B-8080D8D47A05}" type="presParOf" srcId="{E2B6228B-00E6-4676-B899-24CCE514EAAB}" destId="{8282CCDC-4EFF-4A58-B790-DA56ACEC0493}" srcOrd="3" destOrd="0" presId="urn:microsoft.com/office/officeart/2005/8/layout/hProcess4"/>
    <dgm:cxn modelId="{76061B8E-17D5-4075-84A7-E8ABAF6D0FC8}" type="presParOf" srcId="{E2B6228B-00E6-4676-B899-24CCE514EAAB}" destId="{03EBB35E-8804-4FE8-ADF7-2FCEFDAAF209}" srcOrd="4" destOrd="0" presId="urn:microsoft.com/office/officeart/2005/8/layout/hProcess4"/>
    <dgm:cxn modelId="{AC585BF9-2C9D-4032-A87F-216665CA96CB}" type="presParOf" srcId="{40AB9A05-BC30-4D82-B103-4F388C29CC77}" destId="{9D14BB5C-FDCE-4F2B-8370-61D7A8A27D1A}" srcOrd="3" destOrd="0" presId="urn:microsoft.com/office/officeart/2005/8/layout/hProcess4"/>
    <dgm:cxn modelId="{0B1F958D-E04C-4E29-B3F3-3AC20A9CC58F}" type="presParOf" srcId="{40AB9A05-BC30-4D82-B103-4F388C29CC77}" destId="{BC59F5DA-2BE0-4FB6-B936-FB6B45EEAC37}" srcOrd="4" destOrd="0" presId="urn:microsoft.com/office/officeart/2005/8/layout/hProcess4"/>
    <dgm:cxn modelId="{B215CD55-162A-43CE-BCC4-88B9C30D349A}" type="presParOf" srcId="{BC59F5DA-2BE0-4FB6-B936-FB6B45EEAC37}" destId="{0C8CC432-0A11-4EA2-A023-C000D25C22F3}" srcOrd="0" destOrd="0" presId="urn:microsoft.com/office/officeart/2005/8/layout/hProcess4"/>
    <dgm:cxn modelId="{B253003C-F187-4C4C-9BC8-EBCA7E7EE362}" type="presParOf" srcId="{BC59F5DA-2BE0-4FB6-B936-FB6B45EEAC37}" destId="{9081CB2F-8C0E-41C2-A261-259A33139C35}" srcOrd="1" destOrd="0" presId="urn:microsoft.com/office/officeart/2005/8/layout/hProcess4"/>
    <dgm:cxn modelId="{C45B59AF-32A6-4DF6-9EDE-A53EDD898CFA}" type="presParOf" srcId="{BC59F5DA-2BE0-4FB6-B936-FB6B45EEAC37}" destId="{57B8CDDA-9324-43B7-8B8B-6154554F9820}" srcOrd="2" destOrd="0" presId="urn:microsoft.com/office/officeart/2005/8/layout/hProcess4"/>
    <dgm:cxn modelId="{81F95130-7173-4DBF-B548-E3B23590982A}" type="presParOf" srcId="{BC59F5DA-2BE0-4FB6-B936-FB6B45EEAC37}" destId="{12317ABB-55C8-42D3-8CAF-DD8DEACDE657}" srcOrd="3" destOrd="0" presId="urn:microsoft.com/office/officeart/2005/8/layout/hProcess4"/>
    <dgm:cxn modelId="{EEF6A6EA-FF74-4ACF-BCAC-323BD05AF190}" type="presParOf" srcId="{BC59F5DA-2BE0-4FB6-B936-FB6B45EEAC37}" destId="{30DF90C9-8032-4261-B540-29B9013B2806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2DD200C0-F542-4ED7-BCB7-551F9FEDD0EF}" type="doc">
      <dgm:prSet loTypeId="urn:microsoft.com/office/officeart/2009/layout/CircleArrowProcess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9395978C-33E1-45F1-92AF-232C5B564B05}">
      <dgm:prSet phldrT="[Texto]"/>
      <dgm:spPr/>
      <dgm:t>
        <a:bodyPr/>
        <a:lstStyle/>
        <a:p>
          <a:r>
            <a:rPr lang="es-ES" dirty="0"/>
            <a:t>+4.700</a:t>
          </a:r>
        </a:p>
      </dgm:t>
    </dgm:pt>
    <dgm:pt modelId="{ED7CDF6B-D000-474F-BAE4-AEC64E33AA5C}" type="parTrans" cxnId="{6576AA16-5D68-48D1-B1BE-E2D704EBEEC4}">
      <dgm:prSet/>
      <dgm:spPr/>
      <dgm:t>
        <a:bodyPr/>
        <a:lstStyle/>
        <a:p>
          <a:endParaRPr lang="es-ES"/>
        </a:p>
      </dgm:t>
    </dgm:pt>
    <dgm:pt modelId="{7C3C04C4-871B-4A6C-A35C-53F1B02C2708}" type="sibTrans" cxnId="{6576AA16-5D68-48D1-B1BE-E2D704EBEEC4}">
      <dgm:prSet/>
      <dgm:spPr/>
      <dgm:t>
        <a:bodyPr/>
        <a:lstStyle/>
        <a:p>
          <a:endParaRPr lang="es-ES"/>
        </a:p>
      </dgm:t>
    </dgm:pt>
    <dgm:pt modelId="{8F7660F3-AAB1-41EC-BEC3-E5531ACF09C6}">
      <dgm:prSet phldrT="[Texto]" custT="1"/>
      <dgm:spPr/>
      <dgm:t>
        <a:bodyPr/>
        <a:lstStyle/>
        <a:p>
          <a:r>
            <a:rPr lang="es-ES" sz="2400" dirty="0"/>
            <a:t>VBP</a:t>
          </a:r>
        </a:p>
      </dgm:t>
    </dgm:pt>
    <dgm:pt modelId="{6D3C6590-725D-48E7-A0FE-7B223E275CAF}" type="parTrans" cxnId="{AF1E5798-B82D-4FF6-9EDC-4AD6A1812337}">
      <dgm:prSet/>
      <dgm:spPr/>
      <dgm:t>
        <a:bodyPr/>
        <a:lstStyle/>
        <a:p>
          <a:endParaRPr lang="es-ES"/>
        </a:p>
      </dgm:t>
    </dgm:pt>
    <dgm:pt modelId="{C94ADF1A-B1DE-45A4-8D83-72C3E1360067}" type="sibTrans" cxnId="{AF1E5798-B82D-4FF6-9EDC-4AD6A1812337}">
      <dgm:prSet/>
      <dgm:spPr/>
      <dgm:t>
        <a:bodyPr/>
        <a:lstStyle/>
        <a:p>
          <a:endParaRPr lang="es-ES"/>
        </a:p>
      </dgm:t>
    </dgm:pt>
    <dgm:pt modelId="{CA21A59D-F500-43AD-969B-8A905D238F82}">
      <dgm:prSet phldrT="[Texto]"/>
      <dgm:spPr/>
      <dgm:t>
        <a:bodyPr/>
        <a:lstStyle/>
        <a:p>
          <a:r>
            <a:rPr lang="es-ES" dirty="0"/>
            <a:t>+4.400</a:t>
          </a:r>
        </a:p>
      </dgm:t>
    </dgm:pt>
    <dgm:pt modelId="{8D62BEAD-3CC3-43E7-928F-4A1B8928915C}" type="parTrans" cxnId="{EFD4FF00-5A00-4E14-9C50-13AECE2087C9}">
      <dgm:prSet/>
      <dgm:spPr/>
      <dgm:t>
        <a:bodyPr/>
        <a:lstStyle/>
        <a:p>
          <a:endParaRPr lang="es-ES"/>
        </a:p>
      </dgm:t>
    </dgm:pt>
    <dgm:pt modelId="{582A8CE4-F3DB-4585-BB39-43A20DEE022A}" type="sibTrans" cxnId="{EFD4FF00-5A00-4E14-9C50-13AECE2087C9}">
      <dgm:prSet/>
      <dgm:spPr/>
      <dgm:t>
        <a:bodyPr/>
        <a:lstStyle/>
        <a:p>
          <a:endParaRPr lang="es-ES"/>
        </a:p>
      </dgm:t>
    </dgm:pt>
    <dgm:pt modelId="{EA82450C-364E-41FC-9870-F5DB970E57CF}">
      <dgm:prSet phldrT="[Texto]" custT="1"/>
      <dgm:spPr/>
      <dgm:t>
        <a:bodyPr/>
        <a:lstStyle/>
        <a:p>
          <a:r>
            <a:rPr lang="es-ES" sz="2400" dirty="0"/>
            <a:t>VA</a:t>
          </a:r>
        </a:p>
      </dgm:t>
    </dgm:pt>
    <dgm:pt modelId="{7BADB660-965C-4388-ADB1-A4428086331F}" type="parTrans" cxnId="{BC8C4BDE-1BF3-42F0-AB39-580726E8C19F}">
      <dgm:prSet/>
      <dgm:spPr/>
      <dgm:t>
        <a:bodyPr/>
        <a:lstStyle/>
        <a:p>
          <a:endParaRPr lang="es-ES"/>
        </a:p>
      </dgm:t>
    </dgm:pt>
    <dgm:pt modelId="{AB41AE12-2E0D-4FF2-A196-2870F5A79565}" type="sibTrans" cxnId="{BC8C4BDE-1BF3-42F0-AB39-580726E8C19F}">
      <dgm:prSet/>
      <dgm:spPr/>
      <dgm:t>
        <a:bodyPr/>
        <a:lstStyle/>
        <a:p>
          <a:endParaRPr lang="es-ES"/>
        </a:p>
      </dgm:t>
    </dgm:pt>
    <dgm:pt modelId="{2FD4A92C-DFB3-48B8-868F-FBDD8F13E14F}" type="pres">
      <dgm:prSet presAssocID="{2DD200C0-F542-4ED7-BCB7-551F9FEDD0EF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9AE12C93-C3BF-4CE0-BA1C-9140E5402C30}" type="pres">
      <dgm:prSet presAssocID="{9395978C-33E1-45F1-92AF-232C5B564B05}" presName="Accent1" presStyleCnt="0"/>
      <dgm:spPr/>
    </dgm:pt>
    <dgm:pt modelId="{ED6AED79-E5AA-44BA-8580-2BC6EE787954}" type="pres">
      <dgm:prSet presAssocID="{9395978C-33E1-45F1-92AF-232C5B564B05}" presName="Accent" presStyleLbl="node1" presStyleIdx="0" presStyleCnt="2"/>
      <dgm:spPr/>
    </dgm:pt>
    <dgm:pt modelId="{1523A144-45A9-4DDE-B4DE-F641C147D26A}" type="pres">
      <dgm:prSet presAssocID="{9395978C-33E1-45F1-92AF-232C5B564B05}" presName="Child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0109EDC6-20C3-4DCA-8721-4D3A64443913}" type="pres">
      <dgm:prSet presAssocID="{9395978C-33E1-45F1-92AF-232C5B564B05}" presName="Parent1" presStyleLbl="revTx" presStyleIdx="1" presStyleCnt="4">
        <dgm:presLayoutVars>
          <dgm:chMax val="1"/>
          <dgm:chPref val="1"/>
          <dgm:bulletEnabled val="1"/>
        </dgm:presLayoutVars>
      </dgm:prSet>
      <dgm:spPr/>
    </dgm:pt>
    <dgm:pt modelId="{F2874B78-613F-46E5-AACB-BBAA4B01FBA5}" type="pres">
      <dgm:prSet presAssocID="{CA21A59D-F500-43AD-969B-8A905D238F82}" presName="Accent2" presStyleCnt="0"/>
      <dgm:spPr/>
    </dgm:pt>
    <dgm:pt modelId="{DF55DEA7-46F8-492E-BD94-D333F0C520DE}" type="pres">
      <dgm:prSet presAssocID="{CA21A59D-F500-43AD-969B-8A905D238F82}" presName="Accent" presStyleLbl="node1" presStyleIdx="1" presStyleCnt="2"/>
      <dgm:spPr/>
    </dgm:pt>
    <dgm:pt modelId="{72AAF09B-51BA-4A96-BED0-9B8045FDAB56}" type="pres">
      <dgm:prSet presAssocID="{CA21A59D-F500-43AD-969B-8A905D238F82}" presName="Child2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7B75EC28-401D-4CE9-9A1A-DCE03B28E388}" type="pres">
      <dgm:prSet presAssocID="{CA21A59D-F500-43AD-969B-8A905D238F82}" presName="Parent2" presStyleLbl="revTx" presStyleIdx="3" presStyleCnt="4">
        <dgm:presLayoutVars>
          <dgm:chMax val="1"/>
          <dgm:chPref val="1"/>
          <dgm:bulletEnabled val="1"/>
        </dgm:presLayoutVars>
      </dgm:prSet>
      <dgm:spPr/>
    </dgm:pt>
  </dgm:ptLst>
  <dgm:cxnLst>
    <dgm:cxn modelId="{EFD4FF00-5A00-4E14-9C50-13AECE2087C9}" srcId="{2DD200C0-F542-4ED7-BCB7-551F9FEDD0EF}" destId="{CA21A59D-F500-43AD-969B-8A905D238F82}" srcOrd="1" destOrd="0" parTransId="{8D62BEAD-3CC3-43E7-928F-4A1B8928915C}" sibTransId="{582A8CE4-F3DB-4585-BB39-43A20DEE022A}"/>
    <dgm:cxn modelId="{5ADD2B02-EC0D-475B-88FD-53B17D58AEB2}" type="presOf" srcId="{EA82450C-364E-41FC-9870-F5DB970E57CF}" destId="{72AAF09B-51BA-4A96-BED0-9B8045FDAB56}" srcOrd="0" destOrd="0" presId="urn:microsoft.com/office/officeart/2009/layout/CircleArrowProcess"/>
    <dgm:cxn modelId="{6576AA16-5D68-48D1-B1BE-E2D704EBEEC4}" srcId="{2DD200C0-F542-4ED7-BCB7-551F9FEDD0EF}" destId="{9395978C-33E1-45F1-92AF-232C5B564B05}" srcOrd="0" destOrd="0" parTransId="{ED7CDF6B-D000-474F-BAE4-AEC64E33AA5C}" sibTransId="{7C3C04C4-871B-4A6C-A35C-53F1B02C2708}"/>
    <dgm:cxn modelId="{A16C9121-FC7A-4114-A8A3-921138DD55B0}" type="presOf" srcId="{2DD200C0-F542-4ED7-BCB7-551F9FEDD0EF}" destId="{2FD4A92C-DFB3-48B8-868F-FBDD8F13E14F}" srcOrd="0" destOrd="0" presId="urn:microsoft.com/office/officeart/2009/layout/CircleArrowProcess"/>
    <dgm:cxn modelId="{93AD8F48-5C7B-4165-A90C-E61FB2B962EB}" type="presOf" srcId="{9395978C-33E1-45F1-92AF-232C5B564B05}" destId="{0109EDC6-20C3-4DCA-8721-4D3A64443913}" srcOrd="0" destOrd="0" presId="urn:microsoft.com/office/officeart/2009/layout/CircleArrowProcess"/>
    <dgm:cxn modelId="{D9C18B58-7480-4D2E-A658-AF3165F2E311}" type="presOf" srcId="{8F7660F3-AAB1-41EC-BEC3-E5531ACF09C6}" destId="{1523A144-45A9-4DDE-B4DE-F641C147D26A}" srcOrd="0" destOrd="0" presId="urn:microsoft.com/office/officeart/2009/layout/CircleArrowProcess"/>
    <dgm:cxn modelId="{D4613E90-4CF1-4BDA-A71A-B60EAC8EAC55}" type="presOf" srcId="{CA21A59D-F500-43AD-969B-8A905D238F82}" destId="{7B75EC28-401D-4CE9-9A1A-DCE03B28E388}" srcOrd="0" destOrd="0" presId="urn:microsoft.com/office/officeart/2009/layout/CircleArrowProcess"/>
    <dgm:cxn modelId="{AF1E5798-B82D-4FF6-9EDC-4AD6A1812337}" srcId="{9395978C-33E1-45F1-92AF-232C5B564B05}" destId="{8F7660F3-AAB1-41EC-BEC3-E5531ACF09C6}" srcOrd="0" destOrd="0" parTransId="{6D3C6590-725D-48E7-A0FE-7B223E275CAF}" sibTransId="{C94ADF1A-B1DE-45A4-8D83-72C3E1360067}"/>
    <dgm:cxn modelId="{BC8C4BDE-1BF3-42F0-AB39-580726E8C19F}" srcId="{CA21A59D-F500-43AD-969B-8A905D238F82}" destId="{EA82450C-364E-41FC-9870-F5DB970E57CF}" srcOrd="0" destOrd="0" parTransId="{7BADB660-965C-4388-ADB1-A4428086331F}" sibTransId="{AB41AE12-2E0D-4FF2-A196-2870F5A79565}"/>
    <dgm:cxn modelId="{A06A6091-E922-47F7-A6A4-24B83D16AE76}" type="presParOf" srcId="{2FD4A92C-DFB3-48B8-868F-FBDD8F13E14F}" destId="{9AE12C93-C3BF-4CE0-BA1C-9140E5402C30}" srcOrd="0" destOrd="0" presId="urn:microsoft.com/office/officeart/2009/layout/CircleArrowProcess"/>
    <dgm:cxn modelId="{00A9CCF8-98E7-47AD-A122-B98ABC6D5AFA}" type="presParOf" srcId="{9AE12C93-C3BF-4CE0-BA1C-9140E5402C30}" destId="{ED6AED79-E5AA-44BA-8580-2BC6EE787954}" srcOrd="0" destOrd="0" presId="urn:microsoft.com/office/officeart/2009/layout/CircleArrowProcess"/>
    <dgm:cxn modelId="{C6DCE5E1-CE5A-4889-B0BE-A0EE23483E6C}" type="presParOf" srcId="{2FD4A92C-DFB3-48B8-868F-FBDD8F13E14F}" destId="{1523A144-45A9-4DDE-B4DE-F641C147D26A}" srcOrd="1" destOrd="0" presId="urn:microsoft.com/office/officeart/2009/layout/CircleArrowProcess"/>
    <dgm:cxn modelId="{55EAEC1B-96B7-4F42-9BE4-3237C330897A}" type="presParOf" srcId="{2FD4A92C-DFB3-48B8-868F-FBDD8F13E14F}" destId="{0109EDC6-20C3-4DCA-8721-4D3A64443913}" srcOrd="2" destOrd="0" presId="urn:microsoft.com/office/officeart/2009/layout/CircleArrowProcess"/>
    <dgm:cxn modelId="{9AAFC3F1-8C74-44C6-90B7-833B999132E0}" type="presParOf" srcId="{2FD4A92C-DFB3-48B8-868F-FBDD8F13E14F}" destId="{F2874B78-613F-46E5-AACB-BBAA4B01FBA5}" srcOrd="3" destOrd="0" presId="urn:microsoft.com/office/officeart/2009/layout/CircleArrowProcess"/>
    <dgm:cxn modelId="{342AC7E1-2793-4CF9-8046-2C73F6A90BF4}" type="presParOf" srcId="{F2874B78-613F-46E5-AACB-BBAA4B01FBA5}" destId="{DF55DEA7-46F8-492E-BD94-D333F0C520DE}" srcOrd="0" destOrd="0" presId="urn:microsoft.com/office/officeart/2009/layout/CircleArrowProcess"/>
    <dgm:cxn modelId="{249A55C7-2315-4346-8A2F-14F5B24FAF77}" type="presParOf" srcId="{2FD4A92C-DFB3-48B8-868F-FBDD8F13E14F}" destId="{72AAF09B-51BA-4A96-BED0-9B8045FDAB56}" srcOrd="4" destOrd="0" presId="urn:microsoft.com/office/officeart/2009/layout/CircleArrowProcess"/>
    <dgm:cxn modelId="{B95AC0E3-60E3-4051-8E7B-29701034AF92}" type="presParOf" srcId="{2FD4A92C-DFB3-48B8-868F-FBDD8F13E14F}" destId="{7B75EC28-401D-4CE9-9A1A-DCE03B28E388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C12BE91C-BEB6-4E80-A60D-6FFD2CC9937F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D5D5D13A-4F00-46F3-9279-0840960EE11F}">
      <dgm:prSet phldrT="[Texto]" custT="1"/>
      <dgm:spPr/>
      <dgm:t>
        <a:bodyPr/>
        <a:lstStyle/>
        <a:p>
          <a:r>
            <a:rPr lang="es-ES" sz="1800" dirty="0"/>
            <a:t>El gran crecimiento se consiguió en la campaña 16/17, respondiendo al nuevo marco normativo. Clima y precio limitan esta campaña un nuevo crecimiento del PB Total.</a:t>
          </a:r>
        </a:p>
      </dgm:t>
    </dgm:pt>
    <dgm:pt modelId="{F558E42D-EBB6-4882-AEA6-02F8D0672327}" type="parTrans" cxnId="{9A87409B-2537-4163-97FE-C4610512ACC3}">
      <dgm:prSet/>
      <dgm:spPr/>
      <dgm:t>
        <a:bodyPr/>
        <a:lstStyle/>
        <a:p>
          <a:endParaRPr lang="es-ES" sz="2000"/>
        </a:p>
      </dgm:t>
    </dgm:pt>
    <dgm:pt modelId="{EFD75574-5FE9-4B09-8D77-A09AAF9578DA}" type="sibTrans" cxnId="{9A87409B-2537-4163-97FE-C4610512ACC3}">
      <dgm:prSet/>
      <dgm:spPr/>
      <dgm:t>
        <a:bodyPr/>
        <a:lstStyle/>
        <a:p>
          <a:endParaRPr lang="es-ES" sz="2000"/>
        </a:p>
      </dgm:t>
    </dgm:pt>
    <dgm:pt modelId="{F91D186F-A0D8-4544-A21D-3489F7D5C1CF}">
      <dgm:prSet phldrT="[Texto]" custT="1"/>
      <dgm:spPr/>
      <dgm:t>
        <a:bodyPr/>
        <a:lstStyle/>
        <a:p>
          <a:r>
            <a:rPr lang="es-ES" sz="1800" dirty="0"/>
            <a:t>Se destaca la necesidad de abordar la agenda de la competitividad a escala regional.</a:t>
          </a:r>
        </a:p>
      </dgm:t>
    </dgm:pt>
    <dgm:pt modelId="{4C1AA68C-8416-41C5-B44C-E14528E9A991}" type="parTrans" cxnId="{4EBDECCC-C508-4D8B-8E53-0B16E34BA6FF}">
      <dgm:prSet/>
      <dgm:spPr/>
      <dgm:t>
        <a:bodyPr/>
        <a:lstStyle/>
        <a:p>
          <a:endParaRPr lang="es-ES" sz="2000"/>
        </a:p>
      </dgm:t>
    </dgm:pt>
    <dgm:pt modelId="{18177D8A-D91A-4AEC-93B6-B318283A4322}" type="sibTrans" cxnId="{4EBDECCC-C508-4D8B-8E53-0B16E34BA6FF}">
      <dgm:prSet/>
      <dgm:spPr/>
      <dgm:t>
        <a:bodyPr/>
        <a:lstStyle/>
        <a:p>
          <a:endParaRPr lang="es-ES" sz="2000"/>
        </a:p>
      </dgm:t>
    </dgm:pt>
    <dgm:pt modelId="{6C7673C7-F1A1-40CC-BC0E-C79AFC49094D}">
      <dgm:prSet phldrT="[Texto]" custT="1"/>
      <dgm:spPr/>
      <dgm:t>
        <a:bodyPr/>
        <a:lstStyle/>
        <a:p>
          <a:r>
            <a:rPr lang="es-ES" sz="1800" dirty="0"/>
            <a:t>De mantenerse las actuales tendencias la producción y las exportaciones continuarán creciendo. El potencial es aún mayor.</a:t>
          </a:r>
        </a:p>
      </dgm:t>
    </dgm:pt>
    <dgm:pt modelId="{8BBEE9D4-82A6-448B-A63F-5B18E5F844CD}" type="parTrans" cxnId="{6F31F9DF-7957-4188-A475-FAEE72E37681}">
      <dgm:prSet/>
      <dgm:spPr/>
      <dgm:t>
        <a:bodyPr/>
        <a:lstStyle/>
        <a:p>
          <a:endParaRPr lang="es-ES" sz="2000"/>
        </a:p>
      </dgm:t>
    </dgm:pt>
    <dgm:pt modelId="{CA8B239C-D8BF-4997-A4AA-0EDB90F158BD}" type="sibTrans" cxnId="{6F31F9DF-7957-4188-A475-FAEE72E37681}">
      <dgm:prSet/>
      <dgm:spPr/>
      <dgm:t>
        <a:bodyPr/>
        <a:lstStyle/>
        <a:p>
          <a:endParaRPr lang="es-ES" sz="2000"/>
        </a:p>
      </dgm:t>
    </dgm:pt>
    <dgm:pt modelId="{CB9C3914-FA02-4D0D-AE06-52BB1AF272F4}">
      <dgm:prSet phldrT="[Texto]" custT="1"/>
      <dgm:spPr/>
      <dgm:t>
        <a:bodyPr/>
        <a:lstStyle/>
        <a:p>
          <a:r>
            <a:rPr lang="es-ES" sz="1800" dirty="0"/>
            <a:t>Alcanzarlo dependerá de la superación de cuellos de botella que ya hoy son restrictivos: tecnología, acceso a mercados, gestión de riesgos, infraestructura.</a:t>
          </a:r>
        </a:p>
      </dgm:t>
    </dgm:pt>
    <dgm:pt modelId="{C38DDB1A-C4C0-4801-9991-67336A6C3F8E}" type="parTrans" cxnId="{5AB4C7DE-25CD-432F-AC0E-7D3B0D2F1533}">
      <dgm:prSet/>
      <dgm:spPr/>
      <dgm:t>
        <a:bodyPr/>
        <a:lstStyle/>
        <a:p>
          <a:endParaRPr lang="es-ES" sz="2000"/>
        </a:p>
      </dgm:t>
    </dgm:pt>
    <dgm:pt modelId="{4ED8FEEF-E575-469E-96F1-FDFB493219AD}" type="sibTrans" cxnId="{5AB4C7DE-25CD-432F-AC0E-7D3B0D2F1533}">
      <dgm:prSet/>
      <dgm:spPr/>
      <dgm:t>
        <a:bodyPr/>
        <a:lstStyle/>
        <a:p>
          <a:endParaRPr lang="es-ES" sz="2000"/>
        </a:p>
      </dgm:t>
    </dgm:pt>
    <dgm:pt modelId="{CD60D1E2-E9D4-41CD-8BD3-A94AB2ED0C62}" type="pres">
      <dgm:prSet presAssocID="{C12BE91C-BEB6-4E80-A60D-6FFD2CC9937F}" presName="Name0" presStyleCnt="0">
        <dgm:presLayoutVars>
          <dgm:chMax val="7"/>
          <dgm:chPref val="7"/>
          <dgm:dir/>
        </dgm:presLayoutVars>
      </dgm:prSet>
      <dgm:spPr/>
    </dgm:pt>
    <dgm:pt modelId="{4A906D0E-596B-49F9-8074-4ED1C11BDDE3}" type="pres">
      <dgm:prSet presAssocID="{C12BE91C-BEB6-4E80-A60D-6FFD2CC9937F}" presName="Name1" presStyleCnt="0"/>
      <dgm:spPr/>
    </dgm:pt>
    <dgm:pt modelId="{D9C5C8A2-01C9-4F4E-B5C7-99AB588D3487}" type="pres">
      <dgm:prSet presAssocID="{C12BE91C-BEB6-4E80-A60D-6FFD2CC9937F}" presName="cycle" presStyleCnt="0"/>
      <dgm:spPr/>
    </dgm:pt>
    <dgm:pt modelId="{501E4673-6D0F-4988-BACC-11D896E9BC33}" type="pres">
      <dgm:prSet presAssocID="{C12BE91C-BEB6-4E80-A60D-6FFD2CC9937F}" presName="srcNode" presStyleLbl="node1" presStyleIdx="0" presStyleCnt="4"/>
      <dgm:spPr/>
    </dgm:pt>
    <dgm:pt modelId="{BA488145-647E-42BB-B69E-B12FF85D95BF}" type="pres">
      <dgm:prSet presAssocID="{C12BE91C-BEB6-4E80-A60D-6FFD2CC9937F}" presName="conn" presStyleLbl="parChTrans1D2" presStyleIdx="0" presStyleCnt="1"/>
      <dgm:spPr/>
    </dgm:pt>
    <dgm:pt modelId="{C23AD2FD-14C5-4EF4-AC58-B0F541378BAE}" type="pres">
      <dgm:prSet presAssocID="{C12BE91C-BEB6-4E80-A60D-6FFD2CC9937F}" presName="extraNode" presStyleLbl="node1" presStyleIdx="0" presStyleCnt="4"/>
      <dgm:spPr/>
    </dgm:pt>
    <dgm:pt modelId="{DEF5CD85-24FD-4AC5-8C11-11767634D144}" type="pres">
      <dgm:prSet presAssocID="{C12BE91C-BEB6-4E80-A60D-6FFD2CC9937F}" presName="dstNode" presStyleLbl="node1" presStyleIdx="0" presStyleCnt="4"/>
      <dgm:spPr/>
    </dgm:pt>
    <dgm:pt modelId="{69C82E13-5092-4517-B1B0-36443303AE40}" type="pres">
      <dgm:prSet presAssocID="{D5D5D13A-4F00-46F3-9279-0840960EE11F}" presName="text_1" presStyleLbl="node1" presStyleIdx="0" presStyleCnt="4">
        <dgm:presLayoutVars>
          <dgm:bulletEnabled val="1"/>
        </dgm:presLayoutVars>
      </dgm:prSet>
      <dgm:spPr/>
    </dgm:pt>
    <dgm:pt modelId="{E30229A3-FF29-4B7C-ABEB-E060D7952472}" type="pres">
      <dgm:prSet presAssocID="{D5D5D13A-4F00-46F3-9279-0840960EE11F}" presName="accent_1" presStyleCnt="0"/>
      <dgm:spPr/>
    </dgm:pt>
    <dgm:pt modelId="{FD00A967-0287-45EE-9F45-F9544340EA89}" type="pres">
      <dgm:prSet presAssocID="{D5D5D13A-4F00-46F3-9279-0840960EE11F}" presName="accentRepeatNode" presStyleLbl="solidFgAcc1" presStyleIdx="0" presStyleCnt="4"/>
      <dgm:spPr/>
    </dgm:pt>
    <dgm:pt modelId="{2C5D562C-6E41-45BA-B64C-9BD15958DE8A}" type="pres">
      <dgm:prSet presAssocID="{F91D186F-A0D8-4544-A21D-3489F7D5C1CF}" presName="text_2" presStyleLbl="node1" presStyleIdx="1" presStyleCnt="4">
        <dgm:presLayoutVars>
          <dgm:bulletEnabled val="1"/>
        </dgm:presLayoutVars>
      </dgm:prSet>
      <dgm:spPr/>
    </dgm:pt>
    <dgm:pt modelId="{69B3C14E-0C7C-4600-B3CD-D7A64BDE441A}" type="pres">
      <dgm:prSet presAssocID="{F91D186F-A0D8-4544-A21D-3489F7D5C1CF}" presName="accent_2" presStyleCnt="0"/>
      <dgm:spPr/>
    </dgm:pt>
    <dgm:pt modelId="{F454E1B5-3FBA-4640-99CE-6466E0CA347E}" type="pres">
      <dgm:prSet presAssocID="{F91D186F-A0D8-4544-A21D-3489F7D5C1CF}" presName="accentRepeatNode" presStyleLbl="solidFgAcc1" presStyleIdx="1" presStyleCnt="4"/>
      <dgm:spPr/>
    </dgm:pt>
    <dgm:pt modelId="{547E79C6-F59D-4A59-9CC6-FE733D14A56C}" type="pres">
      <dgm:prSet presAssocID="{6C7673C7-F1A1-40CC-BC0E-C79AFC49094D}" presName="text_3" presStyleLbl="node1" presStyleIdx="2" presStyleCnt="4">
        <dgm:presLayoutVars>
          <dgm:bulletEnabled val="1"/>
        </dgm:presLayoutVars>
      </dgm:prSet>
      <dgm:spPr/>
    </dgm:pt>
    <dgm:pt modelId="{EB8C9A1E-9215-464C-BEA2-88DA6AA180E7}" type="pres">
      <dgm:prSet presAssocID="{6C7673C7-F1A1-40CC-BC0E-C79AFC49094D}" presName="accent_3" presStyleCnt="0"/>
      <dgm:spPr/>
    </dgm:pt>
    <dgm:pt modelId="{0B23C8F0-25D4-4E9C-86B2-5C74DB175FFE}" type="pres">
      <dgm:prSet presAssocID="{6C7673C7-F1A1-40CC-BC0E-C79AFC49094D}" presName="accentRepeatNode" presStyleLbl="solidFgAcc1" presStyleIdx="2" presStyleCnt="4"/>
      <dgm:spPr/>
    </dgm:pt>
    <dgm:pt modelId="{1D93C51A-7B71-4434-8884-7664607A5DDE}" type="pres">
      <dgm:prSet presAssocID="{CB9C3914-FA02-4D0D-AE06-52BB1AF272F4}" presName="text_4" presStyleLbl="node1" presStyleIdx="3" presStyleCnt="4">
        <dgm:presLayoutVars>
          <dgm:bulletEnabled val="1"/>
        </dgm:presLayoutVars>
      </dgm:prSet>
      <dgm:spPr/>
    </dgm:pt>
    <dgm:pt modelId="{45958CBE-94BF-4951-9D8B-EDA13463E0C2}" type="pres">
      <dgm:prSet presAssocID="{CB9C3914-FA02-4D0D-AE06-52BB1AF272F4}" presName="accent_4" presStyleCnt="0"/>
      <dgm:spPr/>
    </dgm:pt>
    <dgm:pt modelId="{1A7551D1-A455-4AE0-A88D-2160EDD8C5C6}" type="pres">
      <dgm:prSet presAssocID="{CB9C3914-FA02-4D0D-AE06-52BB1AF272F4}" presName="accentRepeatNode" presStyleLbl="solidFgAcc1" presStyleIdx="3" presStyleCnt="4"/>
      <dgm:spPr/>
    </dgm:pt>
  </dgm:ptLst>
  <dgm:cxnLst>
    <dgm:cxn modelId="{7971BC12-35D5-4057-9502-8F3E851D3A64}" type="presOf" srcId="{F91D186F-A0D8-4544-A21D-3489F7D5C1CF}" destId="{2C5D562C-6E41-45BA-B64C-9BD15958DE8A}" srcOrd="0" destOrd="0" presId="urn:microsoft.com/office/officeart/2008/layout/VerticalCurvedList"/>
    <dgm:cxn modelId="{2578AE49-BF97-4E00-BD48-4F4AB86FBD9F}" type="presOf" srcId="{CB9C3914-FA02-4D0D-AE06-52BB1AF272F4}" destId="{1D93C51A-7B71-4434-8884-7664607A5DDE}" srcOrd="0" destOrd="0" presId="urn:microsoft.com/office/officeart/2008/layout/VerticalCurvedList"/>
    <dgm:cxn modelId="{41FEB972-88DA-4D6F-8146-F2BA5D563856}" type="presOf" srcId="{6C7673C7-F1A1-40CC-BC0E-C79AFC49094D}" destId="{547E79C6-F59D-4A59-9CC6-FE733D14A56C}" srcOrd="0" destOrd="0" presId="urn:microsoft.com/office/officeart/2008/layout/VerticalCurvedList"/>
    <dgm:cxn modelId="{AF596E7F-44CC-4925-902D-F7D1E27A226A}" type="presOf" srcId="{EFD75574-5FE9-4B09-8D77-A09AAF9578DA}" destId="{BA488145-647E-42BB-B69E-B12FF85D95BF}" srcOrd="0" destOrd="0" presId="urn:microsoft.com/office/officeart/2008/layout/VerticalCurvedList"/>
    <dgm:cxn modelId="{9A87409B-2537-4163-97FE-C4610512ACC3}" srcId="{C12BE91C-BEB6-4E80-A60D-6FFD2CC9937F}" destId="{D5D5D13A-4F00-46F3-9279-0840960EE11F}" srcOrd="0" destOrd="0" parTransId="{F558E42D-EBB6-4882-AEA6-02F8D0672327}" sibTransId="{EFD75574-5FE9-4B09-8D77-A09AAF9578DA}"/>
    <dgm:cxn modelId="{4EBDECCC-C508-4D8B-8E53-0B16E34BA6FF}" srcId="{C12BE91C-BEB6-4E80-A60D-6FFD2CC9937F}" destId="{F91D186F-A0D8-4544-A21D-3489F7D5C1CF}" srcOrd="1" destOrd="0" parTransId="{4C1AA68C-8416-41C5-B44C-E14528E9A991}" sibTransId="{18177D8A-D91A-4AEC-93B6-B318283A4322}"/>
    <dgm:cxn modelId="{5AB4C7DE-25CD-432F-AC0E-7D3B0D2F1533}" srcId="{C12BE91C-BEB6-4E80-A60D-6FFD2CC9937F}" destId="{CB9C3914-FA02-4D0D-AE06-52BB1AF272F4}" srcOrd="3" destOrd="0" parTransId="{C38DDB1A-C4C0-4801-9991-67336A6C3F8E}" sibTransId="{4ED8FEEF-E575-469E-96F1-FDFB493219AD}"/>
    <dgm:cxn modelId="{3787E9DF-E37B-47EB-B0D1-51BAEAACA5E7}" type="presOf" srcId="{C12BE91C-BEB6-4E80-A60D-6FFD2CC9937F}" destId="{CD60D1E2-E9D4-41CD-8BD3-A94AB2ED0C62}" srcOrd="0" destOrd="0" presId="urn:microsoft.com/office/officeart/2008/layout/VerticalCurvedList"/>
    <dgm:cxn modelId="{6F31F9DF-7957-4188-A475-FAEE72E37681}" srcId="{C12BE91C-BEB6-4E80-A60D-6FFD2CC9937F}" destId="{6C7673C7-F1A1-40CC-BC0E-C79AFC49094D}" srcOrd="2" destOrd="0" parTransId="{8BBEE9D4-82A6-448B-A63F-5B18E5F844CD}" sibTransId="{CA8B239C-D8BF-4997-A4AA-0EDB90F158BD}"/>
    <dgm:cxn modelId="{A57718F5-0A2A-484E-9D4A-C8789D822E42}" type="presOf" srcId="{D5D5D13A-4F00-46F3-9279-0840960EE11F}" destId="{69C82E13-5092-4517-B1B0-36443303AE40}" srcOrd="0" destOrd="0" presId="urn:microsoft.com/office/officeart/2008/layout/VerticalCurvedList"/>
    <dgm:cxn modelId="{6F1FDC5B-A1C0-4BF6-9A67-BF3C49279941}" type="presParOf" srcId="{CD60D1E2-E9D4-41CD-8BD3-A94AB2ED0C62}" destId="{4A906D0E-596B-49F9-8074-4ED1C11BDDE3}" srcOrd="0" destOrd="0" presId="urn:microsoft.com/office/officeart/2008/layout/VerticalCurvedList"/>
    <dgm:cxn modelId="{353A5D24-20D6-4F31-AEC6-8F9C6BD791DB}" type="presParOf" srcId="{4A906D0E-596B-49F9-8074-4ED1C11BDDE3}" destId="{D9C5C8A2-01C9-4F4E-B5C7-99AB588D3487}" srcOrd="0" destOrd="0" presId="urn:microsoft.com/office/officeart/2008/layout/VerticalCurvedList"/>
    <dgm:cxn modelId="{F05EB821-C9F3-4798-80DE-4139C328A222}" type="presParOf" srcId="{D9C5C8A2-01C9-4F4E-B5C7-99AB588D3487}" destId="{501E4673-6D0F-4988-BACC-11D896E9BC33}" srcOrd="0" destOrd="0" presId="urn:microsoft.com/office/officeart/2008/layout/VerticalCurvedList"/>
    <dgm:cxn modelId="{C4F19E67-8679-4D0D-8B67-C58B4E7E5BF1}" type="presParOf" srcId="{D9C5C8A2-01C9-4F4E-B5C7-99AB588D3487}" destId="{BA488145-647E-42BB-B69E-B12FF85D95BF}" srcOrd="1" destOrd="0" presId="urn:microsoft.com/office/officeart/2008/layout/VerticalCurvedList"/>
    <dgm:cxn modelId="{AFAA85A9-40CB-4DFE-915E-A2B6E329448E}" type="presParOf" srcId="{D9C5C8A2-01C9-4F4E-B5C7-99AB588D3487}" destId="{C23AD2FD-14C5-4EF4-AC58-B0F541378BAE}" srcOrd="2" destOrd="0" presId="urn:microsoft.com/office/officeart/2008/layout/VerticalCurvedList"/>
    <dgm:cxn modelId="{54947C21-4D8E-4E3D-9B13-4F6B4E3564B8}" type="presParOf" srcId="{D9C5C8A2-01C9-4F4E-B5C7-99AB588D3487}" destId="{DEF5CD85-24FD-4AC5-8C11-11767634D144}" srcOrd="3" destOrd="0" presId="urn:microsoft.com/office/officeart/2008/layout/VerticalCurvedList"/>
    <dgm:cxn modelId="{E8963975-DF55-40B2-B716-EFEAA19D8464}" type="presParOf" srcId="{4A906D0E-596B-49F9-8074-4ED1C11BDDE3}" destId="{69C82E13-5092-4517-B1B0-36443303AE40}" srcOrd="1" destOrd="0" presId="urn:microsoft.com/office/officeart/2008/layout/VerticalCurvedList"/>
    <dgm:cxn modelId="{1FC0877A-1F55-4B41-815A-5EA87FB98930}" type="presParOf" srcId="{4A906D0E-596B-49F9-8074-4ED1C11BDDE3}" destId="{E30229A3-FF29-4B7C-ABEB-E060D7952472}" srcOrd="2" destOrd="0" presId="urn:microsoft.com/office/officeart/2008/layout/VerticalCurvedList"/>
    <dgm:cxn modelId="{74717031-C9F1-4C6B-9B81-CFE55A11B562}" type="presParOf" srcId="{E30229A3-FF29-4B7C-ABEB-E060D7952472}" destId="{FD00A967-0287-45EE-9F45-F9544340EA89}" srcOrd="0" destOrd="0" presId="urn:microsoft.com/office/officeart/2008/layout/VerticalCurvedList"/>
    <dgm:cxn modelId="{578C7FEF-9EAE-4322-A926-B4AB48D19E7F}" type="presParOf" srcId="{4A906D0E-596B-49F9-8074-4ED1C11BDDE3}" destId="{2C5D562C-6E41-45BA-B64C-9BD15958DE8A}" srcOrd="3" destOrd="0" presId="urn:microsoft.com/office/officeart/2008/layout/VerticalCurvedList"/>
    <dgm:cxn modelId="{5E80C0B0-74C3-4657-8635-169065F4D850}" type="presParOf" srcId="{4A906D0E-596B-49F9-8074-4ED1C11BDDE3}" destId="{69B3C14E-0C7C-4600-B3CD-D7A64BDE441A}" srcOrd="4" destOrd="0" presId="urn:microsoft.com/office/officeart/2008/layout/VerticalCurvedList"/>
    <dgm:cxn modelId="{D4FE6BC8-5362-49CC-B832-474AE80E5D8E}" type="presParOf" srcId="{69B3C14E-0C7C-4600-B3CD-D7A64BDE441A}" destId="{F454E1B5-3FBA-4640-99CE-6466E0CA347E}" srcOrd="0" destOrd="0" presId="urn:microsoft.com/office/officeart/2008/layout/VerticalCurvedList"/>
    <dgm:cxn modelId="{F2574197-6F38-442A-BAF0-432DBA93CED6}" type="presParOf" srcId="{4A906D0E-596B-49F9-8074-4ED1C11BDDE3}" destId="{547E79C6-F59D-4A59-9CC6-FE733D14A56C}" srcOrd="5" destOrd="0" presId="urn:microsoft.com/office/officeart/2008/layout/VerticalCurvedList"/>
    <dgm:cxn modelId="{2BB091CD-7725-4BAE-9602-C5B5CC9F2C2A}" type="presParOf" srcId="{4A906D0E-596B-49F9-8074-4ED1C11BDDE3}" destId="{EB8C9A1E-9215-464C-BEA2-88DA6AA180E7}" srcOrd="6" destOrd="0" presId="urn:microsoft.com/office/officeart/2008/layout/VerticalCurvedList"/>
    <dgm:cxn modelId="{8DEA8CD7-23D5-48C3-8B67-CCE8C021E20B}" type="presParOf" srcId="{EB8C9A1E-9215-464C-BEA2-88DA6AA180E7}" destId="{0B23C8F0-25D4-4E9C-86B2-5C74DB175FFE}" srcOrd="0" destOrd="0" presId="urn:microsoft.com/office/officeart/2008/layout/VerticalCurvedList"/>
    <dgm:cxn modelId="{09077748-4407-4F42-9DCC-82CAAE564E4B}" type="presParOf" srcId="{4A906D0E-596B-49F9-8074-4ED1C11BDDE3}" destId="{1D93C51A-7B71-4434-8884-7664607A5DDE}" srcOrd="7" destOrd="0" presId="urn:microsoft.com/office/officeart/2008/layout/VerticalCurvedList"/>
    <dgm:cxn modelId="{16D4D20E-7CD6-474C-846B-E0471C5937AC}" type="presParOf" srcId="{4A906D0E-596B-49F9-8074-4ED1C11BDDE3}" destId="{45958CBE-94BF-4951-9D8B-EDA13463E0C2}" srcOrd="8" destOrd="0" presId="urn:microsoft.com/office/officeart/2008/layout/VerticalCurvedList"/>
    <dgm:cxn modelId="{2C09917A-9FEE-4FBA-BA7A-34735B1CE1B2}" type="presParOf" srcId="{45958CBE-94BF-4951-9D8B-EDA13463E0C2}" destId="{1A7551D1-A455-4AE0-A88D-2160EDD8C5C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FAF892-2DC2-46F3-AA42-BAFA00D8C72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6F9B0AC6-4670-4201-A42B-3F23FA9E7F6C}">
      <dgm:prSet custT="1"/>
      <dgm:spPr>
        <a:solidFill>
          <a:srgbClr val="00B0F0"/>
        </a:solidFill>
      </dgm:spPr>
      <dgm:t>
        <a:bodyPr/>
        <a:lstStyle/>
        <a:p>
          <a:pPr algn="l" rtl="0"/>
          <a:r>
            <a:rPr lang="es-AR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Uso de insumos + Manejo agronómico</a:t>
          </a:r>
        </a:p>
      </dgm:t>
    </dgm:pt>
    <dgm:pt modelId="{4AE449B5-A045-4E2E-9D4A-69659D391BE9}" type="parTrans" cxnId="{44ABA9A1-95A7-4CB7-821D-35AE4DD4839D}">
      <dgm:prSet/>
      <dgm:spPr/>
      <dgm:t>
        <a:bodyPr/>
        <a:lstStyle/>
        <a:p>
          <a:pPr algn="l"/>
          <a:endParaRPr lang="es-AR" sz="1000" b="1"/>
        </a:p>
      </dgm:t>
    </dgm:pt>
    <dgm:pt modelId="{B57CA6E6-19F2-445B-A4C1-425FA9D8F839}" type="sibTrans" cxnId="{44ABA9A1-95A7-4CB7-821D-35AE4DD4839D}">
      <dgm:prSet/>
      <dgm:spPr/>
      <dgm:t>
        <a:bodyPr/>
        <a:lstStyle/>
        <a:p>
          <a:pPr algn="l"/>
          <a:endParaRPr lang="es-AR" sz="1000" b="1"/>
        </a:p>
      </dgm:t>
    </dgm:pt>
    <dgm:pt modelId="{0A12EFC7-ED3B-4D5F-AA8F-E68A82567712}">
      <dgm:prSet custT="1"/>
      <dgm:spPr>
        <a:solidFill>
          <a:srgbClr val="00B0F0"/>
        </a:solidFill>
      </dgm:spPr>
      <dgm:t>
        <a:bodyPr/>
        <a:lstStyle/>
        <a:p>
          <a:pPr algn="l" rtl="0"/>
          <a:r>
            <a:rPr lang="es-AR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 Niveles: Alto – Medio – Bajo	</a:t>
          </a:r>
        </a:p>
      </dgm:t>
    </dgm:pt>
    <dgm:pt modelId="{AC786350-C3E5-4A0B-843F-9DAE73B00069}" type="parTrans" cxnId="{8CB5C322-92F3-42BB-8BD2-590FF03153AE}">
      <dgm:prSet/>
      <dgm:spPr/>
      <dgm:t>
        <a:bodyPr/>
        <a:lstStyle/>
        <a:p>
          <a:pPr algn="l"/>
          <a:endParaRPr lang="es-AR" sz="1000" b="1"/>
        </a:p>
      </dgm:t>
    </dgm:pt>
    <dgm:pt modelId="{53C36B75-9D17-4196-908D-214F188A92A1}" type="sibTrans" cxnId="{8CB5C322-92F3-42BB-8BD2-590FF03153AE}">
      <dgm:prSet/>
      <dgm:spPr/>
      <dgm:t>
        <a:bodyPr/>
        <a:lstStyle/>
        <a:p>
          <a:pPr algn="l"/>
          <a:endParaRPr lang="es-AR" sz="1000" b="1"/>
        </a:p>
      </dgm:t>
    </dgm:pt>
    <dgm:pt modelId="{1037FB16-9232-4BAE-B676-E0AB645CA3D2}" type="pres">
      <dgm:prSet presAssocID="{97FAF892-2DC2-46F3-AA42-BAFA00D8C721}" presName="Name0" presStyleCnt="0">
        <dgm:presLayoutVars>
          <dgm:chMax val="7"/>
          <dgm:chPref val="7"/>
          <dgm:dir/>
        </dgm:presLayoutVars>
      </dgm:prSet>
      <dgm:spPr/>
    </dgm:pt>
    <dgm:pt modelId="{4DAF62CC-E39D-4C7B-A789-DCFDB2BA60A6}" type="pres">
      <dgm:prSet presAssocID="{97FAF892-2DC2-46F3-AA42-BAFA00D8C721}" presName="Name1" presStyleCnt="0"/>
      <dgm:spPr/>
    </dgm:pt>
    <dgm:pt modelId="{E15D3216-4C43-4186-A53C-A3940C314C18}" type="pres">
      <dgm:prSet presAssocID="{97FAF892-2DC2-46F3-AA42-BAFA00D8C721}" presName="cycle" presStyleCnt="0"/>
      <dgm:spPr/>
    </dgm:pt>
    <dgm:pt modelId="{CCC39445-EF73-413B-8028-7BC655D5FDA6}" type="pres">
      <dgm:prSet presAssocID="{97FAF892-2DC2-46F3-AA42-BAFA00D8C721}" presName="srcNode" presStyleLbl="node1" presStyleIdx="0" presStyleCnt="2"/>
      <dgm:spPr/>
    </dgm:pt>
    <dgm:pt modelId="{135C5656-51A7-43A6-9290-0AEB7FEE47EF}" type="pres">
      <dgm:prSet presAssocID="{97FAF892-2DC2-46F3-AA42-BAFA00D8C721}" presName="conn" presStyleLbl="parChTrans1D2" presStyleIdx="0" presStyleCnt="1"/>
      <dgm:spPr/>
    </dgm:pt>
    <dgm:pt modelId="{C43DAFE7-F118-436D-9A51-8BA3893B65EA}" type="pres">
      <dgm:prSet presAssocID="{97FAF892-2DC2-46F3-AA42-BAFA00D8C721}" presName="extraNode" presStyleLbl="node1" presStyleIdx="0" presStyleCnt="2"/>
      <dgm:spPr/>
    </dgm:pt>
    <dgm:pt modelId="{CED1480A-F6DB-4BEB-86FF-3C6913DA183A}" type="pres">
      <dgm:prSet presAssocID="{97FAF892-2DC2-46F3-AA42-BAFA00D8C721}" presName="dstNode" presStyleLbl="node1" presStyleIdx="0" presStyleCnt="2"/>
      <dgm:spPr/>
    </dgm:pt>
    <dgm:pt modelId="{0C3CC84B-2A8A-45E2-B205-FDA01E28B37B}" type="pres">
      <dgm:prSet presAssocID="{6F9B0AC6-4670-4201-A42B-3F23FA9E7F6C}" presName="text_1" presStyleLbl="node1" presStyleIdx="0" presStyleCnt="2">
        <dgm:presLayoutVars>
          <dgm:bulletEnabled val="1"/>
        </dgm:presLayoutVars>
      </dgm:prSet>
      <dgm:spPr/>
    </dgm:pt>
    <dgm:pt modelId="{9F5AD05F-3E6E-4C1F-934F-4A1E66F94F2D}" type="pres">
      <dgm:prSet presAssocID="{6F9B0AC6-4670-4201-A42B-3F23FA9E7F6C}" presName="accent_1" presStyleCnt="0"/>
      <dgm:spPr/>
    </dgm:pt>
    <dgm:pt modelId="{9C7CA688-384C-4CEF-8343-67CB9974B142}" type="pres">
      <dgm:prSet presAssocID="{6F9B0AC6-4670-4201-A42B-3F23FA9E7F6C}" presName="accentRepeatNode" presStyleLbl="solidFgAcc1" presStyleIdx="0" presStyleCnt="2"/>
      <dgm:spPr/>
    </dgm:pt>
    <dgm:pt modelId="{AAC06367-E801-4250-A6FF-0770024E5DCA}" type="pres">
      <dgm:prSet presAssocID="{0A12EFC7-ED3B-4D5F-AA8F-E68A82567712}" presName="text_2" presStyleLbl="node1" presStyleIdx="1" presStyleCnt="2">
        <dgm:presLayoutVars>
          <dgm:bulletEnabled val="1"/>
        </dgm:presLayoutVars>
      </dgm:prSet>
      <dgm:spPr/>
    </dgm:pt>
    <dgm:pt modelId="{E74D9E8E-2522-45CD-8785-CA87E1C64A36}" type="pres">
      <dgm:prSet presAssocID="{0A12EFC7-ED3B-4D5F-AA8F-E68A82567712}" presName="accent_2" presStyleCnt="0"/>
      <dgm:spPr/>
    </dgm:pt>
    <dgm:pt modelId="{037BC9E8-C376-47B4-BF48-04A641FC502E}" type="pres">
      <dgm:prSet presAssocID="{0A12EFC7-ED3B-4D5F-AA8F-E68A82567712}" presName="accentRepeatNode" presStyleLbl="solidFgAcc1" presStyleIdx="1" presStyleCnt="2"/>
      <dgm:spPr/>
    </dgm:pt>
  </dgm:ptLst>
  <dgm:cxnLst>
    <dgm:cxn modelId="{85FEA305-12D3-4DF9-AA7B-1D86E901CB55}" type="presOf" srcId="{0A12EFC7-ED3B-4D5F-AA8F-E68A82567712}" destId="{AAC06367-E801-4250-A6FF-0770024E5DCA}" srcOrd="0" destOrd="0" presId="urn:microsoft.com/office/officeart/2008/layout/VerticalCurvedList"/>
    <dgm:cxn modelId="{8CB5C322-92F3-42BB-8BD2-590FF03153AE}" srcId="{97FAF892-2DC2-46F3-AA42-BAFA00D8C721}" destId="{0A12EFC7-ED3B-4D5F-AA8F-E68A82567712}" srcOrd="1" destOrd="0" parTransId="{AC786350-C3E5-4A0B-843F-9DAE73B00069}" sibTransId="{53C36B75-9D17-4196-908D-214F188A92A1}"/>
    <dgm:cxn modelId="{20A89D2D-46A7-4CC2-B899-E451E0ECA867}" type="presOf" srcId="{6F9B0AC6-4670-4201-A42B-3F23FA9E7F6C}" destId="{0C3CC84B-2A8A-45E2-B205-FDA01E28B37B}" srcOrd="0" destOrd="0" presId="urn:microsoft.com/office/officeart/2008/layout/VerticalCurvedList"/>
    <dgm:cxn modelId="{44ABA9A1-95A7-4CB7-821D-35AE4DD4839D}" srcId="{97FAF892-2DC2-46F3-AA42-BAFA00D8C721}" destId="{6F9B0AC6-4670-4201-A42B-3F23FA9E7F6C}" srcOrd="0" destOrd="0" parTransId="{4AE449B5-A045-4E2E-9D4A-69659D391BE9}" sibTransId="{B57CA6E6-19F2-445B-A4C1-425FA9D8F839}"/>
    <dgm:cxn modelId="{821AFAA1-D90C-41D6-9BC1-D2267BD7164E}" type="presOf" srcId="{97FAF892-2DC2-46F3-AA42-BAFA00D8C721}" destId="{1037FB16-9232-4BAE-B676-E0AB645CA3D2}" srcOrd="0" destOrd="0" presId="urn:microsoft.com/office/officeart/2008/layout/VerticalCurvedList"/>
    <dgm:cxn modelId="{CDE21ED1-AD5D-474F-B87B-27DD36BDA490}" type="presOf" srcId="{B57CA6E6-19F2-445B-A4C1-425FA9D8F839}" destId="{135C5656-51A7-43A6-9290-0AEB7FEE47EF}" srcOrd="0" destOrd="0" presId="urn:microsoft.com/office/officeart/2008/layout/VerticalCurvedList"/>
    <dgm:cxn modelId="{AC562FE6-5E06-4879-8EA6-F7E6B907DADD}" type="presParOf" srcId="{1037FB16-9232-4BAE-B676-E0AB645CA3D2}" destId="{4DAF62CC-E39D-4C7B-A789-DCFDB2BA60A6}" srcOrd="0" destOrd="0" presId="urn:microsoft.com/office/officeart/2008/layout/VerticalCurvedList"/>
    <dgm:cxn modelId="{8E617C79-818F-4CCE-BA96-315CA09F5042}" type="presParOf" srcId="{4DAF62CC-E39D-4C7B-A789-DCFDB2BA60A6}" destId="{E15D3216-4C43-4186-A53C-A3940C314C18}" srcOrd="0" destOrd="0" presId="urn:microsoft.com/office/officeart/2008/layout/VerticalCurvedList"/>
    <dgm:cxn modelId="{A35ECDF9-8024-4C54-BCA3-AFAFFA6228B9}" type="presParOf" srcId="{E15D3216-4C43-4186-A53C-A3940C314C18}" destId="{CCC39445-EF73-413B-8028-7BC655D5FDA6}" srcOrd="0" destOrd="0" presId="urn:microsoft.com/office/officeart/2008/layout/VerticalCurvedList"/>
    <dgm:cxn modelId="{4E4F5E6C-E289-4B4E-8BA5-8F91518F287C}" type="presParOf" srcId="{E15D3216-4C43-4186-A53C-A3940C314C18}" destId="{135C5656-51A7-43A6-9290-0AEB7FEE47EF}" srcOrd="1" destOrd="0" presId="urn:microsoft.com/office/officeart/2008/layout/VerticalCurvedList"/>
    <dgm:cxn modelId="{275CE250-FA7C-4159-A937-5F8234034098}" type="presParOf" srcId="{E15D3216-4C43-4186-A53C-A3940C314C18}" destId="{C43DAFE7-F118-436D-9A51-8BA3893B65EA}" srcOrd="2" destOrd="0" presId="urn:microsoft.com/office/officeart/2008/layout/VerticalCurvedList"/>
    <dgm:cxn modelId="{633FBB83-CA3D-4480-9745-AF8773FADF12}" type="presParOf" srcId="{E15D3216-4C43-4186-A53C-A3940C314C18}" destId="{CED1480A-F6DB-4BEB-86FF-3C6913DA183A}" srcOrd="3" destOrd="0" presId="urn:microsoft.com/office/officeart/2008/layout/VerticalCurvedList"/>
    <dgm:cxn modelId="{42871D78-653B-4296-A7EB-6E440E35D706}" type="presParOf" srcId="{4DAF62CC-E39D-4C7B-A789-DCFDB2BA60A6}" destId="{0C3CC84B-2A8A-45E2-B205-FDA01E28B37B}" srcOrd="1" destOrd="0" presId="urn:microsoft.com/office/officeart/2008/layout/VerticalCurvedList"/>
    <dgm:cxn modelId="{5849CC5B-016F-4758-AF06-99F093D6DE41}" type="presParOf" srcId="{4DAF62CC-E39D-4C7B-A789-DCFDB2BA60A6}" destId="{9F5AD05F-3E6E-4C1F-934F-4A1E66F94F2D}" srcOrd="2" destOrd="0" presId="urn:microsoft.com/office/officeart/2008/layout/VerticalCurvedList"/>
    <dgm:cxn modelId="{8F9E3001-9A35-44E0-924C-40AAC4864726}" type="presParOf" srcId="{9F5AD05F-3E6E-4C1F-934F-4A1E66F94F2D}" destId="{9C7CA688-384C-4CEF-8343-67CB9974B142}" srcOrd="0" destOrd="0" presId="urn:microsoft.com/office/officeart/2008/layout/VerticalCurvedList"/>
    <dgm:cxn modelId="{E238076D-7597-49A9-8A64-8D934E2545B9}" type="presParOf" srcId="{4DAF62CC-E39D-4C7B-A789-DCFDB2BA60A6}" destId="{AAC06367-E801-4250-A6FF-0770024E5DCA}" srcOrd="3" destOrd="0" presId="urn:microsoft.com/office/officeart/2008/layout/VerticalCurvedList"/>
    <dgm:cxn modelId="{937CC242-886E-4E93-AE4B-2A4C9AA7FDBD}" type="presParOf" srcId="{4DAF62CC-E39D-4C7B-A789-DCFDB2BA60A6}" destId="{E74D9E8E-2522-45CD-8785-CA87E1C64A36}" srcOrd="4" destOrd="0" presId="urn:microsoft.com/office/officeart/2008/layout/VerticalCurvedList"/>
    <dgm:cxn modelId="{9DD6CEB0-EDF9-47BA-9D58-008672DAD0FB}" type="presParOf" srcId="{E74D9E8E-2522-45CD-8785-CA87E1C64A36}" destId="{037BC9E8-C376-47B4-BF48-04A641FC502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3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865B4FB-6769-40E9-B960-A571EA909649}" type="doc">
      <dgm:prSet loTypeId="urn:microsoft.com/office/officeart/2005/8/layout/hProcess9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s-AR"/>
        </a:p>
      </dgm:t>
    </dgm:pt>
    <dgm:pt modelId="{B0F18058-7A69-4FF4-BE1C-F1A40EAD5678}">
      <dgm:prSet phldrT="[Texto]"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s-AR" sz="1200" dirty="0"/>
            <a:t>Campaña</a:t>
          </a:r>
        </a:p>
        <a:p>
          <a:pPr>
            <a:spcBef>
              <a:spcPts val="0"/>
            </a:spcBef>
            <a:spcAft>
              <a:spcPts val="0"/>
            </a:spcAft>
          </a:pPr>
          <a:r>
            <a:rPr lang="es-AR" sz="1200" dirty="0"/>
            <a:t>2014/15</a:t>
          </a:r>
        </a:p>
      </dgm:t>
    </dgm:pt>
    <dgm:pt modelId="{DEE17D68-C707-46C7-804B-4985F7C0A482}" type="parTrans" cxnId="{C4406897-B14A-4945-AAAC-A98A78DF12E6}">
      <dgm:prSet/>
      <dgm:spPr/>
      <dgm:t>
        <a:bodyPr/>
        <a:lstStyle/>
        <a:p>
          <a:pPr>
            <a:spcBef>
              <a:spcPts val="0"/>
            </a:spcBef>
          </a:pPr>
          <a:endParaRPr lang="es-AR" sz="4000"/>
        </a:p>
      </dgm:t>
    </dgm:pt>
    <dgm:pt modelId="{2C584035-A329-4F22-9C85-F552A38471F5}" type="sibTrans" cxnId="{C4406897-B14A-4945-AAAC-A98A78DF12E6}">
      <dgm:prSet/>
      <dgm:spPr/>
      <dgm:t>
        <a:bodyPr/>
        <a:lstStyle/>
        <a:p>
          <a:pPr>
            <a:spcBef>
              <a:spcPts val="0"/>
            </a:spcBef>
          </a:pPr>
          <a:endParaRPr lang="es-AR" sz="4000"/>
        </a:p>
      </dgm:t>
    </dgm:pt>
    <dgm:pt modelId="{E44C43A1-8ADD-44F1-8966-E2C867B2F3E2}">
      <dgm:prSet phldrT="[Texto]"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s-AR" sz="1400" b="1" dirty="0"/>
            <a:t>Campaña</a:t>
          </a:r>
        </a:p>
        <a:p>
          <a:pPr>
            <a:spcBef>
              <a:spcPts val="0"/>
            </a:spcBef>
            <a:spcAft>
              <a:spcPts val="0"/>
            </a:spcAft>
          </a:pPr>
          <a:r>
            <a:rPr lang="es-AR" sz="1400" b="1" dirty="0"/>
            <a:t>2016/17</a:t>
          </a:r>
        </a:p>
      </dgm:t>
    </dgm:pt>
    <dgm:pt modelId="{1FA037E1-E97B-4C5B-B9B8-CEBFEFB4AF1C}" type="parTrans" cxnId="{5E765EDD-01ED-4958-8EDF-8A8AAFF106F8}">
      <dgm:prSet/>
      <dgm:spPr/>
      <dgm:t>
        <a:bodyPr/>
        <a:lstStyle/>
        <a:p>
          <a:pPr>
            <a:spcBef>
              <a:spcPts val="0"/>
            </a:spcBef>
          </a:pPr>
          <a:endParaRPr lang="es-AR" sz="4000"/>
        </a:p>
      </dgm:t>
    </dgm:pt>
    <dgm:pt modelId="{E79F0BE5-CB5C-48A0-B2F5-2600F1236687}" type="sibTrans" cxnId="{5E765EDD-01ED-4958-8EDF-8A8AAFF106F8}">
      <dgm:prSet/>
      <dgm:spPr/>
      <dgm:t>
        <a:bodyPr/>
        <a:lstStyle/>
        <a:p>
          <a:pPr>
            <a:spcBef>
              <a:spcPts val="0"/>
            </a:spcBef>
          </a:pPr>
          <a:endParaRPr lang="es-AR" sz="4000"/>
        </a:p>
      </dgm:t>
    </dgm:pt>
    <dgm:pt modelId="{FB75494B-D889-4284-A268-91400405E1DC}">
      <dgm:prSet phldrT="[Texto]" custT="1"/>
      <dgm:spPr/>
      <dgm:t>
        <a:bodyPr/>
        <a:lstStyle/>
        <a:p>
          <a:pPr>
            <a:spcBef>
              <a:spcPts val="0"/>
            </a:spcBef>
            <a:spcAft>
              <a:spcPts val="0"/>
            </a:spcAft>
          </a:pPr>
          <a:r>
            <a:rPr lang="es-AR" sz="1200" b="0" dirty="0"/>
            <a:t>Campaña</a:t>
          </a:r>
        </a:p>
        <a:p>
          <a:pPr>
            <a:spcBef>
              <a:spcPts val="0"/>
            </a:spcBef>
            <a:spcAft>
              <a:spcPts val="0"/>
            </a:spcAft>
          </a:pPr>
          <a:r>
            <a:rPr lang="es-AR" sz="1200" b="0" dirty="0"/>
            <a:t>2017/18</a:t>
          </a:r>
        </a:p>
      </dgm:t>
    </dgm:pt>
    <dgm:pt modelId="{4AF49EA9-6243-4D56-B9AE-53CF1E5BA0B2}" type="parTrans" cxnId="{345387E3-42CD-4297-BBA4-CE5CC987DA27}">
      <dgm:prSet/>
      <dgm:spPr/>
      <dgm:t>
        <a:bodyPr/>
        <a:lstStyle/>
        <a:p>
          <a:pPr>
            <a:spcBef>
              <a:spcPts val="0"/>
            </a:spcBef>
          </a:pPr>
          <a:endParaRPr lang="es-AR" sz="4000"/>
        </a:p>
      </dgm:t>
    </dgm:pt>
    <dgm:pt modelId="{F9F37F49-AC15-4652-AEA4-C1D0144729E4}" type="sibTrans" cxnId="{345387E3-42CD-4297-BBA4-CE5CC987DA27}">
      <dgm:prSet/>
      <dgm:spPr/>
      <dgm:t>
        <a:bodyPr/>
        <a:lstStyle/>
        <a:p>
          <a:pPr>
            <a:spcBef>
              <a:spcPts val="0"/>
            </a:spcBef>
          </a:pPr>
          <a:endParaRPr lang="es-AR" sz="4000"/>
        </a:p>
      </dgm:t>
    </dgm:pt>
    <dgm:pt modelId="{4C04A61D-DC2B-4E98-B335-FF0A85CFCA88}" type="pres">
      <dgm:prSet presAssocID="{C865B4FB-6769-40E9-B960-A571EA909649}" presName="CompostProcess" presStyleCnt="0">
        <dgm:presLayoutVars>
          <dgm:dir/>
          <dgm:resizeHandles val="exact"/>
        </dgm:presLayoutVars>
      </dgm:prSet>
      <dgm:spPr/>
    </dgm:pt>
    <dgm:pt modelId="{D2FD9EE4-58C9-47DE-B0F5-4B09EBFECFA4}" type="pres">
      <dgm:prSet presAssocID="{C865B4FB-6769-40E9-B960-A571EA909649}" presName="arrow" presStyleLbl="bgShp" presStyleIdx="0" presStyleCnt="1"/>
      <dgm:spPr/>
    </dgm:pt>
    <dgm:pt modelId="{72885BD4-6E2A-4B9C-A505-062B4D51EAA0}" type="pres">
      <dgm:prSet presAssocID="{C865B4FB-6769-40E9-B960-A571EA909649}" presName="linearProcess" presStyleCnt="0"/>
      <dgm:spPr/>
    </dgm:pt>
    <dgm:pt modelId="{42DE359F-4E5E-420C-9FBA-ED4E1BD6875D}" type="pres">
      <dgm:prSet presAssocID="{B0F18058-7A69-4FF4-BE1C-F1A40EAD5678}" presName="textNode" presStyleLbl="node1" presStyleIdx="0" presStyleCnt="3">
        <dgm:presLayoutVars>
          <dgm:bulletEnabled val="1"/>
        </dgm:presLayoutVars>
      </dgm:prSet>
      <dgm:spPr/>
    </dgm:pt>
    <dgm:pt modelId="{B776A8EC-1BCB-4644-8AA9-A2C8D5CD8E5A}" type="pres">
      <dgm:prSet presAssocID="{2C584035-A329-4F22-9C85-F552A38471F5}" presName="sibTrans" presStyleCnt="0"/>
      <dgm:spPr/>
    </dgm:pt>
    <dgm:pt modelId="{7861DE3F-23BF-4230-B389-BBB75A55720E}" type="pres">
      <dgm:prSet presAssocID="{E44C43A1-8ADD-44F1-8966-E2C867B2F3E2}" presName="textNode" presStyleLbl="node1" presStyleIdx="1" presStyleCnt="3">
        <dgm:presLayoutVars>
          <dgm:bulletEnabled val="1"/>
        </dgm:presLayoutVars>
      </dgm:prSet>
      <dgm:spPr/>
    </dgm:pt>
    <dgm:pt modelId="{935AB504-4EFF-4D5C-B0AB-ADF3754429D4}" type="pres">
      <dgm:prSet presAssocID="{E79F0BE5-CB5C-48A0-B2F5-2600F1236687}" presName="sibTrans" presStyleCnt="0"/>
      <dgm:spPr/>
    </dgm:pt>
    <dgm:pt modelId="{51AF17E5-B8B1-4960-BE18-4454AD751866}" type="pres">
      <dgm:prSet presAssocID="{FB75494B-D889-4284-A268-91400405E1DC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DEE91F03-91AD-4BBC-B491-07C9689C6006}" type="presOf" srcId="{FB75494B-D889-4284-A268-91400405E1DC}" destId="{51AF17E5-B8B1-4960-BE18-4454AD751866}" srcOrd="0" destOrd="0" presId="urn:microsoft.com/office/officeart/2005/8/layout/hProcess9"/>
    <dgm:cxn modelId="{07B96417-2127-4ABE-AC93-DD11926A4E97}" type="presOf" srcId="{B0F18058-7A69-4FF4-BE1C-F1A40EAD5678}" destId="{42DE359F-4E5E-420C-9FBA-ED4E1BD6875D}" srcOrd="0" destOrd="0" presId="urn:microsoft.com/office/officeart/2005/8/layout/hProcess9"/>
    <dgm:cxn modelId="{207A627C-CA5C-463F-B0F7-89CE118DA230}" type="presOf" srcId="{C865B4FB-6769-40E9-B960-A571EA909649}" destId="{4C04A61D-DC2B-4E98-B335-FF0A85CFCA88}" srcOrd="0" destOrd="0" presId="urn:microsoft.com/office/officeart/2005/8/layout/hProcess9"/>
    <dgm:cxn modelId="{C4406897-B14A-4945-AAAC-A98A78DF12E6}" srcId="{C865B4FB-6769-40E9-B960-A571EA909649}" destId="{B0F18058-7A69-4FF4-BE1C-F1A40EAD5678}" srcOrd="0" destOrd="0" parTransId="{DEE17D68-C707-46C7-804B-4985F7C0A482}" sibTransId="{2C584035-A329-4F22-9C85-F552A38471F5}"/>
    <dgm:cxn modelId="{B84E89CF-3DB1-4A0C-8116-9EAF1A8E368F}" type="presOf" srcId="{E44C43A1-8ADD-44F1-8966-E2C867B2F3E2}" destId="{7861DE3F-23BF-4230-B389-BBB75A55720E}" srcOrd="0" destOrd="0" presId="urn:microsoft.com/office/officeart/2005/8/layout/hProcess9"/>
    <dgm:cxn modelId="{5E765EDD-01ED-4958-8EDF-8A8AAFF106F8}" srcId="{C865B4FB-6769-40E9-B960-A571EA909649}" destId="{E44C43A1-8ADD-44F1-8966-E2C867B2F3E2}" srcOrd="1" destOrd="0" parTransId="{1FA037E1-E97B-4C5B-B9B8-CEBFEFB4AF1C}" sibTransId="{E79F0BE5-CB5C-48A0-B2F5-2600F1236687}"/>
    <dgm:cxn modelId="{345387E3-42CD-4297-BBA4-CE5CC987DA27}" srcId="{C865B4FB-6769-40E9-B960-A571EA909649}" destId="{FB75494B-D889-4284-A268-91400405E1DC}" srcOrd="2" destOrd="0" parTransId="{4AF49EA9-6243-4D56-B9AE-53CF1E5BA0B2}" sibTransId="{F9F37F49-AC15-4652-AEA4-C1D0144729E4}"/>
    <dgm:cxn modelId="{43DA29C1-9756-4E28-A743-D9312D66E135}" type="presParOf" srcId="{4C04A61D-DC2B-4E98-B335-FF0A85CFCA88}" destId="{D2FD9EE4-58C9-47DE-B0F5-4B09EBFECFA4}" srcOrd="0" destOrd="0" presId="urn:microsoft.com/office/officeart/2005/8/layout/hProcess9"/>
    <dgm:cxn modelId="{B98AAED5-7C1B-4DF6-9D4B-A7BC10CC7822}" type="presParOf" srcId="{4C04A61D-DC2B-4E98-B335-FF0A85CFCA88}" destId="{72885BD4-6E2A-4B9C-A505-062B4D51EAA0}" srcOrd="1" destOrd="0" presId="urn:microsoft.com/office/officeart/2005/8/layout/hProcess9"/>
    <dgm:cxn modelId="{A35BA0A5-BE26-4E52-A5A9-FB096F2F9D24}" type="presParOf" srcId="{72885BD4-6E2A-4B9C-A505-062B4D51EAA0}" destId="{42DE359F-4E5E-420C-9FBA-ED4E1BD6875D}" srcOrd="0" destOrd="0" presId="urn:microsoft.com/office/officeart/2005/8/layout/hProcess9"/>
    <dgm:cxn modelId="{6B14A61E-01D2-4EA0-AF3A-326DECA1B4E2}" type="presParOf" srcId="{72885BD4-6E2A-4B9C-A505-062B4D51EAA0}" destId="{B776A8EC-1BCB-4644-8AA9-A2C8D5CD8E5A}" srcOrd="1" destOrd="0" presId="urn:microsoft.com/office/officeart/2005/8/layout/hProcess9"/>
    <dgm:cxn modelId="{BF1B8935-B303-4158-B913-D789694F2CDD}" type="presParOf" srcId="{72885BD4-6E2A-4B9C-A505-062B4D51EAA0}" destId="{7861DE3F-23BF-4230-B389-BBB75A55720E}" srcOrd="2" destOrd="0" presId="urn:microsoft.com/office/officeart/2005/8/layout/hProcess9"/>
    <dgm:cxn modelId="{22E70F73-3523-4847-9088-BACB142CAA27}" type="presParOf" srcId="{72885BD4-6E2A-4B9C-A505-062B4D51EAA0}" destId="{935AB504-4EFF-4D5C-B0AB-ADF3754429D4}" srcOrd="3" destOrd="0" presId="urn:microsoft.com/office/officeart/2005/8/layout/hProcess9"/>
    <dgm:cxn modelId="{9ED68CC5-DB03-4A60-90CB-9862FB4A6C8A}" type="presParOf" srcId="{72885BD4-6E2A-4B9C-A505-062B4D51EAA0}" destId="{51AF17E5-B8B1-4960-BE18-4454AD75186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47B639E-A103-40AA-BA27-6A4B7D728630}" type="doc">
      <dgm:prSet loTypeId="urn:microsoft.com/office/officeart/2005/8/layout/process1" loCatId="process" qsTypeId="urn:microsoft.com/office/officeart/2005/8/quickstyle/simple1" qsCatId="simple" csTypeId="urn:microsoft.com/office/officeart/2005/8/colors/accent3_1" csCatId="accent3" phldr="1"/>
      <dgm:spPr/>
    </dgm:pt>
    <dgm:pt modelId="{00A286CA-CD64-44EE-93E9-2F4E2D9C6B5F}">
      <dgm:prSet phldrT="[Texto]" custT="1"/>
      <dgm:spPr>
        <a:noFill/>
      </dgm:spPr>
      <dgm:t>
        <a:bodyPr/>
        <a:lstStyle/>
        <a:p>
          <a:r>
            <a:rPr lang="es-AR" sz="1800" b="1" dirty="0">
              <a:solidFill>
                <a:schemeClr val="bg1"/>
              </a:solidFill>
            </a:rPr>
            <a:t>Siembra</a:t>
          </a:r>
        </a:p>
      </dgm:t>
    </dgm:pt>
    <dgm:pt modelId="{67163CDD-5FFE-4BAA-A9E6-4F9D649C3741}" type="parTrans" cxnId="{AD38542A-4BA9-429E-BC61-B4C80E20670C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DEF9C61D-BF1D-4DB5-859E-CA20073690B3}" type="sibTrans" cxnId="{AD38542A-4BA9-429E-BC61-B4C80E20670C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F44E7E7E-5E88-498F-B7A4-C88B05DDAAC7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Fertilización</a:t>
          </a:r>
        </a:p>
      </dgm:t>
    </dgm:pt>
    <dgm:pt modelId="{0C49BDCA-42C7-4CAB-9044-7323925C570D}" type="parTrans" cxnId="{E41498E4-0C75-4125-824E-4362B8D25A0A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4F9DF921-F09D-412C-8856-AC5BF3874B56}" type="sibTrans" cxnId="{E41498E4-0C75-4125-824E-4362B8D25A0A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BAF885DA-3344-4494-88F5-78A7574F913F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Cuidado sanitario</a:t>
          </a:r>
        </a:p>
      </dgm:t>
    </dgm:pt>
    <dgm:pt modelId="{2C7F4408-9E30-4A27-BAB7-41266EF4DB64}" type="parTrans" cxnId="{4D85A7B0-95C2-42FB-93AC-F495BE4A24CB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35F52D96-E387-4E50-BA87-9F154AB1F742}" type="sibTrans" cxnId="{4D85A7B0-95C2-42FB-93AC-F495BE4A24CB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66481866-68AF-4658-A837-5043572788A8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Nivel Tecnológico</a:t>
          </a:r>
        </a:p>
      </dgm:t>
    </dgm:pt>
    <dgm:pt modelId="{E29E2726-4A8E-42D7-A72D-B35D4DC67E4A}" type="parTrans" cxnId="{1727E5FC-4673-4DE5-A1B2-E7C68BB770FD}">
      <dgm:prSet/>
      <dgm:spPr/>
      <dgm:t>
        <a:bodyPr/>
        <a:lstStyle/>
        <a:p>
          <a:endParaRPr lang="es-AR" sz="1800"/>
        </a:p>
      </dgm:t>
    </dgm:pt>
    <dgm:pt modelId="{20FC7A7A-1DF8-4E47-8DA3-AA4309DFE7A7}" type="sibTrans" cxnId="{1727E5FC-4673-4DE5-A1B2-E7C68BB770FD}">
      <dgm:prSet/>
      <dgm:spPr/>
      <dgm:t>
        <a:bodyPr/>
        <a:lstStyle/>
        <a:p>
          <a:endParaRPr lang="es-AR" sz="1800"/>
        </a:p>
      </dgm:t>
    </dgm:pt>
    <dgm:pt modelId="{484547F6-54FA-4E71-8610-674E55E5CEE4}" type="pres">
      <dgm:prSet presAssocID="{F47B639E-A103-40AA-BA27-6A4B7D728630}" presName="Name0" presStyleCnt="0">
        <dgm:presLayoutVars>
          <dgm:dir/>
          <dgm:resizeHandles val="exact"/>
        </dgm:presLayoutVars>
      </dgm:prSet>
      <dgm:spPr/>
    </dgm:pt>
    <dgm:pt modelId="{376BC5F3-2F72-40D8-8130-EE734D792288}" type="pres">
      <dgm:prSet presAssocID="{00A286CA-CD64-44EE-93E9-2F4E2D9C6B5F}" presName="node" presStyleLbl="node1" presStyleIdx="0" presStyleCnt="4">
        <dgm:presLayoutVars>
          <dgm:bulletEnabled val="1"/>
        </dgm:presLayoutVars>
      </dgm:prSet>
      <dgm:spPr/>
    </dgm:pt>
    <dgm:pt modelId="{256076A2-7B96-4C2A-9981-6DDDC0D06305}" type="pres">
      <dgm:prSet presAssocID="{DEF9C61D-BF1D-4DB5-859E-CA20073690B3}" presName="sibTrans" presStyleLbl="sibTrans2D1" presStyleIdx="0" presStyleCnt="3"/>
      <dgm:spPr/>
    </dgm:pt>
    <dgm:pt modelId="{6ABFB1C1-CEA1-4AC0-BBE6-8B5E6288CC09}" type="pres">
      <dgm:prSet presAssocID="{DEF9C61D-BF1D-4DB5-859E-CA20073690B3}" presName="connectorText" presStyleLbl="sibTrans2D1" presStyleIdx="0" presStyleCnt="3"/>
      <dgm:spPr/>
    </dgm:pt>
    <dgm:pt modelId="{F1570A85-924E-4D7E-98EB-09DA87755F7C}" type="pres">
      <dgm:prSet presAssocID="{F44E7E7E-5E88-498F-B7A4-C88B05DDAAC7}" presName="node" presStyleLbl="node1" presStyleIdx="1" presStyleCnt="4">
        <dgm:presLayoutVars>
          <dgm:bulletEnabled val="1"/>
        </dgm:presLayoutVars>
      </dgm:prSet>
      <dgm:spPr/>
    </dgm:pt>
    <dgm:pt modelId="{8B934160-A4F5-46A1-823C-B2C80850BD75}" type="pres">
      <dgm:prSet presAssocID="{4F9DF921-F09D-412C-8856-AC5BF3874B56}" presName="sibTrans" presStyleLbl="sibTrans2D1" presStyleIdx="1" presStyleCnt="3"/>
      <dgm:spPr/>
    </dgm:pt>
    <dgm:pt modelId="{BF46C8A8-4B48-4193-A835-0AE4F72C1358}" type="pres">
      <dgm:prSet presAssocID="{4F9DF921-F09D-412C-8856-AC5BF3874B56}" presName="connectorText" presStyleLbl="sibTrans2D1" presStyleIdx="1" presStyleCnt="3"/>
      <dgm:spPr/>
    </dgm:pt>
    <dgm:pt modelId="{07F07989-3F3B-44F1-A7DE-ADDD795E68F4}" type="pres">
      <dgm:prSet presAssocID="{BAF885DA-3344-4494-88F5-78A7574F913F}" presName="node" presStyleLbl="node1" presStyleIdx="2" presStyleCnt="4">
        <dgm:presLayoutVars>
          <dgm:bulletEnabled val="1"/>
        </dgm:presLayoutVars>
      </dgm:prSet>
      <dgm:spPr/>
    </dgm:pt>
    <dgm:pt modelId="{F770DBA5-90E8-4276-8BF9-1187B182AD41}" type="pres">
      <dgm:prSet presAssocID="{35F52D96-E387-4E50-BA87-9F154AB1F742}" presName="sibTrans" presStyleLbl="sibTrans2D1" presStyleIdx="2" presStyleCnt="3"/>
      <dgm:spPr/>
    </dgm:pt>
    <dgm:pt modelId="{FF7E2DF0-4714-4164-8283-5E633D041883}" type="pres">
      <dgm:prSet presAssocID="{35F52D96-E387-4E50-BA87-9F154AB1F742}" presName="connectorText" presStyleLbl="sibTrans2D1" presStyleIdx="2" presStyleCnt="3"/>
      <dgm:spPr/>
    </dgm:pt>
    <dgm:pt modelId="{DF1235B7-FE3B-4F24-B8E9-1330760DFB6A}" type="pres">
      <dgm:prSet presAssocID="{66481866-68AF-4658-A837-5043572788A8}" presName="node" presStyleLbl="node1" presStyleIdx="3" presStyleCnt="4">
        <dgm:presLayoutVars>
          <dgm:bulletEnabled val="1"/>
        </dgm:presLayoutVars>
      </dgm:prSet>
      <dgm:spPr/>
    </dgm:pt>
  </dgm:ptLst>
  <dgm:cxnLst>
    <dgm:cxn modelId="{E1BF9406-3130-4CB9-B566-5D0F1233024A}" type="presOf" srcId="{00A286CA-CD64-44EE-93E9-2F4E2D9C6B5F}" destId="{376BC5F3-2F72-40D8-8130-EE734D792288}" srcOrd="0" destOrd="0" presId="urn:microsoft.com/office/officeart/2005/8/layout/process1"/>
    <dgm:cxn modelId="{AD38542A-4BA9-429E-BC61-B4C80E20670C}" srcId="{F47B639E-A103-40AA-BA27-6A4B7D728630}" destId="{00A286CA-CD64-44EE-93E9-2F4E2D9C6B5F}" srcOrd="0" destOrd="0" parTransId="{67163CDD-5FFE-4BAA-A9E6-4F9D649C3741}" sibTransId="{DEF9C61D-BF1D-4DB5-859E-CA20073690B3}"/>
    <dgm:cxn modelId="{C707806D-B1EA-4306-978F-04BE3AFCC17D}" type="presOf" srcId="{F47B639E-A103-40AA-BA27-6A4B7D728630}" destId="{484547F6-54FA-4E71-8610-674E55E5CEE4}" srcOrd="0" destOrd="0" presId="urn:microsoft.com/office/officeart/2005/8/layout/process1"/>
    <dgm:cxn modelId="{7BBF8D73-599C-4F45-A2E4-C7BB64470CB2}" type="presOf" srcId="{66481866-68AF-4658-A837-5043572788A8}" destId="{DF1235B7-FE3B-4F24-B8E9-1330760DFB6A}" srcOrd="0" destOrd="0" presId="urn:microsoft.com/office/officeart/2005/8/layout/process1"/>
    <dgm:cxn modelId="{78BA2D82-DD39-4794-9CAF-1CF6E784B273}" type="presOf" srcId="{DEF9C61D-BF1D-4DB5-859E-CA20073690B3}" destId="{256076A2-7B96-4C2A-9981-6DDDC0D06305}" srcOrd="0" destOrd="0" presId="urn:microsoft.com/office/officeart/2005/8/layout/process1"/>
    <dgm:cxn modelId="{9F21F890-3866-4BB2-ABE8-FF653F339563}" type="presOf" srcId="{4F9DF921-F09D-412C-8856-AC5BF3874B56}" destId="{BF46C8A8-4B48-4193-A835-0AE4F72C1358}" srcOrd="1" destOrd="0" presId="urn:microsoft.com/office/officeart/2005/8/layout/process1"/>
    <dgm:cxn modelId="{8B1EC3A3-4523-451F-87EF-D5459DE4C8D3}" type="presOf" srcId="{BAF885DA-3344-4494-88F5-78A7574F913F}" destId="{07F07989-3F3B-44F1-A7DE-ADDD795E68F4}" srcOrd="0" destOrd="0" presId="urn:microsoft.com/office/officeart/2005/8/layout/process1"/>
    <dgm:cxn modelId="{4C795AB0-04B2-46EB-9E57-56DCAA63DD30}" type="presOf" srcId="{35F52D96-E387-4E50-BA87-9F154AB1F742}" destId="{F770DBA5-90E8-4276-8BF9-1187B182AD41}" srcOrd="0" destOrd="0" presId="urn:microsoft.com/office/officeart/2005/8/layout/process1"/>
    <dgm:cxn modelId="{4D85A7B0-95C2-42FB-93AC-F495BE4A24CB}" srcId="{F47B639E-A103-40AA-BA27-6A4B7D728630}" destId="{BAF885DA-3344-4494-88F5-78A7574F913F}" srcOrd="2" destOrd="0" parTransId="{2C7F4408-9E30-4A27-BAB7-41266EF4DB64}" sibTransId="{35F52D96-E387-4E50-BA87-9F154AB1F742}"/>
    <dgm:cxn modelId="{5946CDBB-0539-412F-AC91-777C1944D1FF}" type="presOf" srcId="{DEF9C61D-BF1D-4DB5-859E-CA20073690B3}" destId="{6ABFB1C1-CEA1-4AC0-BBE6-8B5E6288CC09}" srcOrd="1" destOrd="0" presId="urn:microsoft.com/office/officeart/2005/8/layout/process1"/>
    <dgm:cxn modelId="{F8B075C2-3A0D-4618-8829-A6381C78720D}" type="presOf" srcId="{4F9DF921-F09D-412C-8856-AC5BF3874B56}" destId="{8B934160-A4F5-46A1-823C-B2C80850BD75}" srcOrd="0" destOrd="0" presId="urn:microsoft.com/office/officeart/2005/8/layout/process1"/>
    <dgm:cxn modelId="{6B120DDC-2695-41AA-BBB5-C95B0F3F11EC}" type="presOf" srcId="{35F52D96-E387-4E50-BA87-9F154AB1F742}" destId="{FF7E2DF0-4714-4164-8283-5E633D041883}" srcOrd="1" destOrd="0" presId="urn:microsoft.com/office/officeart/2005/8/layout/process1"/>
    <dgm:cxn modelId="{E41498E4-0C75-4125-824E-4362B8D25A0A}" srcId="{F47B639E-A103-40AA-BA27-6A4B7D728630}" destId="{F44E7E7E-5E88-498F-B7A4-C88B05DDAAC7}" srcOrd="1" destOrd="0" parTransId="{0C49BDCA-42C7-4CAB-9044-7323925C570D}" sibTransId="{4F9DF921-F09D-412C-8856-AC5BF3874B56}"/>
    <dgm:cxn modelId="{AE9D0DE5-30A9-4C67-AD19-1C5E67DE3928}" type="presOf" srcId="{F44E7E7E-5E88-498F-B7A4-C88B05DDAAC7}" destId="{F1570A85-924E-4D7E-98EB-09DA87755F7C}" srcOrd="0" destOrd="0" presId="urn:microsoft.com/office/officeart/2005/8/layout/process1"/>
    <dgm:cxn modelId="{1727E5FC-4673-4DE5-A1B2-E7C68BB770FD}" srcId="{F47B639E-A103-40AA-BA27-6A4B7D728630}" destId="{66481866-68AF-4658-A837-5043572788A8}" srcOrd="3" destOrd="0" parTransId="{E29E2726-4A8E-42D7-A72D-B35D4DC67E4A}" sibTransId="{20FC7A7A-1DF8-4E47-8DA3-AA4309DFE7A7}"/>
    <dgm:cxn modelId="{7EB7C79B-6B12-4522-BD87-F63BCA393643}" type="presParOf" srcId="{484547F6-54FA-4E71-8610-674E55E5CEE4}" destId="{376BC5F3-2F72-40D8-8130-EE734D792288}" srcOrd="0" destOrd="0" presId="urn:microsoft.com/office/officeart/2005/8/layout/process1"/>
    <dgm:cxn modelId="{0BB84823-9CF3-42E1-B571-01A8DA882EFF}" type="presParOf" srcId="{484547F6-54FA-4E71-8610-674E55E5CEE4}" destId="{256076A2-7B96-4C2A-9981-6DDDC0D06305}" srcOrd="1" destOrd="0" presId="urn:microsoft.com/office/officeart/2005/8/layout/process1"/>
    <dgm:cxn modelId="{9ED04030-8C30-4E90-97E2-2BF7E5C00684}" type="presParOf" srcId="{256076A2-7B96-4C2A-9981-6DDDC0D06305}" destId="{6ABFB1C1-CEA1-4AC0-BBE6-8B5E6288CC09}" srcOrd="0" destOrd="0" presId="urn:microsoft.com/office/officeart/2005/8/layout/process1"/>
    <dgm:cxn modelId="{5D96F3E1-5BE4-4880-9C41-FD55A4FD3B06}" type="presParOf" srcId="{484547F6-54FA-4E71-8610-674E55E5CEE4}" destId="{F1570A85-924E-4D7E-98EB-09DA87755F7C}" srcOrd="2" destOrd="0" presId="urn:microsoft.com/office/officeart/2005/8/layout/process1"/>
    <dgm:cxn modelId="{FA73BF00-9A73-44F1-A22D-955693E5C162}" type="presParOf" srcId="{484547F6-54FA-4E71-8610-674E55E5CEE4}" destId="{8B934160-A4F5-46A1-823C-B2C80850BD75}" srcOrd="3" destOrd="0" presId="urn:microsoft.com/office/officeart/2005/8/layout/process1"/>
    <dgm:cxn modelId="{DED3B730-EA15-4A23-BC39-DFE8545457BB}" type="presParOf" srcId="{8B934160-A4F5-46A1-823C-B2C80850BD75}" destId="{BF46C8A8-4B48-4193-A835-0AE4F72C1358}" srcOrd="0" destOrd="0" presId="urn:microsoft.com/office/officeart/2005/8/layout/process1"/>
    <dgm:cxn modelId="{5335F548-52AE-453D-816B-0B0404B44112}" type="presParOf" srcId="{484547F6-54FA-4E71-8610-674E55E5CEE4}" destId="{07F07989-3F3B-44F1-A7DE-ADDD795E68F4}" srcOrd="4" destOrd="0" presId="urn:microsoft.com/office/officeart/2005/8/layout/process1"/>
    <dgm:cxn modelId="{3B2A9F23-AAB8-48F4-A121-0682E24F3D4D}" type="presParOf" srcId="{484547F6-54FA-4E71-8610-674E55E5CEE4}" destId="{F770DBA5-90E8-4276-8BF9-1187B182AD41}" srcOrd="5" destOrd="0" presId="urn:microsoft.com/office/officeart/2005/8/layout/process1"/>
    <dgm:cxn modelId="{571D1A4D-9C34-421D-A916-2A20FEE9DCEE}" type="presParOf" srcId="{F770DBA5-90E8-4276-8BF9-1187B182AD41}" destId="{FF7E2DF0-4714-4164-8283-5E633D041883}" srcOrd="0" destOrd="0" presId="urn:microsoft.com/office/officeart/2005/8/layout/process1"/>
    <dgm:cxn modelId="{DA1CF848-755C-4D45-A6AC-B1A20481A135}" type="presParOf" srcId="{484547F6-54FA-4E71-8610-674E55E5CEE4}" destId="{DF1235B7-FE3B-4F24-B8E9-1330760DFB6A}" srcOrd="6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47B639E-A103-40AA-BA27-6A4B7D728630}" type="doc">
      <dgm:prSet loTypeId="urn:microsoft.com/office/officeart/2005/8/layout/process1" loCatId="process" qsTypeId="urn:microsoft.com/office/officeart/2005/8/quickstyle/simple1" qsCatId="simple" csTypeId="urn:microsoft.com/office/officeart/2005/8/colors/accent3_1" csCatId="accent3" phldr="1"/>
      <dgm:spPr/>
    </dgm:pt>
    <dgm:pt modelId="{00A286CA-CD64-44EE-93E9-2F4E2D9C6B5F}">
      <dgm:prSet phldrT="[Texto]" custT="1"/>
      <dgm:spPr>
        <a:noFill/>
      </dgm:spPr>
      <dgm:t>
        <a:bodyPr/>
        <a:lstStyle/>
        <a:p>
          <a:r>
            <a:rPr lang="es-AR" sz="1800" b="1" dirty="0">
              <a:solidFill>
                <a:schemeClr val="bg1"/>
              </a:solidFill>
            </a:rPr>
            <a:t>Siembra</a:t>
          </a:r>
        </a:p>
      </dgm:t>
    </dgm:pt>
    <dgm:pt modelId="{67163CDD-5FFE-4BAA-A9E6-4F9D649C3741}" type="parTrans" cxnId="{AD38542A-4BA9-429E-BC61-B4C80E20670C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DEF9C61D-BF1D-4DB5-859E-CA20073690B3}" type="sibTrans" cxnId="{AD38542A-4BA9-429E-BC61-B4C80E20670C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F44E7E7E-5E88-498F-B7A4-C88B05DDAAC7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Fertilización</a:t>
          </a:r>
        </a:p>
      </dgm:t>
    </dgm:pt>
    <dgm:pt modelId="{0C49BDCA-42C7-4CAB-9044-7323925C570D}" type="parTrans" cxnId="{E41498E4-0C75-4125-824E-4362B8D25A0A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4F9DF921-F09D-412C-8856-AC5BF3874B56}" type="sibTrans" cxnId="{E41498E4-0C75-4125-824E-4362B8D25A0A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BAF885DA-3344-4494-88F5-78A7574F913F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Cuidado sanitario</a:t>
          </a:r>
        </a:p>
      </dgm:t>
    </dgm:pt>
    <dgm:pt modelId="{2C7F4408-9E30-4A27-BAB7-41266EF4DB64}" type="parTrans" cxnId="{4D85A7B0-95C2-42FB-93AC-F495BE4A24CB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35F52D96-E387-4E50-BA87-9F154AB1F742}" type="sibTrans" cxnId="{4D85A7B0-95C2-42FB-93AC-F495BE4A24CB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66481866-68AF-4658-A837-5043572788A8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Nivel Tecnológico</a:t>
          </a:r>
        </a:p>
      </dgm:t>
    </dgm:pt>
    <dgm:pt modelId="{E29E2726-4A8E-42D7-A72D-B35D4DC67E4A}" type="parTrans" cxnId="{1727E5FC-4673-4DE5-A1B2-E7C68BB770FD}">
      <dgm:prSet/>
      <dgm:spPr/>
      <dgm:t>
        <a:bodyPr/>
        <a:lstStyle/>
        <a:p>
          <a:endParaRPr lang="es-AR" sz="1800"/>
        </a:p>
      </dgm:t>
    </dgm:pt>
    <dgm:pt modelId="{20FC7A7A-1DF8-4E47-8DA3-AA4309DFE7A7}" type="sibTrans" cxnId="{1727E5FC-4673-4DE5-A1B2-E7C68BB770FD}">
      <dgm:prSet/>
      <dgm:spPr/>
      <dgm:t>
        <a:bodyPr/>
        <a:lstStyle/>
        <a:p>
          <a:endParaRPr lang="es-AR" sz="1800"/>
        </a:p>
      </dgm:t>
    </dgm:pt>
    <dgm:pt modelId="{484547F6-54FA-4E71-8610-674E55E5CEE4}" type="pres">
      <dgm:prSet presAssocID="{F47B639E-A103-40AA-BA27-6A4B7D728630}" presName="Name0" presStyleCnt="0">
        <dgm:presLayoutVars>
          <dgm:dir/>
          <dgm:resizeHandles val="exact"/>
        </dgm:presLayoutVars>
      </dgm:prSet>
      <dgm:spPr/>
    </dgm:pt>
    <dgm:pt modelId="{376BC5F3-2F72-40D8-8130-EE734D792288}" type="pres">
      <dgm:prSet presAssocID="{00A286CA-CD64-44EE-93E9-2F4E2D9C6B5F}" presName="node" presStyleLbl="node1" presStyleIdx="0" presStyleCnt="4">
        <dgm:presLayoutVars>
          <dgm:bulletEnabled val="1"/>
        </dgm:presLayoutVars>
      </dgm:prSet>
      <dgm:spPr/>
    </dgm:pt>
    <dgm:pt modelId="{256076A2-7B96-4C2A-9981-6DDDC0D06305}" type="pres">
      <dgm:prSet presAssocID="{DEF9C61D-BF1D-4DB5-859E-CA20073690B3}" presName="sibTrans" presStyleLbl="sibTrans2D1" presStyleIdx="0" presStyleCnt="3"/>
      <dgm:spPr/>
    </dgm:pt>
    <dgm:pt modelId="{6ABFB1C1-CEA1-4AC0-BBE6-8B5E6288CC09}" type="pres">
      <dgm:prSet presAssocID="{DEF9C61D-BF1D-4DB5-859E-CA20073690B3}" presName="connectorText" presStyleLbl="sibTrans2D1" presStyleIdx="0" presStyleCnt="3"/>
      <dgm:spPr/>
    </dgm:pt>
    <dgm:pt modelId="{F1570A85-924E-4D7E-98EB-09DA87755F7C}" type="pres">
      <dgm:prSet presAssocID="{F44E7E7E-5E88-498F-B7A4-C88B05DDAAC7}" presName="node" presStyleLbl="node1" presStyleIdx="1" presStyleCnt="4">
        <dgm:presLayoutVars>
          <dgm:bulletEnabled val="1"/>
        </dgm:presLayoutVars>
      </dgm:prSet>
      <dgm:spPr/>
    </dgm:pt>
    <dgm:pt modelId="{8B934160-A4F5-46A1-823C-B2C80850BD75}" type="pres">
      <dgm:prSet presAssocID="{4F9DF921-F09D-412C-8856-AC5BF3874B56}" presName="sibTrans" presStyleLbl="sibTrans2D1" presStyleIdx="1" presStyleCnt="3"/>
      <dgm:spPr/>
    </dgm:pt>
    <dgm:pt modelId="{BF46C8A8-4B48-4193-A835-0AE4F72C1358}" type="pres">
      <dgm:prSet presAssocID="{4F9DF921-F09D-412C-8856-AC5BF3874B56}" presName="connectorText" presStyleLbl="sibTrans2D1" presStyleIdx="1" presStyleCnt="3"/>
      <dgm:spPr/>
    </dgm:pt>
    <dgm:pt modelId="{07F07989-3F3B-44F1-A7DE-ADDD795E68F4}" type="pres">
      <dgm:prSet presAssocID="{BAF885DA-3344-4494-88F5-78A7574F913F}" presName="node" presStyleLbl="node1" presStyleIdx="2" presStyleCnt="4">
        <dgm:presLayoutVars>
          <dgm:bulletEnabled val="1"/>
        </dgm:presLayoutVars>
      </dgm:prSet>
      <dgm:spPr/>
    </dgm:pt>
    <dgm:pt modelId="{F770DBA5-90E8-4276-8BF9-1187B182AD41}" type="pres">
      <dgm:prSet presAssocID="{35F52D96-E387-4E50-BA87-9F154AB1F742}" presName="sibTrans" presStyleLbl="sibTrans2D1" presStyleIdx="2" presStyleCnt="3"/>
      <dgm:spPr/>
    </dgm:pt>
    <dgm:pt modelId="{FF7E2DF0-4714-4164-8283-5E633D041883}" type="pres">
      <dgm:prSet presAssocID="{35F52D96-E387-4E50-BA87-9F154AB1F742}" presName="connectorText" presStyleLbl="sibTrans2D1" presStyleIdx="2" presStyleCnt="3"/>
      <dgm:spPr/>
    </dgm:pt>
    <dgm:pt modelId="{DF1235B7-FE3B-4F24-B8E9-1330760DFB6A}" type="pres">
      <dgm:prSet presAssocID="{66481866-68AF-4658-A837-5043572788A8}" presName="node" presStyleLbl="node1" presStyleIdx="3" presStyleCnt="4">
        <dgm:presLayoutVars>
          <dgm:bulletEnabled val="1"/>
        </dgm:presLayoutVars>
      </dgm:prSet>
      <dgm:spPr/>
    </dgm:pt>
  </dgm:ptLst>
  <dgm:cxnLst>
    <dgm:cxn modelId="{ED30771D-AD46-41BC-87F1-DC1BBA06F866}" type="presOf" srcId="{35F52D96-E387-4E50-BA87-9F154AB1F742}" destId="{FF7E2DF0-4714-4164-8283-5E633D041883}" srcOrd="1" destOrd="0" presId="urn:microsoft.com/office/officeart/2005/8/layout/process1"/>
    <dgm:cxn modelId="{FCE94224-44FE-4B5E-86C5-38E31C5B7E03}" type="presOf" srcId="{66481866-68AF-4658-A837-5043572788A8}" destId="{DF1235B7-FE3B-4F24-B8E9-1330760DFB6A}" srcOrd="0" destOrd="0" presId="urn:microsoft.com/office/officeart/2005/8/layout/process1"/>
    <dgm:cxn modelId="{AD38542A-4BA9-429E-BC61-B4C80E20670C}" srcId="{F47B639E-A103-40AA-BA27-6A4B7D728630}" destId="{00A286CA-CD64-44EE-93E9-2F4E2D9C6B5F}" srcOrd="0" destOrd="0" parTransId="{67163CDD-5FFE-4BAA-A9E6-4F9D649C3741}" sibTransId="{DEF9C61D-BF1D-4DB5-859E-CA20073690B3}"/>
    <dgm:cxn modelId="{B823AA38-05FC-48D7-B948-61F155E16EF7}" type="presOf" srcId="{DEF9C61D-BF1D-4DB5-859E-CA20073690B3}" destId="{6ABFB1C1-CEA1-4AC0-BBE6-8B5E6288CC09}" srcOrd="1" destOrd="0" presId="urn:microsoft.com/office/officeart/2005/8/layout/process1"/>
    <dgm:cxn modelId="{84E8475F-6B46-46FD-A3C2-D5AA213404B2}" type="presOf" srcId="{35F52D96-E387-4E50-BA87-9F154AB1F742}" destId="{F770DBA5-90E8-4276-8BF9-1187B182AD41}" srcOrd="0" destOrd="0" presId="urn:microsoft.com/office/officeart/2005/8/layout/process1"/>
    <dgm:cxn modelId="{C520B764-2B3B-4B22-A899-F0EB37150E9C}" type="presOf" srcId="{BAF885DA-3344-4494-88F5-78A7574F913F}" destId="{07F07989-3F3B-44F1-A7DE-ADDD795E68F4}" srcOrd="0" destOrd="0" presId="urn:microsoft.com/office/officeart/2005/8/layout/process1"/>
    <dgm:cxn modelId="{353EFE66-FEF6-460B-98B2-BE2BF1A3A324}" type="presOf" srcId="{F47B639E-A103-40AA-BA27-6A4B7D728630}" destId="{484547F6-54FA-4E71-8610-674E55E5CEE4}" srcOrd="0" destOrd="0" presId="urn:microsoft.com/office/officeart/2005/8/layout/process1"/>
    <dgm:cxn modelId="{6FD3AB79-180B-4C63-8089-833A50420C66}" type="presOf" srcId="{DEF9C61D-BF1D-4DB5-859E-CA20073690B3}" destId="{256076A2-7B96-4C2A-9981-6DDDC0D06305}" srcOrd="0" destOrd="0" presId="urn:microsoft.com/office/officeart/2005/8/layout/process1"/>
    <dgm:cxn modelId="{B07A6D93-D3A2-4170-A505-62BEFD4AD02A}" type="presOf" srcId="{4F9DF921-F09D-412C-8856-AC5BF3874B56}" destId="{8B934160-A4F5-46A1-823C-B2C80850BD75}" srcOrd="0" destOrd="0" presId="urn:microsoft.com/office/officeart/2005/8/layout/process1"/>
    <dgm:cxn modelId="{49D0A4A3-E4ED-4982-AF84-0D84A77A41EB}" type="presOf" srcId="{F44E7E7E-5E88-498F-B7A4-C88B05DDAAC7}" destId="{F1570A85-924E-4D7E-98EB-09DA87755F7C}" srcOrd="0" destOrd="0" presId="urn:microsoft.com/office/officeart/2005/8/layout/process1"/>
    <dgm:cxn modelId="{4D85A7B0-95C2-42FB-93AC-F495BE4A24CB}" srcId="{F47B639E-A103-40AA-BA27-6A4B7D728630}" destId="{BAF885DA-3344-4494-88F5-78A7574F913F}" srcOrd="2" destOrd="0" parTransId="{2C7F4408-9E30-4A27-BAB7-41266EF4DB64}" sibTransId="{35F52D96-E387-4E50-BA87-9F154AB1F742}"/>
    <dgm:cxn modelId="{0CC7E9D2-41DD-4826-A877-43B714CDED49}" type="presOf" srcId="{4F9DF921-F09D-412C-8856-AC5BF3874B56}" destId="{BF46C8A8-4B48-4193-A835-0AE4F72C1358}" srcOrd="1" destOrd="0" presId="urn:microsoft.com/office/officeart/2005/8/layout/process1"/>
    <dgm:cxn modelId="{C742E6DA-0A8F-405E-BB64-225402FDF40E}" type="presOf" srcId="{00A286CA-CD64-44EE-93E9-2F4E2D9C6B5F}" destId="{376BC5F3-2F72-40D8-8130-EE734D792288}" srcOrd="0" destOrd="0" presId="urn:microsoft.com/office/officeart/2005/8/layout/process1"/>
    <dgm:cxn modelId="{E41498E4-0C75-4125-824E-4362B8D25A0A}" srcId="{F47B639E-A103-40AA-BA27-6A4B7D728630}" destId="{F44E7E7E-5E88-498F-B7A4-C88B05DDAAC7}" srcOrd="1" destOrd="0" parTransId="{0C49BDCA-42C7-4CAB-9044-7323925C570D}" sibTransId="{4F9DF921-F09D-412C-8856-AC5BF3874B56}"/>
    <dgm:cxn modelId="{1727E5FC-4673-4DE5-A1B2-E7C68BB770FD}" srcId="{F47B639E-A103-40AA-BA27-6A4B7D728630}" destId="{66481866-68AF-4658-A837-5043572788A8}" srcOrd="3" destOrd="0" parTransId="{E29E2726-4A8E-42D7-A72D-B35D4DC67E4A}" sibTransId="{20FC7A7A-1DF8-4E47-8DA3-AA4309DFE7A7}"/>
    <dgm:cxn modelId="{215F0562-0A17-430E-9AA8-E0E4E56AB8BC}" type="presParOf" srcId="{484547F6-54FA-4E71-8610-674E55E5CEE4}" destId="{376BC5F3-2F72-40D8-8130-EE734D792288}" srcOrd="0" destOrd="0" presId="urn:microsoft.com/office/officeart/2005/8/layout/process1"/>
    <dgm:cxn modelId="{B8F0AECE-C6FD-4442-995B-25B32BFCDEF7}" type="presParOf" srcId="{484547F6-54FA-4E71-8610-674E55E5CEE4}" destId="{256076A2-7B96-4C2A-9981-6DDDC0D06305}" srcOrd="1" destOrd="0" presId="urn:microsoft.com/office/officeart/2005/8/layout/process1"/>
    <dgm:cxn modelId="{EB920F26-1FDD-463A-AE2C-B740C7EF09DD}" type="presParOf" srcId="{256076A2-7B96-4C2A-9981-6DDDC0D06305}" destId="{6ABFB1C1-CEA1-4AC0-BBE6-8B5E6288CC09}" srcOrd="0" destOrd="0" presId="urn:microsoft.com/office/officeart/2005/8/layout/process1"/>
    <dgm:cxn modelId="{84DE338E-5F16-40E5-8ED7-7558B5E37C72}" type="presParOf" srcId="{484547F6-54FA-4E71-8610-674E55E5CEE4}" destId="{F1570A85-924E-4D7E-98EB-09DA87755F7C}" srcOrd="2" destOrd="0" presId="urn:microsoft.com/office/officeart/2005/8/layout/process1"/>
    <dgm:cxn modelId="{3CFA99AE-770F-48B8-865D-D7399605F8DD}" type="presParOf" srcId="{484547F6-54FA-4E71-8610-674E55E5CEE4}" destId="{8B934160-A4F5-46A1-823C-B2C80850BD75}" srcOrd="3" destOrd="0" presId="urn:microsoft.com/office/officeart/2005/8/layout/process1"/>
    <dgm:cxn modelId="{75D9BF38-657E-4D7B-B730-91D3730FC4CA}" type="presParOf" srcId="{8B934160-A4F5-46A1-823C-B2C80850BD75}" destId="{BF46C8A8-4B48-4193-A835-0AE4F72C1358}" srcOrd="0" destOrd="0" presId="urn:microsoft.com/office/officeart/2005/8/layout/process1"/>
    <dgm:cxn modelId="{B803E7FB-F7E5-47C8-BC20-F11BB695004F}" type="presParOf" srcId="{484547F6-54FA-4E71-8610-674E55E5CEE4}" destId="{07F07989-3F3B-44F1-A7DE-ADDD795E68F4}" srcOrd="4" destOrd="0" presId="urn:microsoft.com/office/officeart/2005/8/layout/process1"/>
    <dgm:cxn modelId="{491589F0-A065-4517-B707-1530611E3E94}" type="presParOf" srcId="{484547F6-54FA-4E71-8610-674E55E5CEE4}" destId="{F770DBA5-90E8-4276-8BF9-1187B182AD41}" srcOrd="5" destOrd="0" presId="urn:microsoft.com/office/officeart/2005/8/layout/process1"/>
    <dgm:cxn modelId="{442DA2FE-ACB5-4EBD-BA96-2030EA340D28}" type="presParOf" srcId="{F770DBA5-90E8-4276-8BF9-1187B182AD41}" destId="{FF7E2DF0-4714-4164-8283-5E633D041883}" srcOrd="0" destOrd="0" presId="urn:microsoft.com/office/officeart/2005/8/layout/process1"/>
    <dgm:cxn modelId="{17709769-3102-4D43-87A0-9A899EAC3BA7}" type="presParOf" srcId="{484547F6-54FA-4E71-8610-674E55E5CEE4}" destId="{DF1235B7-FE3B-4F24-B8E9-1330760DFB6A}" srcOrd="6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7B639E-A103-40AA-BA27-6A4B7D728630}" type="doc">
      <dgm:prSet loTypeId="urn:microsoft.com/office/officeart/2005/8/layout/process1" loCatId="process" qsTypeId="urn:microsoft.com/office/officeart/2005/8/quickstyle/simple1" qsCatId="simple" csTypeId="urn:microsoft.com/office/officeart/2005/8/colors/accent3_1" csCatId="accent3" phldr="1"/>
      <dgm:spPr/>
    </dgm:pt>
    <dgm:pt modelId="{00A286CA-CD64-44EE-93E9-2F4E2D9C6B5F}">
      <dgm:prSet phldrT="[Texto]" custT="1"/>
      <dgm:spPr>
        <a:noFill/>
      </dgm:spPr>
      <dgm:t>
        <a:bodyPr/>
        <a:lstStyle/>
        <a:p>
          <a:r>
            <a:rPr lang="es-AR" sz="1800" b="1" dirty="0">
              <a:solidFill>
                <a:schemeClr val="bg1"/>
              </a:solidFill>
            </a:rPr>
            <a:t>Siembra</a:t>
          </a:r>
        </a:p>
      </dgm:t>
    </dgm:pt>
    <dgm:pt modelId="{67163CDD-5FFE-4BAA-A9E6-4F9D649C3741}" type="parTrans" cxnId="{AD38542A-4BA9-429E-BC61-B4C80E20670C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DEF9C61D-BF1D-4DB5-859E-CA20073690B3}" type="sibTrans" cxnId="{AD38542A-4BA9-429E-BC61-B4C80E20670C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F44E7E7E-5E88-498F-B7A4-C88B05DDAAC7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Fertilización</a:t>
          </a:r>
        </a:p>
      </dgm:t>
    </dgm:pt>
    <dgm:pt modelId="{0C49BDCA-42C7-4CAB-9044-7323925C570D}" type="parTrans" cxnId="{E41498E4-0C75-4125-824E-4362B8D25A0A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4F9DF921-F09D-412C-8856-AC5BF3874B56}" type="sibTrans" cxnId="{E41498E4-0C75-4125-824E-4362B8D25A0A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BAF885DA-3344-4494-88F5-78A7574F913F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Cuidado sanitario</a:t>
          </a:r>
        </a:p>
      </dgm:t>
    </dgm:pt>
    <dgm:pt modelId="{2C7F4408-9E30-4A27-BAB7-41266EF4DB64}" type="parTrans" cxnId="{4D85A7B0-95C2-42FB-93AC-F495BE4A24CB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35F52D96-E387-4E50-BA87-9F154AB1F742}" type="sibTrans" cxnId="{4D85A7B0-95C2-42FB-93AC-F495BE4A24CB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66481866-68AF-4658-A837-5043572788A8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Nivel Tecnológico</a:t>
          </a:r>
        </a:p>
      </dgm:t>
    </dgm:pt>
    <dgm:pt modelId="{E29E2726-4A8E-42D7-A72D-B35D4DC67E4A}" type="parTrans" cxnId="{1727E5FC-4673-4DE5-A1B2-E7C68BB770FD}">
      <dgm:prSet/>
      <dgm:spPr/>
      <dgm:t>
        <a:bodyPr/>
        <a:lstStyle/>
        <a:p>
          <a:endParaRPr lang="es-AR" sz="1800"/>
        </a:p>
      </dgm:t>
    </dgm:pt>
    <dgm:pt modelId="{20FC7A7A-1DF8-4E47-8DA3-AA4309DFE7A7}" type="sibTrans" cxnId="{1727E5FC-4673-4DE5-A1B2-E7C68BB770FD}">
      <dgm:prSet/>
      <dgm:spPr/>
      <dgm:t>
        <a:bodyPr/>
        <a:lstStyle/>
        <a:p>
          <a:endParaRPr lang="es-AR" sz="1800"/>
        </a:p>
      </dgm:t>
    </dgm:pt>
    <dgm:pt modelId="{484547F6-54FA-4E71-8610-674E55E5CEE4}" type="pres">
      <dgm:prSet presAssocID="{F47B639E-A103-40AA-BA27-6A4B7D728630}" presName="Name0" presStyleCnt="0">
        <dgm:presLayoutVars>
          <dgm:dir/>
          <dgm:resizeHandles val="exact"/>
        </dgm:presLayoutVars>
      </dgm:prSet>
      <dgm:spPr/>
    </dgm:pt>
    <dgm:pt modelId="{376BC5F3-2F72-40D8-8130-EE734D792288}" type="pres">
      <dgm:prSet presAssocID="{00A286CA-CD64-44EE-93E9-2F4E2D9C6B5F}" presName="node" presStyleLbl="node1" presStyleIdx="0" presStyleCnt="4">
        <dgm:presLayoutVars>
          <dgm:bulletEnabled val="1"/>
        </dgm:presLayoutVars>
      </dgm:prSet>
      <dgm:spPr/>
    </dgm:pt>
    <dgm:pt modelId="{256076A2-7B96-4C2A-9981-6DDDC0D06305}" type="pres">
      <dgm:prSet presAssocID="{DEF9C61D-BF1D-4DB5-859E-CA20073690B3}" presName="sibTrans" presStyleLbl="sibTrans2D1" presStyleIdx="0" presStyleCnt="3"/>
      <dgm:spPr/>
    </dgm:pt>
    <dgm:pt modelId="{6ABFB1C1-CEA1-4AC0-BBE6-8B5E6288CC09}" type="pres">
      <dgm:prSet presAssocID="{DEF9C61D-BF1D-4DB5-859E-CA20073690B3}" presName="connectorText" presStyleLbl="sibTrans2D1" presStyleIdx="0" presStyleCnt="3"/>
      <dgm:spPr/>
    </dgm:pt>
    <dgm:pt modelId="{F1570A85-924E-4D7E-98EB-09DA87755F7C}" type="pres">
      <dgm:prSet presAssocID="{F44E7E7E-5E88-498F-B7A4-C88B05DDAAC7}" presName="node" presStyleLbl="node1" presStyleIdx="1" presStyleCnt="4">
        <dgm:presLayoutVars>
          <dgm:bulletEnabled val="1"/>
        </dgm:presLayoutVars>
      </dgm:prSet>
      <dgm:spPr/>
    </dgm:pt>
    <dgm:pt modelId="{8B934160-A4F5-46A1-823C-B2C80850BD75}" type="pres">
      <dgm:prSet presAssocID="{4F9DF921-F09D-412C-8856-AC5BF3874B56}" presName="sibTrans" presStyleLbl="sibTrans2D1" presStyleIdx="1" presStyleCnt="3"/>
      <dgm:spPr/>
    </dgm:pt>
    <dgm:pt modelId="{BF46C8A8-4B48-4193-A835-0AE4F72C1358}" type="pres">
      <dgm:prSet presAssocID="{4F9DF921-F09D-412C-8856-AC5BF3874B56}" presName="connectorText" presStyleLbl="sibTrans2D1" presStyleIdx="1" presStyleCnt="3"/>
      <dgm:spPr/>
    </dgm:pt>
    <dgm:pt modelId="{07F07989-3F3B-44F1-A7DE-ADDD795E68F4}" type="pres">
      <dgm:prSet presAssocID="{BAF885DA-3344-4494-88F5-78A7574F913F}" presName="node" presStyleLbl="node1" presStyleIdx="2" presStyleCnt="4">
        <dgm:presLayoutVars>
          <dgm:bulletEnabled val="1"/>
        </dgm:presLayoutVars>
      </dgm:prSet>
      <dgm:spPr/>
    </dgm:pt>
    <dgm:pt modelId="{F770DBA5-90E8-4276-8BF9-1187B182AD41}" type="pres">
      <dgm:prSet presAssocID="{35F52D96-E387-4E50-BA87-9F154AB1F742}" presName="sibTrans" presStyleLbl="sibTrans2D1" presStyleIdx="2" presStyleCnt="3"/>
      <dgm:spPr/>
    </dgm:pt>
    <dgm:pt modelId="{FF7E2DF0-4714-4164-8283-5E633D041883}" type="pres">
      <dgm:prSet presAssocID="{35F52D96-E387-4E50-BA87-9F154AB1F742}" presName="connectorText" presStyleLbl="sibTrans2D1" presStyleIdx="2" presStyleCnt="3"/>
      <dgm:spPr/>
    </dgm:pt>
    <dgm:pt modelId="{DF1235B7-FE3B-4F24-B8E9-1330760DFB6A}" type="pres">
      <dgm:prSet presAssocID="{66481866-68AF-4658-A837-5043572788A8}" presName="node" presStyleLbl="node1" presStyleIdx="3" presStyleCnt="4">
        <dgm:presLayoutVars>
          <dgm:bulletEnabled val="1"/>
        </dgm:presLayoutVars>
      </dgm:prSet>
      <dgm:spPr/>
    </dgm:pt>
  </dgm:ptLst>
  <dgm:cxnLst>
    <dgm:cxn modelId="{AAD8481B-C7CA-45C3-BF46-D9884B1FB4F5}" type="presOf" srcId="{F47B639E-A103-40AA-BA27-6A4B7D728630}" destId="{484547F6-54FA-4E71-8610-674E55E5CEE4}" srcOrd="0" destOrd="0" presId="urn:microsoft.com/office/officeart/2005/8/layout/process1"/>
    <dgm:cxn modelId="{FAC0851B-C816-4D71-B4F6-837E5AF16FBF}" type="presOf" srcId="{F44E7E7E-5E88-498F-B7A4-C88B05DDAAC7}" destId="{F1570A85-924E-4D7E-98EB-09DA87755F7C}" srcOrd="0" destOrd="0" presId="urn:microsoft.com/office/officeart/2005/8/layout/process1"/>
    <dgm:cxn modelId="{AD38542A-4BA9-429E-BC61-B4C80E20670C}" srcId="{F47B639E-A103-40AA-BA27-6A4B7D728630}" destId="{00A286CA-CD64-44EE-93E9-2F4E2D9C6B5F}" srcOrd="0" destOrd="0" parTransId="{67163CDD-5FFE-4BAA-A9E6-4F9D649C3741}" sibTransId="{DEF9C61D-BF1D-4DB5-859E-CA20073690B3}"/>
    <dgm:cxn modelId="{4E39173F-38AC-4F20-9B76-AFE26D39E261}" type="presOf" srcId="{35F52D96-E387-4E50-BA87-9F154AB1F742}" destId="{FF7E2DF0-4714-4164-8283-5E633D041883}" srcOrd="1" destOrd="0" presId="urn:microsoft.com/office/officeart/2005/8/layout/process1"/>
    <dgm:cxn modelId="{DA1CD541-E15C-4ED4-B926-BC220CCD972A}" type="presOf" srcId="{DEF9C61D-BF1D-4DB5-859E-CA20073690B3}" destId="{256076A2-7B96-4C2A-9981-6DDDC0D06305}" srcOrd="0" destOrd="0" presId="urn:microsoft.com/office/officeart/2005/8/layout/process1"/>
    <dgm:cxn modelId="{8156D56B-6EAE-45E0-8475-594FF2D3DD10}" type="presOf" srcId="{4F9DF921-F09D-412C-8856-AC5BF3874B56}" destId="{8B934160-A4F5-46A1-823C-B2C80850BD75}" srcOrd="0" destOrd="0" presId="urn:microsoft.com/office/officeart/2005/8/layout/process1"/>
    <dgm:cxn modelId="{66EB6970-DC7E-43ED-8E76-CA7BD48FE536}" type="presOf" srcId="{66481866-68AF-4658-A837-5043572788A8}" destId="{DF1235B7-FE3B-4F24-B8E9-1330760DFB6A}" srcOrd="0" destOrd="0" presId="urn:microsoft.com/office/officeart/2005/8/layout/process1"/>
    <dgm:cxn modelId="{5E792B72-664F-4811-A1F1-2F90E944B4E0}" type="presOf" srcId="{DEF9C61D-BF1D-4DB5-859E-CA20073690B3}" destId="{6ABFB1C1-CEA1-4AC0-BBE6-8B5E6288CC09}" srcOrd="1" destOrd="0" presId="urn:microsoft.com/office/officeart/2005/8/layout/process1"/>
    <dgm:cxn modelId="{B11E438A-341D-466F-A8E3-CFD9860D3B2D}" type="presOf" srcId="{BAF885DA-3344-4494-88F5-78A7574F913F}" destId="{07F07989-3F3B-44F1-A7DE-ADDD795E68F4}" srcOrd="0" destOrd="0" presId="urn:microsoft.com/office/officeart/2005/8/layout/process1"/>
    <dgm:cxn modelId="{55EBBC8E-4239-41F2-ABF0-61501E64E008}" type="presOf" srcId="{4F9DF921-F09D-412C-8856-AC5BF3874B56}" destId="{BF46C8A8-4B48-4193-A835-0AE4F72C1358}" srcOrd="1" destOrd="0" presId="urn:microsoft.com/office/officeart/2005/8/layout/process1"/>
    <dgm:cxn modelId="{4D85A7B0-95C2-42FB-93AC-F495BE4A24CB}" srcId="{F47B639E-A103-40AA-BA27-6A4B7D728630}" destId="{BAF885DA-3344-4494-88F5-78A7574F913F}" srcOrd="2" destOrd="0" parTransId="{2C7F4408-9E30-4A27-BAB7-41266EF4DB64}" sibTransId="{35F52D96-E387-4E50-BA87-9F154AB1F742}"/>
    <dgm:cxn modelId="{DCF661C1-3DD8-4AB0-B3E9-34F2F521FC39}" type="presOf" srcId="{00A286CA-CD64-44EE-93E9-2F4E2D9C6B5F}" destId="{376BC5F3-2F72-40D8-8130-EE734D792288}" srcOrd="0" destOrd="0" presId="urn:microsoft.com/office/officeart/2005/8/layout/process1"/>
    <dgm:cxn modelId="{E41498E4-0C75-4125-824E-4362B8D25A0A}" srcId="{F47B639E-A103-40AA-BA27-6A4B7D728630}" destId="{F44E7E7E-5E88-498F-B7A4-C88B05DDAAC7}" srcOrd="1" destOrd="0" parTransId="{0C49BDCA-42C7-4CAB-9044-7323925C570D}" sibTransId="{4F9DF921-F09D-412C-8856-AC5BF3874B56}"/>
    <dgm:cxn modelId="{0D9393EE-1B6A-44A9-91AF-1925E4C65ACD}" type="presOf" srcId="{35F52D96-E387-4E50-BA87-9F154AB1F742}" destId="{F770DBA5-90E8-4276-8BF9-1187B182AD41}" srcOrd="0" destOrd="0" presId="urn:microsoft.com/office/officeart/2005/8/layout/process1"/>
    <dgm:cxn modelId="{1727E5FC-4673-4DE5-A1B2-E7C68BB770FD}" srcId="{F47B639E-A103-40AA-BA27-6A4B7D728630}" destId="{66481866-68AF-4658-A837-5043572788A8}" srcOrd="3" destOrd="0" parTransId="{E29E2726-4A8E-42D7-A72D-B35D4DC67E4A}" sibTransId="{20FC7A7A-1DF8-4E47-8DA3-AA4309DFE7A7}"/>
    <dgm:cxn modelId="{2097B1BA-5CB5-4BED-8E36-CA996518D758}" type="presParOf" srcId="{484547F6-54FA-4E71-8610-674E55E5CEE4}" destId="{376BC5F3-2F72-40D8-8130-EE734D792288}" srcOrd="0" destOrd="0" presId="urn:microsoft.com/office/officeart/2005/8/layout/process1"/>
    <dgm:cxn modelId="{ABD48451-D3A2-4CB6-897B-FB005BC65E14}" type="presParOf" srcId="{484547F6-54FA-4E71-8610-674E55E5CEE4}" destId="{256076A2-7B96-4C2A-9981-6DDDC0D06305}" srcOrd="1" destOrd="0" presId="urn:microsoft.com/office/officeart/2005/8/layout/process1"/>
    <dgm:cxn modelId="{5B18B160-1EB8-4A6E-93F0-4F245CFE5A68}" type="presParOf" srcId="{256076A2-7B96-4C2A-9981-6DDDC0D06305}" destId="{6ABFB1C1-CEA1-4AC0-BBE6-8B5E6288CC09}" srcOrd="0" destOrd="0" presId="urn:microsoft.com/office/officeart/2005/8/layout/process1"/>
    <dgm:cxn modelId="{7BB384D4-750E-463A-8335-62BBB7BB00E4}" type="presParOf" srcId="{484547F6-54FA-4E71-8610-674E55E5CEE4}" destId="{F1570A85-924E-4D7E-98EB-09DA87755F7C}" srcOrd="2" destOrd="0" presId="urn:microsoft.com/office/officeart/2005/8/layout/process1"/>
    <dgm:cxn modelId="{8ED40F06-9FE4-4B6C-83AF-B587A52CEE17}" type="presParOf" srcId="{484547F6-54FA-4E71-8610-674E55E5CEE4}" destId="{8B934160-A4F5-46A1-823C-B2C80850BD75}" srcOrd="3" destOrd="0" presId="urn:microsoft.com/office/officeart/2005/8/layout/process1"/>
    <dgm:cxn modelId="{B8667FA8-642C-447B-8FEB-CAC8F345BF14}" type="presParOf" srcId="{8B934160-A4F5-46A1-823C-B2C80850BD75}" destId="{BF46C8A8-4B48-4193-A835-0AE4F72C1358}" srcOrd="0" destOrd="0" presId="urn:microsoft.com/office/officeart/2005/8/layout/process1"/>
    <dgm:cxn modelId="{3F60CD22-9431-4EC1-A439-552F45914570}" type="presParOf" srcId="{484547F6-54FA-4E71-8610-674E55E5CEE4}" destId="{07F07989-3F3B-44F1-A7DE-ADDD795E68F4}" srcOrd="4" destOrd="0" presId="urn:microsoft.com/office/officeart/2005/8/layout/process1"/>
    <dgm:cxn modelId="{63623EE1-4534-422F-A98F-CDA2574AC6EC}" type="presParOf" srcId="{484547F6-54FA-4E71-8610-674E55E5CEE4}" destId="{F770DBA5-90E8-4276-8BF9-1187B182AD41}" srcOrd="5" destOrd="0" presId="urn:microsoft.com/office/officeart/2005/8/layout/process1"/>
    <dgm:cxn modelId="{CF375460-66F8-41F4-AF72-DE2E03E51217}" type="presParOf" srcId="{F770DBA5-90E8-4276-8BF9-1187B182AD41}" destId="{FF7E2DF0-4714-4164-8283-5E633D041883}" srcOrd="0" destOrd="0" presId="urn:microsoft.com/office/officeart/2005/8/layout/process1"/>
    <dgm:cxn modelId="{2B3AE31A-E2B2-487A-A4CD-F1B0E5F8FA0B}" type="presParOf" srcId="{484547F6-54FA-4E71-8610-674E55E5CEE4}" destId="{DF1235B7-FE3B-4F24-B8E9-1330760DFB6A}" srcOrd="6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47B639E-A103-40AA-BA27-6A4B7D728630}" type="doc">
      <dgm:prSet loTypeId="urn:microsoft.com/office/officeart/2005/8/layout/process1" loCatId="process" qsTypeId="urn:microsoft.com/office/officeart/2005/8/quickstyle/simple1" qsCatId="simple" csTypeId="urn:microsoft.com/office/officeart/2005/8/colors/accent3_1" csCatId="accent3" phldr="1"/>
      <dgm:spPr/>
    </dgm:pt>
    <dgm:pt modelId="{00A286CA-CD64-44EE-93E9-2F4E2D9C6B5F}">
      <dgm:prSet phldrT="[Texto]" custT="1"/>
      <dgm:spPr>
        <a:noFill/>
      </dgm:spPr>
      <dgm:t>
        <a:bodyPr/>
        <a:lstStyle/>
        <a:p>
          <a:r>
            <a:rPr lang="es-AR" sz="1800" b="1" dirty="0">
              <a:solidFill>
                <a:schemeClr val="bg1"/>
              </a:solidFill>
            </a:rPr>
            <a:t>Siembra</a:t>
          </a:r>
        </a:p>
      </dgm:t>
    </dgm:pt>
    <dgm:pt modelId="{67163CDD-5FFE-4BAA-A9E6-4F9D649C3741}" type="parTrans" cxnId="{AD38542A-4BA9-429E-BC61-B4C80E20670C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DEF9C61D-BF1D-4DB5-859E-CA20073690B3}" type="sibTrans" cxnId="{AD38542A-4BA9-429E-BC61-B4C80E20670C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F44E7E7E-5E88-498F-B7A4-C88B05DDAAC7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Fertilización</a:t>
          </a:r>
        </a:p>
      </dgm:t>
    </dgm:pt>
    <dgm:pt modelId="{0C49BDCA-42C7-4CAB-9044-7323925C570D}" type="parTrans" cxnId="{E41498E4-0C75-4125-824E-4362B8D25A0A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4F9DF921-F09D-412C-8856-AC5BF3874B56}" type="sibTrans" cxnId="{E41498E4-0C75-4125-824E-4362B8D25A0A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BAF885DA-3344-4494-88F5-78A7574F913F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Cuidado sanitario</a:t>
          </a:r>
        </a:p>
      </dgm:t>
    </dgm:pt>
    <dgm:pt modelId="{2C7F4408-9E30-4A27-BAB7-41266EF4DB64}" type="parTrans" cxnId="{4D85A7B0-95C2-42FB-93AC-F495BE4A24CB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35F52D96-E387-4E50-BA87-9F154AB1F742}" type="sibTrans" cxnId="{4D85A7B0-95C2-42FB-93AC-F495BE4A24CB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66481866-68AF-4658-A837-5043572788A8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Nivel Tecnológico</a:t>
          </a:r>
        </a:p>
      </dgm:t>
    </dgm:pt>
    <dgm:pt modelId="{E29E2726-4A8E-42D7-A72D-B35D4DC67E4A}" type="parTrans" cxnId="{1727E5FC-4673-4DE5-A1B2-E7C68BB770FD}">
      <dgm:prSet/>
      <dgm:spPr/>
      <dgm:t>
        <a:bodyPr/>
        <a:lstStyle/>
        <a:p>
          <a:endParaRPr lang="es-AR" sz="1800"/>
        </a:p>
      </dgm:t>
    </dgm:pt>
    <dgm:pt modelId="{20FC7A7A-1DF8-4E47-8DA3-AA4309DFE7A7}" type="sibTrans" cxnId="{1727E5FC-4673-4DE5-A1B2-E7C68BB770FD}">
      <dgm:prSet/>
      <dgm:spPr/>
      <dgm:t>
        <a:bodyPr/>
        <a:lstStyle/>
        <a:p>
          <a:endParaRPr lang="es-AR" sz="1800"/>
        </a:p>
      </dgm:t>
    </dgm:pt>
    <dgm:pt modelId="{484547F6-54FA-4E71-8610-674E55E5CEE4}" type="pres">
      <dgm:prSet presAssocID="{F47B639E-A103-40AA-BA27-6A4B7D728630}" presName="Name0" presStyleCnt="0">
        <dgm:presLayoutVars>
          <dgm:dir/>
          <dgm:resizeHandles val="exact"/>
        </dgm:presLayoutVars>
      </dgm:prSet>
      <dgm:spPr/>
    </dgm:pt>
    <dgm:pt modelId="{376BC5F3-2F72-40D8-8130-EE734D792288}" type="pres">
      <dgm:prSet presAssocID="{00A286CA-CD64-44EE-93E9-2F4E2D9C6B5F}" presName="node" presStyleLbl="node1" presStyleIdx="0" presStyleCnt="4">
        <dgm:presLayoutVars>
          <dgm:bulletEnabled val="1"/>
        </dgm:presLayoutVars>
      </dgm:prSet>
      <dgm:spPr/>
    </dgm:pt>
    <dgm:pt modelId="{256076A2-7B96-4C2A-9981-6DDDC0D06305}" type="pres">
      <dgm:prSet presAssocID="{DEF9C61D-BF1D-4DB5-859E-CA20073690B3}" presName="sibTrans" presStyleLbl="sibTrans2D1" presStyleIdx="0" presStyleCnt="3"/>
      <dgm:spPr/>
    </dgm:pt>
    <dgm:pt modelId="{6ABFB1C1-CEA1-4AC0-BBE6-8B5E6288CC09}" type="pres">
      <dgm:prSet presAssocID="{DEF9C61D-BF1D-4DB5-859E-CA20073690B3}" presName="connectorText" presStyleLbl="sibTrans2D1" presStyleIdx="0" presStyleCnt="3"/>
      <dgm:spPr/>
    </dgm:pt>
    <dgm:pt modelId="{F1570A85-924E-4D7E-98EB-09DA87755F7C}" type="pres">
      <dgm:prSet presAssocID="{F44E7E7E-5E88-498F-B7A4-C88B05DDAAC7}" presName="node" presStyleLbl="node1" presStyleIdx="1" presStyleCnt="4">
        <dgm:presLayoutVars>
          <dgm:bulletEnabled val="1"/>
        </dgm:presLayoutVars>
      </dgm:prSet>
      <dgm:spPr/>
    </dgm:pt>
    <dgm:pt modelId="{8B934160-A4F5-46A1-823C-B2C80850BD75}" type="pres">
      <dgm:prSet presAssocID="{4F9DF921-F09D-412C-8856-AC5BF3874B56}" presName="sibTrans" presStyleLbl="sibTrans2D1" presStyleIdx="1" presStyleCnt="3"/>
      <dgm:spPr/>
    </dgm:pt>
    <dgm:pt modelId="{BF46C8A8-4B48-4193-A835-0AE4F72C1358}" type="pres">
      <dgm:prSet presAssocID="{4F9DF921-F09D-412C-8856-AC5BF3874B56}" presName="connectorText" presStyleLbl="sibTrans2D1" presStyleIdx="1" presStyleCnt="3"/>
      <dgm:spPr/>
    </dgm:pt>
    <dgm:pt modelId="{07F07989-3F3B-44F1-A7DE-ADDD795E68F4}" type="pres">
      <dgm:prSet presAssocID="{BAF885DA-3344-4494-88F5-78A7574F913F}" presName="node" presStyleLbl="node1" presStyleIdx="2" presStyleCnt="4">
        <dgm:presLayoutVars>
          <dgm:bulletEnabled val="1"/>
        </dgm:presLayoutVars>
      </dgm:prSet>
      <dgm:spPr/>
    </dgm:pt>
    <dgm:pt modelId="{F770DBA5-90E8-4276-8BF9-1187B182AD41}" type="pres">
      <dgm:prSet presAssocID="{35F52D96-E387-4E50-BA87-9F154AB1F742}" presName="sibTrans" presStyleLbl="sibTrans2D1" presStyleIdx="2" presStyleCnt="3"/>
      <dgm:spPr/>
    </dgm:pt>
    <dgm:pt modelId="{FF7E2DF0-4714-4164-8283-5E633D041883}" type="pres">
      <dgm:prSet presAssocID="{35F52D96-E387-4E50-BA87-9F154AB1F742}" presName="connectorText" presStyleLbl="sibTrans2D1" presStyleIdx="2" presStyleCnt="3"/>
      <dgm:spPr/>
    </dgm:pt>
    <dgm:pt modelId="{DF1235B7-FE3B-4F24-B8E9-1330760DFB6A}" type="pres">
      <dgm:prSet presAssocID="{66481866-68AF-4658-A837-5043572788A8}" presName="node" presStyleLbl="node1" presStyleIdx="3" presStyleCnt="4">
        <dgm:presLayoutVars>
          <dgm:bulletEnabled val="1"/>
        </dgm:presLayoutVars>
      </dgm:prSet>
      <dgm:spPr/>
    </dgm:pt>
  </dgm:ptLst>
  <dgm:cxnLst>
    <dgm:cxn modelId="{9DA9070B-608C-472F-B439-9D323CE5B49C}" type="presOf" srcId="{BAF885DA-3344-4494-88F5-78A7574F913F}" destId="{07F07989-3F3B-44F1-A7DE-ADDD795E68F4}" srcOrd="0" destOrd="0" presId="urn:microsoft.com/office/officeart/2005/8/layout/process1"/>
    <dgm:cxn modelId="{573E781C-4D68-4B4B-B756-6D3899BE3FBE}" type="presOf" srcId="{F47B639E-A103-40AA-BA27-6A4B7D728630}" destId="{484547F6-54FA-4E71-8610-674E55E5CEE4}" srcOrd="0" destOrd="0" presId="urn:microsoft.com/office/officeart/2005/8/layout/process1"/>
    <dgm:cxn modelId="{9A4BA329-3936-4956-87EC-D03534DD920A}" type="presOf" srcId="{DEF9C61D-BF1D-4DB5-859E-CA20073690B3}" destId="{6ABFB1C1-CEA1-4AC0-BBE6-8B5E6288CC09}" srcOrd="1" destOrd="0" presId="urn:microsoft.com/office/officeart/2005/8/layout/process1"/>
    <dgm:cxn modelId="{D631062A-6268-45BD-A0BF-DF4F8A43B369}" type="presOf" srcId="{35F52D96-E387-4E50-BA87-9F154AB1F742}" destId="{FF7E2DF0-4714-4164-8283-5E633D041883}" srcOrd="1" destOrd="0" presId="urn:microsoft.com/office/officeart/2005/8/layout/process1"/>
    <dgm:cxn modelId="{AD38542A-4BA9-429E-BC61-B4C80E20670C}" srcId="{F47B639E-A103-40AA-BA27-6A4B7D728630}" destId="{00A286CA-CD64-44EE-93E9-2F4E2D9C6B5F}" srcOrd="0" destOrd="0" parTransId="{67163CDD-5FFE-4BAA-A9E6-4F9D649C3741}" sibTransId="{DEF9C61D-BF1D-4DB5-859E-CA20073690B3}"/>
    <dgm:cxn modelId="{36EDE43D-6ED1-4E27-9F0E-C3ECCCD6396E}" type="presOf" srcId="{66481866-68AF-4658-A837-5043572788A8}" destId="{DF1235B7-FE3B-4F24-B8E9-1330760DFB6A}" srcOrd="0" destOrd="0" presId="urn:microsoft.com/office/officeart/2005/8/layout/process1"/>
    <dgm:cxn modelId="{71C26476-720D-420C-AAFE-07149465CDE4}" type="presOf" srcId="{F44E7E7E-5E88-498F-B7A4-C88B05DDAAC7}" destId="{F1570A85-924E-4D7E-98EB-09DA87755F7C}" srcOrd="0" destOrd="0" presId="urn:microsoft.com/office/officeart/2005/8/layout/process1"/>
    <dgm:cxn modelId="{51ED4358-8DF1-4E64-AD5E-D94D40D5BC7F}" type="presOf" srcId="{35F52D96-E387-4E50-BA87-9F154AB1F742}" destId="{F770DBA5-90E8-4276-8BF9-1187B182AD41}" srcOrd="0" destOrd="0" presId="urn:microsoft.com/office/officeart/2005/8/layout/process1"/>
    <dgm:cxn modelId="{ECDEDF78-456A-4570-B5F7-78C81C5FF6A5}" type="presOf" srcId="{00A286CA-CD64-44EE-93E9-2F4E2D9C6B5F}" destId="{376BC5F3-2F72-40D8-8130-EE734D792288}" srcOrd="0" destOrd="0" presId="urn:microsoft.com/office/officeart/2005/8/layout/process1"/>
    <dgm:cxn modelId="{2F67BC7F-3514-4E3E-841C-461ECB0BC710}" type="presOf" srcId="{4F9DF921-F09D-412C-8856-AC5BF3874B56}" destId="{8B934160-A4F5-46A1-823C-B2C80850BD75}" srcOrd="0" destOrd="0" presId="urn:microsoft.com/office/officeart/2005/8/layout/process1"/>
    <dgm:cxn modelId="{A9E67782-4A7E-4BDF-9FA4-5D96544FC8F5}" type="presOf" srcId="{4F9DF921-F09D-412C-8856-AC5BF3874B56}" destId="{BF46C8A8-4B48-4193-A835-0AE4F72C1358}" srcOrd="1" destOrd="0" presId="urn:microsoft.com/office/officeart/2005/8/layout/process1"/>
    <dgm:cxn modelId="{4D85A7B0-95C2-42FB-93AC-F495BE4A24CB}" srcId="{F47B639E-A103-40AA-BA27-6A4B7D728630}" destId="{BAF885DA-3344-4494-88F5-78A7574F913F}" srcOrd="2" destOrd="0" parTransId="{2C7F4408-9E30-4A27-BAB7-41266EF4DB64}" sibTransId="{35F52D96-E387-4E50-BA87-9F154AB1F742}"/>
    <dgm:cxn modelId="{7C08EEE0-C84C-4756-8B62-C8CC15381BCB}" type="presOf" srcId="{DEF9C61D-BF1D-4DB5-859E-CA20073690B3}" destId="{256076A2-7B96-4C2A-9981-6DDDC0D06305}" srcOrd="0" destOrd="0" presId="urn:microsoft.com/office/officeart/2005/8/layout/process1"/>
    <dgm:cxn modelId="{E41498E4-0C75-4125-824E-4362B8D25A0A}" srcId="{F47B639E-A103-40AA-BA27-6A4B7D728630}" destId="{F44E7E7E-5E88-498F-B7A4-C88B05DDAAC7}" srcOrd="1" destOrd="0" parTransId="{0C49BDCA-42C7-4CAB-9044-7323925C570D}" sibTransId="{4F9DF921-F09D-412C-8856-AC5BF3874B56}"/>
    <dgm:cxn modelId="{1727E5FC-4673-4DE5-A1B2-E7C68BB770FD}" srcId="{F47B639E-A103-40AA-BA27-6A4B7D728630}" destId="{66481866-68AF-4658-A837-5043572788A8}" srcOrd="3" destOrd="0" parTransId="{E29E2726-4A8E-42D7-A72D-B35D4DC67E4A}" sibTransId="{20FC7A7A-1DF8-4E47-8DA3-AA4309DFE7A7}"/>
    <dgm:cxn modelId="{A77A6F27-935A-48B8-BF4A-9BFD72553903}" type="presParOf" srcId="{484547F6-54FA-4E71-8610-674E55E5CEE4}" destId="{376BC5F3-2F72-40D8-8130-EE734D792288}" srcOrd="0" destOrd="0" presId="urn:microsoft.com/office/officeart/2005/8/layout/process1"/>
    <dgm:cxn modelId="{616B2088-445B-4029-A85C-AD92D800E334}" type="presParOf" srcId="{484547F6-54FA-4E71-8610-674E55E5CEE4}" destId="{256076A2-7B96-4C2A-9981-6DDDC0D06305}" srcOrd="1" destOrd="0" presId="urn:microsoft.com/office/officeart/2005/8/layout/process1"/>
    <dgm:cxn modelId="{4C2972EA-99BF-4942-AFAA-AEAC48099E0E}" type="presParOf" srcId="{256076A2-7B96-4C2A-9981-6DDDC0D06305}" destId="{6ABFB1C1-CEA1-4AC0-BBE6-8B5E6288CC09}" srcOrd="0" destOrd="0" presId="urn:microsoft.com/office/officeart/2005/8/layout/process1"/>
    <dgm:cxn modelId="{320AEEB1-E1A6-4B50-B287-F32DBCBD425B}" type="presParOf" srcId="{484547F6-54FA-4E71-8610-674E55E5CEE4}" destId="{F1570A85-924E-4D7E-98EB-09DA87755F7C}" srcOrd="2" destOrd="0" presId="urn:microsoft.com/office/officeart/2005/8/layout/process1"/>
    <dgm:cxn modelId="{570E4BF9-6E5F-482D-AF9C-EFCBE4A0420C}" type="presParOf" srcId="{484547F6-54FA-4E71-8610-674E55E5CEE4}" destId="{8B934160-A4F5-46A1-823C-B2C80850BD75}" srcOrd="3" destOrd="0" presId="urn:microsoft.com/office/officeart/2005/8/layout/process1"/>
    <dgm:cxn modelId="{737A672E-7EC7-4BD4-AE56-971459D11F57}" type="presParOf" srcId="{8B934160-A4F5-46A1-823C-B2C80850BD75}" destId="{BF46C8A8-4B48-4193-A835-0AE4F72C1358}" srcOrd="0" destOrd="0" presId="urn:microsoft.com/office/officeart/2005/8/layout/process1"/>
    <dgm:cxn modelId="{9F71B37C-A94F-483E-A24D-EB7911E40BE6}" type="presParOf" srcId="{484547F6-54FA-4E71-8610-674E55E5CEE4}" destId="{07F07989-3F3B-44F1-A7DE-ADDD795E68F4}" srcOrd="4" destOrd="0" presId="urn:microsoft.com/office/officeart/2005/8/layout/process1"/>
    <dgm:cxn modelId="{FAA97205-F4BF-44D8-854B-104FD17B39DC}" type="presParOf" srcId="{484547F6-54FA-4E71-8610-674E55E5CEE4}" destId="{F770DBA5-90E8-4276-8BF9-1187B182AD41}" srcOrd="5" destOrd="0" presId="urn:microsoft.com/office/officeart/2005/8/layout/process1"/>
    <dgm:cxn modelId="{DB2A86AA-7A26-41F8-B3A8-C91113C4CB64}" type="presParOf" srcId="{F770DBA5-90E8-4276-8BF9-1187B182AD41}" destId="{FF7E2DF0-4714-4164-8283-5E633D041883}" srcOrd="0" destOrd="0" presId="urn:microsoft.com/office/officeart/2005/8/layout/process1"/>
    <dgm:cxn modelId="{512D690B-3773-404E-8FA8-BB87EA5ED30A}" type="presParOf" srcId="{484547F6-54FA-4E71-8610-674E55E5CEE4}" destId="{DF1235B7-FE3B-4F24-B8E9-1330760DFB6A}" srcOrd="6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47B639E-A103-40AA-BA27-6A4B7D728630}" type="doc">
      <dgm:prSet loTypeId="urn:microsoft.com/office/officeart/2005/8/layout/process1" loCatId="process" qsTypeId="urn:microsoft.com/office/officeart/2005/8/quickstyle/simple1" qsCatId="simple" csTypeId="urn:microsoft.com/office/officeart/2005/8/colors/accent3_1" csCatId="accent3" phldr="1"/>
      <dgm:spPr/>
    </dgm:pt>
    <dgm:pt modelId="{00A286CA-CD64-44EE-93E9-2F4E2D9C6B5F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Siembra</a:t>
          </a:r>
        </a:p>
      </dgm:t>
    </dgm:pt>
    <dgm:pt modelId="{67163CDD-5FFE-4BAA-A9E6-4F9D649C3741}" type="parTrans" cxnId="{AD38542A-4BA9-429E-BC61-B4C80E20670C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DEF9C61D-BF1D-4DB5-859E-CA20073690B3}" type="sibTrans" cxnId="{AD38542A-4BA9-429E-BC61-B4C80E20670C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F44E7E7E-5E88-498F-B7A4-C88B05DDAAC7}">
      <dgm:prSet phldrT="[Texto]" custT="1"/>
      <dgm:spPr>
        <a:noFill/>
      </dgm:spPr>
      <dgm:t>
        <a:bodyPr/>
        <a:lstStyle/>
        <a:p>
          <a:r>
            <a:rPr lang="es-AR" sz="1800" b="1" dirty="0">
              <a:solidFill>
                <a:schemeClr val="bg1"/>
              </a:solidFill>
            </a:rPr>
            <a:t>Fertilización</a:t>
          </a:r>
        </a:p>
      </dgm:t>
    </dgm:pt>
    <dgm:pt modelId="{0C49BDCA-42C7-4CAB-9044-7323925C570D}" type="parTrans" cxnId="{E41498E4-0C75-4125-824E-4362B8D25A0A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4F9DF921-F09D-412C-8856-AC5BF3874B56}" type="sibTrans" cxnId="{E41498E4-0C75-4125-824E-4362B8D25A0A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BAF885DA-3344-4494-88F5-78A7574F913F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Cuidado sanitario</a:t>
          </a:r>
        </a:p>
      </dgm:t>
    </dgm:pt>
    <dgm:pt modelId="{2C7F4408-9E30-4A27-BAB7-41266EF4DB64}" type="parTrans" cxnId="{4D85A7B0-95C2-42FB-93AC-F495BE4A24CB}">
      <dgm:prSet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35F52D96-E387-4E50-BA87-9F154AB1F742}" type="sibTrans" cxnId="{4D85A7B0-95C2-42FB-93AC-F495BE4A24CB}">
      <dgm:prSet custT="1"/>
      <dgm:spPr/>
      <dgm:t>
        <a:bodyPr/>
        <a:lstStyle/>
        <a:p>
          <a:endParaRPr lang="es-AR" sz="1800" b="1">
            <a:solidFill>
              <a:schemeClr val="bg1"/>
            </a:solidFill>
          </a:endParaRPr>
        </a:p>
      </dgm:t>
    </dgm:pt>
    <dgm:pt modelId="{66481866-68AF-4658-A837-5043572788A8}">
      <dgm:prSet phldrT="[Texto]" custT="1"/>
      <dgm:spPr>
        <a:noFill/>
      </dgm:spPr>
      <dgm:t>
        <a:bodyPr/>
        <a:lstStyle/>
        <a:p>
          <a:r>
            <a:rPr lang="es-AR" sz="1800" b="0" dirty="0">
              <a:solidFill>
                <a:schemeClr val="bg1">
                  <a:lumMod val="50000"/>
                </a:schemeClr>
              </a:solidFill>
            </a:rPr>
            <a:t>Nivel Tecnológico</a:t>
          </a:r>
        </a:p>
      </dgm:t>
    </dgm:pt>
    <dgm:pt modelId="{E29E2726-4A8E-42D7-A72D-B35D4DC67E4A}" type="parTrans" cxnId="{1727E5FC-4673-4DE5-A1B2-E7C68BB770FD}">
      <dgm:prSet/>
      <dgm:spPr/>
      <dgm:t>
        <a:bodyPr/>
        <a:lstStyle/>
        <a:p>
          <a:endParaRPr lang="es-AR" sz="1800"/>
        </a:p>
      </dgm:t>
    </dgm:pt>
    <dgm:pt modelId="{20FC7A7A-1DF8-4E47-8DA3-AA4309DFE7A7}" type="sibTrans" cxnId="{1727E5FC-4673-4DE5-A1B2-E7C68BB770FD}">
      <dgm:prSet/>
      <dgm:spPr/>
      <dgm:t>
        <a:bodyPr/>
        <a:lstStyle/>
        <a:p>
          <a:endParaRPr lang="es-AR" sz="1800"/>
        </a:p>
      </dgm:t>
    </dgm:pt>
    <dgm:pt modelId="{484547F6-54FA-4E71-8610-674E55E5CEE4}" type="pres">
      <dgm:prSet presAssocID="{F47B639E-A103-40AA-BA27-6A4B7D728630}" presName="Name0" presStyleCnt="0">
        <dgm:presLayoutVars>
          <dgm:dir/>
          <dgm:resizeHandles val="exact"/>
        </dgm:presLayoutVars>
      </dgm:prSet>
      <dgm:spPr/>
    </dgm:pt>
    <dgm:pt modelId="{376BC5F3-2F72-40D8-8130-EE734D792288}" type="pres">
      <dgm:prSet presAssocID="{00A286CA-CD64-44EE-93E9-2F4E2D9C6B5F}" presName="node" presStyleLbl="node1" presStyleIdx="0" presStyleCnt="4">
        <dgm:presLayoutVars>
          <dgm:bulletEnabled val="1"/>
        </dgm:presLayoutVars>
      </dgm:prSet>
      <dgm:spPr/>
    </dgm:pt>
    <dgm:pt modelId="{256076A2-7B96-4C2A-9981-6DDDC0D06305}" type="pres">
      <dgm:prSet presAssocID="{DEF9C61D-BF1D-4DB5-859E-CA20073690B3}" presName="sibTrans" presStyleLbl="sibTrans2D1" presStyleIdx="0" presStyleCnt="3"/>
      <dgm:spPr/>
    </dgm:pt>
    <dgm:pt modelId="{6ABFB1C1-CEA1-4AC0-BBE6-8B5E6288CC09}" type="pres">
      <dgm:prSet presAssocID="{DEF9C61D-BF1D-4DB5-859E-CA20073690B3}" presName="connectorText" presStyleLbl="sibTrans2D1" presStyleIdx="0" presStyleCnt="3"/>
      <dgm:spPr/>
    </dgm:pt>
    <dgm:pt modelId="{F1570A85-924E-4D7E-98EB-09DA87755F7C}" type="pres">
      <dgm:prSet presAssocID="{F44E7E7E-5E88-498F-B7A4-C88B05DDAAC7}" presName="node" presStyleLbl="node1" presStyleIdx="1" presStyleCnt="4">
        <dgm:presLayoutVars>
          <dgm:bulletEnabled val="1"/>
        </dgm:presLayoutVars>
      </dgm:prSet>
      <dgm:spPr/>
    </dgm:pt>
    <dgm:pt modelId="{8B934160-A4F5-46A1-823C-B2C80850BD75}" type="pres">
      <dgm:prSet presAssocID="{4F9DF921-F09D-412C-8856-AC5BF3874B56}" presName="sibTrans" presStyleLbl="sibTrans2D1" presStyleIdx="1" presStyleCnt="3"/>
      <dgm:spPr/>
    </dgm:pt>
    <dgm:pt modelId="{BF46C8A8-4B48-4193-A835-0AE4F72C1358}" type="pres">
      <dgm:prSet presAssocID="{4F9DF921-F09D-412C-8856-AC5BF3874B56}" presName="connectorText" presStyleLbl="sibTrans2D1" presStyleIdx="1" presStyleCnt="3"/>
      <dgm:spPr/>
    </dgm:pt>
    <dgm:pt modelId="{07F07989-3F3B-44F1-A7DE-ADDD795E68F4}" type="pres">
      <dgm:prSet presAssocID="{BAF885DA-3344-4494-88F5-78A7574F913F}" presName="node" presStyleLbl="node1" presStyleIdx="2" presStyleCnt="4">
        <dgm:presLayoutVars>
          <dgm:bulletEnabled val="1"/>
        </dgm:presLayoutVars>
      </dgm:prSet>
      <dgm:spPr/>
    </dgm:pt>
    <dgm:pt modelId="{F770DBA5-90E8-4276-8BF9-1187B182AD41}" type="pres">
      <dgm:prSet presAssocID="{35F52D96-E387-4E50-BA87-9F154AB1F742}" presName="sibTrans" presStyleLbl="sibTrans2D1" presStyleIdx="2" presStyleCnt="3"/>
      <dgm:spPr/>
    </dgm:pt>
    <dgm:pt modelId="{FF7E2DF0-4714-4164-8283-5E633D041883}" type="pres">
      <dgm:prSet presAssocID="{35F52D96-E387-4E50-BA87-9F154AB1F742}" presName="connectorText" presStyleLbl="sibTrans2D1" presStyleIdx="2" presStyleCnt="3"/>
      <dgm:spPr/>
    </dgm:pt>
    <dgm:pt modelId="{DF1235B7-FE3B-4F24-B8E9-1330760DFB6A}" type="pres">
      <dgm:prSet presAssocID="{66481866-68AF-4658-A837-5043572788A8}" presName="node" presStyleLbl="node1" presStyleIdx="3" presStyleCnt="4">
        <dgm:presLayoutVars>
          <dgm:bulletEnabled val="1"/>
        </dgm:presLayoutVars>
      </dgm:prSet>
      <dgm:spPr/>
    </dgm:pt>
  </dgm:ptLst>
  <dgm:cxnLst>
    <dgm:cxn modelId="{D732C800-DEF2-44DB-919C-2641FF2A1B4C}" type="presOf" srcId="{F44E7E7E-5E88-498F-B7A4-C88B05DDAAC7}" destId="{F1570A85-924E-4D7E-98EB-09DA87755F7C}" srcOrd="0" destOrd="0" presId="urn:microsoft.com/office/officeart/2005/8/layout/process1"/>
    <dgm:cxn modelId="{7C48B223-DFEF-4242-A119-B5CF3F84F669}" type="presOf" srcId="{DEF9C61D-BF1D-4DB5-859E-CA20073690B3}" destId="{6ABFB1C1-CEA1-4AC0-BBE6-8B5E6288CC09}" srcOrd="1" destOrd="0" presId="urn:microsoft.com/office/officeart/2005/8/layout/process1"/>
    <dgm:cxn modelId="{AD38542A-4BA9-429E-BC61-B4C80E20670C}" srcId="{F47B639E-A103-40AA-BA27-6A4B7D728630}" destId="{00A286CA-CD64-44EE-93E9-2F4E2D9C6B5F}" srcOrd="0" destOrd="0" parTransId="{67163CDD-5FFE-4BAA-A9E6-4F9D649C3741}" sibTransId="{DEF9C61D-BF1D-4DB5-859E-CA20073690B3}"/>
    <dgm:cxn modelId="{F5169531-491D-4139-882B-5639935D5745}" type="presOf" srcId="{4F9DF921-F09D-412C-8856-AC5BF3874B56}" destId="{8B934160-A4F5-46A1-823C-B2C80850BD75}" srcOrd="0" destOrd="0" presId="urn:microsoft.com/office/officeart/2005/8/layout/process1"/>
    <dgm:cxn modelId="{9B2C9E3C-7DEB-4F16-B92C-177566B216E2}" type="presOf" srcId="{BAF885DA-3344-4494-88F5-78A7574F913F}" destId="{07F07989-3F3B-44F1-A7DE-ADDD795E68F4}" srcOrd="0" destOrd="0" presId="urn:microsoft.com/office/officeart/2005/8/layout/process1"/>
    <dgm:cxn modelId="{CAE3173D-C596-4FB6-8344-CC37E9A77F81}" type="presOf" srcId="{F47B639E-A103-40AA-BA27-6A4B7D728630}" destId="{484547F6-54FA-4E71-8610-674E55E5CEE4}" srcOrd="0" destOrd="0" presId="urn:microsoft.com/office/officeart/2005/8/layout/process1"/>
    <dgm:cxn modelId="{A7521D7C-3666-4129-9BF5-FE99F40C191B}" type="presOf" srcId="{00A286CA-CD64-44EE-93E9-2F4E2D9C6B5F}" destId="{376BC5F3-2F72-40D8-8130-EE734D792288}" srcOrd="0" destOrd="0" presId="urn:microsoft.com/office/officeart/2005/8/layout/process1"/>
    <dgm:cxn modelId="{2D72978D-F35A-4B6D-9D95-C34BB0505DE4}" type="presOf" srcId="{66481866-68AF-4658-A837-5043572788A8}" destId="{DF1235B7-FE3B-4F24-B8E9-1330760DFB6A}" srcOrd="0" destOrd="0" presId="urn:microsoft.com/office/officeart/2005/8/layout/process1"/>
    <dgm:cxn modelId="{D2A299A0-989B-44DF-BAED-6FA47251820E}" type="presOf" srcId="{4F9DF921-F09D-412C-8856-AC5BF3874B56}" destId="{BF46C8A8-4B48-4193-A835-0AE4F72C1358}" srcOrd="1" destOrd="0" presId="urn:microsoft.com/office/officeart/2005/8/layout/process1"/>
    <dgm:cxn modelId="{4D85A7B0-95C2-42FB-93AC-F495BE4A24CB}" srcId="{F47B639E-A103-40AA-BA27-6A4B7D728630}" destId="{BAF885DA-3344-4494-88F5-78A7574F913F}" srcOrd="2" destOrd="0" parTransId="{2C7F4408-9E30-4A27-BAB7-41266EF4DB64}" sibTransId="{35F52D96-E387-4E50-BA87-9F154AB1F742}"/>
    <dgm:cxn modelId="{D045A0D3-18F9-448E-B9F7-C42271F3158F}" type="presOf" srcId="{35F52D96-E387-4E50-BA87-9F154AB1F742}" destId="{FF7E2DF0-4714-4164-8283-5E633D041883}" srcOrd="1" destOrd="0" presId="urn:microsoft.com/office/officeart/2005/8/layout/process1"/>
    <dgm:cxn modelId="{E41498E4-0C75-4125-824E-4362B8D25A0A}" srcId="{F47B639E-A103-40AA-BA27-6A4B7D728630}" destId="{F44E7E7E-5E88-498F-B7A4-C88B05DDAAC7}" srcOrd="1" destOrd="0" parTransId="{0C49BDCA-42C7-4CAB-9044-7323925C570D}" sibTransId="{4F9DF921-F09D-412C-8856-AC5BF3874B56}"/>
    <dgm:cxn modelId="{7D4299ED-94AC-451D-8D51-8C8C4378087A}" type="presOf" srcId="{DEF9C61D-BF1D-4DB5-859E-CA20073690B3}" destId="{256076A2-7B96-4C2A-9981-6DDDC0D06305}" srcOrd="0" destOrd="0" presId="urn:microsoft.com/office/officeart/2005/8/layout/process1"/>
    <dgm:cxn modelId="{0C6C85F2-9724-4E9B-8B30-B2A15F8D44DF}" type="presOf" srcId="{35F52D96-E387-4E50-BA87-9F154AB1F742}" destId="{F770DBA5-90E8-4276-8BF9-1187B182AD41}" srcOrd="0" destOrd="0" presId="urn:microsoft.com/office/officeart/2005/8/layout/process1"/>
    <dgm:cxn modelId="{1727E5FC-4673-4DE5-A1B2-E7C68BB770FD}" srcId="{F47B639E-A103-40AA-BA27-6A4B7D728630}" destId="{66481866-68AF-4658-A837-5043572788A8}" srcOrd="3" destOrd="0" parTransId="{E29E2726-4A8E-42D7-A72D-B35D4DC67E4A}" sibTransId="{20FC7A7A-1DF8-4E47-8DA3-AA4309DFE7A7}"/>
    <dgm:cxn modelId="{DA356AF7-BBCF-4D2F-8417-6E6717AEC036}" type="presParOf" srcId="{484547F6-54FA-4E71-8610-674E55E5CEE4}" destId="{376BC5F3-2F72-40D8-8130-EE734D792288}" srcOrd="0" destOrd="0" presId="urn:microsoft.com/office/officeart/2005/8/layout/process1"/>
    <dgm:cxn modelId="{9EA8A5FD-F205-4258-A2B0-E2090D4A4786}" type="presParOf" srcId="{484547F6-54FA-4E71-8610-674E55E5CEE4}" destId="{256076A2-7B96-4C2A-9981-6DDDC0D06305}" srcOrd="1" destOrd="0" presId="urn:microsoft.com/office/officeart/2005/8/layout/process1"/>
    <dgm:cxn modelId="{3492548A-432C-4EB7-86E6-0C82228639B3}" type="presParOf" srcId="{256076A2-7B96-4C2A-9981-6DDDC0D06305}" destId="{6ABFB1C1-CEA1-4AC0-BBE6-8B5E6288CC09}" srcOrd="0" destOrd="0" presId="urn:microsoft.com/office/officeart/2005/8/layout/process1"/>
    <dgm:cxn modelId="{20924262-3DDC-4220-ACC1-DF8A2DC08411}" type="presParOf" srcId="{484547F6-54FA-4E71-8610-674E55E5CEE4}" destId="{F1570A85-924E-4D7E-98EB-09DA87755F7C}" srcOrd="2" destOrd="0" presId="urn:microsoft.com/office/officeart/2005/8/layout/process1"/>
    <dgm:cxn modelId="{ADBF470B-BC25-46D3-B0BB-3B91E880D8B6}" type="presParOf" srcId="{484547F6-54FA-4E71-8610-674E55E5CEE4}" destId="{8B934160-A4F5-46A1-823C-B2C80850BD75}" srcOrd="3" destOrd="0" presId="urn:microsoft.com/office/officeart/2005/8/layout/process1"/>
    <dgm:cxn modelId="{18443648-7F98-452C-B421-DAAA37C04AE4}" type="presParOf" srcId="{8B934160-A4F5-46A1-823C-B2C80850BD75}" destId="{BF46C8A8-4B48-4193-A835-0AE4F72C1358}" srcOrd="0" destOrd="0" presId="urn:microsoft.com/office/officeart/2005/8/layout/process1"/>
    <dgm:cxn modelId="{AD66703F-3AA2-41E1-B4C0-16EE362EE0C4}" type="presParOf" srcId="{484547F6-54FA-4E71-8610-674E55E5CEE4}" destId="{07F07989-3F3B-44F1-A7DE-ADDD795E68F4}" srcOrd="4" destOrd="0" presId="urn:microsoft.com/office/officeart/2005/8/layout/process1"/>
    <dgm:cxn modelId="{F99249DC-9DB1-4EE2-9484-6B79439CBB84}" type="presParOf" srcId="{484547F6-54FA-4E71-8610-674E55E5CEE4}" destId="{F770DBA5-90E8-4276-8BF9-1187B182AD41}" srcOrd="5" destOrd="0" presId="urn:microsoft.com/office/officeart/2005/8/layout/process1"/>
    <dgm:cxn modelId="{8CAFEAAD-2B60-47C4-B47D-783B7985FA7D}" type="presParOf" srcId="{F770DBA5-90E8-4276-8BF9-1187B182AD41}" destId="{FF7E2DF0-4714-4164-8283-5E633D041883}" srcOrd="0" destOrd="0" presId="urn:microsoft.com/office/officeart/2005/8/layout/process1"/>
    <dgm:cxn modelId="{D85E1719-F009-4328-B3AC-6FA70F1D5B24}" type="presParOf" srcId="{484547F6-54FA-4E71-8610-674E55E5CEE4}" destId="{DF1235B7-FE3B-4F24-B8E9-1330760DFB6A}" srcOrd="6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684E1B-01E1-4492-97D2-82D6096F9888}">
      <dsp:nvSpPr>
        <dsp:cNvPr id="0" name=""/>
        <dsp:cNvSpPr/>
      </dsp:nvSpPr>
      <dsp:spPr>
        <a:xfrm>
          <a:off x="479491" y="-23118"/>
          <a:ext cx="1152002" cy="1079169"/>
        </a:xfrm>
        <a:prstGeom prst="pieWedg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AR" sz="1050" b="1" kern="1200" dirty="0" err="1">
              <a:solidFill>
                <a:schemeClr val="bg1">
                  <a:lumMod val="50000"/>
                </a:schemeClr>
              </a:solidFill>
              <a:latin typeface="Tw Cen MT"/>
              <a:ea typeface="+mn-ea"/>
              <a:cs typeface="+mn-cs"/>
            </a:rPr>
            <a:t>Relevam</a:t>
          </a:r>
          <a:r>
            <a:rPr lang="es-AR" sz="1050" b="1" kern="1200" dirty="0">
              <a:solidFill>
                <a:schemeClr val="bg1">
                  <a:lumMod val="50000"/>
                </a:schemeClr>
              </a:solidFill>
              <a:latin typeface="Tw Cen MT"/>
              <a:ea typeface="+mn-ea"/>
              <a:cs typeface="+mn-cs"/>
            </a:rPr>
            <a:t>. campaña FINA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AR" sz="900" b="0" kern="1200" dirty="0">
              <a:solidFill>
                <a:schemeClr val="bg1">
                  <a:lumMod val="50000"/>
                </a:schemeClr>
              </a:solidFill>
              <a:latin typeface="Tw Cen MT"/>
              <a:ea typeface="+mn-ea"/>
              <a:cs typeface="+mn-cs"/>
            </a:rPr>
            <a:t>(Enero a Marzo)</a:t>
          </a:r>
        </a:p>
      </dsp:txBody>
      <dsp:txXfrm>
        <a:off x="816905" y="292963"/>
        <a:ext cx="814588" cy="763088"/>
      </dsp:txXfrm>
    </dsp:sp>
    <dsp:sp modelId="{C88003D5-B3DA-453B-ADA2-E15A044477C1}">
      <dsp:nvSpPr>
        <dsp:cNvPr id="0" name=""/>
        <dsp:cNvSpPr/>
      </dsp:nvSpPr>
      <dsp:spPr>
        <a:xfrm rot="5400000">
          <a:off x="1810035" y="-80271"/>
          <a:ext cx="1079169" cy="1193474"/>
        </a:xfrm>
        <a:prstGeom prst="pieWedg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AR" sz="1050" b="1" kern="1200" dirty="0">
              <a:solidFill>
                <a:schemeClr val="bg1">
                  <a:lumMod val="50000"/>
                </a:schemeClr>
              </a:solidFill>
              <a:latin typeface="Tw Cen MT"/>
              <a:ea typeface="+mn-ea"/>
              <a:cs typeface="+mn-cs"/>
            </a:rPr>
            <a:t>Datos: Trigo-Cebada </a:t>
          </a:r>
          <a:r>
            <a:rPr lang="es-AR" sz="900" b="0" kern="1200" dirty="0">
              <a:solidFill>
                <a:schemeClr val="bg1">
                  <a:lumMod val="50000"/>
                </a:schemeClr>
              </a:solidFill>
              <a:latin typeface="Tw Cen MT"/>
              <a:ea typeface="+mn-ea"/>
              <a:cs typeface="+mn-cs"/>
            </a:rPr>
            <a:t>(Abril)</a:t>
          </a:r>
        </a:p>
      </dsp:txBody>
      <dsp:txXfrm rot="-5400000">
        <a:off x="1752883" y="292963"/>
        <a:ext cx="843914" cy="763088"/>
      </dsp:txXfrm>
    </dsp:sp>
    <dsp:sp modelId="{5BC7876B-8545-4594-8C66-CD9EC0FAE59E}">
      <dsp:nvSpPr>
        <dsp:cNvPr id="0" name=""/>
        <dsp:cNvSpPr/>
      </dsp:nvSpPr>
      <dsp:spPr>
        <a:xfrm rot="10800000">
          <a:off x="1758349" y="1415499"/>
          <a:ext cx="1188003" cy="1079169"/>
        </a:xfrm>
        <a:prstGeom prst="pieWedg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AR" sz="1050" b="1" kern="1200" dirty="0" err="1">
              <a:solidFill>
                <a:schemeClr val="bg1">
                  <a:lumMod val="50000"/>
                </a:schemeClr>
              </a:solidFill>
              <a:latin typeface="Tw Cen MT"/>
              <a:ea typeface="+mn-ea"/>
              <a:cs typeface="+mn-cs"/>
            </a:rPr>
            <a:t>Relevam</a:t>
          </a:r>
          <a:r>
            <a:rPr lang="es-AR" sz="1050" b="1" kern="1200" dirty="0">
              <a:solidFill>
                <a:schemeClr val="bg1">
                  <a:lumMod val="50000"/>
                </a:schemeClr>
              </a:solidFill>
              <a:latin typeface="Tw Cen MT"/>
              <a:ea typeface="+mn-ea"/>
              <a:cs typeface="+mn-cs"/>
            </a:rPr>
            <a:t>. campaña GRUESA</a:t>
          </a:r>
        </a:p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AR" sz="1050" b="0" kern="1200" dirty="0">
              <a:solidFill>
                <a:schemeClr val="bg1">
                  <a:lumMod val="50000"/>
                </a:schemeClr>
              </a:solidFill>
              <a:latin typeface="Tw Cen MT"/>
              <a:ea typeface="+mn-ea"/>
              <a:cs typeface="+mn-cs"/>
            </a:rPr>
            <a:t>(Junio a Agosto)</a:t>
          </a:r>
          <a:endParaRPr lang="es-AR" sz="900" b="0" kern="1200" dirty="0">
            <a:solidFill>
              <a:schemeClr val="bg1">
                <a:lumMod val="50000"/>
              </a:schemeClr>
            </a:solidFill>
            <a:latin typeface="Tw Cen MT"/>
            <a:ea typeface="+mn-ea"/>
            <a:cs typeface="+mn-cs"/>
          </a:endParaRPr>
        </a:p>
      </dsp:txBody>
      <dsp:txXfrm rot="10800000">
        <a:off x="1758349" y="1415499"/>
        <a:ext cx="840045" cy="763088"/>
      </dsp:txXfrm>
    </dsp:sp>
    <dsp:sp modelId="{9F2D40AF-E4BA-4BD4-9B15-96897D2B7AD0}">
      <dsp:nvSpPr>
        <dsp:cNvPr id="0" name=""/>
        <dsp:cNvSpPr/>
      </dsp:nvSpPr>
      <dsp:spPr>
        <a:xfrm rot="16200000">
          <a:off x="515907" y="1340891"/>
          <a:ext cx="1079169" cy="1228385"/>
        </a:xfrm>
        <a:prstGeom prst="pieWedg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l" defTabSz="466725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AR" sz="1050" b="1" kern="1200" dirty="0">
              <a:solidFill>
                <a:schemeClr val="bg1">
                  <a:lumMod val="50000"/>
                </a:schemeClr>
              </a:solidFill>
              <a:latin typeface="Tw Cen MT"/>
              <a:ea typeface="+mn-ea"/>
              <a:cs typeface="+mn-cs"/>
            </a:rPr>
            <a:t>Datos: Soja-Maíz-Girasol-Sorgo </a:t>
          </a:r>
          <a:r>
            <a:rPr lang="es-AR" sz="900" b="0" kern="1200" dirty="0">
              <a:solidFill>
                <a:schemeClr val="bg1">
                  <a:lumMod val="50000"/>
                </a:schemeClr>
              </a:solidFill>
              <a:latin typeface="Tw Cen MT"/>
              <a:ea typeface="+mn-ea"/>
              <a:cs typeface="+mn-cs"/>
            </a:rPr>
            <a:t>(Septiembre)</a:t>
          </a:r>
        </a:p>
      </dsp:txBody>
      <dsp:txXfrm rot="5400000">
        <a:off x="801086" y="1415499"/>
        <a:ext cx="868599" cy="763088"/>
      </dsp:txXfrm>
    </dsp:sp>
    <dsp:sp modelId="{DFDEAC3E-E2C9-44A1-A378-A55E8C518141}">
      <dsp:nvSpPr>
        <dsp:cNvPr id="0" name=""/>
        <dsp:cNvSpPr/>
      </dsp:nvSpPr>
      <dsp:spPr>
        <a:xfrm>
          <a:off x="1523751" y="1023434"/>
          <a:ext cx="457355" cy="39202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2938CB-DB21-4E31-BEFD-9163E43791C6}">
      <dsp:nvSpPr>
        <dsp:cNvPr id="0" name=""/>
        <dsp:cNvSpPr/>
      </dsp:nvSpPr>
      <dsp:spPr>
        <a:xfrm rot="10800000">
          <a:off x="1506194" y="1055107"/>
          <a:ext cx="457355" cy="392020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BC5F3-2F72-40D8-8130-EE734D792288}">
      <dsp:nvSpPr>
        <dsp:cNvPr id="0" name=""/>
        <dsp:cNvSpPr/>
      </dsp:nvSpPr>
      <dsp:spPr>
        <a:xfrm>
          <a:off x="3021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Siembra</a:t>
          </a:r>
        </a:p>
      </dsp:txBody>
      <dsp:txXfrm>
        <a:off x="23055" y="20034"/>
        <a:ext cx="1281077" cy="643932"/>
      </dsp:txXfrm>
    </dsp:sp>
    <dsp:sp modelId="{256076A2-7B96-4C2A-9981-6DDDC0D06305}">
      <dsp:nvSpPr>
        <dsp:cNvPr id="0" name=""/>
        <dsp:cNvSpPr/>
      </dsp:nvSpPr>
      <dsp:spPr>
        <a:xfrm>
          <a:off x="1456281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1456281" y="243706"/>
        <a:ext cx="196057" cy="196586"/>
      </dsp:txXfrm>
    </dsp:sp>
    <dsp:sp modelId="{F1570A85-924E-4D7E-98EB-09DA87755F7C}">
      <dsp:nvSpPr>
        <dsp:cNvPr id="0" name=""/>
        <dsp:cNvSpPr/>
      </dsp:nvSpPr>
      <dsp:spPr>
        <a:xfrm>
          <a:off x="1852625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dirty="0">
              <a:solidFill>
                <a:schemeClr val="bg1"/>
              </a:solidFill>
            </a:rPr>
            <a:t>Fertilización</a:t>
          </a:r>
        </a:p>
      </dsp:txBody>
      <dsp:txXfrm>
        <a:off x="1872659" y="20034"/>
        <a:ext cx="1281077" cy="643932"/>
      </dsp:txXfrm>
    </dsp:sp>
    <dsp:sp modelId="{8B934160-A4F5-46A1-823C-B2C80850BD75}">
      <dsp:nvSpPr>
        <dsp:cNvPr id="0" name=""/>
        <dsp:cNvSpPr/>
      </dsp:nvSpPr>
      <dsp:spPr>
        <a:xfrm>
          <a:off x="3305885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3305885" y="243706"/>
        <a:ext cx="196057" cy="196586"/>
      </dsp:txXfrm>
    </dsp:sp>
    <dsp:sp modelId="{07F07989-3F3B-44F1-A7DE-ADDD795E68F4}">
      <dsp:nvSpPr>
        <dsp:cNvPr id="0" name=""/>
        <dsp:cNvSpPr/>
      </dsp:nvSpPr>
      <dsp:spPr>
        <a:xfrm>
          <a:off x="3702229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Cuidado sanitario</a:t>
          </a:r>
        </a:p>
      </dsp:txBody>
      <dsp:txXfrm>
        <a:off x="3722263" y="20034"/>
        <a:ext cx="1281077" cy="643932"/>
      </dsp:txXfrm>
    </dsp:sp>
    <dsp:sp modelId="{F770DBA5-90E8-4276-8BF9-1187B182AD41}">
      <dsp:nvSpPr>
        <dsp:cNvPr id="0" name=""/>
        <dsp:cNvSpPr/>
      </dsp:nvSpPr>
      <dsp:spPr>
        <a:xfrm>
          <a:off x="5155489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5155489" y="243706"/>
        <a:ext cx="196057" cy="196586"/>
      </dsp:txXfrm>
    </dsp:sp>
    <dsp:sp modelId="{DF1235B7-FE3B-4F24-B8E9-1330760DFB6A}">
      <dsp:nvSpPr>
        <dsp:cNvPr id="0" name=""/>
        <dsp:cNvSpPr/>
      </dsp:nvSpPr>
      <dsp:spPr>
        <a:xfrm>
          <a:off x="5551832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Nivel Tecnológico</a:t>
          </a:r>
        </a:p>
      </dsp:txBody>
      <dsp:txXfrm>
        <a:off x="5571866" y="20034"/>
        <a:ext cx="1281077" cy="64393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BC5F3-2F72-40D8-8130-EE734D792288}">
      <dsp:nvSpPr>
        <dsp:cNvPr id="0" name=""/>
        <dsp:cNvSpPr/>
      </dsp:nvSpPr>
      <dsp:spPr>
        <a:xfrm>
          <a:off x="3021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Siembra</a:t>
          </a:r>
        </a:p>
      </dsp:txBody>
      <dsp:txXfrm>
        <a:off x="23055" y="20034"/>
        <a:ext cx="1281077" cy="643932"/>
      </dsp:txXfrm>
    </dsp:sp>
    <dsp:sp modelId="{256076A2-7B96-4C2A-9981-6DDDC0D06305}">
      <dsp:nvSpPr>
        <dsp:cNvPr id="0" name=""/>
        <dsp:cNvSpPr/>
      </dsp:nvSpPr>
      <dsp:spPr>
        <a:xfrm>
          <a:off x="1456281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1456281" y="243706"/>
        <a:ext cx="196057" cy="196586"/>
      </dsp:txXfrm>
    </dsp:sp>
    <dsp:sp modelId="{F1570A85-924E-4D7E-98EB-09DA87755F7C}">
      <dsp:nvSpPr>
        <dsp:cNvPr id="0" name=""/>
        <dsp:cNvSpPr/>
      </dsp:nvSpPr>
      <dsp:spPr>
        <a:xfrm>
          <a:off x="1852625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dirty="0">
              <a:solidFill>
                <a:schemeClr val="bg1"/>
              </a:solidFill>
            </a:rPr>
            <a:t>Fertilización</a:t>
          </a:r>
        </a:p>
      </dsp:txBody>
      <dsp:txXfrm>
        <a:off x="1872659" y="20034"/>
        <a:ext cx="1281077" cy="643932"/>
      </dsp:txXfrm>
    </dsp:sp>
    <dsp:sp modelId="{8B934160-A4F5-46A1-823C-B2C80850BD75}">
      <dsp:nvSpPr>
        <dsp:cNvPr id="0" name=""/>
        <dsp:cNvSpPr/>
      </dsp:nvSpPr>
      <dsp:spPr>
        <a:xfrm>
          <a:off x="3305885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3305885" y="243706"/>
        <a:ext cx="196057" cy="196586"/>
      </dsp:txXfrm>
    </dsp:sp>
    <dsp:sp modelId="{07F07989-3F3B-44F1-A7DE-ADDD795E68F4}">
      <dsp:nvSpPr>
        <dsp:cNvPr id="0" name=""/>
        <dsp:cNvSpPr/>
      </dsp:nvSpPr>
      <dsp:spPr>
        <a:xfrm>
          <a:off x="3702229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Cuidado sanitario</a:t>
          </a:r>
        </a:p>
      </dsp:txBody>
      <dsp:txXfrm>
        <a:off x="3722263" y="20034"/>
        <a:ext cx="1281077" cy="643932"/>
      </dsp:txXfrm>
    </dsp:sp>
    <dsp:sp modelId="{F770DBA5-90E8-4276-8BF9-1187B182AD41}">
      <dsp:nvSpPr>
        <dsp:cNvPr id="0" name=""/>
        <dsp:cNvSpPr/>
      </dsp:nvSpPr>
      <dsp:spPr>
        <a:xfrm>
          <a:off x="5155489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5155489" y="243706"/>
        <a:ext cx="196057" cy="196586"/>
      </dsp:txXfrm>
    </dsp:sp>
    <dsp:sp modelId="{DF1235B7-FE3B-4F24-B8E9-1330760DFB6A}">
      <dsp:nvSpPr>
        <dsp:cNvPr id="0" name=""/>
        <dsp:cNvSpPr/>
      </dsp:nvSpPr>
      <dsp:spPr>
        <a:xfrm>
          <a:off x="5551832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Nivel Tecnológico</a:t>
          </a:r>
        </a:p>
      </dsp:txBody>
      <dsp:txXfrm>
        <a:off x="5571866" y="20034"/>
        <a:ext cx="1281077" cy="64393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BC5F3-2F72-40D8-8130-EE734D792288}">
      <dsp:nvSpPr>
        <dsp:cNvPr id="0" name=""/>
        <dsp:cNvSpPr/>
      </dsp:nvSpPr>
      <dsp:spPr>
        <a:xfrm>
          <a:off x="3021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Siembra</a:t>
          </a:r>
        </a:p>
      </dsp:txBody>
      <dsp:txXfrm>
        <a:off x="23055" y="20034"/>
        <a:ext cx="1281077" cy="643932"/>
      </dsp:txXfrm>
    </dsp:sp>
    <dsp:sp modelId="{256076A2-7B96-4C2A-9981-6DDDC0D06305}">
      <dsp:nvSpPr>
        <dsp:cNvPr id="0" name=""/>
        <dsp:cNvSpPr/>
      </dsp:nvSpPr>
      <dsp:spPr>
        <a:xfrm>
          <a:off x="1456281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1456281" y="243706"/>
        <a:ext cx="196057" cy="196586"/>
      </dsp:txXfrm>
    </dsp:sp>
    <dsp:sp modelId="{F1570A85-924E-4D7E-98EB-09DA87755F7C}">
      <dsp:nvSpPr>
        <dsp:cNvPr id="0" name=""/>
        <dsp:cNvSpPr/>
      </dsp:nvSpPr>
      <dsp:spPr>
        <a:xfrm>
          <a:off x="1852625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Fertilización</a:t>
          </a:r>
        </a:p>
      </dsp:txBody>
      <dsp:txXfrm>
        <a:off x="1872659" y="20034"/>
        <a:ext cx="1281077" cy="643932"/>
      </dsp:txXfrm>
    </dsp:sp>
    <dsp:sp modelId="{8B934160-A4F5-46A1-823C-B2C80850BD75}">
      <dsp:nvSpPr>
        <dsp:cNvPr id="0" name=""/>
        <dsp:cNvSpPr/>
      </dsp:nvSpPr>
      <dsp:spPr>
        <a:xfrm>
          <a:off x="3305885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3305885" y="243706"/>
        <a:ext cx="196057" cy="196586"/>
      </dsp:txXfrm>
    </dsp:sp>
    <dsp:sp modelId="{07F07989-3F3B-44F1-A7DE-ADDD795E68F4}">
      <dsp:nvSpPr>
        <dsp:cNvPr id="0" name=""/>
        <dsp:cNvSpPr/>
      </dsp:nvSpPr>
      <dsp:spPr>
        <a:xfrm>
          <a:off x="3702229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dirty="0">
              <a:solidFill>
                <a:schemeClr val="bg1"/>
              </a:solidFill>
            </a:rPr>
            <a:t>Cuidado sanitario</a:t>
          </a:r>
        </a:p>
      </dsp:txBody>
      <dsp:txXfrm>
        <a:off x="3722263" y="20034"/>
        <a:ext cx="1281077" cy="643932"/>
      </dsp:txXfrm>
    </dsp:sp>
    <dsp:sp modelId="{F770DBA5-90E8-4276-8BF9-1187B182AD41}">
      <dsp:nvSpPr>
        <dsp:cNvPr id="0" name=""/>
        <dsp:cNvSpPr/>
      </dsp:nvSpPr>
      <dsp:spPr>
        <a:xfrm>
          <a:off x="5155489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5155489" y="243706"/>
        <a:ext cx="196057" cy="196586"/>
      </dsp:txXfrm>
    </dsp:sp>
    <dsp:sp modelId="{DF1235B7-FE3B-4F24-B8E9-1330760DFB6A}">
      <dsp:nvSpPr>
        <dsp:cNvPr id="0" name=""/>
        <dsp:cNvSpPr/>
      </dsp:nvSpPr>
      <dsp:spPr>
        <a:xfrm>
          <a:off x="5551832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Nivel Tecnológico</a:t>
          </a:r>
        </a:p>
      </dsp:txBody>
      <dsp:txXfrm>
        <a:off x="5571866" y="20034"/>
        <a:ext cx="1281077" cy="64393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BC5F3-2F72-40D8-8130-EE734D792288}">
      <dsp:nvSpPr>
        <dsp:cNvPr id="0" name=""/>
        <dsp:cNvSpPr/>
      </dsp:nvSpPr>
      <dsp:spPr>
        <a:xfrm>
          <a:off x="3021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Siembra</a:t>
          </a:r>
        </a:p>
      </dsp:txBody>
      <dsp:txXfrm>
        <a:off x="23055" y="20034"/>
        <a:ext cx="1281077" cy="643932"/>
      </dsp:txXfrm>
    </dsp:sp>
    <dsp:sp modelId="{256076A2-7B96-4C2A-9981-6DDDC0D06305}">
      <dsp:nvSpPr>
        <dsp:cNvPr id="0" name=""/>
        <dsp:cNvSpPr/>
      </dsp:nvSpPr>
      <dsp:spPr>
        <a:xfrm>
          <a:off x="1456281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1456281" y="243706"/>
        <a:ext cx="196057" cy="196586"/>
      </dsp:txXfrm>
    </dsp:sp>
    <dsp:sp modelId="{F1570A85-924E-4D7E-98EB-09DA87755F7C}">
      <dsp:nvSpPr>
        <dsp:cNvPr id="0" name=""/>
        <dsp:cNvSpPr/>
      </dsp:nvSpPr>
      <dsp:spPr>
        <a:xfrm>
          <a:off x="1852625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Fertilización</a:t>
          </a:r>
        </a:p>
      </dsp:txBody>
      <dsp:txXfrm>
        <a:off x="1872659" y="20034"/>
        <a:ext cx="1281077" cy="643932"/>
      </dsp:txXfrm>
    </dsp:sp>
    <dsp:sp modelId="{8B934160-A4F5-46A1-823C-B2C80850BD75}">
      <dsp:nvSpPr>
        <dsp:cNvPr id="0" name=""/>
        <dsp:cNvSpPr/>
      </dsp:nvSpPr>
      <dsp:spPr>
        <a:xfrm>
          <a:off x="3305885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3305885" y="243706"/>
        <a:ext cx="196057" cy="196586"/>
      </dsp:txXfrm>
    </dsp:sp>
    <dsp:sp modelId="{07F07989-3F3B-44F1-A7DE-ADDD795E68F4}">
      <dsp:nvSpPr>
        <dsp:cNvPr id="0" name=""/>
        <dsp:cNvSpPr/>
      </dsp:nvSpPr>
      <dsp:spPr>
        <a:xfrm>
          <a:off x="3702229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dirty="0">
              <a:solidFill>
                <a:schemeClr val="bg1"/>
              </a:solidFill>
            </a:rPr>
            <a:t>Cuidado sanitario</a:t>
          </a:r>
        </a:p>
      </dsp:txBody>
      <dsp:txXfrm>
        <a:off x="3722263" y="20034"/>
        <a:ext cx="1281077" cy="643932"/>
      </dsp:txXfrm>
    </dsp:sp>
    <dsp:sp modelId="{F770DBA5-90E8-4276-8BF9-1187B182AD41}">
      <dsp:nvSpPr>
        <dsp:cNvPr id="0" name=""/>
        <dsp:cNvSpPr/>
      </dsp:nvSpPr>
      <dsp:spPr>
        <a:xfrm>
          <a:off x="5155489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5155489" y="243706"/>
        <a:ext cx="196057" cy="196586"/>
      </dsp:txXfrm>
    </dsp:sp>
    <dsp:sp modelId="{DF1235B7-FE3B-4F24-B8E9-1330760DFB6A}">
      <dsp:nvSpPr>
        <dsp:cNvPr id="0" name=""/>
        <dsp:cNvSpPr/>
      </dsp:nvSpPr>
      <dsp:spPr>
        <a:xfrm>
          <a:off x="5551832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Nivel Tecnológico</a:t>
          </a:r>
        </a:p>
      </dsp:txBody>
      <dsp:txXfrm>
        <a:off x="5571866" y="20034"/>
        <a:ext cx="1281077" cy="64393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BC5F3-2F72-40D8-8130-EE734D792288}">
      <dsp:nvSpPr>
        <dsp:cNvPr id="0" name=""/>
        <dsp:cNvSpPr/>
      </dsp:nvSpPr>
      <dsp:spPr>
        <a:xfrm>
          <a:off x="3021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Siembra</a:t>
          </a:r>
        </a:p>
      </dsp:txBody>
      <dsp:txXfrm>
        <a:off x="23055" y="20034"/>
        <a:ext cx="1281077" cy="643932"/>
      </dsp:txXfrm>
    </dsp:sp>
    <dsp:sp modelId="{256076A2-7B96-4C2A-9981-6DDDC0D06305}">
      <dsp:nvSpPr>
        <dsp:cNvPr id="0" name=""/>
        <dsp:cNvSpPr/>
      </dsp:nvSpPr>
      <dsp:spPr>
        <a:xfrm>
          <a:off x="1456281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1456281" y="243706"/>
        <a:ext cx="196057" cy="196586"/>
      </dsp:txXfrm>
    </dsp:sp>
    <dsp:sp modelId="{F1570A85-924E-4D7E-98EB-09DA87755F7C}">
      <dsp:nvSpPr>
        <dsp:cNvPr id="0" name=""/>
        <dsp:cNvSpPr/>
      </dsp:nvSpPr>
      <dsp:spPr>
        <a:xfrm>
          <a:off x="1852625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Fertilización</a:t>
          </a:r>
        </a:p>
      </dsp:txBody>
      <dsp:txXfrm>
        <a:off x="1872659" y="20034"/>
        <a:ext cx="1281077" cy="643932"/>
      </dsp:txXfrm>
    </dsp:sp>
    <dsp:sp modelId="{8B934160-A4F5-46A1-823C-B2C80850BD75}">
      <dsp:nvSpPr>
        <dsp:cNvPr id="0" name=""/>
        <dsp:cNvSpPr/>
      </dsp:nvSpPr>
      <dsp:spPr>
        <a:xfrm>
          <a:off x="3305885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3305885" y="243706"/>
        <a:ext cx="196057" cy="196586"/>
      </dsp:txXfrm>
    </dsp:sp>
    <dsp:sp modelId="{07F07989-3F3B-44F1-A7DE-ADDD795E68F4}">
      <dsp:nvSpPr>
        <dsp:cNvPr id="0" name=""/>
        <dsp:cNvSpPr/>
      </dsp:nvSpPr>
      <dsp:spPr>
        <a:xfrm>
          <a:off x="3702229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dirty="0">
              <a:solidFill>
                <a:schemeClr val="bg1"/>
              </a:solidFill>
            </a:rPr>
            <a:t>Cuidado sanitario</a:t>
          </a:r>
        </a:p>
      </dsp:txBody>
      <dsp:txXfrm>
        <a:off x="3722263" y="20034"/>
        <a:ext cx="1281077" cy="643932"/>
      </dsp:txXfrm>
    </dsp:sp>
    <dsp:sp modelId="{F770DBA5-90E8-4276-8BF9-1187B182AD41}">
      <dsp:nvSpPr>
        <dsp:cNvPr id="0" name=""/>
        <dsp:cNvSpPr/>
      </dsp:nvSpPr>
      <dsp:spPr>
        <a:xfrm>
          <a:off x="5155489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5155489" y="243706"/>
        <a:ext cx="196057" cy="196586"/>
      </dsp:txXfrm>
    </dsp:sp>
    <dsp:sp modelId="{DF1235B7-FE3B-4F24-B8E9-1330760DFB6A}">
      <dsp:nvSpPr>
        <dsp:cNvPr id="0" name=""/>
        <dsp:cNvSpPr/>
      </dsp:nvSpPr>
      <dsp:spPr>
        <a:xfrm>
          <a:off x="5551832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Nivel Tecnológico</a:t>
          </a:r>
        </a:p>
      </dsp:txBody>
      <dsp:txXfrm>
        <a:off x="5571866" y="20034"/>
        <a:ext cx="1281077" cy="64393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BC5F3-2F72-40D8-8130-EE734D792288}">
      <dsp:nvSpPr>
        <dsp:cNvPr id="0" name=""/>
        <dsp:cNvSpPr/>
      </dsp:nvSpPr>
      <dsp:spPr>
        <a:xfrm>
          <a:off x="3021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Siembra</a:t>
          </a:r>
        </a:p>
      </dsp:txBody>
      <dsp:txXfrm>
        <a:off x="23055" y="20034"/>
        <a:ext cx="1281077" cy="643932"/>
      </dsp:txXfrm>
    </dsp:sp>
    <dsp:sp modelId="{256076A2-7B96-4C2A-9981-6DDDC0D06305}">
      <dsp:nvSpPr>
        <dsp:cNvPr id="0" name=""/>
        <dsp:cNvSpPr/>
      </dsp:nvSpPr>
      <dsp:spPr>
        <a:xfrm>
          <a:off x="1456281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1456281" y="243706"/>
        <a:ext cx="196057" cy="196586"/>
      </dsp:txXfrm>
    </dsp:sp>
    <dsp:sp modelId="{F1570A85-924E-4D7E-98EB-09DA87755F7C}">
      <dsp:nvSpPr>
        <dsp:cNvPr id="0" name=""/>
        <dsp:cNvSpPr/>
      </dsp:nvSpPr>
      <dsp:spPr>
        <a:xfrm>
          <a:off x="1852625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Fertilización</a:t>
          </a:r>
        </a:p>
      </dsp:txBody>
      <dsp:txXfrm>
        <a:off x="1872659" y="20034"/>
        <a:ext cx="1281077" cy="643932"/>
      </dsp:txXfrm>
    </dsp:sp>
    <dsp:sp modelId="{8B934160-A4F5-46A1-823C-B2C80850BD75}">
      <dsp:nvSpPr>
        <dsp:cNvPr id="0" name=""/>
        <dsp:cNvSpPr/>
      </dsp:nvSpPr>
      <dsp:spPr>
        <a:xfrm>
          <a:off x="3305885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3305885" y="243706"/>
        <a:ext cx="196057" cy="196586"/>
      </dsp:txXfrm>
    </dsp:sp>
    <dsp:sp modelId="{07F07989-3F3B-44F1-A7DE-ADDD795E68F4}">
      <dsp:nvSpPr>
        <dsp:cNvPr id="0" name=""/>
        <dsp:cNvSpPr/>
      </dsp:nvSpPr>
      <dsp:spPr>
        <a:xfrm>
          <a:off x="3702229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dirty="0">
              <a:solidFill>
                <a:schemeClr val="bg1"/>
              </a:solidFill>
            </a:rPr>
            <a:t>Cuidado sanitario</a:t>
          </a:r>
        </a:p>
      </dsp:txBody>
      <dsp:txXfrm>
        <a:off x="3722263" y="20034"/>
        <a:ext cx="1281077" cy="643932"/>
      </dsp:txXfrm>
    </dsp:sp>
    <dsp:sp modelId="{F770DBA5-90E8-4276-8BF9-1187B182AD41}">
      <dsp:nvSpPr>
        <dsp:cNvPr id="0" name=""/>
        <dsp:cNvSpPr/>
      </dsp:nvSpPr>
      <dsp:spPr>
        <a:xfrm>
          <a:off x="5155489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5155489" y="243706"/>
        <a:ext cx="196057" cy="196586"/>
      </dsp:txXfrm>
    </dsp:sp>
    <dsp:sp modelId="{DF1235B7-FE3B-4F24-B8E9-1330760DFB6A}">
      <dsp:nvSpPr>
        <dsp:cNvPr id="0" name=""/>
        <dsp:cNvSpPr/>
      </dsp:nvSpPr>
      <dsp:spPr>
        <a:xfrm>
          <a:off x="5551832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Nivel Tecnológico</a:t>
          </a:r>
        </a:p>
      </dsp:txBody>
      <dsp:txXfrm>
        <a:off x="5571866" y="20034"/>
        <a:ext cx="1281077" cy="643932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BC5F3-2F72-40D8-8130-EE734D792288}">
      <dsp:nvSpPr>
        <dsp:cNvPr id="0" name=""/>
        <dsp:cNvSpPr/>
      </dsp:nvSpPr>
      <dsp:spPr>
        <a:xfrm>
          <a:off x="3021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Siembra</a:t>
          </a:r>
        </a:p>
      </dsp:txBody>
      <dsp:txXfrm>
        <a:off x="23055" y="20034"/>
        <a:ext cx="1281077" cy="643932"/>
      </dsp:txXfrm>
    </dsp:sp>
    <dsp:sp modelId="{256076A2-7B96-4C2A-9981-6DDDC0D06305}">
      <dsp:nvSpPr>
        <dsp:cNvPr id="0" name=""/>
        <dsp:cNvSpPr/>
      </dsp:nvSpPr>
      <dsp:spPr>
        <a:xfrm>
          <a:off x="1456281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1456281" y="243706"/>
        <a:ext cx="196057" cy="196586"/>
      </dsp:txXfrm>
    </dsp:sp>
    <dsp:sp modelId="{F1570A85-924E-4D7E-98EB-09DA87755F7C}">
      <dsp:nvSpPr>
        <dsp:cNvPr id="0" name=""/>
        <dsp:cNvSpPr/>
      </dsp:nvSpPr>
      <dsp:spPr>
        <a:xfrm>
          <a:off x="1852625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Fertilización</a:t>
          </a:r>
        </a:p>
      </dsp:txBody>
      <dsp:txXfrm>
        <a:off x="1872659" y="20034"/>
        <a:ext cx="1281077" cy="643932"/>
      </dsp:txXfrm>
    </dsp:sp>
    <dsp:sp modelId="{8B934160-A4F5-46A1-823C-B2C80850BD75}">
      <dsp:nvSpPr>
        <dsp:cNvPr id="0" name=""/>
        <dsp:cNvSpPr/>
      </dsp:nvSpPr>
      <dsp:spPr>
        <a:xfrm>
          <a:off x="3305885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3305885" y="243706"/>
        <a:ext cx="196057" cy="196586"/>
      </dsp:txXfrm>
    </dsp:sp>
    <dsp:sp modelId="{07F07989-3F3B-44F1-A7DE-ADDD795E68F4}">
      <dsp:nvSpPr>
        <dsp:cNvPr id="0" name=""/>
        <dsp:cNvSpPr/>
      </dsp:nvSpPr>
      <dsp:spPr>
        <a:xfrm>
          <a:off x="3702229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Cuidado sanitario</a:t>
          </a:r>
        </a:p>
      </dsp:txBody>
      <dsp:txXfrm>
        <a:off x="3722263" y="20034"/>
        <a:ext cx="1281077" cy="643932"/>
      </dsp:txXfrm>
    </dsp:sp>
    <dsp:sp modelId="{F770DBA5-90E8-4276-8BF9-1187B182AD41}">
      <dsp:nvSpPr>
        <dsp:cNvPr id="0" name=""/>
        <dsp:cNvSpPr/>
      </dsp:nvSpPr>
      <dsp:spPr>
        <a:xfrm>
          <a:off x="5155489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5155489" y="243706"/>
        <a:ext cx="196057" cy="196586"/>
      </dsp:txXfrm>
    </dsp:sp>
    <dsp:sp modelId="{DF1235B7-FE3B-4F24-B8E9-1330760DFB6A}">
      <dsp:nvSpPr>
        <dsp:cNvPr id="0" name=""/>
        <dsp:cNvSpPr/>
      </dsp:nvSpPr>
      <dsp:spPr>
        <a:xfrm>
          <a:off x="5551832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dirty="0">
              <a:solidFill>
                <a:schemeClr val="bg1"/>
              </a:solidFill>
            </a:rPr>
            <a:t>Nivel Tecnológico</a:t>
          </a:r>
        </a:p>
      </dsp:txBody>
      <dsp:txXfrm>
        <a:off x="5571866" y="20034"/>
        <a:ext cx="1281077" cy="64393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BC5F3-2F72-40D8-8130-EE734D792288}">
      <dsp:nvSpPr>
        <dsp:cNvPr id="0" name=""/>
        <dsp:cNvSpPr/>
      </dsp:nvSpPr>
      <dsp:spPr>
        <a:xfrm>
          <a:off x="3021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Siembra</a:t>
          </a:r>
        </a:p>
      </dsp:txBody>
      <dsp:txXfrm>
        <a:off x="23055" y="20034"/>
        <a:ext cx="1281077" cy="643932"/>
      </dsp:txXfrm>
    </dsp:sp>
    <dsp:sp modelId="{256076A2-7B96-4C2A-9981-6DDDC0D06305}">
      <dsp:nvSpPr>
        <dsp:cNvPr id="0" name=""/>
        <dsp:cNvSpPr/>
      </dsp:nvSpPr>
      <dsp:spPr>
        <a:xfrm>
          <a:off x="1456281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1456281" y="243706"/>
        <a:ext cx="196057" cy="196586"/>
      </dsp:txXfrm>
    </dsp:sp>
    <dsp:sp modelId="{F1570A85-924E-4D7E-98EB-09DA87755F7C}">
      <dsp:nvSpPr>
        <dsp:cNvPr id="0" name=""/>
        <dsp:cNvSpPr/>
      </dsp:nvSpPr>
      <dsp:spPr>
        <a:xfrm>
          <a:off x="1852625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Fertilización</a:t>
          </a:r>
        </a:p>
      </dsp:txBody>
      <dsp:txXfrm>
        <a:off x="1872659" y="20034"/>
        <a:ext cx="1281077" cy="643932"/>
      </dsp:txXfrm>
    </dsp:sp>
    <dsp:sp modelId="{8B934160-A4F5-46A1-823C-B2C80850BD75}">
      <dsp:nvSpPr>
        <dsp:cNvPr id="0" name=""/>
        <dsp:cNvSpPr/>
      </dsp:nvSpPr>
      <dsp:spPr>
        <a:xfrm>
          <a:off x="3305885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3305885" y="243706"/>
        <a:ext cx="196057" cy="196586"/>
      </dsp:txXfrm>
    </dsp:sp>
    <dsp:sp modelId="{07F07989-3F3B-44F1-A7DE-ADDD795E68F4}">
      <dsp:nvSpPr>
        <dsp:cNvPr id="0" name=""/>
        <dsp:cNvSpPr/>
      </dsp:nvSpPr>
      <dsp:spPr>
        <a:xfrm>
          <a:off x="3702229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Cuidado sanitario</a:t>
          </a:r>
        </a:p>
      </dsp:txBody>
      <dsp:txXfrm>
        <a:off x="3722263" y="20034"/>
        <a:ext cx="1281077" cy="643932"/>
      </dsp:txXfrm>
    </dsp:sp>
    <dsp:sp modelId="{F770DBA5-90E8-4276-8BF9-1187B182AD41}">
      <dsp:nvSpPr>
        <dsp:cNvPr id="0" name=""/>
        <dsp:cNvSpPr/>
      </dsp:nvSpPr>
      <dsp:spPr>
        <a:xfrm>
          <a:off x="5155489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5155489" y="243706"/>
        <a:ext cx="196057" cy="196586"/>
      </dsp:txXfrm>
    </dsp:sp>
    <dsp:sp modelId="{DF1235B7-FE3B-4F24-B8E9-1330760DFB6A}">
      <dsp:nvSpPr>
        <dsp:cNvPr id="0" name=""/>
        <dsp:cNvSpPr/>
      </dsp:nvSpPr>
      <dsp:spPr>
        <a:xfrm>
          <a:off x="5551832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dirty="0">
              <a:solidFill>
                <a:schemeClr val="bg1"/>
              </a:solidFill>
            </a:rPr>
            <a:t>Nivel Tecnológico</a:t>
          </a:r>
        </a:p>
      </dsp:txBody>
      <dsp:txXfrm>
        <a:off x="5571866" y="20034"/>
        <a:ext cx="1281077" cy="64393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BC5F3-2F72-40D8-8130-EE734D792288}">
      <dsp:nvSpPr>
        <dsp:cNvPr id="0" name=""/>
        <dsp:cNvSpPr/>
      </dsp:nvSpPr>
      <dsp:spPr>
        <a:xfrm>
          <a:off x="3021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Siembra</a:t>
          </a:r>
        </a:p>
      </dsp:txBody>
      <dsp:txXfrm>
        <a:off x="23055" y="20034"/>
        <a:ext cx="1281077" cy="643932"/>
      </dsp:txXfrm>
    </dsp:sp>
    <dsp:sp modelId="{256076A2-7B96-4C2A-9981-6DDDC0D06305}">
      <dsp:nvSpPr>
        <dsp:cNvPr id="0" name=""/>
        <dsp:cNvSpPr/>
      </dsp:nvSpPr>
      <dsp:spPr>
        <a:xfrm>
          <a:off x="1456281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1456281" y="243706"/>
        <a:ext cx="196057" cy="196586"/>
      </dsp:txXfrm>
    </dsp:sp>
    <dsp:sp modelId="{F1570A85-924E-4D7E-98EB-09DA87755F7C}">
      <dsp:nvSpPr>
        <dsp:cNvPr id="0" name=""/>
        <dsp:cNvSpPr/>
      </dsp:nvSpPr>
      <dsp:spPr>
        <a:xfrm>
          <a:off x="1852625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Fertilización</a:t>
          </a:r>
        </a:p>
      </dsp:txBody>
      <dsp:txXfrm>
        <a:off x="1872659" y="20034"/>
        <a:ext cx="1281077" cy="643932"/>
      </dsp:txXfrm>
    </dsp:sp>
    <dsp:sp modelId="{8B934160-A4F5-46A1-823C-B2C80850BD75}">
      <dsp:nvSpPr>
        <dsp:cNvPr id="0" name=""/>
        <dsp:cNvSpPr/>
      </dsp:nvSpPr>
      <dsp:spPr>
        <a:xfrm>
          <a:off x="3305885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3305885" y="243706"/>
        <a:ext cx="196057" cy="196586"/>
      </dsp:txXfrm>
    </dsp:sp>
    <dsp:sp modelId="{07F07989-3F3B-44F1-A7DE-ADDD795E68F4}">
      <dsp:nvSpPr>
        <dsp:cNvPr id="0" name=""/>
        <dsp:cNvSpPr/>
      </dsp:nvSpPr>
      <dsp:spPr>
        <a:xfrm>
          <a:off x="3702229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Cuidado sanitario</a:t>
          </a:r>
        </a:p>
      </dsp:txBody>
      <dsp:txXfrm>
        <a:off x="3722263" y="20034"/>
        <a:ext cx="1281077" cy="643932"/>
      </dsp:txXfrm>
    </dsp:sp>
    <dsp:sp modelId="{F770DBA5-90E8-4276-8BF9-1187B182AD41}">
      <dsp:nvSpPr>
        <dsp:cNvPr id="0" name=""/>
        <dsp:cNvSpPr/>
      </dsp:nvSpPr>
      <dsp:spPr>
        <a:xfrm>
          <a:off x="5155489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5155489" y="243706"/>
        <a:ext cx="196057" cy="196586"/>
      </dsp:txXfrm>
    </dsp:sp>
    <dsp:sp modelId="{DF1235B7-FE3B-4F24-B8E9-1330760DFB6A}">
      <dsp:nvSpPr>
        <dsp:cNvPr id="0" name=""/>
        <dsp:cNvSpPr/>
      </dsp:nvSpPr>
      <dsp:spPr>
        <a:xfrm>
          <a:off x="5551832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dirty="0">
              <a:solidFill>
                <a:schemeClr val="bg1"/>
              </a:solidFill>
            </a:rPr>
            <a:t>Nivel Tecnológico</a:t>
          </a:r>
        </a:p>
      </dsp:txBody>
      <dsp:txXfrm>
        <a:off x="5571866" y="20034"/>
        <a:ext cx="1281077" cy="64393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FD9EE4-58C9-47DE-B0F5-4B09EBFECFA4}">
      <dsp:nvSpPr>
        <dsp:cNvPr id="0" name=""/>
        <dsp:cNvSpPr/>
      </dsp:nvSpPr>
      <dsp:spPr>
        <a:xfrm>
          <a:off x="278833" y="0"/>
          <a:ext cx="3160111" cy="888681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DE359F-4E5E-420C-9FBA-ED4E1BD6875D}">
      <dsp:nvSpPr>
        <dsp:cNvPr id="0" name=""/>
        <dsp:cNvSpPr/>
      </dsp:nvSpPr>
      <dsp:spPr>
        <a:xfrm>
          <a:off x="0" y="266604"/>
          <a:ext cx="1115333" cy="35547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AR" sz="1100" kern="1200" dirty="0"/>
            <a:t>Campaña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AR" sz="1100" kern="1200" dirty="0"/>
            <a:t>2014/15</a:t>
          </a:r>
        </a:p>
      </dsp:txBody>
      <dsp:txXfrm>
        <a:off x="17353" y="283957"/>
        <a:ext cx="1080627" cy="320766"/>
      </dsp:txXfrm>
    </dsp:sp>
    <dsp:sp modelId="{7861DE3F-23BF-4230-B389-BBB75A55720E}">
      <dsp:nvSpPr>
        <dsp:cNvPr id="0" name=""/>
        <dsp:cNvSpPr/>
      </dsp:nvSpPr>
      <dsp:spPr>
        <a:xfrm>
          <a:off x="1301222" y="266604"/>
          <a:ext cx="1115333" cy="35547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AR" sz="1200" b="1" kern="1200" dirty="0"/>
            <a:t>Campaña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AR" sz="1200" b="1" kern="1200" dirty="0"/>
            <a:t>2016/17</a:t>
          </a:r>
        </a:p>
      </dsp:txBody>
      <dsp:txXfrm>
        <a:off x="1318575" y="283957"/>
        <a:ext cx="1080627" cy="320766"/>
      </dsp:txXfrm>
    </dsp:sp>
    <dsp:sp modelId="{51AF17E5-B8B1-4960-BE18-4454AD751866}">
      <dsp:nvSpPr>
        <dsp:cNvPr id="0" name=""/>
        <dsp:cNvSpPr/>
      </dsp:nvSpPr>
      <dsp:spPr>
        <a:xfrm>
          <a:off x="2602444" y="266604"/>
          <a:ext cx="1115333" cy="35547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AR" sz="1100" b="0" kern="1200" dirty="0"/>
            <a:t>Campaña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AR" sz="1100" b="0" kern="1200" dirty="0"/>
            <a:t>2017/18</a:t>
          </a:r>
        </a:p>
      </dsp:txBody>
      <dsp:txXfrm>
        <a:off x="2619797" y="283957"/>
        <a:ext cx="1080627" cy="3207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D707E4-4B38-4901-A2D7-FDF838234EBE}">
      <dsp:nvSpPr>
        <dsp:cNvPr id="0" name=""/>
        <dsp:cNvSpPr/>
      </dsp:nvSpPr>
      <dsp:spPr>
        <a:xfrm>
          <a:off x="0" y="259199"/>
          <a:ext cx="4392000" cy="345600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576A27-2159-4924-8939-E85E99275A72}">
      <dsp:nvSpPr>
        <dsp:cNvPr id="0" name=""/>
        <dsp:cNvSpPr/>
      </dsp:nvSpPr>
      <dsp:spPr>
        <a:xfrm>
          <a:off x="1513" y="0"/>
          <a:ext cx="613764" cy="34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000" b="1" kern="1200" dirty="0">
              <a:solidFill>
                <a:schemeClr val="bg1">
                  <a:lumMod val="50000"/>
                </a:schemeClr>
              </a:solidFill>
            </a:rPr>
            <a:t>2010/11</a:t>
          </a:r>
        </a:p>
      </dsp:txBody>
      <dsp:txXfrm>
        <a:off x="1513" y="0"/>
        <a:ext cx="613764" cy="345600"/>
      </dsp:txXfrm>
    </dsp:sp>
    <dsp:sp modelId="{0200604C-4E73-4BD6-90CF-3E24FE58C901}">
      <dsp:nvSpPr>
        <dsp:cNvPr id="0" name=""/>
        <dsp:cNvSpPr/>
      </dsp:nvSpPr>
      <dsp:spPr>
        <a:xfrm>
          <a:off x="265195" y="388800"/>
          <a:ext cx="86400" cy="864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69727B-A4D1-4F47-9743-62C0BEDD91EB}">
      <dsp:nvSpPr>
        <dsp:cNvPr id="0" name=""/>
        <dsp:cNvSpPr/>
      </dsp:nvSpPr>
      <dsp:spPr>
        <a:xfrm>
          <a:off x="645966" y="518399"/>
          <a:ext cx="613764" cy="34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000" b="1" kern="1200" dirty="0">
              <a:solidFill>
                <a:schemeClr val="bg1">
                  <a:lumMod val="50000"/>
                </a:schemeClr>
              </a:solidFill>
            </a:rPr>
            <a:t>2012/13</a:t>
          </a:r>
        </a:p>
      </dsp:txBody>
      <dsp:txXfrm>
        <a:off x="645966" y="518399"/>
        <a:ext cx="613764" cy="345600"/>
      </dsp:txXfrm>
    </dsp:sp>
    <dsp:sp modelId="{8DE95DEA-E424-45D7-A566-F1BF77CCD3DC}">
      <dsp:nvSpPr>
        <dsp:cNvPr id="0" name=""/>
        <dsp:cNvSpPr/>
      </dsp:nvSpPr>
      <dsp:spPr>
        <a:xfrm>
          <a:off x="909648" y="388800"/>
          <a:ext cx="86400" cy="864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CB0E41-156E-4D7A-8266-4EF2D13024E0}">
      <dsp:nvSpPr>
        <dsp:cNvPr id="0" name=""/>
        <dsp:cNvSpPr/>
      </dsp:nvSpPr>
      <dsp:spPr>
        <a:xfrm>
          <a:off x="1290419" y="0"/>
          <a:ext cx="613764" cy="34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000" b="1" kern="1200" dirty="0">
              <a:solidFill>
                <a:schemeClr val="bg1">
                  <a:lumMod val="50000"/>
                </a:schemeClr>
              </a:solidFill>
            </a:rPr>
            <a:t>2014/15</a:t>
          </a:r>
        </a:p>
      </dsp:txBody>
      <dsp:txXfrm>
        <a:off x="1290419" y="0"/>
        <a:ext cx="613764" cy="345600"/>
      </dsp:txXfrm>
    </dsp:sp>
    <dsp:sp modelId="{E23DA3E4-FB49-49D1-AD5D-060AC7371984}">
      <dsp:nvSpPr>
        <dsp:cNvPr id="0" name=""/>
        <dsp:cNvSpPr/>
      </dsp:nvSpPr>
      <dsp:spPr>
        <a:xfrm>
          <a:off x="1554102" y="388800"/>
          <a:ext cx="86400" cy="864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69F806-62C9-410D-8278-3B968A9EDEC5}">
      <dsp:nvSpPr>
        <dsp:cNvPr id="0" name=""/>
        <dsp:cNvSpPr/>
      </dsp:nvSpPr>
      <dsp:spPr>
        <a:xfrm>
          <a:off x="1934872" y="518399"/>
          <a:ext cx="727507" cy="34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000" b="1" i="1" kern="1200" dirty="0">
              <a:solidFill>
                <a:schemeClr val="bg1">
                  <a:lumMod val="50000"/>
                </a:schemeClr>
              </a:solidFill>
            </a:rPr>
            <a:t>2016/17</a:t>
          </a:r>
        </a:p>
      </dsp:txBody>
      <dsp:txXfrm>
        <a:off x="1934872" y="518399"/>
        <a:ext cx="727507" cy="345600"/>
      </dsp:txXfrm>
    </dsp:sp>
    <dsp:sp modelId="{2DA1B215-9987-4663-B36E-BC34967086C1}">
      <dsp:nvSpPr>
        <dsp:cNvPr id="0" name=""/>
        <dsp:cNvSpPr/>
      </dsp:nvSpPr>
      <dsp:spPr>
        <a:xfrm>
          <a:off x="2255426" y="388800"/>
          <a:ext cx="86400" cy="864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852E42-6D56-418B-AB7B-00B5370FC745}">
      <dsp:nvSpPr>
        <dsp:cNvPr id="0" name=""/>
        <dsp:cNvSpPr/>
      </dsp:nvSpPr>
      <dsp:spPr>
        <a:xfrm>
          <a:off x="2693068" y="0"/>
          <a:ext cx="613764" cy="34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b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000" b="1" kern="1200" dirty="0">
              <a:solidFill>
                <a:schemeClr val="bg1">
                  <a:lumMod val="50000"/>
                </a:schemeClr>
              </a:solidFill>
            </a:rPr>
            <a:t>2017/18</a:t>
          </a:r>
        </a:p>
      </dsp:txBody>
      <dsp:txXfrm>
        <a:off x="2693068" y="0"/>
        <a:ext cx="613764" cy="345600"/>
      </dsp:txXfrm>
    </dsp:sp>
    <dsp:sp modelId="{1099B5AA-61CC-4877-B3A2-93FDEEC0E54B}">
      <dsp:nvSpPr>
        <dsp:cNvPr id="0" name=""/>
        <dsp:cNvSpPr/>
      </dsp:nvSpPr>
      <dsp:spPr>
        <a:xfrm>
          <a:off x="2956751" y="388800"/>
          <a:ext cx="86400" cy="864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AA8E13-CFF8-4D37-AEDD-A7DE743A74EB}">
      <dsp:nvSpPr>
        <dsp:cNvPr id="0" name=""/>
        <dsp:cNvSpPr/>
      </dsp:nvSpPr>
      <dsp:spPr>
        <a:xfrm>
          <a:off x="3337521" y="518399"/>
          <a:ext cx="613764" cy="345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t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000" b="1" kern="1200" dirty="0">
              <a:solidFill>
                <a:schemeClr val="bg1">
                  <a:lumMod val="50000"/>
                </a:schemeClr>
              </a:solidFill>
            </a:rPr>
            <a:t>…...</a:t>
          </a:r>
        </a:p>
      </dsp:txBody>
      <dsp:txXfrm>
        <a:off x="3337521" y="518399"/>
        <a:ext cx="613764" cy="345600"/>
      </dsp:txXfrm>
    </dsp:sp>
    <dsp:sp modelId="{86C4F982-63E0-426F-888D-85FB5B64D726}">
      <dsp:nvSpPr>
        <dsp:cNvPr id="0" name=""/>
        <dsp:cNvSpPr/>
      </dsp:nvSpPr>
      <dsp:spPr>
        <a:xfrm>
          <a:off x="3601204" y="388800"/>
          <a:ext cx="86400" cy="864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3931AD-540D-45FE-9899-D96A197A0CC1}">
      <dsp:nvSpPr>
        <dsp:cNvPr id="0" name=""/>
        <dsp:cNvSpPr/>
      </dsp:nvSpPr>
      <dsp:spPr>
        <a:xfrm>
          <a:off x="778353" y="0"/>
          <a:ext cx="3328144" cy="3328144"/>
        </a:xfrm>
        <a:prstGeom prst="triangl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2CE9CB-3FC2-48A3-B231-5D27E85A7EAE}">
      <dsp:nvSpPr>
        <dsp:cNvPr id="0" name=""/>
        <dsp:cNvSpPr/>
      </dsp:nvSpPr>
      <dsp:spPr>
        <a:xfrm>
          <a:off x="2442425" y="334601"/>
          <a:ext cx="2163293" cy="78783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Recaudación: 8.986</a:t>
          </a:r>
        </a:p>
      </dsp:txBody>
      <dsp:txXfrm>
        <a:off x="2480884" y="373060"/>
        <a:ext cx="2086375" cy="710916"/>
      </dsp:txXfrm>
    </dsp:sp>
    <dsp:sp modelId="{D99AE45F-AA7C-4D43-ADC0-C3EDEB4CC952}">
      <dsp:nvSpPr>
        <dsp:cNvPr id="0" name=""/>
        <dsp:cNvSpPr/>
      </dsp:nvSpPr>
      <dsp:spPr>
        <a:xfrm>
          <a:off x="2442425" y="1220915"/>
          <a:ext cx="2163293" cy="78783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153123"/>
              <a:satOff val="-2196"/>
              <a:lumOff val="128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dirty="0"/>
            <a:t>VA: 28.618</a:t>
          </a:r>
        </a:p>
      </dsp:txBody>
      <dsp:txXfrm>
        <a:off x="2480884" y="1259374"/>
        <a:ext cx="2086375" cy="710916"/>
      </dsp:txXfrm>
    </dsp:sp>
    <dsp:sp modelId="{D3E0E0C7-4AA7-44CE-8247-8F84D8EC0AD0}">
      <dsp:nvSpPr>
        <dsp:cNvPr id="0" name=""/>
        <dsp:cNvSpPr/>
      </dsp:nvSpPr>
      <dsp:spPr>
        <a:xfrm>
          <a:off x="2442425" y="2107228"/>
          <a:ext cx="2163293" cy="78783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kern="1200" dirty="0"/>
            <a:t>VBP: 40.223</a:t>
          </a:r>
        </a:p>
      </dsp:txBody>
      <dsp:txXfrm>
        <a:off x="2480884" y="2145687"/>
        <a:ext cx="2086375" cy="71091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FF4930-AAC3-4AA9-AEAF-B581B8805D22}">
      <dsp:nvSpPr>
        <dsp:cNvPr id="0" name=""/>
        <dsp:cNvSpPr/>
      </dsp:nvSpPr>
      <dsp:spPr>
        <a:xfrm>
          <a:off x="470773" y="938470"/>
          <a:ext cx="2186415" cy="1803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/>
            <a:t>Situación Excesos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/>
            <a:t>Hídricos</a:t>
          </a:r>
        </a:p>
      </dsp:txBody>
      <dsp:txXfrm>
        <a:off x="512273" y="979970"/>
        <a:ext cx="2103415" cy="1333906"/>
      </dsp:txXfrm>
    </dsp:sp>
    <dsp:sp modelId="{E7B04C3F-A99D-4DB9-9987-8942FA4478E0}">
      <dsp:nvSpPr>
        <dsp:cNvPr id="0" name=""/>
        <dsp:cNvSpPr/>
      </dsp:nvSpPr>
      <dsp:spPr>
        <a:xfrm>
          <a:off x="1670739" y="1264737"/>
          <a:ext cx="2563714" cy="2563714"/>
        </a:xfrm>
        <a:prstGeom prst="leftCircularArrow">
          <a:avLst>
            <a:gd name="adj1" fmla="val 3745"/>
            <a:gd name="adj2" fmla="val 467407"/>
            <a:gd name="adj3" fmla="val 2242917"/>
            <a:gd name="adj4" fmla="val 9024489"/>
            <a:gd name="adj5" fmla="val 43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D84F9A4-FC77-499B-A9E4-62BDE86ED2A1}">
      <dsp:nvSpPr>
        <dsp:cNvPr id="0" name=""/>
        <dsp:cNvSpPr/>
      </dsp:nvSpPr>
      <dsp:spPr>
        <a:xfrm>
          <a:off x="956643" y="2355377"/>
          <a:ext cx="1943480" cy="77285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/>
            <a:t>PRODUCCIÓN</a:t>
          </a:r>
        </a:p>
      </dsp:txBody>
      <dsp:txXfrm>
        <a:off x="979279" y="2378013"/>
        <a:ext cx="1898208" cy="727586"/>
      </dsp:txXfrm>
    </dsp:sp>
    <dsp:sp modelId="{94D0BB11-8CD0-4643-984D-E71BF44773C6}">
      <dsp:nvSpPr>
        <dsp:cNvPr id="0" name=""/>
        <dsp:cNvSpPr/>
      </dsp:nvSpPr>
      <dsp:spPr>
        <a:xfrm>
          <a:off x="3357324" y="938470"/>
          <a:ext cx="2186415" cy="1803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/>
            <a:t>Disminución Precios Complejo Soja</a:t>
          </a:r>
        </a:p>
      </dsp:txBody>
      <dsp:txXfrm>
        <a:off x="3398824" y="1366399"/>
        <a:ext cx="2103415" cy="1333906"/>
      </dsp:txXfrm>
    </dsp:sp>
    <dsp:sp modelId="{9D14BB5C-FDCE-4F2B-8370-61D7A8A27D1A}">
      <dsp:nvSpPr>
        <dsp:cNvPr id="0" name=""/>
        <dsp:cNvSpPr/>
      </dsp:nvSpPr>
      <dsp:spPr>
        <a:xfrm>
          <a:off x="4539070" y="-218882"/>
          <a:ext cx="2843089" cy="2843089"/>
        </a:xfrm>
        <a:prstGeom prst="circularArrow">
          <a:avLst>
            <a:gd name="adj1" fmla="val 3377"/>
            <a:gd name="adj2" fmla="val 417786"/>
            <a:gd name="adj3" fmla="val 19406703"/>
            <a:gd name="adj4" fmla="val 12575511"/>
            <a:gd name="adj5" fmla="val 394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282CCDC-4EFF-4A58-B790-DA56ACEC0493}">
      <dsp:nvSpPr>
        <dsp:cNvPr id="0" name=""/>
        <dsp:cNvSpPr/>
      </dsp:nvSpPr>
      <dsp:spPr>
        <a:xfrm>
          <a:off x="3843194" y="552041"/>
          <a:ext cx="1943480" cy="772858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/>
            <a:t>PRECIOS</a:t>
          </a:r>
        </a:p>
      </dsp:txBody>
      <dsp:txXfrm>
        <a:off x="3865830" y="574677"/>
        <a:ext cx="1898208" cy="727586"/>
      </dsp:txXfrm>
    </dsp:sp>
    <dsp:sp modelId="{9081CB2F-8C0E-41C2-A261-259A33139C35}">
      <dsp:nvSpPr>
        <dsp:cNvPr id="0" name=""/>
        <dsp:cNvSpPr/>
      </dsp:nvSpPr>
      <dsp:spPr>
        <a:xfrm>
          <a:off x="6243875" y="938470"/>
          <a:ext cx="2186415" cy="18033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/>
            <a:t>Soja </a:t>
          </a:r>
          <a:r>
            <a:rPr lang="es-ES" sz="1800" b="1" kern="1200" dirty="0">
              <a:solidFill>
                <a:srgbClr val="FF0000"/>
              </a:solidFill>
            </a:rPr>
            <a:t>(– 3,8%)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/>
            <a:t>Maíz </a:t>
          </a:r>
          <a:r>
            <a:rPr lang="es-ES" sz="1800" b="1" kern="1200" dirty="0">
              <a:solidFill>
                <a:schemeClr val="accent3"/>
              </a:solidFill>
            </a:rPr>
            <a:t>(+2,4%)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/>
            <a:t>Trigo </a:t>
          </a:r>
          <a:r>
            <a:rPr lang="es-ES" sz="1800" b="1" kern="1200" dirty="0">
              <a:solidFill>
                <a:schemeClr val="accent3"/>
              </a:solidFill>
            </a:rPr>
            <a:t>(+1%)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kern="1200" dirty="0"/>
            <a:t>Girasol </a:t>
          </a:r>
          <a:r>
            <a:rPr lang="es-ES" sz="1800" b="1" kern="1200" dirty="0">
              <a:solidFill>
                <a:schemeClr val="accent3"/>
              </a:solidFill>
            </a:rPr>
            <a:t>(+9,2%)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800" kern="1200" dirty="0"/>
        </a:p>
      </dsp:txBody>
      <dsp:txXfrm>
        <a:off x="6285375" y="979970"/>
        <a:ext cx="2103415" cy="1333906"/>
      </dsp:txXfrm>
    </dsp:sp>
    <dsp:sp modelId="{12317ABB-55C8-42D3-8CAF-DD8DEACDE657}">
      <dsp:nvSpPr>
        <dsp:cNvPr id="0" name=""/>
        <dsp:cNvSpPr/>
      </dsp:nvSpPr>
      <dsp:spPr>
        <a:xfrm>
          <a:off x="6729745" y="2355377"/>
          <a:ext cx="1943480" cy="772858"/>
        </a:xfrm>
        <a:prstGeom prst="roundRect">
          <a:avLst>
            <a:gd name="adj" fmla="val 10000"/>
          </a:avLst>
        </a:prstGeom>
        <a:solidFill>
          <a:schemeClr val="accent6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b="1" kern="1200" dirty="0"/>
            <a:t>PB Total Cadenas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ES" sz="2000" b="1" kern="1200" dirty="0"/>
            <a:t>-1,1%</a:t>
          </a:r>
        </a:p>
      </dsp:txBody>
      <dsp:txXfrm>
        <a:off x="6752381" y="2378013"/>
        <a:ext cx="1898208" cy="727586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6AED79-E5AA-44BA-8580-2BC6EE787954}">
      <dsp:nvSpPr>
        <dsp:cNvPr id="0" name=""/>
        <dsp:cNvSpPr/>
      </dsp:nvSpPr>
      <dsp:spPr>
        <a:xfrm>
          <a:off x="333569" y="531671"/>
          <a:ext cx="1615945" cy="161599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23A144-45A9-4DDE-B4DE-F641C147D26A}">
      <dsp:nvSpPr>
        <dsp:cNvPr id="0" name=""/>
        <dsp:cNvSpPr/>
      </dsp:nvSpPr>
      <dsp:spPr>
        <a:xfrm>
          <a:off x="1947181" y="1011255"/>
          <a:ext cx="968634" cy="642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400" kern="1200" dirty="0"/>
            <a:t>VBP</a:t>
          </a:r>
        </a:p>
      </dsp:txBody>
      <dsp:txXfrm>
        <a:off x="1947181" y="1011255"/>
        <a:ext cx="968634" cy="642517"/>
      </dsp:txXfrm>
    </dsp:sp>
    <dsp:sp modelId="{0109EDC6-20C3-4DCA-8721-4D3A64443913}">
      <dsp:nvSpPr>
        <dsp:cNvPr id="0" name=""/>
        <dsp:cNvSpPr/>
      </dsp:nvSpPr>
      <dsp:spPr>
        <a:xfrm>
          <a:off x="690465" y="1116725"/>
          <a:ext cx="901570" cy="450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+4.700</a:t>
          </a:r>
        </a:p>
      </dsp:txBody>
      <dsp:txXfrm>
        <a:off x="690465" y="1116725"/>
        <a:ext cx="901570" cy="450731"/>
      </dsp:txXfrm>
    </dsp:sp>
    <dsp:sp modelId="{DF55DEA7-46F8-492E-BD94-D333F0C520DE}">
      <dsp:nvSpPr>
        <dsp:cNvPr id="0" name=""/>
        <dsp:cNvSpPr/>
      </dsp:nvSpPr>
      <dsp:spPr>
        <a:xfrm>
          <a:off x="0" y="1567457"/>
          <a:ext cx="1388219" cy="1388807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AAF09B-51BA-4A96-BED0-9B8045FDAB56}">
      <dsp:nvSpPr>
        <dsp:cNvPr id="0" name=""/>
        <dsp:cNvSpPr/>
      </dsp:nvSpPr>
      <dsp:spPr>
        <a:xfrm>
          <a:off x="1505727" y="1951270"/>
          <a:ext cx="968634" cy="642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2400" kern="1200" dirty="0"/>
            <a:t>VA</a:t>
          </a:r>
        </a:p>
      </dsp:txBody>
      <dsp:txXfrm>
        <a:off x="1505727" y="1951270"/>
        <a:ext cx="968634" cy="642517"/>
      </dsp:txXfrm>
    </dsp:sp>
    <dsp:sp modelId="{7B75EC28-401D-4CE9-9A1A-DCE03B28E388}">
      <dsp:nvSpPr>
        <dsp:cNvPr id="0" name=""/>
        <dsp:cNvSpPr/>
      </dsp:nvSpPr>
      <dsp:spPr>
        <a:xfrm>
          <a:off x="239680" y="2047042"/>
          <a:ext cx="901570" cy="450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+4.400</a:t>
          </a:r>
        </a:p>
      </dsp:txBody>
      <dsp:txXfrm>
        <a:off x="239680" y="2047042"/>
        <a:ext cx="901570" cy="450731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488145-647E-42BB-B69E-B12FF85D95BF}">
      <dsp:nvSpPr>
        <dsp:cNvPr id="0" name=""/>
        <dsp:cNvSpPr/>
      </dsp:nvSpPr>
      <dsp:spPr>
        <a:xfrm>
          <a:off x="-4232764" y="-649439"/>
          <a:ext cx="5043295" cy="5043295"/>
        </a:xfrm>
        <a:prstGeom prst="blockArc">
          <a:avLst>
            <a:gd name="adj1" fmla="val 18900000"/>
            <a:gd name="adj2" fmla="val 2700000"/>
            <a:gd name="adj3" fmla="val 428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C82E13-5092-4517-B1B0-36443303AE40}">
      <dsp:nvSpPr>
        <dsp:cNvPr id="0" name=""/>
        <dsp:cNvSpPr/>
      </dsp:nvSpPr>
      <dsp:spPr>
        <a:xfrm>
          <a:off x="424652" y="287870"/>
          <a:ext cx="8454200" cy="57604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33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El gran crecimiento se consiguió en la campaña 16/17, respondiendo al nuevo marco normativo. Clima y precio limitan esta campaña un nuevo crecimiento del PB Total.</a:t>
          </a:r>
        </a:p>
      </dsp:txBody>
      <dsp:txXfrm>
        <a:off x="424652" y="287870"/>
        <a:ext cx="8454200" cy="576040"/>
      </dsp:txXfrm>
    </dsp:sp>
    <dsp:sp modelId="{FD00A967-0287-45EE-9F45-F9544340EA89}">
      <dsp:nvSpPr>
        <dsp:cNvPr id="0" name=""/>
        <dsp:cNvSpPr/>
      </dsp:nvSpPr>
      <dsp:spPr>
        <a:xfrm>
          <a:off x="64627" y="215865"/>
          <a:ext cx="720051" cy="7200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5D562C-6E41-45BA-B64C-9BD15958DE8A}">
      <dsp:nvSpPr>
        <dsp:cNvPr id="0" name=""/>
        <dsp:cNvSpPr/>
      </dsp:nvSpPr>
      <dsp:spPr>
        <a:xfrm>
          <a:off x="754910" y="1152081"/>
          <a:ext cx="8123942" cy="576040"/>
        </a:xfrm>
        <a:prstGeom prst="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33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Se destaca la necesidad de abordar la agenda de la competitividad a escala regional.</a:t>
          </a:r>
        </a:p>
      </dsp:txBody>
      <dsp:txXfrm>
        <a:off x="754910" y="1152081"/>
        <a:ext cx="8123942" cy="576040"/>
      </dsp:txXfrm>
    </dsp:sp>
    <dsp:sp modelId="{F454E1B5-3FBA-4640-99CE-6466E0CA347E}">
      <dsp:nvSpPr>
        <dsp:cNvPr id="0" name=""/>
        <dsp:cNvSpPr/>
      </dsp:nvSpPr>
      <dsp:spPr>
        <a:xfrm>
          <a:off x="394884" y="1080076"/>
          <a:ext cx="720051" cy="7200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7E79C6-F59D-4A59-9CC6-FE733D14A56C}">
      <dsp:nvSpPr>
        <dsp:cNvPr id="0" name=""/>
        <dsp:cNvSpPr/>
      </dsp:nvSpPr>
      <dsp:spPr>
        <a:xfrm>
          <a:off x="754910" y="2016293"/>
          <a:ext cx="8123942" cy="576040"/>
        </a:xfrm>
        <a:prstGeom prst="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33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De mantenerse las actuales tendencias la producción y las exportaciones continuarán creciendo. El potencial es aún mayor.</a:t>
          </a:r>
        </a:p>
      </dsp:txBody>
      <dsp:txXfrm>
        <a:off x="754910" y="2016293"/>
        <a:ext cx="8123942" cy="576040"/>
      </dsp:txXfrm>
    </dsp:sp>
    <dsp:sp modelId="{0B23C8F0-25D4-4E9C-86B2-5C74DB175FFE}">
      <dsp:nvSpPr>
        <dsp:cNvPr id="0" name=""/>
        <dsp:cNvSpPr/>
      </dsp:nvSpPr>
      <dsp:spPr>
        <a:xfrm>
          <a:off x="394884" y="1944288"/>
          <a:ext cx="720051" cy="7200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93C51A-7B71-4434-8884-7664607A5DDE}">
      <dsp:nvSpPr>
        <dsp:cNvPr id="0" name=""/>
        <dsp:cNvSpPr/>
      </dsp:nvSpPr>
      <dsp:spPr>
        <a:xfrm>
          <a:off x="424652" y="2880504"/>
          <a:ext cx="8454200" cy="576040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33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Alcanzarlo dependerá de la superación de cuellos de botella que ya hoy son restrictivos: tecnología, acceso a mercados, gestión de riesgos, infraestructura.</a:t>
          </a:r>
        </a:p>
      </dsp:txBody>
      <dsp:txXfrm>
        <a:off x="424652" y="2880504"/>
        <a:ext cx="8454200" cy="576040"/>
      </dsp:txXfrm>
    </dsp:sp>
    <dsp:sp modelId="{1A7551D1-A455-4AE0-A88D-2160EDD8C5C6}">
      <dsp:nvSpPr>
        <dsp:cNvPr id="0" name=""/>
        <dsp:cNvSpPr/>
      </dsp:nvSpPr>
      <dsp:spPr>
        <a:xfrm>
          <a:off x="64627" y="2808499"/>
          <a:ext cx="720051" cy="7200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5C5656-51A7-43A6-9290-0AEB7FEE47EF}">
      <dsp:nvSpPr>
        <dsp:cNvPr id="0" name=""/>
        <dsp:cNvSpPr/>
      </dsp:nvSpPr>
      <dsp:spPr>
        <a:xfrm>
          <a:off x="-1173303" y="-184618"/>
          <a:ext cx="1411204" cy="1411204"/>
        </a:xfrm>
        <a:prstGeom prst="blockArc">
          <a:avLst>
            <a:gd name="adj1" fmla="val 18900000"/>
            <a:gd name="adj2" fmla="val 2700000"/>
            <a:gd name="adj3" fmla="val 1531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3CC84B-2A8A-45E2-B205-FDA01E28B37B}">
      <dsp:nvSpPr>
        <dsp:cNvPr id="0" name=""/>
        <dsp:cNvSpPr/>
      </dsp:nvSpPr>
      <dsp:spPr>
        <a:xfrm>
          <a:off x="191539" y="148855"/>
          <a:ext cx="2668278" cy="297669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75" tIns="27940" rIns="27940" bIns="27940" numCol="1" spcCol="1270" anchor="ctr" anchorCtr="0">
          <a:noAutofit/>
        </a:bodyPr>
        <a:lstStyle/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Uso de insumos + Manejo agronómico</a:t>
          </a:r>
        </a:p>
      </dsp:txBody>
      <dsp:txXfrm>
        <a:off x="191539" y="148855"/>
        <a:ext cx="2668278" cy="297669"/>
      </dsp:txXfrm>
    </dsp:sp>
    <dsp:sp modelId="{9C7CA688-384C-4CEF-8343-67CB9974B142}">
      <dsp:nvSpPr>
        <dsp:cNvPr id="0" name=""/>
        <dsp:cNvSpPr/>
      </dsp:nvSpPr>
      <dsp:spPr>
        <a:xfrm>
          <a:off x="5496" y="111646"/>
          <a:ext cx="372086" cy="3720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C06367-E801-4250-A6FF-0770024E5DCA}">
      <dsp:nvSpPr>
        <dsp:cNvPr id="0" name=""/>
        <dsp:cNvSpPr/>
      </dsp:nvSpPr>
      <dsp:spPr>
        <a:xfrm>
          <a:off x="191539" y="595443"/>
          <a:ext cx="2668278" cy="297669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275" tIns="27940" rIns="27940" bIns="27940" numCol="1" spcCol="1270" anchor="ctr" anchorCtr="0">
          <a:noAutofit/>
        </a:bodyPr>
        <a:lstStyle/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1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 Niveles: Alto – Medio – Bajo	</a:t>
          </a:r>
        </a:p>
      </dsp:txBody>
      <dsp:txXfrm>
        <a:off x="191539" y="595443"/>
        <a:ext cx="2668278" cy="297669"/>
      </dsp:txXfrm>
    </dsp:sp>
    <dsp:sp modelId="{037BC9E8-C376-47B4-BF48-04A641FC502E}">
      <dsp:nvSpPr>
        <dsp:cNvPr id="0" name=""/>
        <dsp:cNvSpPr/>
      </dsp:nvSpPr>
      <dsp:spPr>
        <a:xfrm>
          <a:off x="5496" y="558234"/>
          <a:ext cx="372086" cy="3720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FD9EE4-58C9-47DE-B0F5-4B09EBFECFA4}">
      <dsp:nvSpPr>
        <dsp:cNvPr id="0" name=""/>
        <dsp:cNvSpPr/>
      </dsp:nvSpPr>
      <dsp:spPr>
        <a:xfrm>
          <a:off x="240288" y="0"/>
          <a:ext cx="2723270" cy="1080000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DE359F-4E5E-420C-9FBA-ED4E1BD6875D}">
      <dsp:nvSpPr>
        <dsp:cNvPr id="0" name=""/>
        <dsp:cNvSpPr/>
      </dsp:nvSpPr>
      <dsp:spPr>
        <a:xfrm>
          <a:off x="0" y="324000"/>
          <a:ext cx="961154" cy="4320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AR" sz="1200" kern="1200" dirty="0"/>
            <a:t>Campaña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AR" sz="1200" kern="1200" dirty="0"/>
            <a:t>2014/15</a:t>
          </a:r>
        </a:p>
      </dsp:txBody>
      <dsp:txXfrm>
        <a:off x="21089" y="345089"/>
        <a:ext cx="918976" cy="389822"/>
      </dsp:txXfrm>
    </dsp:sp>
    <dsp:sp modelId="{7861DE3F-23BF-4230-B389-BBB75A55720E}">
      <dsp:nvSpPr>
        <dsp:cNvPr id="0" name=""/>
        <dsp:cNvSpPr/>
      </dsp:nvSpPr>
      <dsp:spPr>
        <a:xfrm>
          <a:off x="1121346" y="324000"/>
          <a:ext cx="961154" cy="4320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AR" sz="1400" b="1" kern="1200" dirty="0"/>
            <a:t>Campaña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AR" sz="1400" b="1" kern="1200" dirty="0"/>
            <a:t>2016/17</a:t>
          </a:r>
        </a:p>
      </dsp:txBody>
      <dsp:txXfrm>
        <a:off x="1142435" y="345089"/>
        <a:ext cx="918976" cy="389822"/>
      </dsp:txXfrm>
    </dsp:sp>
    <dsp:sp modelId="{51AF17E5-B8B1-4960-BE18-4454AD751866}">
      <dsp:nvSpPr>
        <dsp:cNvPr id="0" name=""/>
        <dsp:cNvSpPr/>
      </dsp:nvSpPr>
      <dsp:spPr>
        <a:xfrm>
          <a:off x="2242693" y="324000"/>
          <a:ext cx="961154" cy="4320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AR" sz="1200" b="0" kern="1200" dirty="0"/>
            <a:t>Campaña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s-AR" sz="1200" b="0" kern="1200" dirty="0"/>
            <a:t>2017/18</a:t>
          </a:r>
        </a:p>
      </dsp:txBody>
      <dsp:txXfrm>
        <a:off x="2263782" y="345089"/>
        <a:ext cx="918976" cy="38982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BC5F3-2F72-40D8-8130-EE734D792288}">
      <dsp:nvSpPr>
        <dsp:cNvPr id="0" name=""/>
        <dsp:cNvSpPr/>
      </dsp:nvSpPr>
      <dsp:spPr>
        <a:xfrm>
          <a:off x="3021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dirty="0">
              <a:solidFill>
                <a:schemeClr val="bg1"/>
              </a:solidFill>
            </a:rPr>
            <a:t>Siembra</a:t>
          </a:r>
        </a:p>
      </dsp:txBody>
      <dsp:txXfrm>
        <a:off x="23055" y="20034"/>
        <a:ext cx="1281077" cy="643932"/>
      </dsp:txXfrm>
    </dsp:sp>
    <dsp:sp modelId="{256076A2-7B96-4C2A-9981-6DDDC0D06305}">
      <dsp:nvSpPr>
        <dsp:cNvPr id="0" name=""/>
        <dsp:cNvSpPr/>
      </dsp:nvSpPr>
      <dsp:spPr>
        <a:xfrm>
          <a:off x="1456281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1456281" y="243706"/>
        <a:ext cx="196057" cy="196586"/>
      </dsp:txXfrm>
    </dsp:sp>
    <dsp:sp modelId="{F1570A85-924E-4D7E-98EB-09DA87755F7C}">
      <dsp:nvSpPr>
        <dsp:cNvPr id="0" name=""/>
        <dsp:cNvSpPr/>
      </dsp:nvSpPr>
      <dsp:spPr>
        <a:xfrm>
          <a:off x="1852625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Fertilización</a:t>
          </a:r>
        </a:p>
      </dsp:txBody>
      <dsp:txXfrm>
        <a:off x="1872659" y="20034"/>
        <a:ext cx="1281077" cy="643932"/>
      </dsp:txXfrm>
    </dsp:sp>
    <dsp:sp modelId="{8B934160-A4F5-46A1-823C-B2C80850BD75}">
      <dsp:nvSpPr>
        <dsp:cNvPr id="0" name=""/>
        <dsp:cNvSpPr/>
      </dsp:nvSpPr>
      <dsp:spPr>
        <a:xfrm>
          <a:off x="3305885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3305885" y="243706"/>
        <a:ext cx="196057" cy="196586"/>
      </dsp:txXfrm>
    </dsp:sp>
    <dsp:sp modelId="{07F07989-3F3B-44F1-A7DE-ADDD795E68F4}">
      <dsp:nvSpPr>
        <dsp:cNvPr id="0" name=""/>
        <dsp:cNvSpPr/>
      </dsp:nvSpPr>
      <dsp:spPr>
        <a:xfrm>
          <a:off x="3702229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Cuidado sanitario</a:t>
          </a:r>
        </a:p>
      </dsp:txBody>
      <dsp:txXfrm>
        <a:off x="3722263" y="20034"/>
        <a:ext cx="1281077" cy="643932"/>
      </dsp:txXfrm>
    </dsp:sp>
    <dsp:sp modelId="{F770DBA5-90E8-4276-8BF9-1187B182AD41}">
      <dsp:nvSpPr>
        <dsp:cNvPr id="0" name=""/>
        <dsp:cNvSpPr/>
      </dsp:nvSpPr>
      <dsp:spPr>
        <a:xfrm>
          <a:off x="5155489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5155489" y="243706"/>
        <a:ext cx="196057" cy="196586"/>
      </dsp:txXfrm>
    </dsp:sp>
    <dsp:sp modelId="{DF1235B7-FE3B-4F24-B8E9-1330760DFB6A}">
      <dsp:nvSpPr>
        <dsp:cNvPr id="0" name=""/>
        <dsp:cNvSpPr/>
      </dsp:nvSpPr>
      <dsp:spPr>
        <a:xfrm>
          <a:off x="5551832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Nivel Tecnológico</a:t>
          </a:r>
        </a:p>
      </dsp:txBody>
      <dsp:txXfrm>
        <a:off x="5571866" y="20034"/>
        <a:ext cx="1281077" cy="64393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BC5F3-2F72-40D8-8130-EE734D792288}">
      <dsp:nvSpPr>
        <dsp:cNvPr id="0" name=""/>
        <dsp:cNvSpPr/>
      </dsp:nvSpPr>
      <dsp:spPr>
        <a:xfrm>
          <a:off x="3021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dirty="0">
              <a:solidFill>
                <a:schemeClr val="bg1"/>
              </a:solidFill>
            </a:rPr>
            <a:t>Siembra</a:t>
          </a:r>
        </a:p>
      </dsp:txBody>
      <dsp:txXfrm>
        <a:off x="23055" y="20034"/>
        <a:ext cx="1281077" cy="643932"/>
      </dsp:txXfrm>
    </dsp:sp>
    <dsp:sp modelId="{256076A2-7B96-4C2A-9981-6DDDC0D06305}">
      <dsp:nvSpPr>
        <dsp:cNvPr id="0" name=""/>
        <dsp:cNvSpPr/>
      </dsp:nvSpPr>
      <dsp:spPr>
        <a:xfrm>
          <a:off x="1456281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1456281" y="243706"/>
        <a:ext cx="196057" cy="196586"/>
      </dsp:txXfrm>
    </dsp:sp>
    <dsp:sp modelId="{F1570A85-924E-4D7E-98EB-09DA87755F7C}">
      <dsp:nvSpPr>
        <dsp:cNvPr id="0" name=""/>
        <dsp:cNvSpPr/>
      </dsp:nvSpPr>
      <dsp:spPr>
        <a:xfrm>
          <a:off x="1852625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Fertilización</a:t>
          </a:r>
        </a:p>
      </dsp:txBody>
      <dsp:txXfrm>
        <a:off x="1872659" y="20034"/>
        <a:ext cx="1281077" cy="643932"/>
      </dsp:txXfrm>
    </dsp:sp>
    <dsp:sp modelId="{8B934160-A4F5-46A1-823C-B2C80850BD75}">
      <dsp:nvSpPr>
        <dsp:cNvPr id="0" name=""/>
        <dsp:cNvSpPr/>
      </dsp:nvSpPr>
      <dsp:spPr>
        <a:xfrm>
          <a:off x="3305885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3305885" y="243706"/>
        <a:ext cx="196057" cy="196586"/>
      </dsp:txXfrm>
    </dsp:sp>
    <dsp:sp modelId="{07F07989-3F3B-44F1-A7DE-ADDD795E68F4}">
      <dsp:nvSpPr>
        <dsp:cNvPr id="0" name=""/>
        <dsp:cNvSpPr/>
      </dsp:nvSpPr>
      <dsp:spPr>
        <a:xfrm>
          <a:off x="3702229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Cuidado sanitario</a:t>
          </a:r>
        </a:p>
      </dsp:txBody>
      <dsp:txXfrm>
        <a:off x="3722263" y="20034"/>
        <a:ext cx="1281077" cy="643932"/>
      </dsp:txXfrm>
    </dsp:sp>
    <dsp:sp modelId="{F770DBA5-90E8-4276-8BF9-1187B182AD41}">
      <dsp:nvSpPr>
        <dsp:cNvPr id="0" name=""/>
        <dsp:cNvSpPr/>
      </dsp:nvSpPr>
      <dsp:spPr>
        <a:xfrm>
          <a:off x="5155489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5155489" y="243706"/>
        <a:ext cx="196057" cy="196586"/>
      </dsp:txXfrm>
    </dsp:sp>
    <dsp:sp modelId="{DF1235B7-FE3B-4F24-B8E9-1330760DFB6A}">
      <dsp:nvSpPr>
        <dsp:cNvPr id="0" name=""/>
        <dsp:cNvSpPr/>
      </dsp:nvSpPr>
      <dsp:spPr>
        <a:xfrm>
          <a:off x="5551832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Nivel Tecnológico</a:t>
          </a:r>
        </a:p>
      </dsp:txBody>
      <dsp:txXfrm>
        <a:off x="5571866" y="20034"/>
        <a:ext cx="1281077" cy="64393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BC5F3-2F72-40D8-8130-EE734D792288}">
      <dsp:nvSpPr>
        <dsp:cNvPr id="0" name=""/>
        <dsp:cNvSpPr/>
      </dsp:nvSpPr>
      <dsp:spPr>
        <a:xfrm>
          <a:off x="3021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dirty="0">
              <a:solidFill>
                <a:schemeClr val="bg1"/>
              </a:solidFill>
            </a:rPr>
            <a:t>Siembra</a:t>
          </a:r>
        </a:p>
      </dsp:txBody>
      <dsp:txXfrm>
        <a:off x="23055" y="20034"/>
        <a:ext cx="1281077" cy="643932"/>
      </dsp:txXfrm>
    </dsp:sp>
    <dsp:sp modelId="{256076A2-7B96-4C2A-9981-6DDDC0D06305}">
      <dsp:nvSpPr>
        <dsp:cNvPr id="0" name=""/>
        <dsp:cNvSpPr/>
      </dsp:nvSpPr>
      <dsp:spPr>
        <a:xfrm>
          <a:off x="1456281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1456281" y="243706"/>
        <a:ext cx="196057" cy="196586"/>
      </dsp:txXfrm>
    </dsp:sp>
    <dsp:sp modelId="{F1570A85-924E-4D7E-98EB-09DA87755F7C}">
      <dsp:nvSpPr>
        <dsp:cNvPr id="0" name=""/>
        <dsp:cNvSpPr/>
      </dsp:nvSpPr>
      <dsp:spPr>
        <a:xfrm>
          <a:off x="1852625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Fertilización</a:t>
          </a:r>
        </a:p>
      </dsp:txBody>
      <dsp:txXfrm>
        <a:off x="1872659" y="20034"/>
        <a:ext cx="1281077" cy="643932"/>
      </dsp:txXfrm>
    </dsp:sp>
    <dsp:sp modelId="{8B934160-A4F5-46A1-823C-B2C80850BD75}">
      <dsp:nvSpPr>
        <dsp:cNvPr id="0" name=""/>
        <dsp:cNvSpPr/>
      </dsp:nvSpPr>
      <dsp:spPr>
        <a:xfrm>
          <a:off x="3305885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3305885" y="243706"/>
        <a:ext cx="196057" cy="196586"/>
      </dsp:txXfrm>
    </dsp:sp>
    <dsp:sp modelId="{07F07989-3F3B-44F1-A7DE-ADDD795E68F4}">
      <dsp:nvSpPr>
        <dsp:cNvPr id="0" name=""/>
        <dsp:cNvSpPr/>
      </dsp:nvSpPr>
      <dsp:spPr>
        <a:xfrm>
          <a:off x="3702229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Cuidado sanitario</a:t>
          </a:r>
        </a:p>
      </dsp:txBody>
      <dsp:txXfrm>
        <a:off x="3722263" y="20034"/>
        <a:ext cx="1281077" cy="643932"/>
      </dsp:txXfrm>
    </dsp:sp>
    <dsp:sp modelId="{F770DBA5-90E8-4276-8BF9-1187B182AD41}">
      <dsp:nvSpPr>
        <dsp:cNvPr id="0" name=""/>
        <dsp:cNvSpPr/>
      </dsp:nvSpPr>
      <dsp:spPr>
        <a:xfrm>
          <a:off x="5155489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5155489" y="243706"/>
        <a:ext cx="196057" cy="196586"/>
      </dsp:txXfrm>
    </dsp:sp>
    <dsp:sp modelId="{DF1235B7-FE3B-4F24-B8E9-1330760DFB6A}">
      <dsp:nvSpPr>
        <dsp:cNvPr id="0" name=""/>
        <dsp:cNvSpPr/>
      </dsp:nvSpPr>
      <dsp:spPr>
        <a:xfrm>
          <a:off x="5551832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Nivel Tecnológico</a:t>
          </a:r>
        </a:p>
      </dsp:txBody>
      <dsp:txXfrm>
        <a:off x="5571866" y="20034"/>
        <a:ext cx="1281077" cy="64393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BC5F3-2F72-40D8-8130-EE734D792288}">
      <dsp:nvSpPr>
        <dsp:cNvPr id="0" name=""/>
        <dsp:cNvSpPr/>
      </dsp:nvSpPr>
      <dsp:spPr>
        <a:xfrm>
          <a:off x="3021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dirty="0">
              <a:solidFill>
                <a:schemeClr val="bg1"/>
              </a:solidFill>
            </a:rPr>
            <a:t>Siembra</a:t>
          </a:r>
        </a:p>
      </dsp:txBody>
      <dsp:txXfrm>
        <a:off x="23055" y="20034"/>
        <a:ext cx="1281077" cy="643932"/>
      </dsp:txXfrm>
    </dsp:sp>
    <dsp:sp modelId="{256076A2-7B96-4C2A-9981-6DDDC0D06305}">
      <dsp:nvSpPr>
        <dsp:cNvPr id="0" name=""/>
        <dsp:cNvSpPr/>
      </dsp:nvSpPr>
      <dsp:spPr>
        <a:xfrm>
          <a:off x="1456281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1456281" y="243706"/>
        <a:ext cx="196057" cy="196586"/>
      </dsp:txXfrm>
    </dsp:sp>
    <dsp:sp modelId="{F1570A85-924E-4D7E-98EB-09DA87755F7C}">
      <dsp:nvSpPr>
        <dsp:cNvPr id="0" name=""/>
        <dsp:cNvSpPr/>
      </dsp:nvSpPr>
      <dsp:spPr>
        <a:xfrm>
          <a:off x="1852625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Fertilización</a:t>
          </a:r>
        </a:p>
      </dsp:txBody>
      <dsp:txXfrm>
        <a:off x="1872659" y="20034"/>
        <a:ext cx="1281077" cy="643932"/>
      </dsp:txXfrm>
    </dsp:sp>
    <dsp:sp modelId="{8B934160-A4F5-46A1-823C-B2C80850BD75}">
      <dsp:nvSpPr>
        <dsp:cNvPr id="0" name=""/>
        <dsp:cNvSpPr/>
      </dsp:nvSpPr>
      <dsp:spPr>
        <a:xfrm>
          <a:off x="3305885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3305885" y="243706"/>
        <a:ext cx="196057" cy="196586"/>
      </dsp:txXfrm>
    </dsp:sp>
    <dsp:sp modelId="{07F07989-3F3B-44F1-A7DE-ADDD795E68F4}">
      <dsp:nvSpPr>
        <dsp:cNvPr id="0" name=""/>
        <dsp:cNvSpPr/>
      </dsp:nvSpPr>
      <dsp:spPr>
        <a:xfrm>
          <a:off x="3702229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Cuidado sanitario</a:t>
          </a:r>
        </a:p>
      </dsp:txBody>
      <dsp:txXfrm>
        <a:off x="3722263" y="20034"/>
        <a:ext cx="1281077" cy="643932"/>
      </dsp:txXfrm>
    </dsp:sp>
    <dsp:sp modelId="{F770DBA5-90E8-4276-8BF9-1187B182AD41}">
      <dsp:nvSpPr>
        <dsp:cNvPr id="0" name=""/>
        <dsp:cNvSpPr/>
      </dsp:nvSpPr>
      <dsp:spPr>
        <a:xfrm>
          <a:off x="5155489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5155489" y="243706"/>
        <a:ext cx="196057" cy="196586"/>
      </dsp:txXfrm>
    </dsp:sp>
    <dsp:sp modelId="{DF1235B7-FE3B-4F24-B8E9-1330760DFB6A}">
      <dsp:nvSpPr>
        <dsp:cNvPr id="0" name=""/>
        <dsp:cNvSpPr/>
      </dsp:nvSpPr>
      <dsp:spPr>
        <a:xfrm>
          <a:off x="5551832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Nivel Tecnológico</a:t>
          </a:r>
        </a:p>
      </dsp:txBody>
      <dsp:txXfrm>
        <a:off x="5571866" y="20034"/>
        <a:ext cx="1281077" cy="64393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6BC5F3-2F72-40D8-8130-EE734D792288}">
      <dsp:nvSpPr>
        <dsp:cNvPr id="0" name=""/>
        <dsp:cNvSpPr/>
      </dsp:nvSpPr>
      <dsp:spPr>
        <a:xfrm>
          <a:off x="3021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Siembra</a:t>
          </a:r>
        </a:p>
      </dsp:txBody>
      <dsp:txXfrm>
        <a:off x="23055" y="20034"/>
        <a:ext cx="1281077" cy="643932"/>
      </dsp:txXfrm>
    </dsp:sp>
    <dsp:sp modelId="{256076A2-7B96-4C2A-9981-6DDDC0D06305}">
      <dsp:nvSpPr>
        <dsp:cNvPr id="0" name=""/>
        <dsp:cNvSpPr/>
      </dsp:nvSpPr>
      <dsp:spPr>
        <a:xfrm>
          <a:off x="1456281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1456281" y="243706"/>
        <a:ext cx="196057" cy="196586"/>
      </dsp:txXfrm>
    </dsp:sp>
    <dsp:sp modelId="{F1570A85-924E-4D7E-98EB-09DA87755F7C}">
      <dsp:nvSpPr>
        <dsp:cNvPr id="0" name=""/>
        <dsp:cNvSpPr/>
      </dsp:nvSpPr>
      <dsp:spPr>
        <a:xfrm>
          <a:off x="1852625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1" kern="1200" dirty="0">
              <a:solidFill>
                <a:schemeClr val="bg1"/>
              </a:solidFill>
            </a:rPr>
            <a:t>Fertilización</a:t>
          </a:r>
        </a:p>
      </dsp:txBody>
      <dsp:txXfrm>
        <a:off x="1872659" y="20034"/>
        <a:ext cx="1281077" cy="643932"/>
      </dsp:txXfrm>
    </dsp:sp>
    <dsp:sp modelId="{8B934160-A4F5-46A1-823C-B2C80850BD75}">
      <dsp:nvSpPr>
        <dsp:cNvPr id="0" name=""/>
        <dsp:cNvSpPr/>
      </dsp:nvSpPr>
      <dsp:spPr>
        <a:xfrm>
          <a:off x="3305885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3305885" y="243706"/>
        <a:ext cx="196057" cy="196586"/>
      </dsp:txXfrm>
    </dsp:sp>
    <dsp:sp modelId="{07F07989-3F3B-44F1-A7DE-ADDD795E68F4}">
      <dsp:nvSpPr>
        <dsp:cNvPr id="0" name=""/>
        <dsp:cNvSpPr/>
      </dsp:nvSpPr>
      <dsp:spPr>
        <a:xfrm>
          <a:off x="3702229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Cuidado sanitario</a:t>
          </a:r>
        </a:p>
      </dsp:txBody>
      <dsp:txXfrm>
        <a:off x="3722263" y="20034"/>
        <a:ext cx="1281077" cy="643932"/>
      </dsp:txXfrm>
    </dsp:sp>
    <dsp:sp modelId="{F770DBA5-90E8-4276-8BF9-1187B182AD41}">
      <dsp:nvSpPr>
        <dsp:cNvPr id="0" name=""/>
        <dsp:cNvSpPr/>
      </dsp:nvSpPr>
      <dsp:spPr>
        <a:xfrm>
          <a:off x="5155489" y="178177"/>
          <a:ext cx="280082" cy="3276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800" b="1" kern="1200">
            <a:solidFill>
              <a:schemeClr val="bg1"/>
            </a:solidFill>
          </a:endParaRPr>
        </a:p>
      </dsp:txBody>
      <dsp:txXfrm>
        <a:off x="5155489" y="243706"/>
        <a:ext cx="196057" cy="196586"/>
      </dsp:txXfrm>
    </dsp:sp>
    <dsp:sp modelId="{DF1235B7-FE3B-4F24-B8E9-1330760DFB6A}">
      <dsp:nvSpPr>
        <dsp:cNvPr id="0" name=""/>
        <dsp:cNvSpPr/>
      </dsp:nvSpPr>
      <dsp:spPr>
        <a:xfrm>
          <a:off x="5551832" y="0"/>
          <a:ext cx="1321145" cy="684000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AR" sz="1800" b="0" kern="1200" dirty="0">
              <a:solidFill>
                <a:schemeClr val="bg1">
                  <a:lumMod val="50000"/>
                </a:schemeClr>
              </a:solidFill>
            </a:rPr>
            <a:t>Nivel Tecnológico</a:t>
          </a:r>
        </a:p>
      </dsp:txBody>
      <dsp:txXfrm>
        <a:off x="5571866" y="20034"/>
        <a:ext cx="1281077" cy="6439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0.43976</cdr:x>
      <cdr:y>0</cdr:y>
    </cdr:from>
    <cdr:to>
      <cdr:x>0.61545</cdr:x>
      <cdr:y>0.20518</cdr:y>
    </cdr:to>
    <cdr:sp macro="" textlink="">
      <cdr:nvSpPr>
        <cdr:cNvPr id="2" name="CuadroTexto 2">
          <a:extLst xmlns:a="http://schemas.openxmlformats.org/drawingml/2006/main">
            <a:ext uri="{FF2B5EF4-FFF2-40B4-BE49-F238E27FC236}">
              <a16:creationId xmlns:a16="http://schemas.microsoft.com/office/drawing/2014/main" id="{3F3808D6-851A-4AD2-A582-A1272E1D8A09}"/>
            </a:ext>
          </a:extLst>
        </cdr:cNvPr>
        <cdr:cNvSpPr txBox="1"/>
      </cdr:nvSpPr>
      <cdr:spPr>
        <a:xfrm xmlns:a="http://schemas.openxmlformats.org/drawingml/2006/main">
          <a:off x="1852261" y="0"/>
          <a:ext cx="740027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s-AR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AR" b="1" dirty="0"/>
            <a:t>MAÍZ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0.32743</cdr:x>
      <cdr:y>0.37958</cdr:y>
    </cdr:from>
    <cdr:to>
      <cdr:x>0.39823</cdr:x>
      <cdr:y>0.47049</cdr:y>
    </cdr:to>
    <cdr:sp macro="" textlink="">
      <cdr:nvSpPr>
        <cdr:cNvPr id="2" name="CuadroTexto 1">
          <a:extLst xmlns:a="http://schemas.openxmlformats.org/drawingml/2006/main">
            <a:ext uri="{FF2B5EF4-FFF2-40B4-BE49-F238E27FC236}">
              <a16:creationId xmlns:a16="http://schemas.microsoft.com/office/drawing/2014/main" id="{3191F139-8735-4CF2-8842-E346C53DD5F7}"/>
            </a:ext>
          </a:extLst>
        </cdr:cNvPr>
        <cdr:cNvSpPr txBox="1"/>
      </cdr:nvSpPr>
      <cdr:spPr>
        <a:xfrm xmlns:a="http://schemas.openxmlformats.org/drawingml/2006/main">
          <a:off x="2664296" y="1202650"/>
          <a:ext cx="576064" cy="2880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AR" sz="1600" b="1" dirty="0">
              <a:solidFill>
                <a:schemeClr val="bg1"/>
              </a:solidFill>
            </a:rPr>
            <a:t>-954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0.66312</cdr:x>
      <cdr:y>0.08256</cdr:y>
    </cdr:from>
    <cdr:to>
      <cdr:x>0.75352</cdr:x>
      <cdr:y>0.16983</cdr:y>
    </cdr:to>
    <cdr:sp macro="" textlink="">
      <cdr:nvSpPr>
        <cdr:cNvPr id="3" name="CuadroTexto 2"/>
        <cdr:cNvSpPr txBox="1"/>
      </cdr:nvSpPr>
      <cdr:spPr>
        <a:xfrm xmlns:a="http://schemas.openxmlformats.org/drawingml/2006/main">
          <a:off x="5642494" y="359471"/>
          <a:ext cx="769214" cy="379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fld id="{94B10186-249A-4893-8A59-8A873638E545}" type="TxLink">
            <a:rPr lang="en-US" sz="1050" b="1" i="0" u="none" strike="noStrike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pPr/>
            <a:t>460</a:t>
          </a:fld>
          <a:endParaRPr lang="es-AR" sz="12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0.70647</cdr:x>
      <cdr:y>0.39717</cdr:y>
    </cdr:from>
    <cdr:to>
      <cdr:x>1</cdr:x>
      <cdr:y>0.47756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6816780" y="1436681"/>
          <a:ext cx="2832292" cy="2907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BE35DEEF-ABC5-4A34-B108-355843456230}" type="TxLink">
            <a:rPr lang="en-US" sz="1100" b="0" i="0" u="none" strike="noStrike">
              <a:solidFill>
                <a:srgbClr val="000000"/>
              </a:solidFill>
              <a:latin typeface="Verdana"/>
              <a:ea typeface="Verdana"/>
              <a:cs typeface="Verdana"/>
            </a:rPr>
            <a:pPr algn="l"/>
            <a:t>Aceites y harinas</a:t>
          </a:fld>
          <a:endParaRPr lang="es-AR" sz="11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0.70406</cdr:x>
      <cdr:y>0.50537</cdr:y>
    </cdr:from>
    <cdr:to>
      <cdr:x>0.9976</cdr:x>
      <cdr:y>0.56882</cdr:y>
    </cdr:to>
    <cdr:sp macro="" textlink="">
      <cdr:nvSpPr>
        <cdr:cNvPr id="8" name="CuadroTexto 1"/>
        <cdr:cNvSpPr txBox="1"/>
      </cdr:nvSpPr>
      <cdr:spPr>
        <a:xfrm xmlns:a="http://schemas.openxmlformats.org/drawingml/2006/main">
          <a:off x="6793528" y="1828073"/>
          <a:ext cx="2832388" cy="2295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FBE3FE92-3B37-48CC-957B-73B018E503E5}" type="TxLink">
            <a:rPr lang="en-US" sz="1100" b="0" i="0" u="none" strike="noStrike">
              <a:solidFill>
                <a:srgbClr val="000000"/>
              </a:solidFill>
              <a:latin typeface="Verdana"/>
              <a:ea typeface="Verdana"/>
              <a:cs typeface="Verdana"/>
            </a:rPr>
            <a:pPr algn="l"/>
            <a:t>Otros cultivos</a:t>
          </a:fld>
          <a:endParaRPr lang="es-AR" sz="11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0.70442</cdr:x>
      <cdr:y>0.61652</cdr:y>
    </cdr:from>
    <cdr:to>
      <cdr:x>0.99796</cdr:x>
      <cdr:y>0.69691</cdr:y>
    </cdr:to>
    <cdr:sp macro="" textlink="">
      <cdr:nvSpPr>
        <cdr:cNvPr id="9" name="CuadroTexto 1"/>
        <cdr:cNvSpPr txBox="1"/>
      </cdr:nvSpPr>
      <cdr:spPr>
        <a:xfrm xmlns:a="http://schemas.openxmlformats.org/drawingml/2006/main">
          <a:off x="6797031" y="2230151"/>
          <a:ext cx="2832388" cy="2907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158B36D3-57DB-4133-8C38-F4BF31848A7B}" type="TxLink">
            <a:rPr lang="en-US" sz="1100" b="0" i="0" u="none" strike="noStrike">
              <a:solidFill>
                <a:srgbClr val="000000"/>
              </a:solidFill>
              <a:latin typeface="Verdana"/>
              <a:ea typeface="Verdana"/>
              <a:cs typeface="Verdana"/>
            </a:rPr>
            <a:pPr algn="l"/>
            <a:t>Oleaginosas</a:t>
          </a:fld>
          <a:endParaRPr lang="es-AR" sz="11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0.70398</cdr:x>
      <cdr:y>0.75826</cdr:y>
    </cdr:from>
    <cdr:to>
      <cdr:x>1</cdr:x>
      <cdr:y>0.85044</cdr:y>
    </cdr:to>
    <cdr:sp macro="" textlink="">
      <cdr:nvSpPr>
        <cdr:cNvPr id="10" name="CuadroTexto 1"/>
        <cdr:cNvSpPr txBox="1"/>
      </cdr:nvSpPr>
      <cdr:spPr>
        <a:xfrm xmlns:a="http://schemas.openxmlformats.org/drawingml/2006/main">
          <a:off x="5990166" y="3301668"/>
          <a:ext cx="2518834" cy="4013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C1D9C0FB-3931-4364-AB35-69B5D06B1FDF}" type="TxLink">
            <a:rPr lang="en-US" sz="1100" b="0" i="0" u="none" strike="noStrike">
              <a:solidFill>
                <a:srgbClr val="000000"/>
              </a:solidFill>
              <a:latin typeface="Verdana"/>
              <a:ea typeface="Verdana"/>
              <a:cs typeface="Verdana"/>
            </a:rPr>
            <a:pPr algn="l"/>
            <a:t>Cereales</a:t>
          </a:fld>
          <a:endParaRPr lang="es-AR" sz="11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0.70522</cdr:x>
      <cdr:y>0.23045</cdr:y>
    </cdr:from>
    <cdr:to>
      <cdr:x>1</cdr:x>
      <cdr:y>0.33936</cdr:y>
    </cdr:to>
    <cdr:sp macro="" textlink="">
      <cdr:nvSpPr>
        <cdr:cNvPr id="11" name="CuadroTexto 1"/>
        <cdr:cNvSpPr txBox="1"/>
      </cdr:nvSpPr>
      <cdr:spPr>
        <a:xfrm xmlns:a="http://schemas.openxmlformats.org/drawingml/2006/main">
          <a:off x="6804719" y="833607"/>
          <a:ext cx="2844353" cy="3939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 anchorCtr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fld id="{7315398D-7E44-4E2F-AEFF-B422E5731965}" type="TxLink">
            <a:rPr lang="en-US" sz="1100" b="0" i="0" u="none" strike="noStrike">
              <a:solidFill>
                <a:srgbClr val="000000"/>
              </a:solidFill>
              <a:latin typeface="Verdana"/>
              <a:ea typeface="Verdana"/>
              <a:cs typeface="Verdana"/>
            </a:rPr>
            <a:pPr algn="l"/>
            <a:t>Carnes y lácteos</a:t>
          </a:fld>
          <a:endParaRPr lang="es-AR" sz="11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0.2748</cdr:x>
      <cdr:y>0.49685</cdr:y>
    </cdr:from>
    <cdr:to>
      <cdr:x>0.2748</cdr:x>
      <cdr:y>0.88269</cdr:y>
    </cdr:to>
    <cdr:cxnSp macro="">
      <cdr:nvCxnSpPr>
        <cdr:cNvPr id="13" name="Conector recto 12">
          <a:extLst xmlns:a="http://schemas.openxmlformats.org/drawingml/2006/main">
            <a:ext uri="{FF2B5EF4-FFF2-40B4-BE49-F238E27FC236}">
              <a16:creationId xmlns:a16="http://schemas.microsoft.com/office/drawing/2014/main" id="{1475F9F1-374A-41AD-8062-245237405C6A}"/>
            </a:ext>
          </a:extLst>
        </cdr:cNvPr>
        <cdr:cNvCxnSpPr/>
      </cdr:nvCxnSpPr>
      <cdr:spPr>
        <a:xfrm xmlns:a="http://schemas.openxmlformats.org/drawingml/2006/main" flipV="1">
          <a:off x="2341162" y="2163405"/>
          <a:ext cx="0" cy="1680075"/>
        </a:xfrm>
        <a:prstGeom xmlns:a="http://schemas.openxmlformats.org/drawingml/2006/main" prst="line">
          <a:avLst/>
        </a:prstGeom>
        <a:ln xmlns:a="http://schemas.openxmlformats.org/drawingml/2006/main">
          <a:prstDash val="sysDot"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0.45741</cdr:x>
      <cdr:y>0.21826</cdr:y>
    </cdr:from>
    <cdr:to>
      <cdr:x>0.54781</cdr:x>
      <cdr:y>0.30553</cdr:y>
    </cdr:to>
    <cdr:sp macro="" textlink="">
      <cdr:nvSpPr>
        <cdr:cNvPr id="14" name="CuadroTexto 1"/>
        <cdr:cNvSpPr txBox="1"/>
      </cdr:nvSpPr>
      <cdr:spPr>
        <a:xfrm xmlns:a="http://schemas.openxmlformats.org/drawingml/2006/main">
          <a:off x="3892139" y="950384"/>
          <a:ext cx="769213" cy="379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0BA61C1A-42C9-45C0-91D3-32DADAB493AC}" type="TxLink">
            <a:rPr lang="en-US" sz="1000" b="1" i="0" u="none" strike="noStrike">
              <a:solidFill>
                <a:srgbClr val="000000"/>
              </a:solidFill>
              <a:latin typeface="Verdana"/>
              <a:ea typeface="Verdana"/>
              <a:cs typeface="Verdana"/>
            </a:rPr>
            <a:pPr/>
            <a:t>371</a:t>
          </a:fld>
          <a:endParaRPr lang="es-AR" sz="12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0.22771</cdr:x>
      <cdr:y>0.43701</cdr:y>
    </cdr:from>
    <cdr:to>
      <cdr:x>0.31811</cdr:x>
      <cdr:y>0.52428</cdr:y>
    </cdr:to>
    <cdr:sp macro="" textlink="">
      <cdr:nvSpPr>
        <cdr:cNvPr id="15" name="CuadroTexto 1"/>
        <cdr:cNvSpPr txBox="1"/>
      </cdr:nvSpPr>
      <cdr:spPr>
        <a:xfrm xmlns:a="http://schemas.openxmlformats.org/drawingml/2006/main">
          <a:off x="1937574" y="1902884"/>
          <a:ext cx="769214" cy="379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CEBD2640-ECD9-46AE-8A81-E62CE2D07D1E}" type="TxLink">
            <a:rPr lang="en-US" sz="1000" b="1" i="0" u="none" strike="noStrike">
              <a:solidFill>
                <a:srgbClr val="000000"/>
              </a:solidFill>
              <a:latin typeface="Verdana"/>
              <a:ea typeface="Verdana"/>
              <a:cs typeface="Verdana"/>
            </a:rPr>
            <a:pPr/>
            <a:t>228</a:t>
          </a:fld>
          <a:endParaRPr lang="es-AR" sz="12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0.00648</cdr:x>
      <cdr:y>0.5634</cdr:y>
    </cdr:from>
    <cdr:to>
      <cdr:x>0.09688</cdr:x>
      <cdr:y>0.65067</cdr:y>
    </cdr:to>
    <cdr:sp macro="" textlink="">
      <cdr:nvSpPr>
        <cdr:cNvPr id="16" name="CuadroTexto 1"/>
        <cdr:cNvSpPr txBox="1"/>
      </cdr:nvSpPr>
      <cdr:spPr>
        <a:xfrm xmlns:a="http://schemas.openxmlformats.org/drawingml/2006/main">
          <a:off x="40217" y="2453217"/>
          <a:ext cx="560698" cy="379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fld id="{AE01E27D-E12B-4A29-AD79-942EE10BD9B4}" type="TxLink">
            <a:rPr lang="en-US" sz="1000" b="1" i="0" u="none" strike="noStrike">
              <a:solidFill>
                <a:srgbClr val="000000"/>
              </a:solidFill>
              <a:latin typeface="Verdana"/>
              <a:ea typeface="Verdana"/>
              <a:cs typeface="Verdana"/>
            </a:rPr>
            <a:pPr/>
            <a:t>133</a:t>
          </a:fld>
          <a:endParaRPr lang="es-AR" sz="12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0.50249</cdr:x>
      <cdr:y>0.13456</cdr:y>
    </cdr:from>
    <cdr:to>
      <cdr:x>0.71221</cdr:x>
      <cdr:y>0.8804</cdr:y>
    </cdr:to>
    <cdr:sp macro="" textlink="">
      <cdr:nvSpPr>
        <cdr:cNvPr id="17" name="Rectángulo 16"/>
        <cdr:cNvSpPr/>
      </cdr:nvSpPr>
      <cdr:spPr>
        <a:xfrm xmlns:a="http://schemas.openxmlformats.org/drawingml/2006/main">
          <a:off x="4269723" y="585931"/>
          <a:ext cx="1782076" cy="324757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alpha val="2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/>
        </a:p>
      </cdr:txBody>
    </cdr:sp>
  </cdr:relSizeAnchor>
  <cdr:relSizeAnchor xmlns:cdr="http://schemas.openxmlformats.org/drawingml/2006/chartDrawing">
    <cdr:from>
      <cdr:x>0.50328</cdr:x>
      <cdr:y>0.27119</cdr:y>
    </cdr:from>
    <cdr:to>
      <cdr:x>0.50328</cdr:x>
      <cdr:y>0.88075</cdr:y>
    </cdr:to>
    <cdr:cxnSp macro="">
      <cdr:nvCxnSpPr>
        <cdr:cNvPr id="7" name="Conector recto 6">
          <a:extLst xmlns:a="http://schemas.openxmlformats.org/drawingml/2006/main">
            <a:ext uri="{FF2B5EF4-FFF2-40B4-BE49-F238E27FC236}">
              <a16:creationId xmlns:a16="http://schemas.microsoft.com/office/drawing/2014/main" id="{57EC3467-9881-499D-A9E3-CA56EE98E338}"/>
            </a:ext>
          </a:extLst>
        </cdr:cNvPr>
        <cdr:cNvCxnSpPr/>
      </cdr:nvCxnSpPr>
      <cdr:spPr>
        <a:xfrm xmlns:a="http://schemas.openxmlformats.org/drawingml/2006/main" flipV="1">
          <a:off x="4287753" y="1180826"/>
          <a:ext cx="0" cy="2654189"/>
        </a:xfrm>
        <a:prstGeom xmlns:a="http://schemas.openxmlformats.org/drawingml/2006/main" prst="line">
          <a:avLst/>
        </a:prstGeom>
        <a:ln xmlns:a="http://schemas.openxmlformats.org/drawingml/2006/main">
          <a:prstDash val="sysDot"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0.50711</cdr:x>
      <cdr:y>0.26753</cdr:y>
    </cdr:from>
    <cdr:to>
      <cdr:x>0.69771</cdr:x>
      <cdr:y>0.4065</cdr:y>
    </cdr:to>
    <cdr:sp macro="" textlink="">
      <cdr:nvSpPr>
        <cdr:cNvPr id="20" name="CuadroTexto 1"/>
        <cdr:cNvSpPr txBox="1"/>
      </cdr:nvSpPr>
      <cdr:spPr>
        <a:xfrm xmlns:a="http://schemas.openxmlformats.org/drawingml/2006/main">
          <a:off x="4309035" y="1164902"/>
          <a:ext cx="1619499" cy="6051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 anchorCtr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4AC39DFD-1485-4636-98CE-B1BF1E445643}" type="TxLink">
            <a:rPr lang="el-GR" sz="1100" b="0" i="0" u="none" strike="noStrike">
              <a:solidFill>
                <a:srgbClr val="000000"/>
              </a:solidFill>
              <a:latin typeface="Calibri"/>
              <a:ea typeface="Verdana"/>
              <a:cs typeface="Verdana"/>
            </a:rPr>
            <a:pPr algn="ctr"/>
            <a:t>Δ 2,1%</a:t>
          </a:fld>
          <a:endParaRPr lang="es-AR" sz="11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0.5058</cdr:x>
      <cdr:y>0.4554</cdr:y>
    </cdr:from>
    <cdr:to>
      <cdr:x>0.70694</cdr:x>
      <cdr:y>0.59071</cdr:y>
    </cdr:to>
    <cdr:sp macro="" textlink="">
      <cdr:nvSpPr>
        <cdr:cNvPr id="21" name="CuadroTexto 1"/>
        <cdr:cNvSpPr txBox="1"/>
      </cdr:nvSpPr>
      <cdr:spPr>
        <a:xfrm xmlns:a="http://schemas.openxmlformats.org/drawingml/2006/main">
          <a:off x="4297830" y="1982932"/>
          <a:ext cx="1709145" cy="5891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 anchorCtr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90DD4339-93F7-405D-88B0-E977DFAF5088}" type="TxLink">
            <a:rPr lang="el-GR" sz="1100" b="0" i="0" u="none" strike="noStrike">
              <a:solidFill>
                <a:srgbClr val="000000"/>
              </a:solidFill>
              <a:latin typeface="Calibri"/>
              <a:ea typeface="Verdana"/>
              <a:cs typeface="Verdana"/>
            </a:rPr>
            <a:pPr algn="ctr"/>
            <a:t>Δ 2,3%</a:t>
          </a:fld>
          <a:endParaRPr lang="es-AR" sz="11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0.50711</cdr:x>
      <cdr:y>0.53667</cdr:y>
    </cdr:from>
    <cdr:to>
      <cdr:x>0.7043</cdr:x>
      <cdr:y>0.67564</cdr:y>
    </cdr:to>
    <cdr:sp macro="" textlink="">
      <cdr:nvSpPr>
        <cdr:cNvPr id="22" name="CuadroTexto 1"/>
        <cdr:cNvSpPr txBox="1"/>
      </cdr:nvSpPr>
      <cdr:spPr>
        <a:xfrm xmlns:a="http://schemas.openxmlformats.org/drawingml/2006/main">
          <a:off x="4309036" y="2336800"/>
          <a:ext cx="1675527" cy="6051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 anchorCtr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927AF638-8CDB-4DCE-9279-29E9A77960CE}" type="TxLink">
            <a:rPr lang="el-GR" sz="1100" b="0" i="0" u="none" strike="noStrike">
              <a:solidFill>
                <a:srgbClr val="000000"/>
              </a:solidFill>
              <a:latin typeface="Calibri"/>
              <a:ea typeface="Verdana"/>
              <a:cs typeface="Verdana"/>
            </a:rPr>
            <a:pPr algn="ctr"/>
            <a:t>Δ 2,4%</a:t>
          </a:fld>
          <a:endParaRPr lang="es-AR" sz="11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0.50975</cdr:x>
      <cdr:y>0.64584</cdr:y>
    </cdr:from>
    <cdr:to>
      <cdr:x>0.70034</cdr:x>
      <cdr:y>0.73077</cdr:y>
    </cdr:to>
    <cdr:sp macro="" textlink="">
      <cdr:nvSpPr>
        <cdr:cNvPr id="23" name="CuadroTexto 1"/>
        <cdr:cNvSpPr txBox="1"/>
      </cdr:nvSpPr>
      <cdr:spPr>
        <a:xfrm xmlns:a="http://schemas.openxmlformats.org/drawingml/2006/main">
          <a:off x="4331447" y="2812168"/>
          <a:ext cx="1619499" cy="3697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 anchorCtr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A8F87C7E-D284-4058-B181-62DE0B9C2477}" type="TxLink">
            <a:rPr lang="en-US" sz="1100" b="0" i="0" u="none" strike="noStrike">
              <a:solidFill>
                <a:srgbClr val="000000"/>
              </a:solidFill>
              <a:latin typeface="Calibri"/>
              <a:ea typeface="Verdana"/>
              <a:cs typeface="Verdana"/>
            </a:rPr>
            <a:pPr algn="ctr"/>
            <a:t> </a:t>
          </a:fld>
          <a:endParaRPr lang="es-AR" sz="11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0.50711</cdr:x>
      <cdr:y>0.74255</cdr:y>
    </cdr:from>
    <cdr:to>
      <cdr:x>0.69771</cdr:x>
      <cdr:y>0.88152</cdr:y>
    </cdr:to>
    <cdr:sp macro="" textlink="">
      <cdr:nvSpPr>
        <cdr:cNvPr id="24" name="CuadroTexto 1"/>
        <cdr:cNvSpPr txBox="1"/>
      </cdr:nvSpPr>
      <cdr:spPr>
        <a:xfrm xmlns:a="http://schemas.openxmlformats.org/drawingml/2006/main">
          <a:off x="4309035" y="3233271"/>
          <a:ext cx="1619499" cy="6051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 anchorCtr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341A536F-C60B-48B4-91DA-B9ABE9563D23}" type="TxLink">
            <a:rPr lang="el-GR" sz="1100" b="0" i="0" u="none" strike="noStrike">
              <a:solidFill>
                <a:srgbClr val="000000"/>
              </a:solidFill>
              <a:latin typeface="Calibri"/>
              <a:ea typeface="Verdana"/>
              <a:cs typeface="Verdana"/>
            </a:rPr>
            <a:pPr algn="ctr"/>
            <a:t>Δ 2,2%</a:t>
          </a:fld>
          <a:endParaRPr lang="es-AR" sz="11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0.27834</cdr:x>
      <cdr:y>0.3977</cdr:y>
    </cdr:from>
    <cdr:to>
      <cdr:x>0.50648</cdr:x>
      <cdr:y>0.53667</cdr:y>
    </cdr:to>
    <cdr:sp macro="" textlink="">
      <cdr:nvSpPr>
        <cdr:cNvPr id="25" name="CuadroTexto 1"/>
        <cdr:cNvSpPr txBox="1"/>
      </cdr:nvSpPr>
      <cdr:spPr>
        <a:xfrm xmlns:a="http://schemas.openxmlformats.org/drawingml/2006/main">
          <a:off x="2365064" y="1731683"/>
          <a:ext cx="1938616" cy="6051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 anchorCtr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69A16AAB-27E9-4889-B710-B2641C95E6A1}" type="TxLink">
            <a:rPr lang="el-GR" sz="1100" b="0" i="0" u="none" strike="noStrike">
              <a:solidFill>
                <a:srgbClr val="000000"/>
              </a:solidFill>
              <a:latin typeface="Calibri"/>
              <a:ea typeface="Verdana"/>
              <a:cs typeface="Verdana"/>
            </a:rPr>
            <a:pPr algn="ctr"/>
            <a:t>Δ 5,4%</a:t>
          </a:fld>
          <a:endParaRPr lang="es-AR" sz="11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0.29083</cdr:x>
      <cdr:y>0.5238</cdr:y>
    </cdr:from>
    <cdr:to>
      <cdr:x>0.49198</cdr:x>
      <cdr:y>0.65911</cdr:y>
    </cdr:to>
    <cdr:sp macro="" textlink="">
      <cdr:nvSpPr>
        <cdr:cNvPr id="26" name="CuadroTexto 1"/>
        <cdr:cNvSpPr txBox="1"/>
      </cdr:nvSpPr>
      <cdr:spPr>
        <a:xfrm xmlns:a="http://schemas.openxmlformats.org/drawingml/2006/main">
          <a:off x="2471270" y="2280771"/>
          <a:ext cx="1709145" cy="5891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 anchorCtr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F19CF93D-F748-4F17-BDF4-FF9E06ECB50C}" type="TxLink">
            <a:rPr lang="el-GR" sz="1100" b="0" i="0" u="none" strike="noStrike">
              <a:solidFill>
                <a:srgbClr val="000000"/>
              </a:solidFill>
              <a:latin typeface="Calibri"/>
              <a:ea typeface="Verdana"/>
              <a:cs typeface="Verdana"/>
            </a:rPr>
            <a:pPr algn="ctr"/>
            <a:t>Δ 5,2%</a:t>
          </a:fld>
          <a:endParaRPr lang="es-AR" sz="11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0.28361</cdr:x>
      <cdr:y>0.60249</cdr:y>
    </cdr:from>
    <cdr:to>
      <cdr:x>0.49857</cdr:x>
      <cdr:y>0.74147</cdr:y>
    </cdr:to>
    <cdr:sp macro="" textlink="">
      <cdr:nvSpPr>
        <cdr:cNvPr id="27" name="CuadroTexto 1"/>
        <cdr:cNvSpPr txBox="1"/>
      </cdr:nvSpPr>
      <cdr:spPr>
        <a:xfrm xmlns:a="http://schemas.openxmlformats.org/drawingml/2006/main">
          <a:off x="2409888" y="2623433"/>
          <a:ext cx="1826558" cy="6051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 anchorCtr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57B81D96-A4A7-4060-98D2-013C0C936484}" type="TxLink">
            <a:rPr lang="el-GR" sz="1100" b="0" i="0" u="none" strike="noStrike">
              <a:solidFill>
                <a:srgbClr val="000000"/>
              </a:solidFill>
              <a:latin typeface="Calibri"/>
              <a:ea typeface="Verdana"/>
              <a:cs typeface="Verdana"/>
            </a:rPr>
            <a:pPr algn="ctr"/>
            <a:t>Δ 1,5%</a:t>
          </a:fld>
          <a:endParaRPr lang="es-AR" sz="11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0.28625</cdr:x>
      <cdr:y>0.6988</cdr:y>
    </cdr:from>
    <cdr:to>
      <cdr:x>0.49066</cdr:x>
      <cdr:y>0.78373</cdr:y>
    </cdr:to>
    <cdr:sp macro="" textlink="">
      <cdr:nvSpPr>
        <cdr:cNvPr id="28" name="CuadroTexto 1"/>
        <cdr:cNvSpPr txBox="1"/>
      </cdr:nvSpPr>
      <cdr:spPr>
        <a:xfrm xmlns:a="http://schemas.openxmlformats.org/drawingml/2006/main">
          <a:off x="2432299" y="3042772"/>
          <a:ext cx="1736911" cy="3697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 anchorCtr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C449B853-325B-4E67-9E89-AFBAB9B6E23C}" type="TxLink">
            <a:rPr lang="el-GR" sz="1100" b="0" i="0" u="none" strike="noStrike">
              <a:solidFill>
                <a:srgbClr val="000000"/>
              </a:solidFill>
              <a:latin typeface="Calibri"/>
              <a:ea typeface="Verdana"/>
              <a:cs typeface="Verdana"/>
            </a:rPr>
            <a:pPr algn="ctr"/>
            <a:t>Δ 7,7%</a:t>
          </a:fld>
          <a:endParaRPr lang="es-AR" sz="11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0.29611</cdr:x>
      <cdr:y>0.77235</cdr:y>
    </cdr:from>
    <cdr:to>
      <cdr:x>0.4867</cdr:x>
      <cdr:y>0.87746</cdr:y>
    </cdr:to>
    <cdr:sp macro="" textlink="">
      <cdr:nvSpPr>
        <cdr:cNvPr id="29" name="CuadroTexto 1"/>
        <cdr:cNvSpPr txBox="1"/>
      </cdr:nvSpPr>
      <cdr:spPr>
        <a:xfrm xmlns:a="http://schemas.openxmlformats.org/drawingml/2006/main">
          <a:off x="2516093" y="3363023"/>
          <a:ext cx="1619499" cy="4576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 anchorCtr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5AEF9FFF-26FB-42D6-BAEA-32F83D1EB041}" type="TxLink">
            <a:rPr lang="el-GR" sz="1100" b="0" i="0" u="none" strike="noStrike">
              <a:solidFill>
                <a:srgbClr val="000000"/>
              </a:solidFill>
              <a:latin typeface="Calibri"/>
              <a:ea typeface="Verdana"/>
              <a:cs typeface="Verdana"/>
            </a:rPr>
            <a:pPr algn="ctr"/>
            <a:t>Δ 5,5%</a:t>
          </a:fld>
          <a:endParaRPr lang="es-AR" sz="11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0.07324</cdr:x>
      <cdr:y>0.55211</cdr:y>
    </cdr:from>
    <cdr:to>
      <cdr:x>0.26383</cdr:x>
      <cdr:y>0.69108</cdr:y>
    </cdr:to>
    <cdr:sp macro="" textlink="">
      <cdr:nvSpPr>
        <cdr:cNvPr id="30" name="CuadroTexto 1"/>
        <cdr:cNvSpPr txBox="1"/>
      </cdr:nvSpPr>
      <cdr:spPr>
        <a:xfrm xmlns:a="http://schemas.openxmlformats.org/drawingml/2006/main">
          <a:off x="622300" y="2404036"/>
          <a:ext cx="1619499" cy="6051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 anchorCtr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89FA1610-97EE-463E-AD4B-3640A509EFC0}" type="TxLink">
            <a:rPr lang="el-GR" sz="1100" b="0" i="0" u="none" strike="noStrike">
              <a:solidFill>
                <a:srgbClr val="000000"/>
              </a:solidFill>
              <a:latin typeface="Calibri"/>
              <a:ea typeface="Verdana"/>
              <a:cs typeface="Verdana"/>
            </a:rPr>
            <a:pPr algn="ctr"/>
            <a:t>Δ 5,1%</a:t>
          </a:fld>
          <a:endParaRPr lang="es-AR" sz="11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0.06796</cdr:x>
      <cdr:y>0.62931</cdr:y>
    </cdr:from>
    <cdr:to>
      <cdr:x>0.2691</cdr:x>
      <cdr:y>0.76463</cdr:y>
    </cdr:to>
    <cdr:sp macro="" textlink="">
      <cdr:nvSpPr>
        <cdr:cNvPr id="31" name="CuadroTexto 1"/>
        <cdr:cNvSpPr txBox="1"/>
      </cdr:nvSpPr>
      <cdr:spPr>
        <a:xfrm xmlns:a="http://schemas.openxmlformats.org/drawingml/2006/main">
          <a:off x="577477" y="2740213"/>
          <a:ext cx="1709145" cy="5891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 anchorCtr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EBB5D97B-1BEB-487A-8DC0-3E4E65DB5541}" type="TxLink">
            <a:rPr lang="el-GR" sz="1100" b="0" i="0" u="none" strike="noStrike">
              <a:solidFill>
                <a:srgbClr val="000000"/>
              </a:solidFill>
              <a:latin typeface="Calibri"/>
              <a:ea typeface="Verdana"/>
              <a:cs typeface="Verdana"/>
            </a:rPr>
            <a:pPr algn="ctr"/>
            <a:t>Δ 10,5%</a:t>
          </a:fld>
          <a:endParaRPr lang="es-AR" sz="11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0.06928</cdr:x>
      <cdr:y>0.67198</cdr:y>
    </cdr:from>
    <cdr:to>
      <cdr:x>0.26647</cdr:x>
      <cdr:y>0.81095</cdr:y>
    </cdr:to>
    <cdr:sp macro="" textlink="">
      <cdr:nvSpPr>
        <cdr:cNvPr id="32" name="CuadroTexto 1"/>
        <cdr:cNvSpPr txBox="1"/>
      </cdr:nvSpPr>
      <cdr:spPr>
        <a:xfrm xmlns:a="http://schemas.openxmlformats.org/drawingml/2006/main">
          <a:off x="588683" y="2925992"/>
          <a:ext cx="1675527" cy="6051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 anchorCtr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8E599E01-86DF-47F1-A150-2FFD44896AED}" type="TxLink">
            <a:rPr lang="el-GR" sz="1100" b="0" i="0" u="none" strike="noStrike">
              <a:solidFill>
                <a:srgbClr val="000000"/>
              </a:solidFill>
              <a:latin typeface="Calibri"/>
              <a:ea typeface="Verdana"/>
              <a:cs typeface="Verdana"/>
            </a:rPr>
            <a:pPr algn="ctr"/>
            <a:t>Δ 4,1%</a:t>
          </a:fld>
          <a:endParaRPr lang="es-AR" sz="11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0.07324</cdr:x>
      <cdr:y>0.7374</cdr:y>
    </cdr:from>
    <cdr:to>
      <cdr:x>0.26383</cdr:x>
      <cdr:y>0.82233</cdr:y>
    </cdr:to>
    <cdr:sp macro="" textlink="">
      <cdr:nvSpPr>
        <cdr:cNvPr id="33" name="CuadroTexto 1"/>
        <cdr:cNvSpPr txBox="1"/>
      </cdr:nvSpPr>
      <cdr:spPr>
        <a:xfrm xmlns:a="http://schemas.openxmlformats.org/drawingml/2006/main">
          <a:off x="622300" y="3210860"/>
          <a:ext cx="1619499" cy="3697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 anchorCtr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B3A66F15-E7A8-42E8-934F-5948DE1E6B4D}" type="TxLink">
            <a:rPr lang="el-GR" sz="1100" b="0" i="0" u="none" strike="noStrike">
              <a:solidFill>
                <a:srgbClr val="000000"/>
              </a:solidFill>
              <a:latin typeface="Calibri"/>
              <a:ea typeface="Verdana"/>
              <a:cs typeface="Verdana"/>
            </a:rPr>
            <a:pPr algn="ctr"/>
            <a:t>Δ 12,9%</a:t>
          </a:fld>
          <a:endParaRPr lang="es-AR" sz="11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0.07192</cdr:x>
      <cdr:y>0.77492</cdr:y>
    </cdr:from>
    <cdr:to>
      <cdr:x>0.26251</cdr:x>
      <cdr:y>0.91389</cdr:y>
    </cdr:to>
    <cdr:sp macro="" textlink="">
      <cdr:nvSpPr>
        <cdr:cNvPr id="34" name="CuadroTexto 1"/>
        <cdr:cNvSpPr txBox="1"/>
      </cdr:nvSpPr>
      <cdr:spPr>
        <a:xfrm xmlns:a="http://schemas.openxmlformats.org/drawingml/2006/main">
          <a:off x="611094" y="3374228"/>
          <a:ext cx="1619499" cy="6051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 anchorCtr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85914E29-BD97-4F3A-80A9-BA1AC473DFEE}" type="TxLink">
            <a:rPr lang="el-GR" sz="1100" b="0" i="0" u="none" strike="noStrike">
              <a:solidFill>
                <a:srgbClr val="000000"/>
              </a:solidFill>
              <a:latin typeface="Calibri"/>
              <a:ea typeface="Verdana"/>
              <a:cs typeface="Verdana"/>
            </a:rPr>
            <a:pPr algn="ctr"/>
            <a:t>Δ 2,5%</a:t>
          </a:fld>
          <a:endParaRPr lang="es-AR" sz="11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0.50843</cdr:x>
      <cdr:y>0.62417</cdr:y>
    </cdr:from>
    <cdr:to>
      <cdr:x>0.70562</cdr:x>
      <cdr:y>0.76314</cdr:y>
    </cdr:to>
    <cdr:sp macro="" textlink="">
      <cdr:nvSpPr>
        <cdr:cNvPr id="35" name="CuadroTexto 1"/>
        <cdr:cNvSpPr txBox="1"/>
      </cdr:nvSpPr>
      <cdr:spPr>
        <a:xfrm xmlns:a="http://schemas.openxmlformats.org/drawingml/2006/main">
          <a:off x="4320241" y="2717800"/>
          <a:ext cx="1675527" cy="6051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 anchorCtr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E64E2086-6F2E-4E2C-9C27-49E5759145A2}" type="TxLink">
            <a:rPr lang="el-GR" sz="1100" b="0" i="0" u="none" strike="noStrike">
              <a:solidFill>
                <a:srgbClr val="000000"/>
              </a:solidFill>
              <a:latin typeface="Calibri"/>
              <a:ea typeface="Verdana"/>
              <a:cs typeface="Verdana"/>
            </a:rPr>
            <a:pPr algn="ctr"/>
            <a:t>Δ 1,9%</a:t>
          </a:fld>
          <a:endParaRPr lang="es-AR" sz="11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0.06928</cdr:x>
      <cdr:y>0.43115</cdr:y>
    </cdr:from>
    <cdr:to>
      <cdr:x>0.25987</cdr:x>
      <cdr:y>0.57012</cdr:y>
    </cdr:to>
    <cdr:sp macro="" textlink="">
      <cdr:nvSpPr>
        <cdr:cNvPr id="36" name="CuadroTexto 1"/>
        <cdr:cNvSpPr txBox="1"/>
      </cdr:nvSpPr>
      <cdr:spPr>
        <a:xfrm xmlns:a="http://schemas.openxmlformats.org/drawingml/2006/main">
          <a:off x="588682" y="1877359"/>
          <a:ext cx="1619499" cy="6051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 anchorCtr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30ECD67D-8340-4990-A754-65ED4B723C7C}" type="TxLink">
            <a:rPr lang="el-GR" sz="1100" b="0" i="0" u="none" strike="noStrike">
              <a:solidFill>
                <a:srgbClr val="000000"/>
              </a:solidFill>
              <a:latin typeface="Calibri"/>
              <a:ea typeface="Verdana"/>
              <a:cs typeface="Verdana"/>
            </a:rPr>
            <a:pPr algn="ctr"/>
            <a:t>Δ 6,0%</a:t>
          </a:fld>
          <a:endParaRPr lang="es-AR" sz="11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0.28292</cdr:x>
      <cdr:y>0.20983</cdr:y>
    </cdr:from>
    <cdr:to>
      <cdr:x>0.47351</cdr:x>
      <cdr:y>0.3488</cdr:y>
    </cdr:to>
    <cdr:sp macro="" textlink="">
      <cdr:nvSpPr>
        <cdr:cNvPr id="37" name="CuadroTexto 1"/>
        <cdr:cNvSpPr txBox="1"/>
      </cdr:nvSpPr>
      <cdr:spPr>
        <a:xfrm xmlns:a="http://schemas.openxmlformats.org/drawingml/2006/main">
          <a:off x="2404036" y="913653"/>
          <a:ext cx="1619499" cy="6051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 anchorCtr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00E7E8F8-0522-47BC-AE7C-7DE1C3F60455}" type="TxLink">
            <a:rPr lang="el-GR" sz="1100" b="0" i="0" u="none" strike="noStrike">
              <a:solidFill>
                <a:srgbClr val="000000"/>
              </a:solidFill>
              <a:latin typeface="Calibri"/>
              <a:ea typeface="Verdana"/>
              <a:cs typeface="Verdana"/>
            </a:rPr>
            <a:pPr algn="ctr"/>
            <a:t>Δ 5,2%</a:t>
          </a:fld>
          <a:endParaRPr lang="es-AR" sz="11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  <cdr:relSizeAnchor xmlns:cdr="http://schemas.openxmlformats.org/drawingml/2006/chartDrawing">
    <cdr:from>
      <cdr:x>0.50316</cdr:x>
      <cdr:y>0.06571</cdr:y>
    </cdr:from>
    <cdr:to>
      <cdr:x>0.69375</cdr:x>
      <cdr:y>0.20468</cdr:y>
    </cdr:to>
    <cdr:sp macro="" textlink="">
      <cdr:nvSpPr>
        <cdr:cNvPr id="38" name="CuadroTexto 1"/>
        <cdr:cNvSpPr txBox="1"/>
      </cdr:nvSpPr>
      <cdr:spPr>
        <a:xfrm xmlns:a="http://schemas.openxmlformats.org/drawingml/2006/main">
          <a:off x="4275417" y="286124"/>
          <a:ext cx="1619499" cy="6051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 anchor="ctr" anchorCtr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fld id="{DFFBC792-CE5E-40F8-9A8A-3A568C151C2D}" type="TxLink">
            <a:rPr lang="el-GR" sz="1100" b="0" i="0" u="none" strike="noStrike">
              <a:solidFill>
                <a:srgbClr val="000000"/>
              </a:solidFill>
              <a:latin typeface="Calibri"/>
              <a:ea typeface="Verdana"/>
              <a:cs typeface="Verdana"/>
            </a:rPr>
            <a:pPr algn="ctr"/>
            <a:t>Δ 2,3%</a:t>
          </a:fld>
          <a:endParaRPr lang="es-AR" sz="110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0.85294</cdr:x>
      <cdr:y>0.5</cdr:y>
    </cdr:from>
    <cdr:to>
      <cdr:x>0.98053</cdr:x>
      <cdr:y>0.69254</cdr:y>
    </cdr:to>
    <cdr:pic>
      <cdr:nvPicPr>
        <cdr:cNvPr id="5" name="chart">
          <a:extLst xmlns:a="http://schemas.openxmlformats.org/drawingml/2006/main">
            <a:ext uri="{FF2B5EF4-FFF2-40B4-BE49-F238E27FC236}">
              <a16:creationId xmlns:a16="http://schemas.microsoft.com/office/drawing/2014/main" id="{FA70F684-1C74-46F9-8D4E-8EB56299931D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duotone>
            <a:schemeClr val="accent1">
              <a:shade val="45000"/>
              <a:satMod val="135000"/>
            </a:schemeClr>
            <a:prstClr val="white"/>
          </a:duotone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6264696" y="1696794"/>
          <a:ext cx="937126" cy="653402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0.86275</cdr:x>
      <cdr:y>0.24883</cdr:y>
    </cdr:from>
    <cdr:to>
      <cdr:x>0.9676</cdr:x>
      <cdr:y>0.40703</cdr:y>
    </cdr:to>
    <cdr:pic>
      <cdr:nvPicPr>
        <cdr:cNvPr id="6" name="chart">
          <a:extLst xmlns:a="http://schemas.openxmlformats.org/drawingml/2006/main">
            <a:ext uri="{FF2B5EF4-FFF2-40B4-BE49-F238E27FC236}">
              <a16:creationId xmlns:a16="http://schemas.microsoft.com/office/drawing/2014/main" id="{3F483465-CEF8-4F17-B03D-11B4A133F66D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>
          <a:duotone>
            <a:schemeClr val="accent2">
              <a:shade val="45000"/>
              <a:satMod val="135000"/>
            </a:schemeClr>
            <a:prstClr val="white"/>
          </a:duotone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6336704" y="844438"/>
          <a:ext cx="770104" cy="536866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0.87255</cdr:x>
      <cdr:y>0</cdr:y>
    </cdr:from>
    <cdr:to>
      <cdr:x>0.98926</cdr:x>
      <cdr:y>0.17612</cdr:y>
    </cdr:to>
    <cdr:pic>
      <cdr:nvPicPr>
        <cdr:cNvPr id="7" name="chart">
          <a:extLst xmlns:a="http://schemas.openxmlformats.org/drawingml/2006/main">
            <a:ext uri="{FF2B5EF4-FFF2-40B4-BE49-F238E27FC236}">
              <a16:creationId xmlns:a16="http://schemas.microsoft.com/office/drawing/2014/main" id="{CBB6B4DD-45EC-4621-8834-D7F0102914B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>
          <a:duotone>
            <a:schemeClr val="accent3">
              <a:shade val="45000"/>
              <a:satMod val="135000"/>
            </a:schemeClr>
            <a:prstClr val="white"/>
          </a:duotone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6408712" y="-1333445"/>
          <a:ext cx="857214" cy="597679"/>
        </a:xfrm>
        <a:prstGeom xmlns:a="http://schemas.openxmlformats.org/drawingml/2006/main" prst="rect">
          <a:avLst/>
        </a:prstGeom>
      </cdr:spPr>
    </cdr:pic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0.09652</cdr:x>
      <cdr:y>0.01223</cdr:y>
    </cdr:from>
    <cdr:to>
      <cdr:x>0.84067</cdr:x>
      <cdr:y>0.81842</cdr:y>
    </cdr:to>
    <cdr:sp macro="" textlink="">
      <cdr:nvSpPr>
        <cdr:cNvPr id="2" name="Rectángulo 1"/>
        <cdr:cNvSpPr/>
      </cdr:nvSpPr>
      <cdr:spPr>
        <a:xfrm xmlns:a="http://schemas.openxmlformats.org/drawingml/2006/main">
          <a:off x="750093" y="64632"/>
          <a:ext cx="5783035" cy="4259036"/>
        </a:xfrm>
        <a:prstGeom xmlns:a="http://schemas.openxmlformats.org/drawingml/2006/main" prst="rect">
          <a:avLst/>
        </a:prstGeom>
        <a:gradFill xmlns:a="http://schemas.openxmlformats.org/drawingml/2006/main" flip="none" rotWithShape="1">
          <a:gsLst>
            <a:gs pos="0">
              <a:schemeClr val="accent1">
                <a:lumMod val="40000"/>
                <a:lumOff val="60000"/>
                <a:alpha val="25000"/>
              </a:schemeClr>
            </a:gs>
            <a:gs pos="62000">
              <a:schemeClr val="accent1">
                <a:lumMod val="60000"/>
                <a:alpha val="0"/>
              </a:schemeClr>
            </a:gs>
          </a:gsLst>
          <a:path path="circle">
            <a:fillToRect t="100000" r="100000"/>
          </a:path>
          <a:tileRect l="-100000" b="-100000"/>
        </a:gra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AR"/>
        </a:p>
      </cdr:txBody>
    </cdr:sp>
  </cdr:relSizeAnchor>
  <cdr:relSizeAnchor xmlns:cdr="http://schemas.openxmlformats.org/drawingml/2006/chartDrawing">
    <cdr:from>
      <cdr:x>0.86752</cdr:x>
      <cdr:y>0.07008</cdr:y>
    </cdr:from>
    <cdr:to>
      <cdr:x>0.99358</cdr:x>
      <cdr:y>0.1524</cdr:y>
    </cdr:to>
    <cdr:sp macro="" textlink="">
      <cdr:nvSpPr>
        <cdr:cNvPr id="3" name="CuadroTexto 5"/>
        <cdr:cNvSpPr txBox="1"/>
      </cdr:nvSpPr>
      <cdr:spPr>
        <a:xfrm xmlns:a="http://schemas.openxmlformats.org/drawingml/2006/main">
          <a:off x="7308812" y="235815"/>
          <a:ext cx="1062048" cy="27699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AR" sz="1100" dirty="0"/>
            <a:t>+ 20% </a:t>
          </a:r>
          <a:r>
            <a:rPr lang="es-AR" sz="1200" dirty="0"/>
            <a:t>precios</a:t>
          </a:r>
          <a:endParaRPr lang="es-AR" sz="1100" dirty="0"/>
        </a:p>
      </cdr:txBody>
    </cdr:sp>
  </cdr:relSizeAnchor>
  <cdr:relSizeAnchor xmlns:cdr="http://schemas.openxmlformats.org/drawingml/2006/chartDrawing">
    <cdr:from>
      <cdr:x>0.87393</cdr:x>
      <cdr:y>0.50189</cdr:y>
    </cdr:from>
    <cdr:to>
      <cdr:x>1</cdr:x>
      <cdr:y>0.58421</cdr:y>
    </cdr:to>
    <cdr:sp macro="" textlink="">
      <cdr:nvSpPr>
        <cdr:cNvPr id="4" name="CuadroTexto 5"/>
        <cdr:cNvSpPr txBox="1"/>
      </cdr:nvSpPr>
      <cdr:spPr>
        <a:xfrm xmlns:a="http://schemas.openxmlformats.org/drawingml/2006/main">
          <a:off x="7362804" y="1688800"/>
          <a:ext cx="1062132" cy="276996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squar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AR" sz="1100" dirty="0"/>
            <a:t>- 20% </a:t>
          </a:r>
          <a:r>
            <a:rPr lang="es-AR" sz="1200" dirty="0"/>
            <a:t>precios</a:t>
          </a:r>
          <a:endParaRPr lang="es-AR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81FF87-66B4-42D4-AA3E-511FBE9D50D7}" type="datetimeFigureOut">
              <a:rPr lang="es-AR" smtClean="0"/>
              <a:t>27/9/2017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D6D766-466E-41F2-A49C-1B4A372AB5E6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03815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7697E-22B4-45BC-9AD2-046BE3F7EBC8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64386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46BAF2-6B82-45BD-8291-F2A58CD87BCD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8027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46BAF2-6B82-45BD-8291-F2A58CD87BCD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84835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AR" sz="1200">
                <a:solidFill>
                  <a:schemeClr val="accent1"/>
                </a:solidFill>
                <a:cs typeface="Calibri"/>
              </a:rPr>
              <a:t>Mas nivel alto por gramíneas (fina+gruesa), Mas NT medio principalmente por Soja, Girasol único que bajo la tecnología</a:t>
            </a:r>
          </a:p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46BAF2-6B82-45BD-8291-F2A58CD87BCD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68341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s-AR" sz="1200" dirty="0">
                <a:solidFill>
                  <a:schemeClr val="accent1"/>
                </a:solidFill>
                <a:cs typeface="Calibri"/>
              </a:rPr>
              <a:t>Mas nivel alto por gramíneas (</a:t>
            </a:r>
            <a:r>
              <a:rPr lang="es-AR" sz="1200" dirty="0" err="1">
                <a:solidFill>
                  <a:schemeClr val="accent1"/>
                </a:solidFill>
                <a:cs typeface="Calibri"/>
              </a:rPr>
              <a:t>fina+gruesa</a:t>
            </a:r>
            <a:r>
              <a:rPr lang="es-AR" sz="1200" dirty="0">
                <a:solidFill>
                  <a:schemeClr val="accent1"/>
                </a:solidFill>
                <a:cs typeface="Calibri"/>
              </a:rPr>
              <a:t>), Mas NT medio principalmente por Soja, Girasol único que bajo la tecnología</a:t>
            </a:r>
          </a:p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46BAF2-6B82-45BD-8291-F2A58CD87BCD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1250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7697E-22B4-45BC-9AD2-046BE3F7EBC8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2646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7697E-22B4-45BC-9AD2-046BE3F7EBC8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6132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7697E-22B4-45BC-9AD2-046BE3F7EBC8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82987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7697E-22B4-45BC-9AD2-046BE3F7EBC8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9629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7697E-22B4-45BC-9AD2-046BE3F7EBC8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611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7697E-22B4-45BC-9AD2-046BE3F7EBC8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939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7697E-22B4-45BC-9AD2-046BE3F7EBC8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5008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American </a:t>
            </a:r>
            <a:r>
              <a:rPr lang="es-ES" dirty="0" err="1"/>
              <a:t>Geophysical</a:t>
            </a:r>
            <a:r>
              <a:rPr lang="es-ES" baseline="0" dirty="0"/>
              <a:t> </a:t>
            </a:r>
            <a:r>
              <a:rPr lang="es-ES" baseline="0" dirty="0" err="1"/>
              <a:t>Union</a:t>
            </a:r>
            <a:endParaRPr lang="es-ES" dirty="0"/>
          </a:p>
          <a:p>
            <a:endParaRPr lang="es-ES" dirty="0"/>
          </a:p>
          <a:p>
            <a:endParaRPr lang="es-ES" baseline="0" dirty="0"/>
          </a:p>
          <a:p>
            <a:r>
              <a:rPr lang="es-ES" baseline="0" dirty="0"/>
              <a:t>NASA, </a:t>
            </a:r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E7697E-22B4-45BC-9AD2-046BE3F7EBC8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2554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78418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52582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0520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8038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3145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82391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93585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2065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48613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10834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31443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3A561-27D8-44BE-8FFC-791FE1EBCE00}" type="datetimeFigureOut">
              <a:rPr lang="es-AR" smtClean="0"/>
              <a:pPr/>
              <a:t>27/9/2017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2787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jpeg"/><Relationship Id="rId7" Type="http://schemas.openxmlformats.org/officeDocument/2006/relationships/image" Target="../media/image20.jpe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12.png"/><Relationship Id="rId5" Type="http://schemas.openxmlformats.org/officeDocument/2006/relationships/image" Target="../media/image18.jpeg"/><Relationship Id="rId10" Type="http://schemas.microsoft.com/office/2007/relationships/hdphoto" Target="../media/hdphoto1.wdp"/><Relationship Id="rId4" Type="http://schemas.openxmlformats.org/officeDocument/2006/relationships/image" Target="../media/image17.jpeg"/><Relationship Id="rId9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6.xml"/><Relationship Id="rId3" Type="http://schemas.openxmlformats.org/officeDocument/2006/relationships/image" Target="../media/image3.jpeg"/><Relationship Id="rId7" Type="http://schemas.openxmlformats.org/officeDocument/2006/relationships/chart" Target="../charts/chart1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4.xml"/><Relationship Id="rId5" Type="http://schemas.openxmlformats.org/officeDocument/2006/relationships/chart" Target="../charts/chart13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7.xml"/><Relationship Id="rId3" Type="http://schemas.openxmlformats.org/officeDocument/2006/relationships/image" Target="../media/image3.jpeg"/><Relationship Id="rId7" Type="http://schemas.microsoft.com/office/2007/relationships/hdphoto" Target="../media/hdphoto4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microsoft.com/office/2007/relationships/hdphoto" Target="../media/hdphoto3.wdp"/><Relationship Id="rId4" Type="http://schemas.openxmlformats.org/officeDocument/2006/relationships/image" Target="../media/image26.png"/><Relationship Id="rId9" Type="http://schemas.openxmlformats.org/officeDocument/2006/relationships/chart" Target="../charts/char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32.png"/><Relationship Id="rId4" Type="http://schemas.microsoft.com/office/2007/relationships/hdphoto" Target="../media/hdphoto5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image" Target="../media/image37.jpeg"/><Relationship Id="rId18" Type="http://schemas.openxmlformats.org/officeDocument/2006/relationships/image" Target="../media/image42.jpeg"/><Relationship Id="rId26" Type="http://schemas.microsoft.com/office/2007/relationships/hdphoto" Target="../media/hdphoto8.wdp"/><Relationship Id="rId3" Type="http://schemas.openxmlformats.org/officeDocument/2006/relationships/image" Target="../media/image2.jpeg"/><Relationship Id="rId21" Type="http://schemas.openxmlformats.org/officeDocument/2006/relationships/diagramLayout" Target="../diagrams/layout2.xml"/><Relationship Id="rId34" Type="http://schemas.microsoft.com/office/2007/relationships/diagramDrawing" Target="../diagrams/drawing3.xml"/><Relationship Id="rId7" Type="http://schemas.openxmlformats.org/officeDocument/2006/relationships/image" Target="../media/image36.png"/><Relationship Id="rId12" Type="http://schemas.microsoft.com/office/2007/relationships/diagramDrawing" Target="../diagrams/drawing1.xml"/><Relationship Id="rId17" Type="http://schemas.openxmlformats.org/officeDocument/2006/relationships/image" Target="../media/image41.jpeg"/><Relationship Id="rId25" Type="http://schemas.openxmlformats.org/officeDocument/2006/relationships/image" Target="../media/image44.png"/><Relationship Id="rId33" Type="http://schemas.openxmlformats.org/officeDocument/2006/relationships/diagramColors" Target="../diagrams/colors3.xml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40.jpg"/><Relationship Id="rId20" Type="http://schemas.openxmlformats.org/officeDocument/2006/relationships/diagramData" Target="../diagrams/data2.xml"/><Relationship Id="rId29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11" Type="http://schemas.openxmlformats.org/officeDocument/2006/relationships/diagramColors" Target="../diagrams/colors1.xml"/><Relationship Id="rId24" Type="http://schemas.microsoft.com/office/2007/relationships/diagramDrawing" Target="../diagrams/drawing2.xml"/><Relationship Id="rId32" Type="http://schemas.openxmlformats.org/officeDocument/2006/relationships/diagramQuickStyle" Target="../diagrams/quickStyle3.xml"/><Relationship Id="rId5" Type="http://schemas.microsoft.com/office/2007/relationships/hdphoto" Target="../media/hdphoto7.wdp"/><Relationship Id="rId15" Type="http://schemas.openxmlformats.org/officeDocument/2006/relationships/image" Target="../media/image39.jpeg"/><Relationship Id="rId23" Type="http://schemas.openxmlformats.org/officeDocument/2006/relationships/diagramColors" Target="../diagrams/colors2.xml"/><Relationship Id="rId28" Type="http://schemas.openxmlformats.org/officeDocument/2006/relationships/image" Target="../media/image46.jpeg"/><Relationship Id="rId10" Type="http://schemas.openxmlformats.org/officeDocument/2006/relationships/diagramQuickStyle" Target="../diagrams/quickStyle1.xml"/><Relationship Id="rId19" Type="http://schemas.openxmlformats.org/officeDocument/2006/relationships/image" Target="../media/image43.jpeg"/><Relationship Id="rId31" Type="http://schemas.openxmlformats.org/officeDocument/2006/relationships/diagramLayout" Target="../diagrams/layout3.xml"/><Relationship Id="rId4" Type="http://schemas.openxmlformats.org/officeDocument/2006/relationships/image" Target="../media/image34.png"/><Relationship Id="rId9" Type="http://schemas.openxmlformats.org/officeDocument/2006/relationships/diagramLayout" Target="../diagrams/layout1.xml"/><Relationship Id="rId14" Type="http://schemas.openxmlformats.org/officeDocument/2006/relationships/image" Target="../media/image38.jpeg"/><Relationship Id="rId22" Type="http://schemas.openxmlformats.org/officeDocument/2006/relationships/diagramQuickStyle" Target="../diagrams/quickStyle2.xml"/><Relationship Id="rId27" Type="http://schemas.openxmlformats.org/officeDocument/2006/relationships/image" Target="../media/image45.jpeg"/><Relationship Id="rId30" Type="http://schemas.openxmlformats.org/officeDocument/2006/relationships/diagramData" Target="../diagrams/data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34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4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42.jpe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41.jpeg"/><Relationship Id="rId4" Type="http://schemas.openxmlformats.org/officeDocument/2006/relationships/diagramLayout" Target="../diagrams/layout4.xml"/><Relationship Id="rId9" Type="http://schemas.openxmlformats.org/officeDocument/2006/relationships/image" Target="../media/image40.jpg"/><Relationship Id="rId14" Type="http://schemas.microsoft.com/office/2007/relationships/hdphoto" Target="../media/hdphoto7.wdp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1.xml"/><Relationship Id="rId13" Type="http://schemas.microsoft.com/office/2007/relationships/hdphoto" Target="../media/hdphoto7.wdp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image" Target="../media/image3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image" Target="../media/image50.png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49.png"/><Relationship Id="rId4" Type="http://schemas.openxmlformats.org/officeDocument/2006/relationships/diagramLayout" Target="../diagrams/layout5.xml"/><Relationship Id="rId9" Type="http://schemas.openxmlformats.org/officeDocument/2006/relationships/chart" Target="../charts/chart2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51.png"/><Relationship Id="rId4" Type="http://schemas.openxmlformats.org/officeDocument/2006/relationships/diagramLayout" Target="../diagrams/layout6.xml"/><Relationship Id="rId9" Type="http://schemas.openxmlformats.org/officeDocument/2006/relationships/chart" Target="../charts/chart2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4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11" Type="http://schemas.openxmlformats.org/officeDocument/2006/relationships/image" Target="../media/image49.png"/><Relationship Id="rId5" Type="http://schemas.openxmlformats.org/officeDocument/2006/relationships/diagramQuickStyle" Target="../diagrams/quickStyle8.xml"/><Relationship Id="rId10" Type="http://schemas.openxmlformats.org/officeDocument/2006/relationships/chart" Target="../charts/chart25.xml"/><Relationship Id="rId4" Type="http://schemas.openxmlformats.org/officeDocument/2006/relationships/diagramLayout" Target="../diagrams/layout8.xml"/><Relationship Id="rId9" Type="http://schemas.openxmlformats.org/officeDocument/2006/relationships/image" Target="../media/image5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microsoft.com/office/2007/relationships/hdphoto" Target="../media/hdphoto7.wdp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openxmlformats.org/officeDocument/2006/relationships/image" Target="../media/image3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11" Type="http://schemas.openxmlformats.org/officeDocument/2006/relationships/chart" Target="../charts/chart28.xml"/><Relationship Id="rId5" Type="http://schemas.openxmlformats.org/officeDocument/2006/relationships/diagramQuickStyle" Target="../diagrams/quickStyle9.xml"/><Relationship Id="rId10" Type="http://schemas.openxmlformats.org/officeDocument/2006/relationships/chart" Target="../charts/chart27.xml"/><Relationship Id="rId4" Type="http://schemas.openxmlformats.org/officeDocument/2006/relationships/diagramLayout" Target="../diagrams/layout9.xml"/><Relationship Id="rId9" Type="http://schemas.openxmlformats.org/officeDocument/2006/relationships/chart" Target="../charts/chart26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12" Type="http://schemas.microsoft.com/office/2007/relationships/hdphoto" Target="../media/hdphoto7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11" Type="http://schemas.openxmlformats.org/officeDocument/2006/relationships/image" Target="../media/image34.png"/><Relationship Id="rId5" Type="http://schemas.openxmlformats.org/officeDocument/2006/relationships/diagramQuickStyle" Target="../diagrams/quickStyle10.xml"/><Relationship Id="rId10" Type="http://schemas.openxmlformats.org/officeDocument/2006/relationships/chart" Target="../charts/chart30.xml"/><Relationship Id="rId4" Type="http://schemas.openxmlformats.org/officeDocument/2006/relationships/diagramLayout" Target="../diagrams/layout10.xml"/><Relationship Id="rId9" Type="http://schemas.openxmlformats.org/officeDocument/2006/relationships/chart" Target="../charts/chart29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10" Type="http://schemas.microsoft.com/office/2007/relationships/hdphoto" Target="../media/hdphoto7.wdp"/><Relationship Id="rId4" Type="http://schemas.openxmlformats.org/officeDocument/2006/relationships/diagramLayout" Target="../diagrams/layout11.xml"/><Relationship Id="rId9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microsoft.com/office/2007/relationships/hdphoto" Target="../media/hdphoto7.wdp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12" Type="http://schemas.openxmlformats.org/officeDocument/2006/relationships/image" Target="../media/image3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11" Type="http://schemas.openxmlformats.org/officeDocument/2006/relationships/chart" Target="../charts/chart33.xml"/><Relationship Id="rId5" Type="http://schemas.openxmlformats.org/officeDocument/2006/relationships/diagramQuickStyle" Target="../diagrams/quickStyle12.xml"/><Relationship Id="rId10" Type="http://schemas.openxmlformats.org/officeDocument/2006/relationships/chart" Target="../charts/chart32.xml"/><Relationship Id="rId4" Type="http://schemas.openxmlformats.org/officeDocument/2006/relationships/diagramLayout" Target="../diagrams/layout12.xml"/><Relationship Id="rId9" Type="http://schemas.openxmlformats.org/officeDocument/2006/relationships/chart" Target="../charts/chart31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4.xml"/><Relationship Id="rId13" Type="http://schemas.microsoft.com/office/2007/relationships/hdphoto" Target="../media/hdphoto7.wdp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12" Type="http://schemas.openxmlformats.org/officeDocument/2006/relationships/image" Target="../media/image3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11" Type="http://schemas.openxmlformats.org/officeDocument/2006/relationships/chart" Target="../charts/chart36.xml"/><Relationship Id="rId5" Type="http://schemas.openxmlformats.org/officeDocument/2006/relationships/diagramQuickStyle" Target="../diagrams/quickStyle13.xml"/><Relationship Id="rId10" Type="http://schemas.openxmlformats.org/officeDocument/2006/relationships/chart" Target="../charts/chart35.xml"/><Relationship Id="rId4" Type="http://schemas.openxmlformats.org/officeDocument/2006/relationships/diagramLayout" Target="../diagrams/layout13.xml"/><Relationship Id="rId9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10" Type="http://schemas.microsoft.com/office/2007/relationships/hdphoto" Target="../media/hdphoto7.wdp"/><Relationship Id="rId4" Type="http://schemas.openxmlformats.org/officeDocument/2006/relationships/diagramLayout" Target="../diagrams/layout14.xml"/><Relationship Id="rId9" Type="http://schemas.openxmlformats.org/officeDocument/2006/relationships/image" Target="../media/image34.png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5.xml"/><Relationship Id="rId12" Type="http://schemas.microsoft.com/office/2007/relationships/hdphoto" Target="../media/hdphoto7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5.xml"/><Relationship Id="rId11" Type="http://schemas.openxmlformats.org/officeDocument/2006/relationships/image" Target="../media/image34.png"/><Relationship Id="rId5" Type="http://schemas.openxmlformats.org/officeDocument/2006/relationships/diagramLayout" Target="../diagrams/layout15.xml"/><Relationship Id="rId10" Type="http://schemas.openxmlformats.org/officeDocument/2006/relationships/chart" Target="../charts/chart37.xml"/><Relationship Id="rId4" Type="http://schemas.openxmlformats.org/officeDocument/2006/relationships/diagramData" Target="../diagrams/data15.xml"/><Relationship Id="rId9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12" Type="http://schemas.microsoft.com/office/2007/relationships/hdphoto" Target="../media/hdphoto7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11" Type="http://schemas.openxmlformats.org/officeDocument/2006/relationships/image" Target="../media/image34.png"/><Relationship Id="rId5" Type="http://schemas.openxmlformats.org/officeDocument/2006/relationships/diagramQuickStyle" Target="../diagrams/quickStyle16.xml"/><Relationship Id="rId10" Type="http://schemas.openxmlformats.org/officeDocument/2006/relationships/chart" Target="../charts/chart39.xml"/><Relationship Id="rId4" Type="http://schemas.openxmlformats.org/officeDocument/2006/relationships/diagramLayout" Target="../diagrams/layout16.xml"/><Relationship Id="rId9" Type="http://schemas.openxmlformats.org/officeDocument/2006/relationships/chart" Target="../charts/chart38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12" Type="http://schemas.microsoft.com/office/2007/relationships/hdphoto" Target="../media/hdphoto7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11" Type="http://schemas.openxmlformats.org/officeDocument/2006/relationships/image" Target="../media/image34.png"/><Relationship Id="rId5" Type="http://schemas.openxmlformats.org/officeDocument/2006/relationships/diagramQuickStyle" Target="../diagrams/quickStyle17.xml"/><Relationship Id="rId10" Type="http://schemas.openxmlformats.org/officeDocument/2006/relationships/chart" Target="../charts/chart41.xml"/><Relationship Id="rId4" Type="http://schemas.openxmlformats.org/officeDocument/2006/relationships/diagramLayout" Target="../diagrams/layout17.xml"/><Relationship Id="rId9" Type="http://schemas.openxmlformats.org/officeDocument/2006/relationships/chart" Target="../charts/chart40.xml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8.xml"/><Relationship Id="rId13" Type="http://schemas.openxmlformats.org/officeDocument/2006/relationships/image" Target="../media/image40.jpg"/><Relationship Id="rId18" Type="http://schemas.microsoft.com/office/2007/relationships/hdphoto" Target="../media/hdphoto7.wdp"/><Relationship Id="rId3" Type="http://schemas.openxmlformats.org/officeDocument/2006/relationships/image" Target="../media/image3.jpeg"/><Relationship Id="rId7" Type="http://schemas.openxmlformats.org/officeDocument/2006/relationships/diagramColors" Target="../diagrams/colors18.xml"/><Relationship Id="rId12" Type="http://schemas.openxmlformats.org/officeDocument/2006/relationships/image" Target="../media/image54.jpe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8.xml"/><Relationship Id="rId11" Type="http://schemas.openxmlformats.org/officeDocument/2006/relationships/image" Target="../media/image53.jpeg"/><Relationship Id="rId5" Type="http://schemas.openxmlformats.org/officeDocument/2006/relationships/diagramLayout" Target="../diagrams/layout18.xml"/><Relationship Id="rId15" Type="http://schemas.openxmlformats.org/officeDocument/2006/relationships/image" Target="../media/image56.jpeg"/><Relationship Id="rId10" Type="http://schemas.openxmlformats.org/officeDocument/2006/relationships/chart" Target="../charts/chart42.xml"/><Relationship Id="rId4" Type="http://schemas.openxmlformats.org/officeDocument/2006/relationships/diagramData" Target="../diagrams/data18.xml"/><Relationship Id="rId9" Type="http://schemas.openxmlformats.org/officeDocument/2006/relationships/image" Target="../media/image49.png"/><Relationship Id="rId14" Type="http://schemas.openxmlformats.org/officeDocument/2006/relationships/image" Target="../media/image55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9.xml"/><Relationship Id="rId3" Type="http://schemas.openxmlformats.org/officeDocument/2006/relationships/image" Target="../media/image3.jpeg"/><Relationship Id="rId7" Type="http://schemas.openxmlformats.org/officeDocument/2006/relationships/diagramLayout" Target="../diagrams/layout19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9.xml"/><Relationship Id="rId11" Type="http://schemas.openxmlformats.org/officeDocument/2006/relationships/image" Target="../media/image49.png"/><Relationship Id="rId5" Type="http://schemas.microsoft.com/office/2007/relationships/hdphoto" Target="../media/hdphoto7.wdp"/><Relationship Id="rId10" Type="http://schemas.microsoft.com/office/2007/relationships/diagramDrawing" Target="../diagrams/drawing19.xml"/><Relationship Id="rId4" Type="http://schemas.openxmlformats.org/officeDocument/2006/relationships/image" Target="../media/image34.png"/><Relationship Id="rId9" Type="http://schemas.openxmlformats.org/officeDocument/2006/relationships/diagramColors" Target="../diagrams/colors1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3.xml"/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2.xml"/><Relationship Id="rId3" Type="http://schemas.openxmlformats.org/officeDocument/2006/relationships/chart" Target="../charts/chart44.xml"/><Relationship Id="rId7" Type="http://schemas.openxmlformats.org/officeDocument/2006/relationships/diagramColors" Target="../diagrams/colors2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2.xml"/><Relationship Id="rId5" Type="http://schemas.openxmlformats.org/officeDocument/2006/relationships/diagramLayout" Target="../diagrams/layout22.xml"/><Relationship Id="rId4" Type="http://schemas.openxmlformats.org/officeDocument/2006/relationships/diagramData" Target="../diagrams/data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6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7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8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9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chart" Target="../charts/chart5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pantalla-bolsa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503548" y="2427734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dirty="0">
                <a:solidFill>
                  <a:schemeClr val="bg1"/>
                </a:solidFill>
                <a:latin typeface="Brandon Grotesque Medium" pitchFamily="34" charset="0"/>
                <a:cs typeface="Helvetica" pitchFamily="34" charset="0"/>
              </a:rPr>
              <a:t>PERSPECTIVAS PARA LA CAMPAÑA AGRÍCOLA 2017/18 EN ARGENTINA</a:t>
            </a:r>
          </a:p>
        </p:txBody>
      </p:sp>
      <p:sp>
        <p:nvSpPr>
          <p:cNvPr id="4" name="5 CuadroTexto">
            <a:extLst>
              <a:ext uri="{FF2B5EF4-FFF2-40B4-BE49-F238E27FC236}">
                <a16:creationId xmlns:a16="http://schemas.microsoft.com/office/drawing/2014/main" id="{0C16AB60-D2F8-46E2-8ABE-48140291BACA}"/>
              </a:ext>
            </a:extLst>
          </p:cNvPr>
          <p:cNvSpPr txBox="1"/>
          <p:nvPr/>
        </p:nvSpPr>
        <p:spPr>
          <a:xfrm>
            <a:off x="6307" y="3518780"/>
            <a:ext cx="308052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>
                <a:solidFill>
                  <a:schemeClr val="bg1"/>
                </a:solidFill>
                <a:latin typeface="Brandon Grotesque Medium" pitchFamily="34" charset="0"/>
                <a:cs typeface="Helvetica" pitchFamily="34" charset="0"/>
              </a:rPr>
              <a:t>Agustín Tejeda Rodriguez</a:t>
            </a:r>
          </a:p>
          <a:p>
            <a:pPr algn="ctr"/>
            <a:r>
              <a:rPr lang="es-AR" sz="1600" dirty="0">
                <a:solidFill>
                  <a:schemeClr val="bg1"/>
                </a:solidFill>
                <a:latin typeface="Brandon Grotesque Medium" pitchFamily="34" charset="0"/>
                <a:cs typeface="Helvetica" pitchFamily="34" charset="0"/>
              </a:rPr>
              <a:t>Estudios Económicos</a:t>
            </a:r>
          </a:p>
        </p:txBody>
      </p:sp>
      <p:sp>
        <p:nvSpPr>
          <p:cNvPr id="7" name="5 CuadroTexto">
            <a:extLst>
              <a:ext uri="{FF2B5EF4-FFF2-40B4-BE49-F238E27FC236}">
                <a16:creationId xmlns:a16="http://schemas.microsoft.com/office/drawing/2014/main" id="{A71F3EED-DAAF-4515-A654-E2E2A1A6208C}"/>
              </a:ext>
            </a:extLst>
          </p:cNvPr>
          <p:cNvSpPr txBox="1"/>
          <p:nvPr/>
        </p:nvSpPr>
        <p:spPr>
          <a:xfrm>
            <a:off x="3015958" y="3514808"/>
            <a:ext cx="278130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>
                <a:solidFill>
                  <a:schemeClr val="bg1"/>
                </a:solidFill>
                <a:latin typeface="Brandon Grotesque Medium" pitchFamily="34" charset="0"/>
                <a:cs typeface="Helvetica" pitchFamily="34" charset="0"/>
              </a:rPr>
              <a:t>Esteban Copati</a:t>
            </a:r>
          </a:p>
          <a:p>
            <a:pPr algn="ctr"/>
            <a:r>
              <a:rPr lang="es-AR" sz="1600" dirty="0">
                <a:solidFill>
                  <a:schemeClr val="bg1"/>
                </a:solidFill>
                <a:latin typeface="Brandon Grotesque Medium" pitchFamily="34" charset="0"/>
                <a:cs typeface="Helvetica" pitchFamily="34" charset="0"/>
              </a:rPr>
              <a:t>Estimaciones Agrícolas</a:t>
            </a:r>
          </a:p>
        </p:txBody>
      </p:sp>
      <p:sp>
        <p:nvSpPr>
          <p:cNvPr id="8" name="5 CuadroTexto">
            <a:extLst>
              <a:ext uri="{FF2B5EF4-FFF2-40B4-BE49-F238E27FC236}">
                <a16:creationId xmlns:a16="http://schemas.microsoft.com/office/drawing/2014/main" id="{8CCDB031-ABBC-4AB6-8555-77E44EE6932B}"/>
              </a:ext>
            </a:extLst>
          </p:cNvPr>
          <p:cNvSpPr txBox="1"/>
          <p:nvPr/>
        </p:nvSpPr>
        <p:spPr>
          <a:xfrm>
            <a:off x="5786373" y="3514808"/>
            <a:ext cx="333037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dirty="0">
                <a:solidFill>
                  <a:schemeClr val="bg1"/>
                </a:solidFill>
                <a:latin typeface="Brandon Grotesque Medium" pitchFamily="34" charset="0"/>
                <a:cs typeface="Helvetica" pitchFamily="34" charset="0"/>
              </a:rPr>
              <a:t>Juan Martín Brihet</a:t>
            </a:r>
          </a:p>
          <a:p>
            <a:pPr algn="ctr"/>
            <a:r>
              <a:rPr lang="es-AR" sz="1600" dirty="0">
                <a:solidFill>
                  <a:schemeClr val="bg1"/>
                </a:solidFill>
                <a:latin typeface="Brandon Grotesque Medium" pitchFamily="34" charset="0"/>
                <a:cs typeface="Helvetica" pitchFamily="34" charset="0"/>
              </a:rPr>
              <a:t>Investigación y </a:t>
            </a:r>
            <a:r>
              <a:rPr lang="es-AR" sz="1600" dirty="0" err="1">
                <a:solidFill>
                  <a:schemeClr val="bg1"/>
                </a:solidFill>
                <a:latin typeface="Brandon Grotesque Medium" pitchFamily="34" charset="0"/>
                <a:cs typeface="Helvetica" pitchFamily="34" charset="0"/>
              </a:rPr>
              <a:t>Prosp</a:t>
            </a:r>
            <a:r>
              <a:rPr lang="es-AR" sz="1600" dirty="0">
                <a:solidFill>
                  <a:schemeClr val="bg1"/>
                </a:solidFill>
                <a:latin typeface="Brandon Grotesque Medium" pitchFamily="34" charset="0"/>
                <a:cs typeface="Helvetica" pitchFamily="34" charset="0"/>
              </a:rPr>
              <a:t>. Tecnológica</a:t>
            </a:r>
          </a:p>
        </p:txBody>
      </p:sp>
    </p:spTree>
    <p:extLst>
      <p:ext uri="{BB962C8B-B14F-4D97-AF65-F5344CB8AC3E}">
        <p14:creationId xmlns:p14="http://schemas.microsoft.com/office/powerpoint/2010/main" val="4220927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8" name="7 Rectángulo"/>
          <p:cNvSpPr/>
          <p:nvPr/>
        </p:nvSpPr>
        <p:spPr>
          <a:xfrm>
            <a:off x="0" y="952618"/>
            <a:ext cx="9144000" cy="3744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19"/>
          <a:stretch/>
        </p:blipFill>
        <p:spPr>
          <a:xfrm>
            <a:off x="-6796" y="947406"/>
            <a:ext cx="4327411" cy="3759347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-44896" y="936896"/>
            <a:ext cx="25447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Maíz Temp. 2016/17</a:t>
            </a: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330253" y="45149"/>
            <a:ext cx="6643734" cy="699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4BACC6">
                    <a:lumMod val="7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Brandon Grotesque Regular" pitchFamily="34" charset="0"/>
                <a:ea typeface="+mn-ea"/>
                <a:cs typeface="+mn-cs"/>
              </a:rPr>
              <a:t>SISTEMAS DE RELEVAMIENTO</a:t>
            </a:r>
            <a:endParaRPr kumimoji="0" lang="es-AR" sz="3000" b="1" i="0" u="none" strike="noStrike" kern="1200" cap="none" spc="0" normalizeH="0" baseline="0" noProof="0" dirty="0">
              <a:ln w="12700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rgbClr val="4BACC6">
                  <a:lumMod val="7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Brandon Grotesque Regular" pitchFamily="34" charset="0"/>
              <a:ea typeface="+mn-ea"/>
              <a:cs typeface="+mn-cs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627165" y="1442344"/>
            <a:ext cx="5516835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Rendimientos en Región Pampeana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(87 % del A.A.)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1" i="0" u="none" strike="noStrike" kern="1200" cap="none" spc="50" normalizeH="0" baseline="0" noProof="0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prstClr val="white">
                  <a:alpha val="95000"/>
                </a:prst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Soja / Maíz / Trigo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1" i="0" u="none" strike="noStrike" kern="1200" cap="none" spc="50" normalizeH="0" baseline="0" noProof="0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prstClr val="white">
                  <a:alpha val="95000"/>
                </a:prst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1" i="0" u="none" strike="noStrike" kern="1200" cap="none" spc="50" normalizeH="0" baseline="0" noProof="0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prstClr val="white">
                  <a:alpha val="95000"/>
                </a:prst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+ 5.100 Registros/Campaña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211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5" name="4 Rectángulo"/>
          <p:cNvSpPr/>
          <p:nvPr/>
        </p:nvSpPr>
        <p:spPr>
          <a:xfrm>
            <a:off x="0" y="952618"/>
            <a:ext cx="9144000" cy="3744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220"/>
          <a:stretch/>
        </p:blipFill>
        <p:spPr>
          <a:xfrm>
            <a:off x="-4274" y="950461"/>
            <a:ext cx="4286437" cy="3751446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-47625" y="930426"/>
            <a:ext cx="25447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Maíz Tard. 2016/17</a:t>
            </a: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330253" y="45149"/>
            <a:ext cx="6643734" cy="699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4BACC6">
                    <a:lumMod val="7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Brandon Grotesque Regular" pitchFamily="34" charset="0"/>
                <a:ea typeface="+mn-ea"/>
                <a:cs typeface="+mn-cs"/>
              </a:rPr>
              <a:t>SISTEMAS DE RELEVAMIENTO</a:t>
            </a:r>
            <a:endParaRPr kumimoji="0" lang="es-AR" sz="3000" b="1" i="0" u="none" strike="noStrike" kern="1200" cap="none" spc="0" normalizeH="0" baseline="0" noProof="0" dirty="0">
              <a:ln w="12700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rgbClr val="4BACC6">
                  <a:lumMod val="7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Brandon Grotesque Regular" pitchFamily="34" charset="0"/>
              <a:ea typeface="+mn-ea"/>
              <a:cs typeface="+mn-cs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627165" y="1442344"/>
            <a:ext cx="5516835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Rendimientos en Región Pampeana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(87 % del A.A.)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1" i="0" u="none" strike="noStrike" kern="1200" cap="none" spc="50" normalizeH="0" baseline="0" noProof="0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prstClr val="white">
                  <a:alpha val="95000"/>
                </a:prst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Soja / Maíz / Trigo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1" i="0" u="none" strike="noStrike" kern="1200" cap="none" spc="50" normalizeH="0" baseline="0" noProof="0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prstClr val="white">
                  <a:alpha val="95000"/>
                </a:prst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1" i="0" u="none" strike="noStrike" kern="1200" cap="none" spc="50" normalizeH="0" baseline="0" noProof="0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prstClr val="white">
                  <a:alpha val="95000"/>
                </a:prst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+ 5.100 Registros/Campaña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558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5" name="4 Rectángulo"/>
          <p:cNvSpPr/>
          <p:nvPr/>
        </p:nvSpPr>
        <p:spPr>
          <a:xfrm>
            <a:off x="0" y="952618"/>
            <a:ext cx="9144000" cy="3744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8" r="17432"/>
          <a:stretch/>
        </p:blipFill>
        <p:spPr>
          <a:xfrm>
            <a:off x="20035" y="950461"/>
            <a:ext cx="4176000" cy="3756123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-60996" y="939950"/>
            <a:ext cx="25447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Trigo 2016/17</a:t>
            </a: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330253" y="45149"/>
            <a:ext cx="6643734" cy="699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4BACC6">
                    <a:lumMod val="7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Brandon Grotesque Regular" pitchFamily="34" charset="0"/>
                <a:ea typeface="+mn-ea"/>
                <a:cs typeface="+mn-cs"/>
              </a:rPr>
              <a:t>SISTEMAS DE RELEVAMIENTO</a:t>
            </a:r>
            <a:endParaRPr kumimoji="0" lang="es-AR" sz="3000" b="1" i="0" u="none" strike="noStrike" kern="1200" cap="none" spc="0" normalizeH="0" baseline="0" noProof="0" dirty="0">
              <a:ln w="12700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rgbClr val="4BACC6">
                  <a:lumMod val="7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Brandon Grotesque Regular" pitchFamily="34" charset="0"/>
              <a:ea typeface="+mn-ea"/>
              <a:cs typeface="+mn-cs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627165" y="1442344"/>
            <a:ext cx="5516835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Rendimientos en Región Pampeana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(87 % del A.A.)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1" i="0" u="none" strike="noStrike" kern="1200" cap="none" spc="50" normalizeH="0" baseline="0" noProof="0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prstClr val="white">
                  <a:alpha val="95000"/>
                </a:prst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Soja / Maíz / Trigo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1" i="0" u="none" strike="noStrike" kern="1200" cap="none" spc="50" normalizeH="0" baseline="0" noProof="0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prstClr val="white">
                  <a:alpha val="95000"/>
                </a:prst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1" i="0" u="none" strike="noStrike" kern="1200" cap="none" spc="50" normalizeH="0" baseline="0" noProof="0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prstClr val="white">
                  <a:alpha val="95000"/>
                </a:prst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+ 5.100 Registros/Campaña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031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5" name="4 Rectángulo"/>
          <p:cNvSpPr/>
          <p:nvPr/>
        </p:nvSpPr>
        <p:spPr>
          <a:xfrm>
            <a:off x="0" y="952618"/>
            <a:ext cx="9144000" cy="3744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86198"/>
            <a:ext cx="2536311" cy="3276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184392"/>
            <a:ext cx="2536311" cy="3278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188290"/>
            <a:ext cx="2318396" cy="3276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2330253" y="45149"/>
            <a:ext cx="6643734" cy="699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4BACC6">
                    <a:lumMod val="7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Brandon Grotesque Regular" pitchFamily="34" charset="0"/>
                <a:ea typeface="+mn-ea"/>
                <a:cs typeface="+mn-cs"/>
              </a:rPr>
              <a:t>NUEVO INFORME Y DISEÑOS</a:t>
            </a:r>
            <a:endParaRPr kumimoji="0" lang="es-AR" sz="3000" b="1" i="0" u="none" strike="noStrike" kern="1200" cap="none" spc="0" normalizeH="0" baseline="0" noProof="0" dirty="0">
              <a:ln w="12700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rgbClr val="4BACC6">
                  <a:lumMod val="7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Brandon Grotesque Regular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1239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0" y="2125698"/>
            <a:ext cx="9144000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4BACC6">
                    <a:lumMod val="7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Brandon Grotesque Regular" pitchFamily="34" charset="0"/>
                <a:ea typeface="+mn-ea"/>
                <a:cs typeface="+mn-cs"/>
              </a:rPr>
              <a:t>ESTIMACIONES DE ÁREA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4BACC6">
                    <a:lumMod val="7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Brandon Grotesque Regular" pitchFamily="34" charset="0"/>
                <a:ea typeface="+mn-ea"/>
                <a:cs typeface="+mn-cs"/>
              </a:rPr>
              <a:t>ANALISIS DE IMÁGENES SATELITALES</a:t>
            </a:r>
            <a:endParaRPr kumimoji="0" lang="es-AR" sz="3000" b="1" i="0" u="none" strike="noStrike" kern="1200" cap="none" spc="0" normalizeH="0" baseline="0" noProof="0" dirty="0">
              <a:ln w="12700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rgbClr val="4BACC6">
                  <a:lumMod val="7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Brandon Grotesque Regular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721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3" name="12 Rectángulo"/>
          <p:cNvSpPr/>
          <p:nvPr/>
        </p:nvSpPr>
        <p:spPr>
          <a:xfrm>
            <a:off x="0" y="946419"/>
            <a:ext cx="9144000" cy="3744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230000" y="69093"/>
            <a:ext cx="5184577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andon Grotesque Regular" pitchFamily="34" charset="0"/>
                <a:ea typeface="+mn-ea"/>
                <a:cs typeface="+mn-cs"/>
              </a:rPr>
              <a:t>IMÁGENES SATELITALES</a:t>
            </a:r>
            <a:endParaRPr kumimoji="0" lang="es-AR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randon Grotesque Regular" pitchFamily="34" charset="0"/>
              <a:ea typeface="+mn-ea"/>
              <a:cs typeface="+mn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5952" y="107711"/>
            <a:ext cx="695308" cy="695308"/>
          </a:xfrm>
          <a:prstGeom prst="rect">
            <a:avLst/>
          </a:prstGeom>
          <a:noFill/>
          <a:ln>
            <a:noFill/>
          </a:ln>
          <a:effectLst>
            <a:outerShdw blurRad="50800" dist="35921" dir="2700000" algn="ctr" rotWithShape="0">
              <a:schemeClr val="tx1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9937"/>
            <a:ext cx="854238" cy="870857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750" y="69093"/>
            <a:ext cx="792100" cy="7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244" y="946419"/>
            <a:ext cx="5508369" cy="3727012"/>
          </a:xfrm>
          <a:prstGeom prst="rect">
            <a:avLst/>
          </a:prstGeom>
        </p:spPr>
      </p:pic>
      <p:sp>
        <p:nvSpPr>
          <p:cNvPr id="11" name="10 CuadroTexto"/>
          <p:cNvSpPr txBox="1"/>
          <p:nvPr/>
        </p:nvSpPr>
        <p:spPr>
          <a:xfrm>
            <a:off x="4136215" y="2390411"/>
            <a:ext cx="1958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>
              <a:defRPr sz="32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86 - 91 %</a:t>
            </a:r>
          </a:p>
        </p:txBody>
      </p:sp>
    </p:spTree>
    <p:extLst>
      <p:ext uri="{BB962C8B-B14F-4D97-AF65-F5344CB8AC3E}">
        <p14:creationId xmlns:p14="http://schemas.microsoft.com/office/powerpoint/2010/main" val="662547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3" name="12 Rectángulo"/>
          <p:cNvSpPr/>
          <p:nvPr/>
        </p:nvSpPr>
        <p:spPr>
          <a:xfrm>
            <a:off x="-5903" y="946419"/>
            <a:ext cx="9144000" cy="3744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13257" y="3769106"/>
            <a:ext cx="44716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+ 33 % Trigo (+1,35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MHa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- 33 % Cebada (-0,4 MHa)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+17,9 % Cereales de Invierno (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Symbol"/>
              </a:rPr>
              <a:t> +1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Symbol"/>
              </a:rPr>
              <a:t>MHa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Symbol"/>
              </a:rPr>
              <a:t>)</a:t>
            </a: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259" y="123665"/>
            <a:ext cx="683568" cy="68745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75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1" name="7 Gráfico"/>
          <p:cNvGraphicFramePr>
            <a:graphicFrameLocks/>
          </p:cNvGraphicFramePr>
          <p:nvPr>
            <p:extLst/>
          </p:nvPr>
        </p:nvGraphicFramePr>
        <p:xfrm>
          <a:off x="15547" y="1370210"/>
          <a:ext cx="4104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2 Rectángulo redondeado"/>
          <p:cNvSpPr/>
          <p:nvPr/>
        </p:nvSpPr>
        <p:spPr>
          <a:xfrm>
            <a:off x="293402" y="1441639"/>
            <a:ext cx="3558518" cy="2880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178442" y="975239"/>
            <a:ext cx="17884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Siembra (MHa)</a:t>
            </a:r>
            <a:endParaRPr kumimoji="0" lang="es-A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4572000" y="69093"/>
            <a:ext cx="4199852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andon Grotesque Regular" pitchFamily="34" charset="0"/>
                <a:ea typeface="+mn-ea"/>
                <a:cs typeface="+mn-cs"/>
              </a:rPr>
              <a:t>TRIGO Y CEBADA</a:t>
            </a:r>
          </a:p>
        </p:txBody>
      </p:sp>
      <p:graphicFrame>
        <p:nvGraphicFramePr>
          <p:cNvPr id="23" name="2 Gráfico"/>
          <p:cNvGraphicFramePr>
            <a:graphicFrameLocks/>
          </p:cNvGraphicFramePr>
          <p:nvPr>
            <p:extLst/>
          </p:nvPr>
        </p:nvGraphicFramePr>
        <p:xfrm>
          <a:off x="4992899" y="1354190"/>
          <a:ext cx="4104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4" name="23 CuadroTexto"/>
          <p:cNvSpPr txBox="1"/>
          <p:nvPr/>
        </p:nvSpPr>
        <p:spPr>
          <a:xfrm>
            <a:off x="6038959" y="983473"/>
            <a:ext cx="20695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Producción (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MTn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  <a:endParaRPr kumimoji="0" lang="es-A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26 Rectángulo redondeado"/>
          <p:cNvSpPr/>
          <p:nvPr/>
        </p:nvSpPr>
        <p:spPr>
          <a:xfrm>
            <a:off x="5543465" y="1423356"/>
            <a:ext cx="3024336" cy="2880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966619" y="3495026"/>
            <a:ext cx="12570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Vs 2015/16</a:t>
            </a:r>
          </a:p>
        </p:txBody>
      </p:sp>
      <p:sp>
        <p:nvSpPr>
          <p:cNvPr id="28" name="27 CuadroTexto"/>
          <p:cNvSpPr txBox="1"/>
          <p:nvPr/>
        </p:nvSpPr>
        <p:spPr>
          <a:xfrm>
            <a:off x="5100318" y="3783324"/>
            <a:ext cx="40754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+ 46,5 % Trigo (+5,4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MTn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- 32,5 % Cebada (-1,4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MTn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+ 25 % Cereales de Invierno (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Symbol"/>
              </a:rPr>
              <a:t>+4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Symbol"/>
              </a:rPr>
              <a:t>MTn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Symbol"/>
              </a:rPr>
              <a:t>)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162776" y="3679692"/>
            <a:ext cx="355851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>
            <a:off x="5479303" y="3679692"/>
            <a:ext cx="3558518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773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Graphic spid="21" grpId="0" uiExpand="1">
        <p:bldSub>
          <a:bldChart bld="category"/>
        </p:bldSub>
      </p:bldGraphic>
      <p:bldP spid="3" grpId="0" animBg="1"/>
      <p:bldP spid="2" grpId="0"/>
      <p:bldP spid="16" grpId="0"/>
      <p:bldGraphic spid="23" grpId="0" uiExpand="1">
        <p:bldSub>
          <a:bldChart bld="category"/>
        </p:bldSub>
      </p:bldGraphic>
      <p:bldP spid="24" grpId="0"/>
      <p:bldP spid="27" grpId="0" animBg="1"/>
      <p:bldP spid="4" grpId="0"/>
      <p:bldP spid="28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0" y="939950"/>
            <a:ext cx="9144000" cy="3744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" y="939950"/>
            <a:ext cx="2756948" cy="3753525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198" y="1563638"/>
            <a:ext cx="2342209" cy="2279750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787" y="1779662"/>
            <a:ext cx="2302188" cy="2279750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838" y="1995686"/>
            <a:ext cx="2297772" cy="2279750"/>
          </a:xfrm>
          <a:prstGeom prst="rect">
            <a:avLst/>
          </a:prstGeom>
        </p:spPr>
      </p:pic>
      <p:cxnSp>
        <p:nvCxnSpPr>
          <p:cNvPr id="11" name="10 Conector recto de flecha"/>
          <p:cNvCxnSpPr/>
          <p:nvPr/>
        </p:nvCxnSpPr>
        <p:spPr>
          <a:xfrm flipV="1">
            <a:off x="1619672" y="2427734"/>
            <a:ext cx="1080120" cy="8640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12 CuadroTexto"/>
          <p:cNvSpPr txBox="1"/>
          <p:nvPr/>
        </p:nvSpPr>
        <p:spPr>
          <a:xfrm>
            <a:off x="5842611" y="1242289"/>
            <a:ext cx="33013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Muestreo diferenciado según intensidad de siembra de soja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52 Bloques 20 x 20 km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20 pixeles por bloque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Total de 1,040 datos de verdad terrestre.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18,1 MHa de Soja (CV: 4%)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363" y="61824"/>
            <a:ext cx="792100" cy="7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14 CuadroTexto"/>
          <p:cNvSpPr txBox="1"/>
          <p:nvPr/>
        </p:nvSpPr>
        <p:spPr>
          <a:xfrm>
            <a:off x="1765930" y="943591"/>
            <a:ext cx="15840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Soja 2016/17</a:t>
            </a:r>
            <a:endParaRPr kumimoji="0" lang="es-A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189" y="31843"/>
            <a:ext cx="854238" cy="870857"/>
          </a:xfrm>
          <a:prstGeom prst="rect">
            <a:avLst/>
          </a:prstGeom>
        </p:spPr>
      </p:pic>
      <p:sp>
        <p:nvSpPr>
          <p:cNvPr id="16" name="15 CuadroTexto"/>
          <p:cNvSpPr txBox="1"/>
          <p:nvPr/>
        </p:nvSpPr>
        <p:spPr>
          <a:xfrm>
            <a:off x="3230000" y="69093"/>
            <a:ext cx="5184577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andon Grotesque Regular" pitchFamily="34" charset="0"/>
                <a:ea typeface="+mn-ea"/>
                <a:cs typeface="+mn-cs"/>
              </a:rPr>
              <a:t>IMÁGENES SATELITALES</a:t>
            </a:r>
            <a:endParaRPr kumimoji="0" lang="es-AR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randon Grotesque Regular" pitchFamily="34" charset="0"/>
              <a:ea typeface="+mn-ea"/>
              <a:cs typeface="+mn-cs"/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5952" y="107711"/>
            <a:ext cx="695308" cy="695308"/>
          </a:xfrm>
          <a:prstGeom prst="rect">
            <a:avLst/>
          </a:prstGeom>
          <a:noFill/>
          <a:ln>
            <a:noFill/>
          </a:ln>
          <a:effectLst>
            <a:outerShdw blurRad="50800" dist="35921" dir="2700000" algn="ctr" rotWithShape="0">
              <a:schemeClr val="tx1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35" y="92650"/>
            <a:ext cx="7775929" cy="4958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18 Marco"/>
          <p:cNvSpPr/>
          <p:nvPr/>
        </p:nvSpPr>
        <p:spPr>
          <a:xfrm>
            <a:off x="3983236" y="1100877"/>
            <a:ext cx="792088" cy="216000"/>
          </a:xfrm>
          <a:prstGeom prst="frame">
            <a:avLst/>
          </a:prstGeom>
          <a:solidFill>
            <a:srgbClr val="FF0000"/>
          </a:solidFill>
          <a:ln w="19050">
            <a:solidFill>
              <a:srgbClr val="FFFF00"/>
            </a:solidFill>
            <a:prstDash val="dash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19 Marco"/>
          <p:cNvSpPr/>
          <p:nvPr/>
        </p:nvSpPr>
        <p:spPr>
          <a:xfrm>
            <a:off x="3957836" y="3695397"/>
            <a:ext cx="720000" cy="216000"/>
          </a:xfrm>
          <a:prstGeom prst="frame">
            <a:avLst/>
          </a:prstGeom>
          <a:solidFill>
            <a:srgbClr val="FF0000"/>
          </a:solidFill>
          <a:ln w="12700">
            <a:solidFill>
              <a:srgbClr val="FFFF00"/>
            </a:solidFill>
            <a:prstDash val="dash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20 Marco"/>
          <p:cNvSpPr/>
          <p:nvPr/>
        </p:nvSpPr>
        <p:spPr>
          <a:xfrm>
            <a:off x="1665786" y="3708097"/>
            <a:ext cx="792088" cy="216000"/>
          </a:xfrm>
          <a:prstGeom prst="frame">
            <a:avLst/>
          </a:prstGeom>
          <a:solidFill>
            <a:srgbClr val="FF0000"/>
          </a:solidFill>
          <a:ln w="12700">
            <a:solidFill>
              <a:srgbClr val="FFFF00"/>
            </a:solidFill>
            <a:prstDash val="dash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21 Marco"/>
          <p:cNvSpPr/>
          <p:nvPr/>
        </p:nvSpPr>
        <p:spPr>
          <a:xfrm>
            <a:off x="6869844" y="742077"/>
            <a:ext cx="792088" cy="216000"/>
          </a:xfrm>
          <a:prstGeom prst="frame">
            <a:avLst/>
          </a:prstGeom>
          <a:solidFill>
            <a:srgbClr val="FF0000"/>
          </a:solidFill>
          <a:ln w="12700">
            <a:solidFill>
              <a:srgbClr val="FFFF00"/>
            </a:solidFill>
            <a:prstDash val="dash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22 Marco"/>
          <p:cNvSpPr/>
          <p:nvPr/>
        </p:nvSpPr>
        <p:spPr>
          <a:xfrm>
            <a:off x="2509889" y="3708097"/>
            <a:ext cx="720000" cy="216000"/>
          </a:xfrm>
          <a:prstGeom prst="frame">
            <a:avLst/>
          </a:prstGeom>
          <a:solidFill>
            <a:srgbClr val="FF0000"/>
          </a:solidFill>
          <a:ln w="12700">
            <a:solidFill>
              <a:srgbClr val="FFFF00"/>
            </a:solidFill>
            <a:prstDash val="dash"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0796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8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  <p:bldP spid="15" grpId="0"/>
      <p:bldP spid="16" grpId="0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3" grpId="2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250133" y="2125697"/>
            <a:ext cx="6643734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4BACC6">
                    <a:lumMod val="7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Brandon Grotesque Regular" pitchFamily="34" charset="0"/>
                <a:ea typeface="+mn-ea"/>
                <a:cs typeface="+mn-cs"/>
              </a:rPr>
              <a:t>CULTIVOS DE VERANO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4BACC6">
                    <a:lumMod val="7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Brandon Grotesque Regular" pitchFamily="34" charset="0"/>
                <a:ea typeface="+mn-ea"/>
                <a:cs typeface="+mn-cs"/>
              </a:rPr>
              <a:t>2017/18</a:t>
            </a:r>
            <a:endParaRPr kumimoji="0" lang="es-AR" sz="3000" b="1" i="0" u="none" strike="noStrike" kern="1200" cap="none" spc="0" normalizeH="0" baseline="0" noProof="0" dirty="0">
              <a:ln w="12700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rgbClr val="4BACC6">
                  <a:lumMod val="7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Brandon Grotesque Regular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081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4326" y="5730"/>
            <a:ext cx="9762313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7640"/>
            <a:ext cx="9458325" cy="518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5508104" y="4127836"/>
            <a:ext cx="58807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Área Total Afectada: &gt; 6 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MHa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Área Agrícola Afectada: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Symbol"/>
              </a:rPr>
              <a:t> 1MHa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1925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1079612" y="2279362"/>
            <a:ext cx="69847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3200" dirty="0">
                <a:latin typeface="Brandon Grotesque Bold" pitchFamily="34" charset="0"/>
                <a:cs typeface="Helvetica" pitchFamily="34" charset="0"/>
              </a:rPr>
              <a:t>ESCENARIO ECONÓMICO</a:t>
            </a:r>
            <a:endParaRPr lang="es-AR" sz="3200" dirty="0">
              <a:latin typeface="Brandon Grotesque Regular" pitchFamily="34" charset="0"/>
              <a:cs typeface="Helvetica" pitchFamily="34" charset="0"/>
            </a:endParaRPr>
          </a:p>
        </p:txBody>
      </p:sp>
      <p:sp>
        <p:nvSpPr>
          <p:cNvPr id="5" name="5 CuadroTexto">
            <a:extLst>
              <a:ext uri="{FF2B5EF4-FFF2-40B4-BE49-F238E27FC236}">
                <a16:creationId xmlns:a16="http://schemas.microsoft.com/office/drawing/2014/main" id="{7AD9C322-E6FF-4D04-BC9A-6309DFC59589}"/>
              </a:ext>
            </a:extLst>
          </p:cNvPr>
          <p:cNvSpPr txBox="1"/>
          <p:nvPr/>
        </p:nvSpPr>
        <p:spPr>
          <a:xfrm>
            <a:off x="2901768" y="3507854"/>
            <a:ext cx="3340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dirty="0">
                <a:latin typeface="Brandon Grotesque Medium" pitchFamily="34" charset="0"/>
                <a:cs typeface="Helvetica" pitchFamily="34" charset="0"/>
              </a:rPr>
              <a:t>Agustín Tejeda Rodriguez</a:t>
            </a:r>
          </a:p>
          <a:p>
            <a:pPr algn="ctr"/>
            <a:r>
              <a:rPr lang="es-AR" sz="2000" dirty="0">
                <a:latin typeface="Brandon Grotesque Medium" pitchFamily="34" charset="0"/>
                <a:cs typeface="Helvetica" pitchFamily="34" charset="0"/>
              </a:rPr>
              <a:t>Gerente Estudios Económicos</a:t>
            </a:r>
          </a:p>
        </p:txBody>
      </p:sp>
    </p:spTree>
    <p:extLst>
      <p:ext uri="{BB962C8B-B14F-4D97-AF65-F5344CB8AC3E}">
        <p14:creationId xmlns:p14="http://schemas.microsoft.com/office/powerpoint/2010/main" val="42209271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0" y="939950"/>
            <a:ext cx="9144000" cy="3744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5868145" y="1441888"/>
            <a:ext cx="31975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Área Sembrada 2017/18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-10 % vs 2015/16 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-5,7% vs 2016/17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Producción 2017/18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-6 % vs 2016/17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Symbol"/>
              </a:rPr>
              <a:t>Próxima al promedio de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las últimas 5 campañas (55,4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MTn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6" name="10 Gráfico"/>
          <p:cNvGraphicFramePr>
            <a:graphicFrameLocks/>
          </p:cNvGraphicFramePr>
          <p:nvPr>
            <p:extLst/>
          </p:nvPr>
        </p:nvGraphicFramePr>
        <p:xfrm>
          <a:off x="-1" y="987574"/>
          <a:ext cx="5760000" cy="29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3" name="2 Conector recto"/>
          <p:cNvCxnSpPr/>
          <p:nvPr/>
        </p:nvCxnSpPr>
        <p:spPr>
          <a:xfrm>
            <a:off x="578474" y="1980343"/>
            <a:ext cx="3708000" cy="0"/>
          </a:xfrm>
          <a:prstGeom prst="line">
            <a:avLst/>
          </a:prstGeom>
          <a:ln w="38100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13 CuadroTexto"/>
          <p:cNvSpPr txBox="1"/>
          <p:nvPr/>
        </p:nvSpPr>
        <p:spPr>
          <a:xfrm>
            <a:off x="7164288" y="51933"/>
            <a:ext cx="1296144" cy="699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andon Grotesque Regular" pitchFamily="34" charset="0"/>
                <a:ea typeface="+mn-ea"/>
                <a:cs typeface="+mn-cs"/>
              </a:rPr>
              <a:t>SOJA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61823"/>
            <a:ext cx="749300" cy="7493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75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2 Rectángulo redondeado"/>
          <p:cNvSpPr/>
          <p:nvPr/>
        </p:nvSpPr>
        <p:spPr>
          <a:xfrm>
            <a:off x="461777" y="1131387"/>
            <a:ext cx="2810246" cy="289926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4640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  <p:bldGraphic spid="16" grpId="0" uiExpand="1">
        <p:bldSub>
          <a:bldChart bld="category"/>
        </p:bldSub>
      </p:bldGraphic>
      <p:bldP spid="14" grpId="0"/>
      <p:bldP spid="17" grpId="0" uiExpan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7131366" y="69093"/>
            <a:ext cx="1368152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andon Grotesque Regular" pitchFamily="34" charset="0"/>
                <a:ea typeface="+mn-ea"/>
                <a:cs typeface="+mn-cs"/>
              </a:rPr>
              <a:t>MAÍZ*</a:t>
            </a:r>
          </a:p>
        </p:txBody>
      </p:sp>
      <p:sp>
        <p:nvSpPr>
          <p:cNvPr id="5" name="4 Rectángulo"/>
          <p:cNvSpPr/>
          <p:nvPr/>
        </p:nvSpPr>
        <p:spPr>
          <a:xfrm>
            <a:off x="0" y="939950"/>
            <a:ext cx="9144000" cy="3744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2 Rectángulo redondeado"/>
          <p:cNvSpPr/>
          <p:nvPr/>
        </p:nvSpPr>
        <p:spPr>
          <a:xfrm>
            <a:off x="467544" y="1131590"/>
            <a:ext cx="2810246" cy="289926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5724128" y="1186130"/>
            <a:ext cx="32724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Dinámica de Siembra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IX – Oeste de Bs As y Norte de LP</a:t>
            </a: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122" name="Picture 2" descr="C:\Users\ecopati\Dropbox (Bolsa de Cereales)\Archivos\Presentaciones\Iconos\maiz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4527" y="141626"/>
            <a:ext cx="639763" cy="6397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5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" name="4 Gráfico"/>
          <p:cNvGraphicFramePr>
            <a:graphicFrameLocks/>
          </p:cNvGraphicFramePr>
          <p:nvPr>
            <p:extLst/>
          </p:nvPr>
        </p:nvGraphicFramePr>
        <p:xfrm>
          <a:off x="5652121" y="1816338"/>
          <a:ext cx="3312368" cy="2340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2" name="11 Gráfico"/>
          <p:cNvGraphicFramePr>
            <a:graphicFrameLocks/>
          </p:cNvGraphicFramePr>
          <p:nvPr>
            <p:extLst/>
          </p:nvPr>
        </p:nvGraphicFramePr>
        <p:xfrm>
          <a:off x="-226318" y="881370"/>
          <a:ext cx="5740950" cy="29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0" name="6 Gráfico"/>
          <p:cNvGraphicFramePr>
            <a:graphicFrameLocks/>
          </p:cNvGraphicFramePr>
          <p:nvPr>
            <p:extLst/>
          </p:nvPr>
        </p:nvGraphicFramePr>
        <p:xfrm>
          <a:off x="-27625" y="1156990"/>
          <a:ext cx="5760000" cy="29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1" name="12 Gráfico"/>
          <p:cNvGraphicFramePr>
            <a:graphicFrameLocks/>
          </p:cNvGraphicFramePr>
          <p:nvPr>
            <p:extLst/>
          </p:nvPr>
        </p:nvGraphicFramePr>
        <p:xfrm>
          <a:off x="-168262" y="1128077"/>
          <a:ext cx="5760000" cy="29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pSp>
        <p:nvGrpSpPr>
          <p:cNvPr id="10" name="9 Grupo"/>
          <p:cNvGrpSpPr/>
          <p:nvPr/>
        </p:nvGrpSpPr>
        <p:grpSpPr>
          <a:xfrm>
            <a:off x="5724127" y="1186130"/>
            <a:ext cx="3272499" cy="3463573"/>
            <a:chOff x="5724127" y="1040990"/>
            <a:chExt cx="3272499" cy="3463573"/>
          </a:xfrm>
        </p:grpSpPr>
        <p:sp>
          <p:nvSpPr>
            <p:cNvPr id="4" name="3 Rectángulo redondeado"/>
            <p:cNvSpPr/>
            <p:nvPr/>
          </p:nvSpPr>
          <p:spPr>
            <a:xfrm>
              <a:off x="5724127" y="1040990"/>
              <a:ext cx="3272499" cy="3270574"/>
            </a:xfrm>
            <a:prstGeom prst="roundRect">
              <a:avLst/>
            </a:prstGeom>
            <a:no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A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5 CuadroTexto"/>
            <p:cNvSpPr txBox="1"/>
            <p:nvPr/>
          </p:nvSpPr>
          <p:spPr>
            <a:xfrm>
              <a:off x="6034354" y="4104453"/>
              <a:ext cx="271010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000" b="1" i="0" u="none" strike="noStrike" kern="1200" cap="none" spc="0" normalizeH="0" baseline="0" noProof="0" dirty="0">
                  <a:ln>
                    <a:solidFill>
                      <a:srgbClr val="C0504D">
                        <a:lumMod val="75000"/>
                      </a:srgbClr>
                    </a:solidFill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ESCENARIO DE MEJORA</a:t>
              </a:r>
              <a:endParaRPr kumimoji="0" lang="es-AR" sz="2000" b="1" i="0" u="none" strike="noStrike" kern="1200" cap="none" spc="0" normalizeH="0" baseline="0" noProof="0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1" name="10 Rectángulo"/>
          <p:cNvSpPr/>
          <p:nvPr/>
        </p:nvSpPr>
        <p:spPr>
          <a:xfrm>
            <a:off x="6027364" y="2481474"/>
            <a:ext cx="1404000" cy="1116000"/>
          </a:xfrm>
          <a:prstGeom prst="rect">
            <a:avLst/>
          </a:prstGeom>
          <a:solidFill>
            <a:schemeClr val="accent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6345" y="4803998"/>
            <a:ext cx="150874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*maíz grano comercial</a:t>
            </a:r>
            <a:endParaRPr kumimoji="0" lang="es-AR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8816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 animBg="1"/>
      <p:bldP spid="2" grpId="0"/>
      <p:bldGraphic spid="17" grpId="0">
        <p:bldAsOne/>
      </p:bldGraphic>
      <p:bldGraphic spid="22" grpId="0">
        <p:bldAsOne/>
      </p:bldGraphic>
      <p:bldGraphic spid="20" grpId="0" uiExpand="1">
        <p:bldSub>
          <a:bldChart bld="category"/>
        </p:bldSub>
      </p:bldGraphic>
      <p:bldGraphic spid="21" grpId="0">
        <p:bldAsOne/>
      </p:bldGraphic>
      <p:bldP spid="11" grpId="0" animBg="1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4069837" y="38650"/>
            <a:ext cx="4174571" cy="7848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andon Grotesque Regular" pitchFamily="34" charset="0"/>
                <a:ea typeface="+mn-ea"/>
                <a:cs typeface="+mn-cs"/>
              </a:rPr>
              <a:t>GIRASOL Y SORGO</a:t>
            </a:r>
          </a:p>
        </p:txBody>
      </p:sp>
      <p:pic>
        <p:nvPicPr>
          <p:cNvPr id="6148" name="Picture 4" descr="C:\Users\ecopati\Dropbox (Bolsa de Cereales)\Archivos\Presentaciones\Iconos\sorgo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backgroundMark x1="39080" y1="27778" x2="39080" y2="27778"/>
                        <a14:backgroundMark x1="38506" y1="30303" x2="38506" y2="30303"/>
                        <a14:backgroundMark x1="39655" y1="33333" x2="39655" y2="33333"/>
                        <a14:backgroundMark x1="39655" y1="35859" x2="39655" y2="35859"/>
                        <a14:backgroundMark x1="40230" y1="45455" x2="40230" y2="45455"/>
                        <a14:backgroundMark x1="40230" y1="48485" x2="40230" y2="48485"/>
                        <a14:backgroundMark x1="42529" y1="51010" x2="42529" y2="51010"/>
                        <a14:backgroundMark x1="43103" y1="54545" x2="43103" y2="54545"/>
                        <a14:backgroundMark x1="45977" y1="56061" x2="45977" y2="56061"/>
                        <a14:backgroundMark x1="48851" y1="53030" x2="48851" y2="53030"/>
                        <a14:backgroundMark x1="52299" y1="51515" x2="52299" y2="51515"/>
                        <a14:backgroundMark x1="52299" y1="47475" x2="52299" y2="47475"/>
                        <a14:backgroundMark x1="51149" y1="43939" x2="51149" y2="43939"/>
                        <a14:backgroundMark x1="51149" y1="40909" x2="51149" y2="40909"/>
                        <a14:backgroundMark x1="44828" y1="39899" x2="44828" y2="39899"/>
                        <a14:backgroundMark x1="43103" y1="37374" x2="43103" y2="37374"/>
                        <a14:backgroundMark x1="47126" y1="43434" x2="47126" y2="43434"/>
                        <a14:backgroundMark x1="48276" y1="46970" x2="48276" y2="46970"/>
                        <a14:backgroundMark x1="47126" y1="50505" x2="47126" y2="50505"/>
                        <a14:backgroundMark x1="55747" y1="41919" x2="55747" y2="41919"/>
                        <a14:backgroundMark x1="54023" y1="37879" x2="54023" y2="37879"/>
                        <a14:backgroundMark x1="50575" y1="36869" x2="50575" y2="36869"/>
                        <a14:backgroundMark x1="47126" y1="36869" x2="47126" y2="36869"/>
                        <a14:backgroundMark x1="46552" y1="34343" x2="46552" y2="34343"/>
                        <a14:backgroundMark x1="50575" y1="33333" x2="50575" y2="33333"/>
                        <a14:backgroundMark x1="55172" y1="34848" x2="55172" y2="34848"/>
                        <a14:backgroundMark x1="53448" y1="30303" x2="53448" y2="30303"/>
                        <a14:backgroundMark x1="56897" y1="29293" x2="56897" y2="29293"/>
                        <a14:backgroundMark x1="54598" y1="25253" x2="54598" y2="25253"/>
                        <a14:backgroundMark x1="50575" y1="27273" x2="50575" y2="27273"/>
                        <a14:backgroundMark x1="45977" y1="28283" x2="45977" y2="28283"/>
                        <a14:backgroundMark x1="43103" y1="19697" x2="43103" y2="19697"/>
                        <a14:backgroundMark x1="45402" y1="16667" x2="45402" y2="16667"/>
                        <a14:backgroundMark x1="52299" y1="20202" x2="52299" y2="20202"/>
                        <a14:backgroundMark x1="55747" y1="18687" x2="55747" y2="18687"/>
                        <a14:backgroundMark x1="58046" y1="23232" x2="58046" y2="23232"/>
                        <a14:backgroundMark x1="62069" y1="10101" x2="62069" y2="10101"/>
                        <a14:backgroundMark x1="58621" y1="12121" x2="58621" y2="12121"/>
                        <a14:backgroundMark x1="56897" y1="15152" x2="56897" y2="15152"/>
                        <a14:backgroundMark x1="60920" y1="15657" x2="60920" y2="156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83511"/>
            <a:ext cx="656159" cy="7466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5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ultado de imagen para logo girasol"/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43556" y1="48000" x2="43556" y2="4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675" y="130575"/>
            <a:ext cx="652537" cy="65253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75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10 Rectángulo"/>
          <p:cNvSpPr/>
          <p:nvPr/>
        </p:nvSpPr>
        <p:spPr>
          <a:xfrm>
            <a:off x="0" y="939950"/>
            <a:ext cx="9144000" cy="3744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14 Gráfico"/>
          <p:cNvGraphicFramePr>
            <a:graphicFrameLocks/>
          </p:cNvGraphicFramePr>
          <p:nvPr>
            <p:extLst/>
          </p:nvPr>
        </p:nvGraphicFramePr>
        <p:xfrm>
          <a:off x="4576812" y="1203598"/>
          <a:ext cx="4860000" cy="29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2" name="13 Gráfico"/>
          <p:cNvGraphicFramePr>
            <a:graphicFrameLocks/>
          </p:cNvGraphicFramePr>
          <p:nvPr>
            <p:extLst/>
          </p:nvPr>
        </p:nvGraphicFramePr>
        <p:xfrm>
          <a:off x="-276044" y="1203598"/>
          <a:ext cx="4860000" cy="298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3" name="2 Rectángulo redondeado"/>
          <p:cNvSpPr/>
          <p:nvPr/>
        </p:nvSpPr>
        <p:spPr>
          <a:xfrm>
            <a:off x="177262" y="1476938"/>
            <a:ext cx="2810246" cy="289926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2 Rectángulo redondeado"/>
          <p:cNvSpPr/>
          <p:nvPr/>
        </p:nvSpPr>
        <p:spPr>
          <a:xfrm>
            <a:off x="6105400" y="1476938"/>
            <a:ext cx="2810246" cy="289926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42537" y="1023190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andon Grotesque Regular" pitchFamily="34" charset="0"/>
                <a:ea typeface="+mn-ea"/>
                <a:cs typeface="+mn-cs"/>
              </a:rPr>
              <a:t>Girasol</a:t>
            </a: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randon Grotesque Regular" pitchFamily="34" charset="0"/>
              <a:ea typeface="+mn-ea"/>
              <a:cs typeface="+mn-cs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8104186" y="1029737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andon Grotesque Regular" pitchFamily="34" charset="0"/>
                <a:ea typeface="+mn-ea"/>
                <a:cs typeface="+mn-cs"/>
              </a:rPr>
              <a:t>Sorgo</a:t>
            </a: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randon Grotesque Regular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381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Graphic spid="10" grpId="0" uiExpand="1">
        <p:bldSub>
          <a:bldChart bld="category"/>
        </p:bldSub>
      </p:bldGraphic>
      <p:bldGraphic spid="12" grpId="0" uiExpand="1">
        <p:bldSub>
          <a:bldChart bld="category"/>
        </p:bldSub>
      </p:bldGraphic>
      <p:bldP spid="13" grpId="0" animBg="1"/>
      <p:bldP spid="14" grpId="0" animBg="1"/>
      <p:bldP spid="2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1979712" y="131977"/>
            <a:ext cx="7164287" cy="5981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andon Grotesque Regular" pitchFamily="34" charset="0"/>
                <a:ea typeface="+mn-ea"/>
                <a:cs typeface="+mn-cs"/>
              </a:rPr>
              <a:t>ÁREA AGRÍCOLA Y PRODUCCIÓN NACIONAL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0" y="939950"/>
            <a:ext cx="9144000" cy="3744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3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6575424"/>
              </p:ext>
            </p:extLst>
          </p:nvPr>
        </p:nvGraphicFramePr>
        <p:xfrm>
          <a:off x="-1" y="1131590"/>
          <a:ext cx="5364089" cy="31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1 Rectángulo"/>
          <p:cNvSpPr/>
          <p:nvPr/>
        </p:nvSpPr>
        <p:spPr>
          <a:xfrm>
            <a:off x="5543599" y="1796286"/>
            <a:ext cx="3600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Limitantes a las que nos enfrentamos este año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 gran salto en área fue registrado durante el ciclo 2016/17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Inundaciones: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Symbol"/>
              </a:rPr>
              <a:t>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MHa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en riesgo</a:t>
            </a:r>
          </a:p>
        </p:txBody>
      </p:sp>
    </p:spTree>
    <p:extLst>
      <p:ext uri="{BB962C8B-B14F-4D97-AF65-F5344CB8AC3E}">
        <p14:creationId xmlns:p14="http://schemas.microsoft.com/office/powerpoint/2010/main" val="37136085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1979712" y="101647"/>
            <a:ext cx="7164287" cy="6588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andon Grotesque Regular" pitchFamily="34" charset="0"/>
                <a:ea typeface="+mn-ea"/>
                <a:cs typeface="+mn-cs"/>
              </a:rPr>
              <a:t>ÁREA AGRÍCOLA Y PRODUCCIÓN TOTAL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0" y="939950"/>
            <a:ext cx="9144000" cy="3744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5" name="4 Gráfico"/>
          <p:cNvGraphicFramePr>
            <a:graphicFrameLocks/>
          </p:cNvGraphicFramePr>
          <p:nvPr>
            <p:extLst/>
          </p:nvPr>
        </p:nvGraphicFramePr>
        <p:xfrm>
          <a:off x="-108521" y="1131590"/>
          <a:ext cx="5670375" cy="31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5660852" y="1419622"/>
            <a:ext cx="342036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Limitantes a las que nos enfrentamos este año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Mayor superficie doble cultivo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Mayor participación de siembras tardías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Menor área de siembra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85656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4 CuadroTexto"/>
          <p:cNvSpPr txBox="1"/>
          <p:nvPr/>
        </p:nvSpPr>
        <p:spPr>
          <a:xfrm>
            <a:off x="1250133" y="2222135"/>
            <a:ext cx="6643734" cy="699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4BACC6">
                    <a:lumMod val="7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Brandon Grotesque Regular" pitchFamily="34" charset="0"/>
                <a:ea typeface="+mn-ea"/>
                <a:cs typeface="+mn-cs"/>
              </a:rPr>
              <a:t>PROYECTOS 2017/18</a:t>
            </a:r>
            <a:endParaRPr kumimoji="0" lang="es-AR" sz="3000" b="1" i="0" u="none" strike="noStrike" kern="1200" cap="none" spc="0" normalizeH="0" baseline="0" noProof="0" dirty="0">
              <a:ln w="12700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rgbClr val="4BACC6">
                  <a:lumMod val="7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Brandon Grotesque Regular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3811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7" name="6 CuadroTexto"/>
          <p:cNvSpPr txBox="1"/>
          <p:nvPr/>
        </p:nvSpPr>
        <p:spPr>
          <a:xfrm>
            <a:off x="2330253" y="45149"/>
            <a:ext cx="6643734" cy="699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4BACC6">
                    <a:lumMod val="7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Brandon Grotesque Regular" pitchFamily="34" charset="0"/>
                <a:ea typeface="+mn-ea"/>
                <a:cs typeface="+mn-cs"/>
              </a:rPr>
              <a:t>NUEVOS PROYECTOS</a:t>
            </a:r>
            <a:endParaRPr kumimoji="0" lang="es-AR" sz="3000" b="1" i="0" u="none" strike="noStrike" kern="1200" cap="none" spc="0" normalizeH="0" baseline="0" noProof="0" dirty="0">
              <a:ln w="12700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rgbClr val="4BACC6">
                  <a:lumMod val="7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Brandon Grotesque Regular" pitchFamily="34" charset="0"/>
              <a:ea typeface="+mn-ea"/>
              <a:cs typeface="+mn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0" y="1333662"/>
            <a:ext cx="2376264" cy="661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378" y="1275606"/>
            <a:ext cx="1042443" cy="104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275607"/>
            <a:ext cx="1152128" cy="940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6463206" y="2792868"/>
            <a:ext cx="2410275" cy="8393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​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Food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Security 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Agriculture</a:t>
            </a: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Consortium</a:t>
            </a:r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3068415" y="2505521"/>
            <a:ext cx="300717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Dic 2017: AGU, New Orleans 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Cultivos Extensivos 2017/18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Cereales de Invierno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Soja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Maíz</a:t>
            </a:r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4 Conector recto"/>
          <p:cNvCxnSpPr/>
          <p:nvPr/>
        </p:nvCxnSpPr>
        <p:spPr>
          <a:xfrm>
            <a:off x="2987824" y="1275606"/>
            <a:ext cx="0" cy="3312368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6151031" y="1261093"/>
            <a:ext cx="0" cy="3312368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CuadroTexto"/>
          <p:cNvSpPr txBox="1"/>
          <p:nvPr/>
        </p:nvSpPr>
        <p:spPr>
          <a:xfrm>
            <a:off x="193464" y="2792868"/>
            <a:ext cx="25774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Crop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Monitor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Report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Market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Monitor de AMIS</a:t>
            </a:r>
          </a:p>
        </p:txBody>
      </p:sp>
    </p:spTree>
    <p:extLst>
      <p:ext uri="{BB962C8B-B14F-4D97-AF65-F5344CB8AC3E}">
        <p14:creationId xmlns:p14="http://schemas.microsoft.com/office/powerpoint/2010/main" val="184269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uiExpand="1" build="p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6" name="Cuadro de texto 1"/>
          <p:cNvSpPr txBox="1"/>
          <p:nvPr/>
        </p:nvSpPr>
        <p:spPr>
          <a:xfrm>
            <a:off x="2591560" y="1254740"/>
            <a:ext cx="2771750" cy="3418284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JEFE DE ESTIMACIONES AGRÍCOLAS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75000"/>
                </a:srgbClr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Arial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Ing. Esteban J Copati </a:t>
            </a:r>
            <a:r>
              <a:rPr kumimoji="0" lang="es-ES" sz="9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ecopati@bc.org.ar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Soja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A9C729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 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COORDINADOR P.A.S.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75000"/>
                </a:srgbClr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Arial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Ing. Gonzalo Hermida </a:t>
            </a:r>
            <a:r>
              <a:rPr kumimoji="0" lang="es-ES" sz="9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ghermida@bc.org.ar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Girasol, Trigo y Cebada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srgbClr val="A9C729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 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ANALISTA DE CULTIVO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75000"/>
                </a:srgbClr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Arial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Martin López </a:t>
            </a:r>
            <a:r>
              <a:rPr kumimoji="0" lang="es-ES" sz="9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martinlopez@bc.org.ar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Maíz y Sorgo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A9C729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 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ANÁLISIS DE IMÁGENES SATELITALES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75000"/>
                </a:srgbClr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Arial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María Victoria Corte </a:t>
            </a:r>
            <a:r>
              <a:rPr kumimoji="0" lang="es-ES" sz="9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mcorte@bc.org.ar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Estudios de coberturas vegetales mediante sensores remotos.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A9C729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 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RELEVAMIENTO TELEFÓNICO DE DATOS Y ELABORACIÓN DE INFORME DE ESTADO Y CONDICION DE CULTIVOS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75000"/>
                </a:srgbClr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500" b="0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Arial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Daniela Venturino </a:t>
            </a: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dventurino@bc.org.ar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Santiago Burrone </a:t>
            </a: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sburrone@bc.org.ar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Ing. Ayelén Gago </a:t>
            </a:r>
            <a:r>
              <a:rPr kumimoji="0" lang="es-ES" sz="9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amgago@bc.org.ar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A9C729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 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A9C729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 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A9C729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 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A9C729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 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A9C729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 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A9C729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 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A9C729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 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A9C729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 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A9C729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 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A9C729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 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A9C729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 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A9C729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 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 dirty="0">
                <a:ln>
                  <a:noFill/>
                </a:ln>
                <a:solidFill>
                  <a:srgbClr val="A9C729"/>
                </a:solidFill>
                <a:effectLst/>
                <a:uLnTx/>
                <a:uFillTx/>
                <a:latin typeface="Arial"/>
                <a:ea typeface="Calibri"/>
                <a:cs typeface="Times New Roman"/>
              </a:rPr>
              <a:t> 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 </a:t>
            </a:r>
            <a:endParaRPr kumimoji="0" lang="es-A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3" b="100000" l="0" r="100000">
                        <a14:foregroundMark x1="59298" y1="13127" x2="59298" y2="13127"/>
                        <a14:foregroundMark x1="51446" y1="9073" x2="51446" y2="9073"/>
                        <a14:foregroundMark x1="50413" y1="12548" x2="50413" y2="12548"/>
                        <a14:foregroundMark x1="49793" y1="15444" x2="49793" y2="15444"/>
                        <a14:foregroundMark x1="47727" y1="12548" x2="47727" y2="12548"/>
                        <a14:foregroundMark x1="54132" y1="11004" x2="54132" y2="11004"/>
                        <a14:foregroundMark x1="55165" y1="11197" x2="55785" y2="12355"/>
                        <a14:foregroundMark x1="61157" y1="41506" x2="61157" y2="41506"/>
                        <a14:foregroundMark x1="57645" y1="23938" x2="57645" y2="23938"/>
                        <a14:foregroundMark x1="40289" y1="25290" x2="40289" y2="25290"/>
                        <a14:foregroundMark x1="26860" y1="15444" x2="26860" y2="15444"/>
                        <a14:foregroundMark x1="32438" y1="12548" x2="32438" y2="12548"/>
                        <a14:foregroundMark x1="32025" y1="8494" x2="32025" y2="8494"/>
                        <a14:foregroundMark x1="35331" y1="7722" x2="35331" y2="7722"/>
                        <a14:foregroundMark x1="38430" y1="5792" x2="38430" y2="5792"/>
                        <a14:foregroundMark x1="34091" y1="5598" x2="34091" y2="5598"/>
                        <a14:foregroundMark x1="29752" y1="5019" x2="29752" y2="3089"/>
                        <a14:foregroundMark x1="29752" y1="8494" x2="29752" y2="8494"/>
                        <a14:foregroundMark x1="28926" y1="11776" x2="28926" y2="11776"/>
                        <a14:foregroundMark x1="28926" y1="15444" x2="28926" y2="15444"/>
                        <a14:foregroundMark x1="27066" y1="17375" x2="25620" y2="17954"/>
                        <a14:foregroundMark x1="24793" y1="24710" x2="24793" y2="24710"/>
                        <a14:foregroundMark x1="24793" y1="25097" x2="24793" y2="25097"/>
                        <a14:foregroundMark x1="24793" y1="25290" x2="24587" y2="26062"/>
                        <a14:foregroundMark x1="23347" y1="29151" x2="23347" y2="29151"/>
                        <a14:foregroundMark x1="23347" y1="29537" x2="23347" y2="31274"/>
                        <a14:foregroundMark x1="23347" y1="31467" x2="23347" y2="31467"/>
                        <a14:foregroundMark x1="23347" y1="31467" x2="23347" y2="31467"/>
                        <a14:foregroundMark x1="21694" y1="38610" x2="21694" y2="38610"/>
                        <a14:foregroundMark x1="20661" y1="39575" x2="20661" y2="39575"/>
                        <a14:foregroundMark x1="20661" y1="40154" x2="20661" y2="40154"/>
                        <a14:foregroundMark x1="20455" y1="41313" x2="20455" y2="41313"/>
                        <a14:foregroundMark x1="19835" y1="42857" x2="19835" y2="42857"/>
                        <a14:foregroundMark x1="19215" y1="44981" x2="19215" y2="45946"/>
                        <a14:foregroundMark x1="18388" y1="47490" x2="18388" y2="47490"/>
                        <a14:foregroundMark x1="18388" y1="47683" x2="18388" y2="47683"/>
                        <a14:foregroundMark x1="17769" y1="50193" x2="17355" y2="55019"/>
                        <a14:foregroundMark x1="17355" y1="56178" x2="17355" y2="56178"/>
                        <a14:foregroundMark x1="16736" y1="58301" x2="16736" y2="58301"/>
                        <a14:foregroundMark x1="16322" y1="60811" x2="16322" y2="60811"/>
                        <a14:foregroundMark x1="16116" y1="64093" x2="16116" y2="64865"/>
                        <a14:foregroundMark x1="15289" y1="66795" x2="15289" y2="66795"/>
                        <a14:foregroundMark x1="15289" y1="66988" x2="15289" y2="66988"/>
                        <a14:foregroundMark x1="15289" y1="67761" x2="14669" y2="71622"/>
                        <a14:foregroundMark x1="13843" y1="75676" x2="13223" y2="77027"/>
                        <a14:foregroundMark x1="13017" y1="77799" x2="13017" y2="77799"/>
                        <a14:foregroundMark x1="12603" y1="78958" x2="12603" y2="78958"/>
                        <a14:foregroundMark x1="12603" y1="80502" x2="12603" y2="81274"/>
                        <a14:foregroundMark x1="12603" y1="82432" x2="12603" y2="82432"/>
                        <a14:foregroundMark x1="12603" y1="83977" x2="12603" y2="84942"/>
                        <a14:foregroundMark x1="13223" y1="85521" x2="13223" y2="85521"/>
                        <a14:foregroundMark x1="13223" y1="85521" x2="13223" y2="86486"/>
                        <a14:foregroundMark x1="14876" y1="93050" x2="14876" y2="93050"/>
                        <a14:foregroundMark x1="15909" y1="93822" x2="15909" y2="93822"/>
                        <a14:foregroundMark x1="18388" y1="94595" x2="19835" y2="94981"/>
                        <a14:foregroundMark x1="22107" y1="94981" x2="23347" y2="94595"/>
                        <a14:foregroundMark x1="26033" y1="93822" x2="26860" y2="93629"/>
                        <a14:foregroundMark x1="29132" y1="93629" x2="30579" y2="93243"/>
                        <a14:foregroundMark x1="32438" y1="92664" x2="32851" y2="91892"/>
                        <a14:foregroundMark x1="33884" y1="90927" x2="33884" y2="89189"/>
                        <a14:foregroundMark x1="33884" y1="87645" x2="33264" y2="85521"/>
                        <a14:foregroundMark x1="32851" y1="83591" x2="32645" y2="82432"/>
                        <a14:foregroundMark x1="31405" y1="81081" x2="30372" y2="80888"/>
                        <a14:foregroundMark x1="28306" y1="79537" x2="28099" y2="78571"/>
                        <a14:foregroundMark x1="28099" y1="78378" x2="29132" y2="77799"/>
                        <a14:foregroundMark x1="29752" y1="77606" x2="29752" y2="77606"/>
                        <a14:foregroundMark x1="29752" y1="77606" x2="29752" y2="77606"/>
                        <a14:foregroundMark x1="43595" y1="61583" x2="43595" y2="61583"/>
                        <a14:foregroundMark x1="43388" y1="62741" x2="43388" y2="62741"/>
                        <a14:foregroundMark x1="25620" y1="49421" x2="25620" y2="49421"/>
                        <a14:foregroundMark x1="28926" y1="47490" x2="30992" y2="46139"/>
                        <a14:foregroundMark x1="35331" y1="44595" x2="35331" y2="44595"/>
                        <a14:foregroundMark x1="36157" y1="45367" x2="36157" y2="45367"/>
                        <a14:foregroundMark x1="36983" y1="46332" x2="36983" y2="46332"/>
                        <a14:foregroundMark x1="36983" y1="46911" x2="36983" y2="46911"/>
                        <a14:foregroundMark x1="36983" y1="45946" x2="36983" y2="44595"/>
                        <a14:foregroundMark x1="36983" y1="44595" x2="36983" y2="44595"/>
                        <a14:foregroundMark x1="32438" y1="37259" x2="32438" y2="37259"/>
                        <a14:foregroundMark x1="32438" y1="37259" x2="32438" y2="37259"/>
                        <a14:foregroundMark x1="26240" y1="36873" x2="25413" y2="37838"/>
                        <a14:foregroundMark x1="25413" y1="37838" x2="25413" y2="37838"/>
                        <a14:foregroundMark x1="25413" y1="34170" x2="25620" y2="31467"/>
                        <a14:foregroundMark x1="26240" y1="30116" x2="26240" y2="30116"/>
                        <a14:foregroundMark x1="28926" y1="28764" x2="29752" y2="26834"/>
                        <a14:foregroundMark x1="29959" y1="25483" x2="29959" y2="25483"/>
                        <a14:foregroundMark x1="29959" y1="25483" x2="29959" y2="25483"/>
                        <a14:foregroundMark x1="28512" y1="19112" x2="28512" y2="19112"/>
                        <a14:foregroundMark x1="28306" y1="18726" x2="28306" y2="18726"/>
                        <a14:foregroundMark x1="26860" y1="18726" x2="26860" y2="18726"/>
                        <a14:foregroundMark x1="25620" y1="20077" x2="25620" y2="20077"/>
                        <a14:foregroundMark x1="25413" y1="20077" x2="25413" y2="20077"/>
                        <a14:foregroundMark x1="24174" y1="22008" x2="23967" y2="22780"/>
                        <a14:foregroundMark x1="23760" y1="23938" x2="23760" y2="23938"/>
                        <a14:foregroundMark x1="22727" y1="27413" x2="22521" y2="29344"/>
                        <a14:foregroundMark x1="22107" y1="30116" x2="22107" y2="30116"/>
                        <a14:foregroundMark x1="22107" y1="30116" x2="21281" y2="34749"/>
                        <a14:foregroundMark x1="20661" y1="36873" x2="20661" y2="36873"/>
                        <a14:foregroundMark x1="20248" y1="37452" x2="20248" y2="37452"/>
                        <a14:foregroundMark x1="19215" y1="39189" x2="19215" y2="39189"/>
                        <a14:foregroundMark x1="19008" y1="39382" x2="18388" y2="40734"/>
                        <a14:foregroundMark x1="17562" y1="44015" x2="17562" y2="44015"/>
                        <a14:foregroundMark x1="17355" y1="44595" x2="17355" y2="44595"/>
                        <a14:foregroundMark x1="17355" y1="44981" x2="17355" y2="47683"/>
                        <a14:foregroundMark x1="16736" y1="50193" x2="16736" y2="50193"/>
                        <a14:foregroundMark x1="15909" y1="52124" x2="15909" y2="52124"/>
                        <a14:foregroundMark x1="15496" y1="52896" x2="15496" y2="52896"/>
                        <a14:foregroundMark x1="14463" y1="49614" x2="14463" y2="49614"/>
                        <a14:foregroundMark x1="14463" y1="49421" x2="14463" y2="48069"/>
                        <a14:foregroundMark x1="14463" y1="46139" x2="14463" y2="46139"/>
                        <a14:foregroundMark x1="14463" y1="45560" x2="14876" y2="44208"/>
                        <a14:foregroundMark x1="15289" y1="42664" x2="16116" y2="40541"/>
                        <a14:foregroundMark x1="16322" y1="39382" x2="16322" y2="39382"/>
                        <a14:foregroundMark x1="16322" y1="39382" x2="16322" y2="39382"/>
                        <a14:foregroundMark x1="16322" y1="39382" x2="16322" y2="39382"/>
                        <a14:foregroundMark x1="19215" y1="63127" x2="19215" y2="63127"/>
                        <a14:foregroundMark x1="20455" y1="63127" x2="21694" y2="63707"/>
                        <a14:foregroundMark x1="21901" y1="64093" x2="21901" y2="64093"/>
                        <a14:foregroundMark x1="22107" y1="64286" x2="23140" y2="65058"/>
                        <a14:foregroundMark x1="23967" y1="66216" x2="23967" y2="66216"/>
                        <a14:foregroundMark x1="24587" y1="67568" x2="24587" y2="67568"/>
                        <a14:foregroundMark x1="24587" y1="69112" x2="24587" y2="69112"/>
                        <a14:foregroundMark x1="24587" y1="69112" x2="24587" y2="69112"/>
                        <a14:foregroundMark x1="21694" y1="77220" x2="21694" y2="77220"/>
                        <a14:foregroundMark x1="21281" y1="78185" x2="21281" y2="78185"/>
                        <a14:foregroundMark x1="20661" y1="79151" x2="20661" y2="79151"/>
                        <a14:foregroundMark x1="20455" y1="80502" x2="20455" y2="81853"/>
                        <a14:foregroundMark x1="21694" y1="82432" x2="23760" y2="82432"/>
                        <a14:foregroundMark x1="24793" y1="82432" x2="24793" y2="82432"/>
                        <a14:foregroundMark x1="26033" y1="83012" x2="26033" y2="83012"/>
                        <a14:foregroundMark x1="26860" y1="81660" x2="26860" y2="81660"/>
                        <a14:foregroundMark x1="28306" y1="56950" x2="28306" y2="56950"/>
                        <a14:foregroundMark x1="28512" y1="56950" x2="28512" y2="56950"/>
                        <a14:foregroundMark x1="30992" y1="22587" x2="30992" y2="22587"/>
                        <a14:foregroundMark x1="17769" y1="81660" x2="17769" y2="81660"/>
                        <a14:foregroundMark x1="17562" y1="93822" x2="17562" y2="93822"/>
                        <a14:foregroundMark x1="18802" y1="88996" x2="18802" y2="88996"/>
                        <a14:foregroundMark x1="21281" y1="88610" x2="25207" y2="87838"/>
                        <a14:foregroundMark x1="26860" y1="87645" x2="27686" y2="87645"/>
                        <a14:foregroundMark x1="29545" y1="87645" x2="29545" y2="87645"/>
                        <a14:foregroundMark x1="36157" y1="89768" x2="36157" y2="89768"/>
                        <a14:foregroundMark x1="36777" y1="89768" x2="36777" y2="89768"/>
                        <a14:foregroundMark x1="37190" y1="89768" x2="37190" y2="89768"/>
                        <a14:foregroundMark x1="37603" y1="83591" x2="37603" y2="83591"/>
                        <a14:foregroundMark x1="39876" y1="90541" x2="39876" y2="90541"/>
                        <a14:foregroundMark x1="41116" y1="91699" x2="41116" y2="91699"/>
                        <a14:foregroundMark x1="42769" y1="93243" x2="42769" y2="93243"/>
                        <a14:foregroundMark x1="43182" y1="93243" x2="43182" y2="93243"/>
                        <a14:foregroundMark x1="43595" y1="93243" x2="43595" y2="93243"/>
                        <a14:foregroundMark x1="44835" y1="91120" x2="44835" y2="91120"/>
                        <a14:foregroundMark x1="44835" y1="91120" x2="44628" y2="89575"/>
                        <a14:foregroundMark x1="43595" y1="88996" x2="43595" y2="88996"/>
                        <a14:foregroundMark x1="32645" y1="97683" x2="32645" y2="97683"/>
                        <a14:foregroundMark x1="32025" y1="98069" x2="32025" y2="98069"/>
                        <a14:foregroundMark x1="13430" y1="97683" x2="13430" y2="97683"/>
                        <a14:foregroundMark x1="13017" y1="97297" x2="13017" y2="97297"/>
                        <a14:foregroundMark x1="7438" y1="97876" x2="7438" y2="97876"/>
                        <a14:foregroundMark x1="7438" y1="97876" x2="7438" y2="97876"/>
                        <a14:foregroundMark x1="5165" y1="95753" x2="5165" y2="95753"/>
                        <a14:foregroundMark x1="3719" y1="97297" x2="3719" y2="97297"/>
                        <a14:foregroundMark x1="5372" y1="93822" x2="5372" y2="93822"/>
                        <a14:foregroundMark x1="5372" y1="93822" x2="5372" y2="93822"/>
                        <a14:foregroundMark x1="8058" y1="91699" x2="8058" y2="91699"/>
                        <a14:foregroundMark x1="8058" y1="91699" x2="8058" y2="91699"/>
                        <a14:foregroundMark x1="8058" y1="91313" x2="8058" y2="91313"/>
                        <a14:foregroundMark x1="9504" y1="88996" x2="9504" y2="88996"/>
                        <a14:foregroundMark x1="9711" y1="88224" x2="9711" y2="882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126557"/>
            <a:ext cx="3285003" cy="3515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29138" l="0" r="438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" r="57052" b="70340"/>
          <a:stretch/>
        </p:blipFill>
        <p:spPr bwMode="auto">
          <a:xfrm>
            <a:off x="0" y="1178122"/>
            <a:ext cx="2256575" cy="1393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5818924" y="2351463"/>
            <a:ext cx="274322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800" b="1" i="0" u="none" strike="noStrike" kern="1200" cap="none" spc="50" normalizeH="0" baseline="0" noProof="0" dirty="0">
                <a:ln w="135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+1.100</a:t>
            </a:r>
            <a:r>
              <a:rPr kumimoji="0" lang="es-ES" sz="1800" b="1" i="0" u="none" strike="noStrike" kern="1200" cap="none" spc="50" normalizeH="0" baseline="0" noProof="0" dirty="0">
                <a:ln w="135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COLABORADORES</a:t>
            </a:r>
            <a:endParaRPr kumimoji="0" lang="es-AR" sz="1800" b="0" i="0" u="none" strike="noStrike" kern="1200" cap="none" spc="0" normalizeH="0" baseline="0" noProof="0" dirty="0">
              <a:ln w="13500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330253" y="45149"/>
            <a:ext cx="6643734" cy="699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4BACC6">
                    <a:lumMod val="7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Brandon Grotesque Regular" pitchFamily="34" charset="0"/>
                <a:ea typeface="+mn-ea"/>
                <a:cs typeface="+mn-cs"/>
              </a:rPr>
              <a:t>MUCHAS GRACIAS!</a:t>
            </a:r>
            <a:endParaRPr kumimoji="0" lang="es-AR" sz="3000" b="1" i="0" u="none" strike="noStrike" kern="1200" cap="none" spc="0" normalizeH="0" baseline="0" noProof="0" dirty="0">
              <a:ln w="12700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rgbClr val="4BACC6">
                  <a:lumMod val="7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Brandon Grotesque Regular" pitchFamily="34" charset="0"/>
              <a:ea typeface="+mn-ea"/>
              <a:cs typeface="+mn-cs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87" y="3363838"/>
            <a:ext cx="1742599" cy="932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2267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323528" y="2139702"/>
            <a:ext cx="849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andon Grotesque Bold" pitchFamily="34" charset="0"/>
                <a:ea typeface="+mn-ea"/>
                <a:cs typeface="Helvetica" pitchFamily="34" charset="0"/>
              </a:rPr>
              <a:t>Un sector que sigue avanzando: la tecnología marca el rumbo</a:t>
            </a:r>
            <a:endParaRPr kumimoji="0" lang="es-A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andon Grotesque Regular" pitchFamily="34" charset="0"/>
              <a:ea typeface="+mn-ea"/>
              <a:cs typeface="Helvetica" pitchFamily="34" charset="0"/>
            </a:endParaRPr>
          </a:p>
        </p:txBody>
      </p:sp>
      <p:sp>
        <p:nvSpPr>
          <p:cNvPr id="5" name="5 CuadroTexto">
            <a:extLst>
              <a:ext uri="{FF2B5EF4-FFF2-40B4-BE49-F238E27FC236}">
                <a16:creationId xmlns:a16="http://schemas.microsoft.com/office/drawing/2014/main" id="{7AD9C322-E6FF-4D04-BC9A-6309DFC59589}"/>
              </a:ext>
            </a:extLst>
          </p:cNvPr>
          <p:cNvSpPr txBox="1"/>
          <p:nvPr/>
        </p:nvSpPr>
        <p:spPr>
          <a:xfrm>
            <a:off x="1727684" y="3651870"/>
            <a:ext cx="56886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andon Grotesque Medium" pitchFamily="34" charset="0"/>
                <a:ea typeface="+mn-ea"/>
                <a:cs typeface="Helvetica" pitchFamily="34" charset="0"/>
              </a:rPr>
              <a:t>Juan Brihet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andon Grotesque Medium" pitchFamily="34" charset="0"/>
                <a:ea typeface="+mn-ea"/>
                <a:cs typeface="Helvetica" pitchFamily="34" charset="0"/>
              </a:rPr>
              <a:t>Coordinador Investigación y Prospectiva Tecnológica</a:t>
            </a:r>
          </a:p>
        </p:txBody>
      </p:sp>
    </p:spTree>
    <p:extLst>
      <p:ext uri="{BB962C8B-B14F-4D97-AF65-F5344CB8AC3E}">
        <p14:creationId xmlns:p14="http://schemas.microsoft.com/office/powerpoint/2010/main" val="23949412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8" name="27 Rectángulo"/>
          <p:cNvSpPr/>
          <p:nvPr/>
        </p:nvSpPr>
        <p:spPr>
          <a:xfrm>
            <a:off x="5076056" y="4784253"/>
            <a:ext cx="40679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Departamento de Investigación y Prospectiva</a:t>
            </a:r>
          </a:p>
        </p:txBody>
      </p:sp>
      <p:pic>
        <p:nvPicPr>
          <p:cNvPr id="29" name="28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000" b="81000" l="9750" r="89500">
                        <a14:foregroundMark x1="22000" y1="41500" x2="28750" y2="58250"/>
                        <a14:foregroundMark x1="76000" y1="29000" x2="81500" y2="32500"/>
                        <a14:foregroundMark x1="22750" y1="43250" x2="22750" y2="43250"/>
                        <a14:foregroundMark x1="22750" y1="40000" x2="21000" y2="47250"/>
                        <a14:foregroundMark x1="29000" y1="54000" x2="25000" y2="59250"/>
                        <a14:foregroundMark x1="27250" y1="53000" x2="29250" y2="5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91" t="19267" r="14458" b="17169"/>
          <a:stretch/>
        </p:blipFill>
        <p:spPr>
          <a:xfrm>
            <a:off x="35495" y="4848141"/>
            <a:ext cx="202333" cy="180000"/>
          </a:xfrm>
          <a:prstGeom prst="rect">
            <a:avLst/>
          </a:prstGeom>
        </p:spPr>
      </p:pic>
      <p:sp>
        <p:nvSpPr>
          <p:cNvPr id="30" name="29 Rectángulo"/>
          <p:cNvSpPr/>
          <p:nvPr/>
        </p:nvSpPr>
        <p:spPr>
          <a:xfrm>
            <a:off x="179512" y="4784253"/>
            <a:ext cx="27028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@</a:t>
            </a:r>
            <a:r>
              <a:rPr kumimoji="0" lang="es-A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retaabc</a:t>
            </a: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#CampañaGruesa1718</a:t>
            </a:r>
            <a:endParaRPr kumimoji="0" lang="es-A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1" name="Picture 9" descr="Image result for recorrida lotes argentina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16" t="15149" r="10034" b="35028"/>
          <a:stretch/>
        </p:blipFill>
        <p:spPr bwMode="auto">
          <a:xfrm>
            <a:off x="0" y="4155926"/>
            <a:ext cx="1202422" cy="6017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31 Imagen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7" t="11215" r="10897" b="4607"/>
          <a:stretch/>
        </p:blipFill>
        <p:spPr>
          <a:xfrm>
            <a:off x="79781" y="1167742"/>
            <a:ext cx="1107843" cy="1332000"/>
          </a:xfrm>
          <a:prstGeom prst="rect">
            <a:avLst/>
          </a:prstGeom>
        </p:spPr>
      </p:pic>
      <p:graphicFrame>
        <p:nvGraphicFramePr>
          <p:cNvPr id="33" name="32 Diagrama"/>
          <p:cNvGraphicFramePr/>
          <p:nvPr>
            <p:extLst/>
          </p:nvPr>
        </p:nvGraphicFramePr>
        <p:xfrm>
          <a:off x="5508256" y="1987516"/>
          <a:ext cx="3240000" cy="27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34" name="Picture 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55750"/>
            <a:ext cx="861685" cy="573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34 Flecha arriba"/>
          <p:cNvSpPr/>
          <p:nvPr/>
        </p:nvSpPr>
        <p:spPr>
          <a:xfrm rot="21081156">
            <a:off x="215701" y="2452138"/>
            <a:ext cx="360000" cy="468000"/>
          </a:xfrm>
          <a:prstGeom prst="upArrow">
            <a:avLst/>
          </a:prstGeom>
          <a:solidFill>
            <a:srgbClr val="00B0F0"/>
          </a:solidFill>
          <a:ln w="1905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sp>
        <p:nvSpPr>
          <p:cNvPr id="36" name="35 Flecha abajo"/>
          <p:cNvSpPr/>
          <p:nvPr/>
        </p:nvSpPr>
        <p:spPr>
          <a:xfrm rot="21081156">
            <a:off x="434447" y="2730305"/>
            <a:ext cx="360000" cy="468000"/>
          </a:xfrm>
          <a:prstGeom prst="downArrow">
            <a:avLst/>
          </a:prstGeom>
          <a:solidFill>
            <a:srgbClr val="92D050"/>
          </a:solidFill>
          <a:ln w="1905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</p:sp>
      <p:pic>
        <p:nvPicPr>
          <p:cNvPr id="37" name="36 Imagen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24" r="37626" b="14782"/>
          <a:stretch/>
        </p:blipFill>
        <p:spPr>
          <a:xfrm>
            <a:off x="8314791" y="2463662"/>
            <a:ext cx="505681" cy="68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" name="37 Imagen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43" t="22312" r="21812"/>
          <a:stretch/>
        </p:blipFill>
        <p:spPr>
          <a:xfrm>
            <a:off x="8028384" y="1995686"/>
            <a:ext cx="539302" cy="68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" name="38 Imagen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6" t="24129" r="58493" b="18032"/>
          <a:stretch/>
        </p:blipFill>
        <p:spPr>
          <a:xfrm flipH="1">
            <a:off x="5796136" y="3994134"/>
            <a:ext cx="546036" cy="7378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" name="39 Imagen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80" t="27885"/>
          <a:stretch/>
        </p:blipFill>
        <p:spPr>
          <a:xfrm flipH="1">
            <a:off x="6153351" y="4185156"/>
            <a:ext cx="578889" cy="6188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" name="40 Imagen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4" r="34314"/>
          <a:stretch/>
        </p:blipFill>
        <p:spPr>
          <a:xfrm flipH="1">
            <a:off x="5577287" y="3690668"/>
            <a:ext cx="546037" cy="590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2" name="41 Imagen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0" t="6393" r="50000" b="16767"/>
          <a:stretch/>
        </p:blipFill>
        <p:spPr>
          <a:xfrm flipH="1">
            <a:off x="5463298" y="3252819"/>
            <a:ext cx="546037" cy="653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3" name="42 Diagrama"/>
          <p:cNvGraphicFramePr/>
          <p:nvPr>
            <p:extLst/>
          </p:nvPr>
        </p:nvGraphicFramePr>
        <p:xfrm>
          <a:off x="4716504" y="1131686"/>
          <a:ext cx="4392000" cy="8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pic>
        <p:nvPicPr>
          <p:cNvPr id="44" name="Picture 6" descr="Image result for bandera largada"/>
          <p:cNvPicPr>
            <a:picLocks noChangeAspect="1" noChangeArrowheads="1"/>
          </p:cNvPicPr>
          <p:nvPr/>
        </p:nvPicPr>
        <p:blipFill>
          <a:blip r:embed="rId25" cstate="email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>
                        <a14:foregroundMark x1="4269" y1="27955" x2="59770" y2="20128"/>
                        <a14:foregroundMark x1="43514" y1="3514" x2="66010" y2="40575"/>
                        <a14:foregroundMark x1="61248" y1="5591" x2="97701" y2="96805"/>
                        <a14:foregroundMark x1="74877" y1="38179" x2="81445" y2="59105"/>
                        <a14:foregroundMark x1="73727" y1="36422" x2="61248" y2="39776"/>
                        <a14:foregroundMark x1="51724" y1="48722" x2="27586" y2="64377"/>
                        <a14:foregroundMark x1="33169" y1="46805" x2="37931" y2="64217"/>
                        <a14:foregroundMark x1="33826" y1="6869" x2="27258" y2="60863"/>
                        <a14:foregroundMark x1="52217" y1="14696" x2="37274" y2="63898"/>
                        <a14:foregroundMark x1="43514" y1="6550" x2="29392" y2="68211"/>
                        <a14:foregroundMark x1="57800" y1="9265" x2="68801" y2="50160"/>
                        <a14:foregroundMark x1="56650" y1="5272" x2="0" y2="30671"/>
                        <a14:foregroundMark x1="29721" y1="8946" x2="40722" y2="5911"/>
                        <a14:foregroundMark x1="40394" y1="2556" x2="40394" y2="2556"/>
                        <a14:foregroundMark x1="39080" y1="43131" x2="25123" y2="74121"/>
                        <a14:foregroundMark x1="8374" y1="28435" x2="26929" y2="71885"/>
                        <a14:foregroundMark x1="21018" y1="28594" x2="38752" y2="75080"/>
                        <a14:foregroundMark x1="50739" y1="30671" x2="54351" y2="56869"/>
                        <a14:foregroundMark x1="50903" y1="23482" x2="29392" y2="48403"/>
                        <a14:foregroundMark x1="57964" y1="25559" x2="53366" y2="50160"/>
                        <a14:foregroundMark x1="6076" y1="37700" x2="17734" y2="65655"/>
                        <a14:foregroundMark x1="493" y1="23962" x2="19540" y2="70288"/>
                        <a14:foregroundMark x1="20033" y1="22364" x2="38095" y2="3195"/>
                        <a14:foregroundMark x1="38259" y1="73163" x2="55665" y2="54633"/>
                        <a14:foregroundMark x1="59934" y1="49681" x2="73892" y2="493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7844" y="1275638"/>
            <a:ext cx="280180" cy="2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44 Flecha derecha"/>
          <p:cNvSpPr/>
          <p:nvPr/>
        </p:nvSpPr>
        <p:spPr>
          <a:xfrm rot="5400000">
            <a:off x="6876256" y="1167622"/>
            <a:ext cx="252000" cy="252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6" name="Picture 6" descr="Image result for fertilizacion al voleo argentina campo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40" y="3795886"/>
            <a:ext cx="1073755" cy="5551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Image result for pulverizacion campo argentina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8" r="11392" b="21980"/>
          <a:stretch/>
        </p:blipFill>
        <p:spPr bwMode="auto">
          <a:xfrm>
            <a:off x="877002" y="3435846"/>
            <a:ext cx="1129681" cy="5030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Image result for siembra directa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12259" y="3029848"/>
            <a:ext cx="1084628" cy="5859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9" name="48 Conector recto de flecha"/>
          <p:cNvCxnSpPr/>
          <p:nvPr/>
        </p:nvCxnSpPr>
        <p:spPr>
          <a:xfrm>
            <a:off x="2799538" y="2669330"/>
            <a:ext cx="243698" cy="626739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55 Conector recto de flecha"/>
          <p:cNvCxnSpPr>
            <a:endCxn id="62" idx="1"/>
          </p:cNvCxnSpPr>
          <p:nvPr/>
        </p:nvCxnSpPr>
        <p:spPr>
          <a:xfrm>
            <a:off x="2799538" y="2602098"/>
            <a:ext cx="531404" cy="344501"/>
          </a:xfrm>
          <a:prstGeom prst="straightConnector1">
            <a:avLst/>
          </a:prstGeom>
          <a:ln w="3810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7" name="56 Diagrama"/>
          <p:cNvGraphicFramePr/>
          <p:nvPr>
            <p:extLst/>
          </p:nvPr>
        </p:nvGraphicFramePr>
        <p:xfrm>
          <a:off x="1331640" y="1779662"/>
          <a:ext cx="2865315" cy="1041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0" r:lo="rId31" r:qs="rId32" r:cs="rId33"/>
          </a:graphicData>
        </a:graphic>
      </p:graphicFrame>
      <p:grpSp>
        <p:nvGrpSpPr>
          <p:cNvPr id="58" name="57 Grupo"/>
          <p:cNvGrpSpPr/>
          <p:nvPr/>
        </p:nvGrpSpPr>
        <p:grpSpPr>
          <a:xfrm>
            <a:off x="1331640" y="1245525"/>
            <a:ext cx="1728192" cy="532794"/>
            <a:chOff x="0" y="6495"/>
            <a:chExt cx="5879976" cy="673920"/>
          </a:xfrm>
          <a:solidFill>
            <a:srgbClr val="00B0F0"/>
          </a:solidFill>
        </p:grpSpPr>
        <p:sp>
          <p:nvSpPr>
            <p:cNvPr id="59" name="58 Rectángulo redondeado"/>
            <p:cNvSpPr/>
            <p:nvPr/>
          </p:nvSpPr>
          <p:spPr>
            <a:xfrm>
              <a:off x="0" y="6495"/>
              <a:ext cx="5879976" cy="67392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0" name="59 Rectángulo"/>
            <p:cNvSpPr/>
            <p:nvPr/>
          </p:nvSpPr>
          <p:spPr>
            <a:xfrm>
              <a:off x="32898" y="39393"/>
              <a:ext cx="5814179" cy="60812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marR="0" lvl="0" indent="0" algn="ctr" defTabSz="1066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A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rPr>
                <a:t>Nivel Tecnológico</a:t>
              </a:r>
            </a:p>
          </p:txBody>
        </p:sp>
      </p:grpSp>
      <p:sp>
        <p:nvSpPr>
          <p:cNvPr id="61" name="60 Rectángulo"/>
          <p:cNvSpPr/>
          <p:nvPr/>
        </p:nvSpPr>
        <p:spPr>
          <a:xfrm>
            <a:off x="3043236" y="3219822"/>
            <a:ext cx="1188000" cy="461665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Tecnologías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 </a:t>
            </a:r>
            <a:r>
              <a:rPr kumimoji="0" lang="en-US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procesos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2" name="61 Rectángulo"/>
          <p:cNvSpPr/>
          <p:nvPr/>
        </p:nvSpPr>
        <p:spPr>
          <a:xfrm>
            <a:off x="3330942" y="2715766"/>
            <a:ext cx="1188000" cy="461665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Tecnologías</a:t>
            </a:r>
            <a:r>
              <a:rPr kumimoji="0" lang="en-US" sz="12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 </a:t>
            </a:r>
            <a:r>
              <a:rPr kumimoji="0" lang="en-US" sz="12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insumos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3" name="62 Rectángulo"/>
          <p:cNvSpPr/>
          <p:nvPr/>
        </p:nvSpPr>
        <p:spPr>
          <a:xfrm>
            <a:off x="1907704" y="3723878"/>
            <a:ext cx="3168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Más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200.000 </a:t>
            </a: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registros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por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campaña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Variables de </a:t>
            </a: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medición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 </a:t>
            </a: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escala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regional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Datos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agregados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 </a:t>
            </a: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uso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insumos</a:t>
            </a:r>
            <a:endParaRPr kumimoji="0" lang="en-US" sz="1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Información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1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pública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para Argentina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56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3" grpId="0">
        <p:bldAsOne/>
      </p:bldGraphic>
      <p:bldGraphic spid="43" grpId="0">
        <p:bldAsOne/>
      </p:bldGraphic>
      <p:bldP spid="45" grpId="0" animBg="1"/>
      <p:bldGraphic spid="57" grpId="0">
        <p:bldAsOne/>
      </p:bldGraphic>
      <p:bldP spid="61" grpId="0" animBg="1"/>
      <p:bldP spid="62" grpId="0" animBg="1"/>
      <p:bldP spid="6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23728" y="201073"/>
            <a:ext cx="7138547" cy="49244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2600" dirty="0">
                <a:solidFill>
                  <a:schemeClr val="bg1"/>
                </a:solidFill>
                <a:latin typeface="Brandon Grotesque Bold" pitchFamily="34" charset="0"/>
              </a:rPr>
              <a:t>MARGENES SIMILARES A LA CAMPAÑA ANTERIOR</a:t>
            </a:r>
            <a:endParaRPr lang="es-AR" sz="26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7D795D5A-DFDA-4CC2-BEB3-41F07EAE60BA}"/>
              </a:ext>
            </a:extLst>
          </p:cNvPr>
          <p:cNvSpPr txBox="1"/>
          <p:nvPr/>
        </p:nvSpPr>
        <p:spPr>
          <a:xfrm>
            <a:off x="283354" y="1262080"/>
            <a:ext cx="864000" cy="32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s-AR" sz="1600" b="1" dirty="0"/>
              <a:t>TRIGO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C107635-F036-4156-BC62-FE62F507F3A0}"/>
              </a:ext>
            </a:extLst>
          </p:cNvPr>
          <p:cNvSpPr txBox="1"/>
          <p:nvPr/>
        </p:nvSpPr>
        <p:spPr>
          <a:xfrm>
            <a:off x="283354" y="2985238"/>
            <a:ext cx="864000" cy="32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s-AR" sz="1600" b="1" dirty="0"/>
              <a:t>SOJA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39E5406-4E65-433B-AF6F-0127180B9970}"/>
              </a:ext>
            </a:extLst>
          </p:cNvPr>
          <p:cNvSpPr txBox="1"/>
          <p:nvPr/>
        </p:nvSpPr>
        <p:spPr>
          <a:xfrm>
            <a:off x="7987340" y="1322473"/>
            <a:ext cx="864000" cy="324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s-AR" sz="1600" b="1" dirty="0"/>
              <a:t>MAÍZ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B661608-888A-4135-95D9-E7053299EAE5}"/>
              </a:ext>
            </a:extLst>
          </p:cNvPr>
          <p:cNvSpPr txBox="1"/>
          <p:nvPr/>
        </p:nvSpPr>
        <p:spPr>
          <a:xfrm>
            <a:off x="7987340" y="3233404"/>
            <a:ext cx="900000" cy="3231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s-AR" sz="1500" b="1" dirty="0"/>
              <a:t>GIRASOL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24BCF7B-A63E-4B85-A122-D9AC059F9D5D}"/>
              </a:ext>
            </a:extLst>
          </p:cNvPr>
          <p:cNvSpPr txBox="1"/>
          <p:nvPr/>
        </p:nvSpPr>
        <p:spPr>
          <a:xfrm>
            <a:off x="0" y="4767238"/>
            <a:ext cx="3901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Fuente: </a:t>
            </a:r>
            <a:r>
              <a:rPr lang="es-AR" sz="1400" dirty="0">
                <a:solidFill>
                  <a:prstClr val="white"/>
                </a:solidFill>
                <a:latin typeface="Calibri"/>
              </a:rPr>
              <a:t>Instituto Estudios Económicos </a:t>
            </a:r>
            <a:r>
              <a:rPr lang="es-AR" sz="1400" dirty="0" err="1">
                <a:solidFill>
                  <a:prstClr val="white"/>
                </a:solidFill>
                <a:latin typeface="Calibri"/>
              </a:rPr>
              <a:t>BdC</a:t>
            </a:r>
            <a:endParaRPr kumimoji="0" lang="es-A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E8E10CB8-911D-4D06-B084-F75C7BFAD4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8000507"/>
              </p:ext>
            </p:extLst>
          </p:nvPr>
        </p:nvGraphicFramePr>
        <p:xfrm>
          <a:off x="788908" y="1457135"/>
          <a:ext cx="3780000" cy="16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F1DE2CE1-C364-44F8-A7C6-5D90020C4F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8705174"/>
              </p:ext>
            </p:extLst>
          </p:nvPr>
        </p:nvGraphicFramePr>
        <p:xfrm>
          <a:off x="4716016" y="1527238"/>
          <a:ext cx="3780000" cy="16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36A7D4CA-0C6C-494A-BD8C-A2E8013CAC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7546074"/>
              </p:ext>
            </p:extLst>
          </p:nvPr>
        </p:nvGraphicFramePr>
        <p:xfrm>
          <a:off x="788908" y="3272190"/>
          <a:ext cx="3780000" cy="16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Gráfico 17">
            <a:extLst>
              <a:ext uri="{FF2B5EF4-FFF2-40B4-BE49-F238E27FC236}">
                <a16:creationId xmlns:a16="http://schemas.microsoft.com/office/drawing/2014/main" id="{DFAE54C0-F094-4E82-86DF-60C5E962BF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3865411"/>
              </p:ext>
            </p:extLst>
          </p:nvPr>
        </p:nvGraphicFramePr>
        <p:xfrm>
          <a:off x="4716016" y="3147238"/>
          <a:ext cx="3780000" cy="16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D9528CC1-4188-4660-8BB0-270F8C5E6B4D}"/>
              </a:ext>
            </a:extLst>
          </p:cNvPr>
          <p:cNvSpPr txBox="1"/>
          <p:nvPr/>
        </p:nvSpPr>
        <p:spPr>
          <a:xfrm>
            <a:off x="7236296" y="3939902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/>
              <a:t>0%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571F3C5-E1D7-4338-8861-E5178550992D}"/>
              </a:ext>
            </a:extLst>
          </p:cNvPr>
          <p:cNvSpPr txBox="1"/>
          <p:nvPr/>
        </p:nvSpPr>
        <p:spPr>
          <a:xfrm>
            <a:off x="2640710" y="911839"/>
            <a:ext cx="385327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/>
              <a:t>Comparación Margen Bruto</a:t>
            </a:r>
          </a:p>
          <a:p>
            <a:pPr algn="ctr"/>
            <a:r>
              <a:rPr lang="es-AR" sz="1600" i="1" dirty="0"/>
              <a:t>Variación Campaña 17/18 vs 16/17</a:t>
            </a:r>
          </a:p>
        </p:txBody>
      </p:sp>
    </p:spTree>
    <p:extLst>
      <p:ext uri="{BB962C8B-B14F-4D97-AF65-F5344CB8AC3E}">
        <p14:creationId xmlns:p14="http://schemas.microsoft.com/office/powerpoint/2010/main" val="21150749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2" grpId="0" animBg="1"/>
      <p:bldP spid="13" grpId="0" animBg="1"/>
      <p:bldGraphic spid="15" grpId="0">
        <p:bldAsOne/>
      </p:bldGraphic>
      <p:bldGraphic spid="16" grpId="0">
        <p:bldAsOne/>
      </p:bldGraphic>
      <p:bldGraphic spid="17" grpId="0">
        <p:bldAsOne/>
      </p:bldGraphic>
      <p:bldGraphic spid="18" grpId="0">
        <p:bldAsOne/>
      </p:bldGraphic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35496" y="1203598"/>
            <a:ext cx="61206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Cultivos con pasado, presente y futuro:</a:t>
            </a: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La siembra </a:t>
            </a: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La fertilización</a:t>
            </a: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El cuidado sanitario</a:t>
            </a:r>
          </a:p>
          <a:p>
            <a:pPr marL="800100" marR="0" lvl="1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El nivel tecnológico</a:t>
            </a:r>
          </a:p>
        </p:txBody>
      </p:sp>
      <p:sp>
        <p:nvSpPr>
          <p:cNvPr id="7" name="6 Cerrar llave"/>
          <p:cNvSpPr/>
          <p:nvPr/>
        </p:nvSpPr>
        <p:spPr>
          <a:xfrm>
            <a:off x="2915816" y="1707654"/>
            <a:ext cx="288032" cy="1339119"/>
          </a:xfrm>
          <a:prstGeom prst="rightBrace">
            <a:avLst>
              <a:gd name="adj1" fmla="val 8333"/>
              <a:gd name="adj2" fmla="val 33028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131840" y="1936452"/>
            <a:ext cx="1548000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Indicadores más relevantes</a:t>
            </a:r>
            <a:endParaRPr kumimoji="0" lang="es-AR" sz="1400" b="0" i="1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Brandon Grotesque Regular" pitchFamily="34" charset="0"/>
              <a:ea typeface="+mn-ea"/>
              <a:cs typeface="Helvetica" pitchFamily="34" charset="0"/>
            </a:endParaRPr>
          </a:p>
        </p:txBody>
      </p:sp>
      <p:graphicFrame>
        <p:nvGraphicFramePr>
          <p:cNvPr id="9" name="8 Diagrama"/>
          <p:cNvGraphicFramePr/>
          <p:nvPr>
            <p:extLst/>
          </p:nvPr>
        </p:nvGraphicFramePr>
        <p:xfrm>
          <a:off x="5472608" y="2558633"/>
          <a:ext cx="3203848" cy="108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9 Imagen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1" t="14600" r="13886" b="4962"/>
          <a:stretch/>
        </p:blipFill>
        <p:spPr>
          <a:xfrm>
            <a:off x="5383165" y="1275606"/>
            <a:ext cx="1085933" cy="1368152"/>
          </a:xfrm>
          <a:prstGeom prst="rect">
            <a:avLst/>
          </a:prstGeom>
        </p:spPr>
      </p:pic>
      <p:sp>
        <p:nvSpPr>
          <p:cNvPr id="11" name="10 CuadroTexto"/>
          <p:cNvSpPr txBox="1"/>
          <p:nvPr/>
        </p:nvSpPr>
        <p:spPr>
          <a:xfrm>
            <a:off x="6372200" y="1584593"/>
            <a:ext cx="2592288" cy="79117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600" b="1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Relevamiento de Tecnología Agrícola Aplicada</a:t>
            </a:r>
            <a:endParaRPr kumimoji="0" lang="es-AR" sz="1200" b="0" i="1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Brandon Grotesque Regular" pitchFamily="34" charset="0"/>
              <a:ea typeface="+mn-ea"/>
              <a:cs typeface="Helvetica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508216" y="3435846"/>
            <a:ext cx="2088120" cy="338554"/>
          </a:xfrm>
          <a:prstGeom prst="rect">
            <a:avLst/>
          </a:prstGeom>
          <a:noFill/>
          <a:ln w="28575">
            <a:solidFill>
              <a:srgbClr val="FFC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600" b="1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Salto tecnológico</a:t>
            </a:r>
            <a:endParaRPr kumimoji="0" lang="es-AR" sz="1200" b="1" i="1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Brandon Grotesque Regular" pitchFamily="34" charset="0"/>
              <a:ea typeface="+mn-ea"/>
              <a:cs typeface="Helvetica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7782677" y="3822598"/>
            <a:ext cx="972000" cy="738664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Escenarios previstos 2017/18</a:t>
            </a:r>
            <a:endParaRPr kumimoji="0" lang="es-AR" sz="1400" b="0" i="1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Brandon Grotesque Regular" pitchFamily="34" charset="0"/>
              <a:ea typeface="+mn-ea"/>
              <a:cs typeface="Helvetica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6588224" y="3822598"/>
            <a:ext cx="1008000" cy="738664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Resultados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campaña 2016/17</a:t>
            </a:r>
            <a:endParaRPr kumimoji="0" lang="es-AR" sz="1100" b="0" i="1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Brandon Grotesque Regular" pitchFamily="34" charset="0"/>
              <a:ea typeface="+mn-ea"/>
              <a:cs typeface="Helvetica" pitchFamily="34" charset="0"/>
            </a:endParaRPr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6" t="24129" r="58493" b="18032"/>
          <a:stretch/>
        </p:blipFill>
        <p:spPr>
          <a:xfrm flipH="1">
            <a:off x="795809" y="3651870"/>
            <a:ext cx="639616" cy="8643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15 Imagen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80" t="27885"/>
          <a:stretch/>
        </p:blipFill>
        <p:spPr>
          <a:xfrm flipH="1">
            <a:off x="1197830" y="4083918"/>
            <a:ext cx="678099" cy="724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16 Imagen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4" r="34314"/>
          <a:stretch/>
        </p:blipFill>
        <p:spPr>
          <a:xfrm flipH="1">
            <a:off x="360225" y="3435846"/>
            <a:ext cx="639617" cy="691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17 Imagen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0" t="6393" r="50000" b="16767"/>
          <a:stretch/>
        </p:blipFill>
        <p:spPr>
          <a:xfrm flipH="1">
            <a:off x="-36512" y="3147814"/>
            <a:ext cx="639617" cy="765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18 CuadroTexto"/>
          <p:cNvSpPr txBox="1"/>
          <p:nvPr/>
        </p:nvSpPr>
        <p:spPr>
          <a:xfrm>
            <a:off x="2896739" y="3454137"/>
            <a:ext cx="2179317" cy="10618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Tecnología de insumos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Tecnología de procesos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Mercado de insumos</a:t>
            </a:r>
            <a:endParaRPr kumimoji="0" lang="es-AR" sz="1100" b="0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Brandon Grotesque Regular" pitchFamily="34" charset="0"/>
              <a:ea typeface="+mn-ea"/>
              <a:cs typeface="Helvetica" pitchFamily="34" charset="0"/>
            </a:endParaRPr>
          </a:p>
        </p:txBody>
      </p:sp>
      <p:sp>
        <p:nvSpPr>
          <p:cNvPr id="20" name="19 Cerrar llave"/>
          <p:cNvSpPr/>
          <p:nvPr/>
        </p:nvSpPr>
        <p:spPr>
          <a:xfrm rot="10800000">
            <a:off x="5076057" y="3435845"/>
            <a:ext cx="288032" cy="1146756"/>
          </a:xfrm>
          <a:prstGeom prst="rightBrace">
            <a:avLst>
              <a:gd name="adj1" fmla="val 8333"/>
              <a:gd name="adj2" fmla="val 55328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5076056" y="4784253"/>
            <a:ext cx="40679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Departamento de Investigación y Prospectiva</a:t>
            </a:r>
          </a:p>
        </p:txBody>
      </p:sp>
      <p:pic>
        <p:nvPicPr>
          <p:cNvPr id="23" name="22 Imagen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9000" b="81000" l="9750" r="89500">
                        <a14:foregroundMark x1="22000" y1="41500" x2="28750" y2="58250"/>
                        <a14:foregroundMark x1="76000" y1="29000" x2="81500" y2="32500"/>
                        <a14:foregroundMark x1="22750" y1="43250" x2="22750" y2="43250"/>
                        <a14:foregroundMark x1="22750" y1="40000" x2="21000" y2="47250"/>
                        <a14:foregroundMark x1="29000" y1="54000" x2="25000" y2="59250"/>
                        <a14:foregroundMark x1="27250" y1="53000" x2="29250" y2="5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91" t="19267" r="14458" b="17169"/>
          <a:stretch/>
        </p:blipFill>
        <p:spPr>
          <a:xfrm>
            <a:off x="35495" y="4848141"/>
            <a:ext cx="202333" cy="180000"/>
          </a:xfrm>
          <a:prstGeom prst="rect">
            <a:avLst/>
          </a:prstGeom>
        </p:spPr>
      </p:pic>
      <p:sp>
        <p:nvSpPr>
          <p:cNvPr id="24" name="23 Rectángulo"/>
          <p:cNvSpPr/>
          <p:nvPr/>
        </p:nvSpPr>
        <p:spPr>
          <a:xfrm>
            <a:off x="179512" y="4784253"/>
            <a:ext cx="27028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@</a:t>
            </a:r>
            <a:r>
              <a:rPr kumimoji="0" lang="es-A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retaabc</a:t>
            </a: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#CampañaGruesa1718</a:t>
            </a:r>
            <a:endParaRPr kumimoji="0" lang="es-A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9482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11" grpId="0"/>
      <p:bldP spid="12" grpId="0" animBg="1"/>
      <p:bldP spid="13" grpId="0" animBg="1"/>
      <p:bldP spid="14" grpId="0" animBg="1"/>
      <p:bldP spid="19" grpId="0"/>
      <p:bldP spid="2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2" name="1 Diagrama"/>
          <p:cNvGraphicFramePr/>
          <p:nvPr>
            <p:extLst/>
          </p:nvPr>
        </p:nvGraphicFramePr>
        <p:xfrm>
          <a:off x="2088488" y="123478"/>
          <a:ext cx="6876000" cy="68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467544" y="915566"/>
            <a:ext cx="6120680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Se mejoró la tecnología en SEMILLAS</a:t>
            </a:r>
          </a:p>
        </p:txBody>
      </p:sp>
      <p:graphicFrame>
        <p:nvGraphicFramePr>
          <p:cNvPr id="8" name="1 Gráfico"/>
          <p:cNvGraphicFramePr>
            <a:graphicFrameLocks/>
          </p:cNvGraphicFramePr>
          <p:nvPr>
            <p:extLst/>
          </p:nvPr>
        </p:nvGraphicFramePr>
        <p:xfrm>
          <a:off x="-288032" y="1779662"/>
          <a:ext cx="3744000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3" name="2 Cerrar llave"/>
          <p:cNvSpPr/>
          <p:nvPr/>
        </p:nvSpPr>
        <p:spPr>
          <a:xfrm>
            <a:off x="755576" y="1923678"/>
            <a:ext cx="144016" cy="864096"/>
          </a:xfrm>
          <a:prstGeom prst="rightBrac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10 Cerrar llave"/>
          <p:cNvSpPr/>
          <p:nvPr/>
        </p:nvSpPr>
        <p:spPr>
          <a:xfrm rot="10800000">
            <a:off x="988303" y="1923678"/>
            <a:ext cx="271329" cy="1296144"/>
          </a:xfrm>
          <a:prstGeom prst="rightBrace">
            <a:avLst>
              <a:gd name="adj1" fmla="val 8333"/>
              <a:gd name="adj2" fmla="val 65854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3 Elipse"/>
          <p:cNvSpPr/>
          <p:nvPr/>
        </p:nvSpPr>
        <p:spPr>
          <a:xfrm>
            <a:off x="2195736" y="2355726"/>
            <a:ext cx="1152128" cy="360040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835696" y="1899191"/>
            <a:ext cx="2088232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000" b="1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+ </a:t>
            </a:r>
            <a:r>
              <a:rPr kumimoji="0" lang="es-AR" sz="1600" b="0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Híbridos de punta</a:t>
            </a:r>
          </a:p>
        </p:txBody>
      </p:sp>
      <p:graphicFrame>
        <p:nvGraphicFramePr>
          <p:cNvPr id="15" name="3 Gráfico"/>
          <p:cNvGraphicFramePr>
            <a:graphicFrameLocks/>
          </p:cNvGraphicFramePr>
          <p:nvPr>
            <p:extLst/>
          </p:nvPr>
        </p:nvGraphicFramePr>
        <p:xfrm>
          <a:off x="3923928" y="2467400"/>
          <a:ext cx="2304256" cy="2264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9" name="18 Cerrar llave"/>
          <p:cNvSpPr/>
          <p:nvPr/>
        </p:nvSpPr>
        <p:spPr>
          <a:xfrm>
            <a:off x="4799301" y="3763544"/>
            <a:ext cx="144016" cy="576064"/>
          </a:xfrm>
          <a:prstGeom prst="rightBrace">
            <a:avLst>
              <a:gd name="adj1" fmla="val 8333"/>
              <a:gd name="adj2" fmla="val 21478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19 Cerrar llave"/>
          <p:cNvSpPr/>
          <p:nvPr/>
        </p:nvSpPr>
        <p:spPr>
          <a:xfrm rot="10800000">
            <a:off x="5159342" y="3619528"/>
            <a:ext cx="211817" cy="720080"/>
          </a:xfrm>
          <a:prstGeom prst="rightBrace">
            <a:avLst>
              <a:gd name="adj1" fmla="val 8333"/>
              <a:gd name="adj2" fmla="val 62878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3924184" y="2067694"/>
            <a:ext cx="2304000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+ </a:t>
            </a:r>
            <a:r>
              <a:rPr kumimoji="0" lang="es-AR" sz="1400" b="0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Germoplasma templado buscando mayor rendimiento</a:t>
            </a:r>
            <a:endParaRPr kumimoji="0" lang="es-AR" sz="1100" b="0" i="1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Brandon Grotesque Regular" pitchFamily="34" charset="0"/>
              <a:ea typeface="+mn-ea"/>
              <a:cs typeface="Helvetica" pitchFamily="34" charset="0"/>
            </a:endParaRPr>
          </a:p>
        </p:txBody>
      </p:sp>
      <p:pic>
        <p:nvPicPr>
          <p:cNvPr id="22" name="21 Imagen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1" t="14600" r="13886" b="4962"/>
          <a:stretch/>
        </p:blipFill>
        <p:spPr>
          <a:xfrm>
            <a:off x="65578" y="987574"/>
            <a:ext cx="419620" cy="528674"/>
          </a:xfrm>
          <a:prstGeom prst="rect">
            <a:avLst/>
          </a:prstGeom>
        </p:spPr>
      </p:pic>
      <p:sp>
        <p:nvSpPr>
          <p:cNvPr id="30" name="29 CuadroTexto"/>
          <p:cNvSpPr txBox="1"/>
          <p:nvPr/>
        </p:nvSpPr>
        <p:spPr>
          <a:xfrm>
            <a:off x="2051944" y="4083982"/>
            <a:ext cx="2016000" cy="576000"/>
          </a:xfrm>
          <a:prstGeom prst="rect">
            <a:avLst/>
          </a:prstGeom>
          <a:noFill/>
          <a:ln>
            <a:solidFill>
              <a:srgbClr val="0070C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600" b="0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Cumplimiento de refugio 2015/16: </a:t>
            </a:r>
            <a:r>
              <a:rPr kumimoji="0" lang="es-AR" sz="1800" b="1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23%</a:t>
            </a:r>
            <a:endParaRPr kumimoji="0" lang="es-AR" sz="1600" b="1" i="1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Brandon Grotesque Regular" pitchFamily="34" charset="0"/>
              <a:ea typeface="+mn-ea"/>
              <a:cs typeface="Helvetica" pitchFamily="34" charset="0"/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107504" y="1563638"/>
            <a:ext cx="5976664" cy="307777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Caso: MAIZ</a:t>
            </a:r>
            <a:endParaRPr kumimoji="0" lang="es-AR" sz="11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Brandon Grotesque Regular" pitchFamily="34" charset="0"/>
              <a:ea typeface="+mn-ea"/>
              <a:cs typeface="Helvetica" pitchFamily="34" charset="0"/>
            </a:endParaRPr>
          </a:p>
        </p:txBody>
      </p:sp>
      <p:pic>
        <p:nvPicPr>
          <p:cNvPr id="32" name="Picture 1"/>
          <p:cNvPicPr>
            <a:picLocks noChangeAspect="1"/>
          </p:cNvPicPr>
          <p:nvPr/>
        </p:nvPicPr>
        <p:blipFill rotWithShape="1">
          <a:blip r:embed="rId11" cstate="print"/>
          <a:srcRect l="18823" t="5330" b="4638"/>
          <a:stretch/>
        </p:blipFill>
        <p:spPr>
          <a:xfrm>
            <a:off x="6408344" y="1059582"/>
            <a:ext cx="2592000" cy="36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3" name="32 CuadroTexto"/>
          <p:cNvSpPr txBox="1"/>
          <p:nvPr/>
        </p:nvSpPr>
        <p:spPr>
          <a:xfrm>
            <a:off x="7416456" y="1059583"/>
            <a:ext cx="15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MAIZ: densidad de siembra por región</a:t>
            </a:r>
          </a:p>
        </p:txBody>
      </p:sp>
      <p:sp>
        <p:nvSpPr>
          <p:cNvPr id="34" name="33 Rectángulo"/>
          <p:cNvSpPr/>
          <p:nvPr/>
        </p:nvSpPr>
        <p:spPr>
          <a:xfrm>
            <a:off x="7848504" y="3651871"/>
            <a:ext cx="126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Promedio nacional: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62.800</a:t>
            </a: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plantas/Ha</a:t>
            </a:r>
          </a:p>
        </p:txBody>
      </p:sp>
      <p:sp>
        <p:nvSpPr>
          <p:cNvPr id="24" name="23 Elipse"/>
          <p:cNvSpPr/>
          <p:nvPr/>
        </p:nvSpPr>
        <p:spPr>
          <a:xfrm rot="19537123">
            <a:off x="7068928" y="2745886"/>
            <a:ext cx="648436" cy="792088"/>
          </a:xfrm>
          <a:prstGeom prst="ellipse">
            <a:avLst/>
          </a:prstGeom>
          <a:noFill/>
          <a:ln w="38100">
            <a:solidFill>
              <a:srgbClr val="FFC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24 Rectángulo"/>
          <p:cNvSpPr/>
          <p:nvPr/>
        </p:nvSpPr>
        <p:spPr>
          <a:xfrm>
            <a:off x="5076056" y="4784253"/>
            <a:ext cx="40679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Departamento de Investigación y Prospectiva</a:t>
            </a:r>
          </a:p>
        </p:txBody>
      </p:sp>
      <p:pic>
        <p:nvPicPr>
          <p:cNvPr id="26" name="25 Imagen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9000" b="81000" l="9750" r="89500">
                        <a14:foregroundMark x1="22000" y1="41500" x2="28750" y2="58250"/>
                        <a14:foregroundMark x1="76000" y1="29000" x2="81500" y2="32500"/>
                        <a14:foregroundMark x1="22750" y1="43250" x2="22750" y2="43250"/>
                        <a14:foregroundMark x1="22750" y1="40000" x2="21000" y2="47250"/>
                        <a14:foregroundMark x1="29000" y1="54000" x2="25000" y2="59250"/>
                        <a14:foregroundMark x1="27250" y1="53000" x2="29250" y2="5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91" t="19267" r="14458" b="17169"/>
          <a:stretch/>
        </p:blipFill>
        <p:spPr>
          <a:xfrm>
            <a:off x="35495" y="4848141"/>
            <a:ext cx="202333" cy="180000"/>
          </a:xfrm>
          <a:prstGeom prst="rect">
            <a:avLst/>
          </a:prstGeom>
        </p:spPr>
      </p:pic>
      <p:sp>
        <p:nvSpPr>
          <p:cNvPr id="27" name="26 Rectángulo"/>
          <p:cNvSpPr/>
          <p:nvPr/>
        </p:nvSpPr>
        <p:spPr>
          <a:xfrm>
            <a:off x="179512" y="4784253"/>
            <a:ext cx="27028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@</a:t>
            </a:r>
            <a:r>
              <a:rPr kumimoji="0" lang="es-A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retaabc</a:t>
            </a: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#CampañaGruesa1718</a:t>
            </a:r>
            <a:endParaRPr kumimoji="0" lang="es-A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005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3" grpId="0" animBg="1"/>
      <p:bldP spid="11" grpId="0" animBg="1"/>
      <p:bldP spid="4" grpId="0" animBg="1"/>
      <p:bldP spid="12" grpId="0"/>
      <p:bldGraphic spid="15" grpId="0">
        <p:bldAsOne/>
      </p:bldGraphic>
      <p:bldP spid="19" grpId="0" animBg="1"/>
      <p:bldP spid="20" grpId="0" animBg="1"/>
      <p:bldP spid="21" grpId="0"/>
      <p:bldP spid="30" grpId="0" animBg="1"/>
      <p:bldP spid="33" grpId="0"/>
      <p:bldP spid="34" grpId="0"/>
      <p:bldP spid="2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2" name="1 Diagrama"/>
          <p:cNvGraphicFramePr/>
          <p:nvPr>
            <p:extLst/>
          </p:nvPr>
        </p:nvGraphicFramePr>
        <p:xfrm>
          <a:off x="2088488" y="123478"/>
          <a:ext cx="6876000" cy="68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5 CuadroTexto"/>
          <p:cNvSpPr txBox="1"/>
          <p:nvPr/>
        </p:nvSpPr>
        <p:spPr>
          <a:xfrm>
            <a:off x="467544" y="915566"/>
            <a:ext cx="6120680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Se mejoró la tecnología en SEMILLAS</a:t>
            </a:r>
          </a:p>
        </p:txBody>
      </p:sp>
      <p:pic>
        <p:nvPicPr>
          <p:cNvPr id="22" name="21 Imagen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1" t="14600" r="13886" b="4962"/>
          <a:stretch/>
        </p:blipFill>
        <p:spPr>
          <a:xfrm>
            <a:off x="65578" y="987574"/>
            <a:ext cx="419620" cy="528674"/>
          </a:xfrm>
          <a:prstGeom prst="rect">
            <a:avLst/>
          </a:prstGeom>
        </p:spPr>
      </p:pic>
      <p:sp>
        <p:nvSpPr>
          <p:cNvPr id="31" name="30 CuadroTexto"/>
          <p:cNvSpPr txBox="1"/>
          <p:nvPr/>
        </p:nvSpPr>
        <p:spPr>
          <a:xfrm>
            <a:off x="107504" y="1563638"/>
            <a:ext cx="6120680" cy="307777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Caso: SOJA</a:t>
            </a:r>
            <a:endParaRPr kumimoji="0" lang="es-AR" sz="11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Brandon Grotesque Regular" pitchFamily="34" charset="0"/>
              <a:ea typeface="+mn-ea"/>
              <a:cs typeface="Helvetica" pitchFamily="34" charset="0"/>
            </a:endParaRPr>
          </a:p>
        </p:txBody>
      </p:sp>
      <p:graphicFrame>
        <p:nvGraphicFramePr>
          <p:cNvPr id="23" name="2 Gráfico"/>
          <p:cNvGraphicFramePr>
            <a:graphicFrameLocks/>
          </p:cNvGraphicFramePr>
          <p:nvPr>
            <p:extLst/>
          </p:nvPr>
        </p:nvGraphicFramePr>
        <p:xfrm>
          <a:off x="107504" y="1923678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4" name="23 Rectángulo"/>
          <p:cNvSpPr/>
          <p:nvPr/>
        </p:nvSpPr>
        <p:spPr>
          <a:xfrm>
            <a:off x="-36512" y="4702373"/>
            <a:ext cx="42484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 TPS: Tratamiento profesional de semilla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 Soja tolerante a herbicidas y resistente a insectos</a:t>
            </a:r>
          </a:p>
        </p:txBody>
      </p:sp>
      <p:sp>
        <p:nvSpPr>
          <p:cNvPr id="26" name="25 Flecha derecha"/>
          <p:cNvSpPr/>
          <p:nvPr/>
        </p:nvSpPr>
        <p:spPr>
          <a:xfrm rot="16200000">
            <a:off x="2213760" y="2373766"/>
            <a:ext cx="540000" cy="144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8" name="Picture 1"/>
          <p:cNvPicPr>
            <a:picLocks noChangeAspect="1"/>
          </p:cNvPicPr>
          <p:nvPr/>
        </p:nvPicPr>
        <p:blipFill rotWithShape="1">
          <a:blip r:embed="rId10" cstate="print"/>
          <a:srcRect l="18680" t="5577" b="4796"/>
          <a:stretch/>
        </p:blipFill>
        <p:spPr>
          <a:xfrm>
            <a:off x="6397671" y="1073956"/>
            <a:ext cx="2687364" cy="34569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9" name="28 Flecha derecha"/>
          <p:cNvSpPr/>
          <p:nvPr/>
        </p:nvSpPr>
        <p:spPr>
          <a:xfrm rot="16200000">
            <a:off x="3257884" y="3129790"/>
            <a:ext cx="540000" cy="144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34 Flecha derecha"/>
          <p:cNvSpPr/>
          <p:nvPr/>
        </p:nvSpPr>
        <p:spPr>
          <a:xfrm rot="16200000">
            <a:off x="3149864" y="3885934"/>
            <a:ext cx="540000" cy="144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35 CuadroTexto"/>
          <p:cNvSpPr txBox="1"/>
          <p:nvPr/>
        </p:nvSpPr>
        <p:spPr>
          <a:xfrm>
            <a:off x="4283968" y="2427734"/>
            <a:ext cx="1727992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600" b="1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+ cuidado del cultivo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600" b="1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+ manejo de malezas e insectos</a:t>
            </a:r>
            <a:endParaRPr kumimoji="0" lang="es-AR" sz="1200" b="1" i="1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Brandon Grotesque Regular" pitchFamily="34" charset="0"/>
              <a:ea typeface="+mn-ea"/>
              <a:cs typeface="Helvetica" pitchFamily="34" charset="0"/>
            </a:endParaRPr>
          </a:p>
        </p:txBody>
      </p:sp>
      <p:sp>
        <p:nvSpPr>
          <p:cNvPr id="37" name="36 Cerrar llave"/>
          <p:cNvSpPr/>
          <p:nvPr/>
        </p:nvSpPr>
        <p:spPr>
          <a:xfrm>
            <a:off x="3923928" y="2139702"/>
            <a:ext cx="288032" cy="2232248"/>
          </a:xfrm>
          <a:prstGeom prst="rightBrace">
            <a:avLst>
              <a:gd name="adj1" fmla="val 8333"/>
              <a:gd name="adj2" fmla="val 44335"/>
            </a:avLst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7452496" y="1059582"/>
            <a:ext cx="158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SOJA: densidad de siembra por región</a:t>
            </a:r>
          </a:p>
        </p:txBody>
      </p:sp>
      <p:sp>
        <p:nvSpPr>
          <p:cNvPr id="34" name="33 Rectángulo"/>
          <p:cNvSpPr/>
          <p:nvPr/>
        </p:nvSpPr>
        <p:spPr>
          <a:xfrm>
            <a:off x="7920512" y="3579862"/>
            <a:ext cx="1260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Promedio nacional: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68 Kg semilla</a:t>
            </a: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/Ha</a:t>
            </a:r>
          </a:p>
        </p:txBody>
      </p:sp>
      <p:sp>
        <p:nvSpPr>
          <p:cNvPr id="39" name="38 Elipse"/>
          <p:cNvSpPr/>
          <p:nvPr/>
        </p:nvSpPr>
        <p:spPr>
          <a:xfrm rot="19537123">
            <a:off x="7691075" y="3203049"/>
            <a:ext cx="418370" cy="720000"/>
          </a:xfrm>
          <a:prstGeom prst="ellipse">
            <a:avLst/>
          </a:prstGeom>
          <a:noFill/>
          <a:ln w="38100">
            <a:solidFill>
              <a:srgbClr val="FFC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39 Elipse"/>
          <p:cNvSpPr/>
          <p:nvPr/>
        </p:nvSpPr>
        <p:spPr>
          <a:xfrm rot="18776404">
            <a:off x="7351908" y="1400793"/>
            <a:ext cx="418370" cy="714606"/>
          </a:xfrm>
          <a:prstGeom prst="ellipse">
            <a:avLst/>
          </a:prstGeom>
          <a:noFill/>
          <a:ln w="38100">
            <a:solidFill>
              <a:srgbClr val="FFC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27 Rectángulo"/>
          <p:cNvSpPr/>
          <p:nvPr/>
        </p:nvSpPr>
        <p:spPr>
          <a:xfrm>
            <a:off x="5076056" y="4784253"/>
            <a:ext cx="40679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Departamento de Investigación y Prospectiva</a:t>
            </a:r>
          </a:p>
        </p:txBody>
      </p:sp>
    </p:spTree>
    <p:extLst>
      <p:ext uri="{BB962C8B-B14F-4D97-AF65-F5344CB8AC3E}">
        <p14:creationId xmlns:p14="http://schemas.microsoft.com/office/powerpoint/2010/main" val="357854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 uiExpand="1">
        <p:bldSub>
          <a:bldChart bld="series"/>
        </p:bldSub>
      </p:bldGraphic>
      <p:bldP spid="26" grpId="0" animBg="1"/>
      <p:bldP spid="29" grpId="0" animBg="1"/>
      <p:bldP spid="35" grpId="0" animBg="1"/>
      <p:bldP spid="36" grpId="0"/>
      <p:bldP spid="37" grpId="0" animBg="1"/>
      <p:bldP spid="33" grpId="0"/>
      <p:bldP spid="34" grpId="0"/>
      <p:bldP spid="39" grpId="0" animBg="1"/>
      <p:bldP spid="4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2" name="1 Diagrama"/>
          <p:cNvGraphicFramePr/>
          <p:nvPr>
            <p:extLst/>
          </p:nvPr>
        </p:nvGraphicFramePr>
        <p:xfrm>
          <a:off x="2088488" y="123478"/>
          <a:ext cx="6876000" cy="68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9 CuadroTexto"/>
          <p:cNvSpPr txBox="1"/>
          <p:nvPr/>
        </p:nvSpPr>
        <p:spPr>
          <a:xfrm>
            <a:off x="107504" y="1610092"/>
            <a:ext cx="4428000" cy="2232000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Análisis del mercado de semillas: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AR" sz="14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Soja fiscalizada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Maíz grano comercial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Girasol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Sorgo grano comercial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Trigo fiscalizado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Cebada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AR" sz="14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67544" y="915566"/>
            <a:ext cx="6120680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Se mejoró la tecnología en SEMILLAS</a:t>
            </a:r>
          </a:p>
        </p:txBody>
      </p:sp>
      <p:pic>
        <p:nvPicPr>
          <p:cNvPr id="12" name="11 Imagen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1" t="14600" r="13886" b="4962"/>
          <a:stretch/>
        </p:blipFill>
        <p:spPr>
          <a:xfrm>
            <a:off x="65578" y="987574"/>
            <a:ext cx="419620" cy="528674"/>
          </a:xfrm>
          <a:prstGeom prst="rect">
            <a:avLst/>
          </a:prstGeom>
        </p:spPr>
      </p:pic>
      <p:sp>
        <p:nvSpPr>
          <p:cNvPr id="14" name="13 Rectángulo"/>
          <p:cNvSpPr/>
          <p:nvPr/>
        </p:nvSpPr>
        <p:spPr>
          <a:xfrm>
            <a:off x="-36512" y="4702373"/>
            <a:ext cx="42484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Fuente precios: </a:t>
            </a:r>
            <a:r>
              <a:rPr kumimoji="0" lang="es-A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Mercosur.com </a:t>
            </a:r>
            <a:r>
              <a:rPr kumimoji="0" lang="es-A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 revista </a:t>
            </a:r>
            <a:r>
              <a:rPr kumimoji="0" lang="es-AR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Márgenes Agropecuarios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Fuente % semilla fiscalizada: </a:t>
            </a:r>
            <a:r>
              <a:rPr kumimoji="0" lang="es-AR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ArPOV</a:t>
            </a:r>
            <a:r>
              <a:rPr kumimoji="0" lang="es-A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(2016)</a:t>
            </a:r>
          </a:p>
        </p:txBody>
      </p:sp>
      <p:sp>
        <p:nvSpPr>
          <p:cNvPr id="21" name="20 Rectángulo"/>
          <p:cNvSpPr/>
          <p:nvPr/>
        </p:nvSpPr>
        <p:spPr>
          <a:xfrm>
            <a:off x="2483768" y="3003798"/>
            <a:ext cx="21602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Mercado 2016/17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1.120 M </a:t>
            </a:r>
            <a:r>
              <a:rPr kumimoji="0" lang="es-A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Usd</a:t>
            </a:r>
            <a:endParaRPr kumimoji="0" lang="es-AR" sz="2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12 Cerrar llave"/>
          <p:cNvSpPr/>
          <p:nvPr/>
        </p:nvSpPr>
        <p:spPr>
          <a:xfrm>
            <a:off x="2195736" y="2276748"/>
            <a:ext cx="396044" cy="1303114"/>
          </a:xfrm>
          <a:prstGeom prst="rightBrace">
            <a:avLst>
              <a:gd name="adj1" fmla="val 8333"/>
              <a:gd name="adj2" fmla="val 70731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14 Flecha derecha"/>
          <p:cNvSpPr/>
          <p:nvPr/>
        </p:nvSpPr>
        <p:spPr>
          <a:xfrm>
            <a:off x="4644008" y="3399870"/>
            <a:ext cx="504000" cy="252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5256456" y="1597898"/>
            <a:ext cx="3420000" cy="1368000"/>
          </a:xfrm>
          <a:prstGeom prst="rect">
            <a:avLst/>
          </a:prstGeom>
          <a:noFill/>
          <a:ln>
            <a:solidFill>
              <a:srgbClr val="FFC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Escenario previsto 2017/18: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Menor área de soja, más trigo y maíz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Variación esperada de niveles tecnológicos por región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Situación de excesos hídricos a la fecha</a:t>
            </a:r>
          </a:p>
        </p:txBody>
      </p:sp>
      <p:sp>
        <p:nvSpPr>
          <p:cNvPr id="17" name="16 Rectángulo"/>
          <p:cNvSpPr/>
          <p:nvPr/>
        </p:nvSpPr>
        <p:spPr>
          <a:xfrm>
            <a:off x="5220072" y="3057222"/>
            <a:ext cx="1944000" cy="738664"/>
          </a:xfrm>
          <a:prstGeom prst="rect">
            <a:avLst/>
          </a:prstGeom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Mercado 2017/18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1.165 M </a:t>
            </a:r>
            <a:r>
              <a:rPr kumimoji="0" lang="es-AR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Usd</a:t>
            </a:r>
            <a:endParaRPr kumimoji="0" lang="es-AR" sz="2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7236296" y="3334221"/>
            <a:ext cx="864000" cy="461665"/>
          </a:xfrm>
          <a:prstGeom prst="rect">
            <a:avLst/>
          </a:prstGeom>
          <a:ln>
            <a:solidFill>
              <a:srgbClr val="FFC000"/>
            </a:solidFill>
            <a:prstDash val="sysDash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+ 4%</a:t>
            </a:r>
          </a:p>
        </p:txBody>
      </p:sp>
      <p:sp>
        <p:nvSpPr>
          <p:cNvPr id="19" name="18 Rectángulo"/>
          <p:cNvSpPr/>
          <p:nvPr/>
        </p:nvSpPr>
        <p:spPr>
          <a:xfrm>
            <a:off x="5076056" y="4784253"/>
            <a:ext cx="40679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Departamento de Investigación y Prospectiva</a:t>
            </a:r>
          </a:p>
        </p:txBody>
      </p:sp>
    </p:spTree>
    <p:extLst>
      <p:ext uri="{BB962C8B-B14F-4D97-AF65-F5344CB8AC3E}">
        <p14:creationId xmlns:p14="http://schemas.microsoft.com/office/powerpoint/2010/main" val="2798568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6" name="5 Diagrama"/>
          <p:cNvGraphicFramePr/>
          <p:nvPr>
            <p:extLst/>
          </p:nvPr>
        </p:nvGraphicFramePr>
        <p:xfrm>
          <a:off x="2088488" y="123478"/>
          <a:ext cx="6876000" cy="68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1 Gráfico"/>
          <p:cNvGraphicFramePr>
            <a:graphicFrameLocks/>
          </p:cNvGraphicFramePr>
          <p:nvPr>
            <p:extLst/>
          </p:nvPr>
        </p:nvGraphicFramePr>
        <p:xfrm>
          <a:off x="-144016" y="1707654"/>
          <a:ext cx="3059832" cy="205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1" name="10 CuadroTexto"/>
          <p:cNvSpPr txBox="1"/>
          <p:nvPr/>
        </p:nvSpPr>
        <p:spPr>
          <a:xfrm>
            <a:off x="1691680" y="1635646"/>
            <a:ext cx="201600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200" b="1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 pesar de factores adversos (excesos hídricos y malezas resistentes) hay más adopción de SD</a:t>
            </a:r>
            <a:endParaRPr kumimoji="0" lang="es-AR" sz="1050" b="1" i="1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Brandon Grotesque Regular" pitchFamily="34" charset="0"/>
              <a:ea typeface="+mn-ea"/>
              <a:cs typeface="Helvetica" pitchFamily="34" charset="0"/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2267744" y="2463774"/>
            <a:ext cx="576064" cy="3240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AutoShape 2" descr="http://bc-reta/Retaa/Reserved.ReportViewerWebControl.axd?ReportSession=hghl453wg4d50ijck4rfbsnx&amp;Culture=11274&amp;CultureOverrides=True&amp;UICulture=3082&amp;UICultureOverrides=True&amp;ReportStack=1&amp;ControlID=5f913ccd1744469497d0ca951d10a822&amp;OpType=ReportImage&amp;IterationId=e56aeccc404f4277b083e364b42df702&amp;StreamID=M_7_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2" t="5712" b="4855"/>
          <a:stretch/>
        </p:blipFill>
        <p:spPr bwMode="auto">
          <a:xfrm>
            <a:off x="6228184" y="1033777"/>
            <a:ext cx="2847801" cy="36505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12 CuadroTexto"/>
          <p:cNvSpPr txBox="1"/>
          <p:nvPr/>
        </p:nvSpPr>
        <p:spPr>
          <a:xfrm>
            <a:off x="7452480" y="987574"/>
            <a:ext cx="15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Adopción de SD (campaña 2016/17)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 en Argentina</a:t>
            </a:r>
          </a:p>
        </p:txBody>
      </p:sp>
      <p:graphicFrame>
        <p:nvGraphicFramePr>
          <p:cNvPr id="14" name="2 Gráfico"/>
          <p:cNvGraphicFramePr>
            <a:graphicFrameLocks/>
          </p:cNvGraphicFramePr>
          <p:nvPr>
            <p:extLst/>
          </p:nvPr>
        </p:nvGraphicFramePr>
        <p:xfrm>
          <a:off x="3707904" y="2689462"/>
          <a:ext cx="2340000" cy="205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5" name="14 CuadroTexto"/>
          <p:cNvSpPr txBox="1"/>
          <p:nvPr/>
        </p:nvSpPr>
        <p:spPr>
          <a:xfrm>
            <a:off x="3977992" y="1995686"/>
            <a:ext cx="162006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200" b="1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La recuperación fue principalmente por el cultivo de Soja</a:t>
            </a:r>
            <a:endParaRPr kumimoji="0" lang="es-AR" sz="1050" b="1" i="1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Brandon Grotesque Regular" pitchFamily="34" charset="0"/>
              <a:ea typeface="+mn-ea"/>
              <a:cs typeface="Helvetica" pitchFamily="34" charset="0"/>
            </a:endParaRPr>
          </a:p>
        </p:txBody>
      </p:sp>
      <p:sp>
        <p:nvSpPr>
          <p:cNvPr id="5" name="4 Flecha derecha"/>
          <p:cNvSpPr/>
          <p:nvPr/>
        </p:nvSpPr>
        <p:spPr>
          <a:xfrm rot="19790639">
            <a:off x="5057600" y="3593122"/>
            <a:ext cx="540000" cy="72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467544" y="915566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Aumentó el uso de Siembra Directa</a:t>
            </a:r>
          </a:p>
        </p:txBody>
      </p:sp>
      <p:pic>
        <p:nvPicPr>
          <p:cNvPr id="17" name="16 Imagen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1" t="14600" r="13886" b="4962"/>
          <a:stretch/>
        </p:blipFill>
        <p:spPr>
          <a:xfrm>
            <a:off x="65578" y="987574"/>
            <a:ext cx="419620" cy="528674"/>
          </a:xfrm>
          <a:prstGeom prst="rect">
            <a:avLst/>
          </a:prstGeom>
        </p:spPr>
      </p:pic>
      <p:sp>
        <p:nvSpPr>
          <p:cNvPr id="18" name="17 Rectángulo"/>
          <p:cNvSpPr/>
          <p:nvPr/>
        </p:nvSpPr>
        <p:spPr>
          <a:xfrm>
            <a:off x="-36512" y="4702373"/>
            <a:ext cx="424847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 Datos preliminares, convenio Bolsa de Cereales - AAPRESID</a:t>
            </a:r>
          </a:p>
        </p:txBody>
      </p:sp>
      <p:sp>
        <p:nvSpPr>
          <p:cNvPr id="20" name="19 Elipse"/>
          <p:cNvSpPr/>
          <p:nvPr/>
        </p:nvSpPr>
        <p:spPr>
          <a:xfrm rot="19537123">
            <a:off x="6763536" y="3581881"/>
            <a:ext cx="455457" cy="1016855"/>
          </a:xfrm>
          <a:prstGeom prst="ellipse">
            <a:avLst/>
          </a:prstGeom>
          <a:noFill/>
          <a:ln w="38100">
            <a:solidFill>
              <a:srgbClr val="FFC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20 Elipse"/>
          <p:cNvSpPr/>
          <p:nvPr/>
        </p:nvSpPr>
        <p:spPr>
          <a:xfrm rot="618366">
            <a:off x="6622645" y="1021894"/>
            <a:ext cx="418370" cy="1415795"/>
          </a:xfrm>
          <a:prstGeom prst="ellipse">
            <a:avLst/>
          </a:prstGeom>
          <a:noFill/>
          <a:ln w="38100">
            <a:solidFill>
              <a:srgbClr val="FFC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5076056" y="4784253"/>
            <a:ext cx="40679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Departamento de Investigación y Prospectiva</a:t>
            </a:r>
          </a:p>
        </p:txBody>
      </p:sp>
    </p:spTree>
    <p:extLst>
      <p:ext uri="{BB962C8B-B14F-4D97-AF65-F5344CB8AC3E}">
        <p14:creationId xmlns:p14="http://schemas.microsoft.com/office/powerpoint/2010/main" val="40061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  <p:bldP spid="11" grpId="0"/>
      <p:bldP spid="12" grpId="0" animBg="1"/>
      <p:bldP spid="13" grpId="0"/>
      <p:bldGraphic spid="14" grpId="0">
        <p:bldAsOne/>
      </p:bldGraphic>
      <p:bldP spid="15" grpId="0"/>
      <p:bldP spid="5" grpId="0" animBg="1"/>
      <p:bldP spid="20" grpId="0" animBg="1"/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6" name="5 Diagrama"/>
          <p:cNvGraphicFramePr/>
          <p:nvPr>
            <p:extLst/>
          </p:nvPr>
        </p:nvGraphicFramePr>
        <p:xfrm>
          <a:off x="2088488" y="123478"/>
          <a:ext cx="6876000" cy="68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AutoShape 2" descr="http://bc-reta/Retaa/Reserved.ReportViewerWebControl.axd?ReportSession=hghl453wg4d50ijck4rfbsnx&amp;Culture=11274&amp;CultureOverrides=True&amp;UICulture=3082&amp;UICultureOverrides=True&amp;ReportStack=1&amp;ControlID=5f913ccd1744469497d0ca951d10a822&amp;OpType=ReportImage&amp;IterationId=e56aeccc404f4277b083e364b42df702&amp;StreamID=M_7_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67544" y="915566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Mejoró el manejo de la fertilización</a:t>
            </a:r>
          </a:p>
        </p:txBody>
      </p:sp>
      <p:pic>
        <p:nvPicPr>
          <p:cNvPr id="10" name="9 Imagen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1" t="14600" r="13886" b="4962"/>
          <a:stretch/>
        </p:blipFill>
        <p:spPr>
          <a:xfrm>
            <a:off x="65578" y="987574"/>
            <a:ext cx="419620" cy="528674"/>
          </a:xfrm>
          <a:prstGeom prst="rect">
            <a:avLst/>
          </a:prstGeom>
        </p:spPr>
      </p:pic>
      <p:graphicFrame>
        <p:nvGraphicFramePr>
          <p:cNvPr id="11" name="1 Gráfico"/>
          <p:cNvGraphicFramePr>
            <a:graphicFrameLocks/>
          </p:cNvGraphicFramePr>
          <p:nvPr>
            <p:extLst/>
          </p:nvPr>
        </p:nvGraphicFramePr>
        <p:xfrm>
          <a:off x="65578" y="2319982"/>
          <a:ext cx="2698204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2" name="3 Gráfico"/>
          <p:cNvGraphicFramePr>
            <a:graphicFrameLocks/>
          </p:cNvGraphicFramePr>
          <p:nvPr>
            <p:extLst/>
          </p:nvPr>
        </p:nvGraphicFramePr>
        <p:xfrm>
          <a:off x="2699792" y="2319982"/>
          <a:ext cx="2698204" cy="23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7" name="2 Gráfico"/>
          <p:cNvGraphicFramePr>
            <a:graphicFrameLocks/>
          </p:cNvGraphicFramePr>
          <p:nvPr>
            <p:extLst/>
          </p:nvPr>
        </p:nvGraphicFramePr>
        <p:xfrm>
          <a:off x="5580112" y="1995686"/>
          <a:ext cx="3347864" cy="2533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19" name="18 Flecha derecha"/>
          <p:cNvSpPr/>
          <p:nvPr/>
        </p:nvSpPr>
        <p:spPr>
          <a:xfrm rot="18057504">
            <a:off x="6704012" y="2918539"/>
            <a:ext cx="540000" cy="72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19 Flecha derecha"/>
          <p:cNvSpPr/>
          <p:nvPr/>
        </p:nvSpPr>
        <p:spPr>
          <a:xfrm rot="18057504">
            <a:off x="7424092" y="3793917"/>
            <a:ext cx="540000" cy="72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20 Flecha derecha"/>
          <p:cNvSpPr/>
          <p:nvPr/>
        </p:nvSpPr>
        <p:spPr>
          <a:xfrm rot="19051239">
            <a:off x="910205" y="2830917"/>
            <a:ext cx="540000" cy="72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21 Flecha derecha"/>
          <p:cNvSpPr/>
          <p:nvPr/>
        </p:nvSpPr>
        <p:spPr>
          <a:xfrm rot="19709342">
            <a:off x="3621441" y="2759703"/>
            <a:ext cx="432000" cy="72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23 Flecha derecha"/>
          <p:cNvSpPr/>
          <p:nvPr/>
        </p:nvSpPr>
        <p:spPr>
          <a:xfrm flipV="1">
            <a:off x="1909050" y="2991705"/>
            <a:ext cx="540000" cy="72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24 Flecha derecha"/>
          <p:cNvSpPr/>
          <p:nvPr/>
        </p:nvSpPr>
        <p:spPr>
          <a:xfrm flipV="1">
            <a:off x="4499992" y="3435846"/>
            <a:ext cx="540000" cy="72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242056" y="1523568"/>
            <a:ext cx="5050023" cy="400110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000" b="0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Tecnología de INSUMOS</a:t>
            </a:r>
            <a:endParaRPr kumimoji="0" lang="es-AR" sz="1400" b="0" i="1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5436096" y="1523568"/>
            <a:ext cx="3497406" cy="400110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000" b="0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Tecnología de PROCESOS</a:t>
            </a:r>
            <a:endParaRPr kumimoji="0" lang="es-AR" sz="1400" b="0" i="1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242057" y="2067694"/>
            <a:ext cx="5050023" cy="307777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Cantidad de nutriente (Kg) / Área aplicada (Ha)</a:t>
            </a:r>
            <a:endParaRPr kumimoji="0" lang="es-AR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5076056" y="4784253"/>
            <a:ext cx="40679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Departamento de Investigación y Prospectiva</a:t>
            </a:r>
          </a:p>
        </p:txBody>
      </p:sp>
      <p:pic>
        <p:nvPicPr>
          <p:cNvPr id="30" name="29 Imagen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9000" b="81000" l="9750" r="89500">
                        <a14:foregroundMark x1="22000" y1="41500" x2="28750" y2="58250"/>
                        <a14:foregroundMark x1="76000" y1="29000" x2="81500" y2="32500"/>
                        <a14:foregroundMark x1="22750" y1="43250" x2="22750" y2="43250"/>
                        <a14:foregroundMark x1="22750" y1="40000" x2="21000" y2="47250"/>
                        <a14:foregroundMark x1="29000" y1="54000" x2="25000" y2="59250"/>
                        <a14:foregroundMark x1="27250" y1="53000" x2="29250" y2="5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91" t="19267" r="14458" b="17169"/>
          <a:stretch/>
        </p:blipFill>
        <p:spPr>
          <a:xfrm>
            <a:off x="35495" y="4848141"/>
            <a:ext cx="202333" cy="180000"/>
          </a:xfrm>
          <a:prstGeom prst="rect">
            <a:avLst/>
          </a:prstGeom>
        </p:spPr>
      </p:pic>
      <p:sp>
        <p:nvSpPr>
          <p:cNvPr id="31" name="30 Rectángulo"/>
          <p:cNvSpPr/>
          <p:nvPr/>
        </p:nvSpPr>
        <p:spPr>
          <a:xfrm>
            <a:off x="179512" y="4784253"/>
            <a:ext cx="27028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@</a:t>
            </a:r>
            <a:r>
              <a:rPr kumimoji="0" lang="es-A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retaabc</a:t>
            </a: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#CampañaGruesa1718</a:t>
            </a:r>
            <a:endParaRPr kumimoji="0" lang="es-A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2246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  <p:bldGraphic spid="12" grpId="0">
        <p:bldAsOne/>
      </p:bldGraphic>
      <p:bldGraphic spid="17" grpId="0">
        <p:bldAsOne/>
      </p:bldGraphic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7" grpId="0" animBg="1"/>
      <p:bldP spid="28" grpId="0" animBg="1"/>
      <p:bldP spid="2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2" name="1 Diagrama"/>
          <p:cNvGraphicFramePr/>
          <p:nvPr>
            <p:extLst/>
          </p:nvPr>
        </p:nvGraphicFramePr>
        <p:xfrm>
          <a:off x="2088488" y="123478"/>
          <a:ext cx="6876000" cy="68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9 CuadroTexto"/>
          <p:cNvSpPr txBox="1"/>
          <p:nvPr/>
        </p:nvSpPr>
        <p:spPr>
          <a:xfrm>
            <a:off x="107936" y="1620545"/>
            <a:ext cx="3888000" cy="2031325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numCol="2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Soja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Maíz g. comercial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Girasol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Sorgo g. comercial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Trigo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Cebada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4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4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Análisis del mercado de fertilizantes: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4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4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4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67544" y="915566"/>
            <a:ext cx="6120680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Mejoró el manejo de la fertilización</a:t>
            </a:r>
          </a:p>
        </p:txBody>
      </p:sp>
      <p:pic>
        <p:nvPicPr>
          <p:cNvPr id="12" name="11 Imagen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1" t="14600" r="13886" b="4962"/>
          <a:stretch/>
        </p:blipFill>
        <p:spPr>
          <a:xfrm>
            <a:off x="65578" y="987574"/>
            <a:ext cx="419620" cy="528674"/>
          </a:xfrm>
          <a:prstGeom prst="rect">
            <a:avLst/>
          </a:prstGeom>
        </p:spPr>
      </p:pic>
      <p:graphicFrame>
        <p:nvGraphicFramePr>
          <p:cNvPr id="19" name="2 Gráfico"/>
          <p:cNvGraphicFramePr>
            <a:graphicFrameLocks/>
          </p:cNvGraphicFramePr>
          <p:nvPr>
            <p:extLst/>
          </p:nvPr>
        </p:nvGraphicFramePr>
        <p:xfrm>
          <a:off x="275388" y="3100234"/>
          <a:ext cx="4081953" cy="1653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0" name="19 Cerrar llave"/>
          <p:cNvSpPr/>
          <p:nvPr/>
        </p:nvSpPr>
        <p:spPr>
          <a:xfrm>
            <a:off x="1548096" y="1733983"/>
            <a:ext cx="288032" cy="1332000"/>
          </a:xfrm>
          <a:prstGeom prst="rightBrace">
            <a:avLst>
              <a:gd name="adj1" fmla="val 8333"/>
              <a:gd name="adj2" fmla="val 12875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2" name="4 Gráfico"/>
          <p:cNvGraphicFramePr>
            <a:graphicFrameLocks/>
          </p:cNvGraphicFramePr>
          <p:nvPr>
            <p:extLst/>
          </p:nvPr>
        </p:nvGraphicFramePr>
        <p:xfrm>
          <a:off x="4518248" y="2283718"/>
          <a:ext cx="4140000" cy="255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23" name="22 Rectángulo"/>
          <p:cNvSpPr/>
          <p:nvPr/>
        </p:nvSpPr>
        <p:spPr>
          <a:xfrm>
            <a:off x="6732240" y="1308705"/>
            <a:ext cx="23762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Soja = 26% </a:t>
            </a: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del vol. total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Maíz = 31% </a:t>
            </a: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del vol. total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Trigo = 31% </a:t>
            </a: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del vol. total</a:t>
            </a:r>
          </a:p>
        </p:txBody>
      </p:sp>
      <p:sp>
        <p:nvSpPr>
          <p:cNvPr id="24" name="23 Cerrar llave"/>
          <p:cNvSpPr/>
          <p:nvPr/>
        </p:nvSpPr>
        <p:spPr>
          <a:xfrm rot="10800000">
            <a:off x="6660232" y="1620545"/>
            <a:ext cx="288032" cy="436658"/>
          </a:xfrm>
          <a:prstGeom prst="rightBrace">
            <a:avLst>
              <a:gd name="adj1" fmla="val 8333"/>
              <a:gd name="adj2" fmla="val 46469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4572000" y="1563638"/>
            <a:ext cx="20520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62% del fertilizante aplicado en 2 gramíneas</a:t>
            </a:r>
            <a:endParaRPr kumimoji="0" lang="es-AR" sz="1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5076056" y="4784253"/>
            <a:ext cx="40679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Departamento de Investigación y Prospectiva</a:t>
            </a:r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9000" b="81000" l="9750" r="89500">
                        <a14:foregroundMark x1="22000" y1="41500" x2="28750" y2="58250"/>
                        <a14:foregroundMark x1="76000" y1="29000" x2="81500" y2="32500"/>
                        <a14:foregroundMark x1="22750" y1="43250" x2="22750" y2="43250"/>
                        <a14:foregroundMark x1="22750" y1="40000" x2="21000" y2="47250"/>
                        <a14:foregroundMark x1="29000" y1="54000" x2="25000" y2="59250"/>
                        <a14:foregroundMark x1="27250" y1="53000" x2="29250" y2="5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91" t="19267" r="14458" b="17169"/>
          <a:stretch/>
        </p:blipFill>
        <p:spPr>
          <a:xfrm>
            <a:off x="35495" y="4848141"/>
            <a:ext cx="202333" cy="180000"/>
          </a:xfrm>
          <a:prstGeom prst="rect">
            <a:avLst/>
          </a:prstGeom>
        </p:spPr>
      </p:pic>
      <p:sp>
        <p:nvSpPr>
          <p:cNvPr id="16" name="15 Rectángulo"/>
          <p:cNvSpPr/>
          <p:nvPr/>
        </p:nvSpPr>
        <p:spPr>
          <a:xfrm>
            <a:off x="179512" y="4784253"/>
            <a:ext cx="27028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@</a:t>
            </a:r>
            <a:r>
              <a:rPr kumimoji="0" lang="es-A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retaabc</a:t>
            </a: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#CampañaGruesa1718</a:t>
            </a:r>
            <a:endParaRPr kumimoji="0" lang="es-A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3803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AsOne/>
      </p:bldGraphic>
      <p:bldGraphic spid="22" grpId="0">
        <p:bldAsOne/>
      </p:bldGraphic>
      <p:bldP spid="23" grpId="0"/>
      <p:bldP spid="24" grpId="0" animBg="1"/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2" name="1 Diagrama"/>
          <p:cNvGraphicFramePr/>
          <p:nvPr>
            <p:extLst/>
          </p:nvPr>
        </p:nvGraphicFramePr>
        <p:xfrm>
          <a:off x="2088488" y="123478"/>
          <a:ext cx="6876000" cy="68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9 CuadroTexto"/>
          <p:cNvSpPr txBox="1"/>
          <p:nvPr/>
        </p:nvSpPr>
        <p:spPr>
          <a:xfrm>
            <a:off x="107936" y="1563638"/>
            <a:ext cx="3888000" cy="2031325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numCol="2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Soja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Maíz g. comercial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Girasol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Sorgo g. comercial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Trigo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Cebada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4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4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Análisis del mercado de fertilizantes: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4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4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4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67544" y="915566"/>
            <a:ext cx="6120680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Mejoró el manejo de la fertilización</a:t>
            </a:r>
          </a:p>
        </p:txBody>
      </p:sp>
      <p:pic>
        <p:nvPicPr>
          <p:cNvPr id="12" name="11 Imagen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1" t="14600" r="13886" b="4962"/>
          <a:stretch/>
        </p:blipFill>
        <p:spPr>
          <a:xfrm>
            <a:off x="65578" y="987574"/>
            <a:ext cx="419620" cy="528674"/>
          </a:xfrm>
          <a:prstGeom prst="rect">
            <a:avLst/>
          </a:prstGeom>
        </p:spPr>
      </p:pic>
      <p:sp>
        <p:nvSpPr>
          <p:cNvPr id="15" name="14 Flecha derecha"/>
          <p:cNvSpPr/>
          <p:nvPr/>
        </p:nvSpPr>
        <p:spPr>
          <a:xfrm>
            <a:off x="4208762" y="3325011"/>
            <a:ext cx="540000" cy="144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4895312" y="1563638"/>
            <a:ext cx="3600000" cy="1477328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Escenario previsto 2017/18: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Menor área agrícola total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Más área con gramíneas y caída en soja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Variación esperada de niveles tecnológicos por región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Situación de excesos hídricos a la fecha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4895312" y="3135401"/>
            <a:ext cx="1044000" cy="523220"/>
          </a:xfrm>
          <a:prstGeom prst="rect">
            <a:avLst/>
          </a:prstGeom>
          <a:ln>
            <a:solidFill>
              <a:srgbClr val="FFC000"/>
            </a:solidFill>
            <a:prstDash val="sysDash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+ 4%</a:t>
            </a:r>
          </a:p>
        </p:txBody>
      </p:sp>
      <p:sp>
        <p:nvSpPr>
          <p:cNvPr id="20" name="19 Cerrar llave"/>
          <p:cNvSpPr/>
          <p:nvPr/>
        </p:nvSpPr>
        <p:spPr>
          <a:xfrm>
            <a:off x="1548096" y="1733983"/>
            <a:ext cx="288032" cy="1235555"/>
          </a:xfrm>
          <a:prstGeom prst="rightBrace">
            <a:avLst>
              <a:gd name="adj1" fmla="val 8333"/>
              <a:gd name="adj2" fmla="val 12875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1691680" y="2985214"/>
            <a:ext cx="25200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Mercado 2016/17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2.7 M Toneladas</a:t>
            </a:r>
          </a:p>
        </p:txBody>
      </p:sp>
      <p:sp>
        <p:nvSpPr>
          <p:cNvPr id="22" name="21 Rectángulo"/>
          <p:cNvSpPr/>
          <p:nvPr/>
        </p:nvSpPr>
        <p:spPr>
          <a:xfrm>
            <a:off x="5975848" y="3077547"/>
            <a:ext cx="208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Mercado 2017/18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2.8 M Toneladas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2052504" y="3921318"/>
            <a:ext cx="7056000" cy="738664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 pesar de menor superficie total, se espera un aumento del volumen total de fertilizantes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AR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Fert</a:t>
            </a: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 Fosfatados: volumen similar, gramíneas compensan la merma en soja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AR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Fert</a:t>
            </a: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 Nitrogenados: </a:t>
            </a: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+ 7%</a:t>
            </a: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 </a:t>
            </a:r>
            <a:r>
              <a:rPr kumimoji="0" lang="es-AR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traccionan</a:t>
            </a: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el aumento global</a:t>
            </a:r>
            <a:endParaRPr kumimoji="0" lang="es-AR" sz="14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7" name="16 Flecha derecha"/>
          <p:cNvSpPr/>
          <p:nvPr/>
        </p:nvSpPr>
        <p:spPr>
          <a:xfrm rot="5400000">
            <a:off x="5274340" y="3615633"/>
            <a:ext cx="270000" cy="378536"/>
          </a:xfrm>
          <a:prstGeom prst="rightArrow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5076056" y="4784253"/>
            <a:ext cx="40679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Departamento de Investigación y Prospectiva</a:t>
            </a:r>
          </a:p>
        </p:txBody>
      </p:sp>
      <p:pic>
        <p:nvPicPr>
          <p:cNvPr id="23" name="22 Imagen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9000" b="81000" l="9750" r="89500">
                        <a14:foregroundMark x1="22000" y1="41500" x2="28750" y2="58250"/>
                        <a14:foregroundMark x1="76000" y1="29000" x2="81500" y2="32500"/>
                        <a14:foregroundMark x1="22750" y1="43250" x2="22750" y2="43250"/>
                        <a14:foregroundMark x1="22750" y1="40000" x2="21000" y2="47250"/>
                        <a14:foregroundMark x1="29000" y1="54000" x2="25000" y2="59250"/>
                        <a14:foregroundMark x1="27250" y1="53000" x2="29250" y2="5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91" t="19267" r="14458" b="17169"/>
          <a:stretch/>
        </p:blipFill>
        <p:spPr>
          <a:xfrm>
            <a:off x="35495" y="4848141"/>
            <a:ext cx="202333" cy="180000"/>
          </a:xfrm>
          <a:prstGeom prst="rect">
            <a:avLst/>
          </a:prstGeom>
        </p:spPr>
      </p:pic>
      <p:sp>
        <p:nvSpPr>
          <p:cNvPr id="24" name="23 Rectángulo"/>
          <p:cNvSpPr/>
          <p:nvPr/>
        </p:nvSpPr>
        <p:spPr>
          <a:xfrm>
            <a:off x="179512" y="4784253"/>
            <a:ext cx="27028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@</a:t>
            </a:r>
            <a:r>
              <a:rPr kumimoji="0" lang="es-A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retaabc</a:t>
            </a: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#CampañaGruesa1718</a:t>
            </a:r>
            <a:endParaRPr kumimoji="0" lang="es-A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5417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8" grpId="0" animBg="1"/>
      <p:bldP spid="21" grpId="0"/>
      <p:bldP spid="22" grpId="0"/>
      <p:bldP spid="14" grpId="0" animBg="1"/>
      <p:bldP spid="1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6" name="5 Diagrama"/>
          <p:cNvGraphicFramePr/>
          <p:nvPr>
            <p:extLst/>
          </p:nvPr>
        </p:nvGraphicFramePr>
        <p:xfrm>
          <a:off x="2088488" y="123478"/>
          <a:ext cx="6876000" cy="68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AutoShape 2" descr="http://bc-reta/Retaa/Reserved.ReportViewerWebControl.axd?ReportSession=hghl453wg4d50ijck4rfbsnx&amp;Culture=11274&amp;CultureOverrides=True&amp;UICulture=3082&amp;UICultureOverrides=True&amp;ReportStack=1&amp;ControlID=5f913ccd1744469497d0ca951d10a822&amp;OpType=ReportImage&amp;IterationId=e56aeccc404f4277b083e364b42df702&amp;StreamID=M_7_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67544" y="915566"/>
            <a:ext cx="7992888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Mejor manejo de herbicidas para control de malezas</a:t>
            </a: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1" t="14600" r="13886" b="4962"/>
          <a:stretch/>
        </p:blipFill>
        <p:spPr>
          <a:xfrm>
            <a:off x="65578" y="987574"/>
            <a:ext cx="419620" cy="528674"/>
          </a:xfrm>
          <a:prstGeom prst="rect">
            <a:avLst/>
          </a:prstGeom>
        </p:spPr>
      </p:pic>
      <p:sp>
        <p:nvSpPr>
          <p:cNvPr id="20" name="19 CuadroTexto"/>
          <p:cNvSpPr txBox="1"/>
          <p:nvPr/>
        </p:nvSpPr>
        <p:spPr>
          <a:xfrm>
            <a:off x="6228185" y="1923678"/>
            <a:ext cx="2592287" cy="288000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Caso: GIRASOL</a:t>
            </a:r>
            <a:endParaRPr kumimoji="0" lang="es-AR" sz="11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Brandon Grotesque Regular" pitchFamily="34" charset="0"/>
              <a:ea typeface="+mn-ea"/>
              <a:cs typeface="Helvetica" pitchFamily="34" charset="0"/>
            </a:endParaRPr>
          </a:p>
        </p:txBody>
      </p:sp>
      <p:graphicFrame>
        <p:nvGraphicFramePr>
          <p:cNvPr id="22" name="1 Gráfico"/>
          <p:cNvGraphicFramePr>
            <a:graphicFrameLocks/>
          </p:cNvGraphicFramePr>
          <p:nvPr>
            <p:extLst/>
          </p:nvPr>
        </p:nvGraphicFramePr>
        <p:xfrm>
          <a:off x="6428026" y="2351990"/>
          <a:ext cx="2192604" cy="2303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4" name="4 Gráfico"/>
          <p:cNvGraphicFramePr>
            <a:graphicFrameLocks/>
          </p:cNvGraphicFramePr>
          <p:nvPr>
            <p:extLst/>
          </p:nvPr>
        </p:nvGraphicFramePr>
        <p:xfrm>
          <a:off x="-15733" y="2211678"/>
          <a:ext cx="3276000" cy="25198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25" name="8 Gráfico"/>
          <p:cNvGraphicFramePr>
            <a:graphicFrameLocks/>
          </p:cNvGraphicFramePr>
          <p:nvPr>
            <p:extLst/>
          </p:nvPr>
        </p:nvGraphicFramePr>
        <p:xfrm>
          <a:off x="3143578" y="2283718"/>
          <a:ext cx="3012222" cy="24478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26" name="25 CuadroTexto"/>
          <p:cNvSpPr txBox="1"/>
          <p:nvPr/>
        </p:nvSpPr>
        <p:spPr>
          <a:xfrm>
            <a:off x="288161" y="1923678"/>
            <a:ext cx="5724000" cy="288000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Caso: SORGO</a:t>
            </a:r>
            <a:endParaRPr kumimoji="0" lang="es-AR" sz="11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Brandon Grotesque Regular" pitchFamily="34" charset="0"/>
              <a:ea typeface="+mn-ea"/>
              <a:cs typeface="Helvetica" pitchFamily="34" charset="0"/>
            </a:endParaRPr>
          </a:p>
        </p:txBody>
      </p:sp>
      <p:sp>
        <p:nvSpPr>
          <p:cNvPr id="27" name="26 Rectángulo"/>
          <p:cNvSpPr/>
          <p:nvPr/>
        </p:nvSpPr>
        <p:spPr>
          <a:xfrm>
            <a:off x="2627784" y="2571750"/>
            <a:ext cx="522377" cy="2088000"/>
          </a:xfrm>
          <a:prstGeom prst="rect">
            <a:avLst/>
          </a:prstGeom>
          <a:ln w="28575">
            <a:solidFill>
              <a:srgbClr val="FFC000"/>
            </a:solidFill>
            <a:prstDash val="sysDash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2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27 Rectángulo"/>
          <p:cNvSpPr/>
          <p:nvPr/>
        </p:nvSpPr>
        <p:spPr>
          <a:xfrm>
            <a:off x="5544160" y="2787982"/>
            <a:ext cx="468000" cy="1872000"/>
          </a:xfrm>
          <a:prstGeom prst="rect">
            <a:avLst/>
          </a:prstGeom>
          <a:ln w="28575">
            <a:solidFill>
              <a:srgbClr val="FFC000"/>
            </a:solidFill>
            <a:prstDash val="sysDash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2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179512" y="1563638"/>
            <a:ext cx="871296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 ejemplos concretos muestran TENDENCIA en herbicidas: SORGO (serie histórica y previsión 2017/18) y GIRASOL</a:t>
            </a:r>
          </a:p>
        </p:txBody>
      </p:sp>
      <p:sp>
        <p:nvSpPr>
          <p:cNvPr id="30" name="29 Flecha derecha"/>
          <p:cNvSpPr/>
          <p:nvPr/>
        </p:nvSpPr>
        <p:spPr>
          <a:xfrm>
            <a:off x="7254328" y="3003798"/>
            <a:ext cx="540000" cy="144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30 Rectángulo"/>
          <p:cNvSpPr/>
          <p:nvPr/>
        </p:nvSpPr>
        <p:spPr>
          <a:xfrm>
            <a:off x="5076056" y="4784253"/>
            <a:ext cx="40679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Departamento de Investigación y Prospectiva</a:t>
            </a:r>
          </a:p>
        </p:txBody>
      </p:sp>
      <p:pic>
        <p:nvPicPr>
          <p:cNvPr id="32" name="31 Imagen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9000" b="81000" l="9750" r="89500">
                        <a14:foregroundMark x1="22000" y1="41500" x2="28750" y2="58250"/>
                        <a14:foregroundMark x1="76000" y1="29000" x2="81500" y2="32500"/>
                        <a14:foregroundMark x1="22750" y1="43250" x2="22750" y2="43250"/>
                        <a14:foregroundMark x1="22750" y1="40000" x2="21000" y2="47250"/>
                        <a14:foregroundMark x1="29000" y1="54000" x2="25000" y2="59250"/>
                        <a14:foregroundMark x1="27250" y1="53000" x2="29250" y2="5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91" t="19267" r="14458" b="17169"/>
          <a:stretch/>
        </p:blipFill>
        <p:spPr>
          <a:xfrm>
            <a:off x="35495" y="4848141"/>
            <a:ext cx="202333" cy="180000"/>
          </a:xfrm>
          <a:prstGeom prst="rect">
            <a:avLst/>
          </a:prstGeom>
        </p:spPr>
      </p:pic>
      <p:sp>
        <p:nvSpPr>
          <p:cNvPr id="33" name="32 Rectángulo"/>
          <p:cNvSpPr/>
          <p:nvPr/>
        </p:nvSpPr>
        <p:spPr>
          <a:xfrm>
            <a:off x="179512" y="4784253"/>
            <a:ext cx="27028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@</a:t>
            </a:r>
            <a:r>
              <a:rPr kumimoji="0" lang="es-A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retaabc</a:t>
            </a: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#CampañaGruesa1718</a:t>
            </a:r>
            <a:endParaRPr kumimoji="0" lang="es-A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3842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Graphic spid="22" grpId="0">
        <p:bldAsOne/>
      </p:bldGraphic>
      <p:bldGraphic spid="24" grpId="0">
        <p:bldAsOne/>
      </p:bldGraphic>
      <p:bldGraphic spid="25" grpId="0">
        <p:bldAsOne/>
      </p:bldGraphic>
      <p:bldP spid="26" grpId="0" animBg="1"/>
      <p:bldP spid="27" grpId="0" animBg="1"/>
      <p:bldP spid="28" grpId="0" animBg="1"/>
      <p:bldP spid="29" grpId="0"/>
      <p:bldP spid="3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6" name="5 Diagrama"/>
          <p:cNvGraphicFramePr/>
          <p:nvPr>
            <p:extLst/>
          </p:nvPr>
        </p:nvGraphicFramePr>
        <p:xfrm>
          <a:off x="2088488" y="123478"/>
          <a:ext cx="6876000" cy="68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AutoShape 2" descr="http://bc-reta/Retaa/Reserved.ReportViewerWebControl.axd?ReportSession=hghl453wg4d50ijck4rfbsnx&amp;Culture=11274&amp;CultureOverrides=True&amp;UICulture=3082&amp;UICultureOverrides=True&amp;ReportStack=1&amp;ControlID=5f913ccd1744469497d0ca951d10a822&amp;OpType=ReportImage&amp;IterationId=e56aeccc404f4277b083e364b42df702&amp;StreamID=M_7_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3423769" y="4131050"/>
            <a:ext cx="494468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200" b="1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El uso de herbicidas selectivos, con menores dosis y productos más específicos, ocupó menor volumen pero mayor nivel de inversión</a:t>
            </a:r>
            <a:endParaRPr kumimoji="0" lang="es-AR" sz="1050" b="1" i="1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Brandon Grotesque Regular" pitchFamily="34" charset="0"/>
              <a:ea typeface="+mn-ea"/>
              <a:cs typeface="Helvetica" pitchFamily="34" charset="0"/>
            </a:endParaRPr>
          </a:p>
        </p:txBody>
      </p:sp>
      <p:graphicFrame>
        <p:nvGraphicFramePr>
          <p:cNvPr id="13" name="2 Gráfico"/>
          <p:cNvGraphicFramePr>
            <a:graphicFrameLocks/>
          </p:cNvGraphicFramePr>
          <p:nvPr>
            <p:extLst/>
          </p:nvPr>
        </p:nvGraphicFramePr>
        <p:xfrm>
          <a:off x="3275856" y="2071274"/>
          <a:ext cx="2556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11" name="10 Imagen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1" t="14600" r="13886" b="4962"/>
          <a:stretch/>
        </p:blipFill>
        <p:spPr>
          <a:xfrm>
            <a:off x="65578" y="987574"/>
            <a:ext cx="419620" cy="528674"/>
          </a:xfrm>
          <a:prstGeom prst="rect">
            <a:avLst/>
          </a:prstGeom>
        </p:spPr>
      </p:pic>
      <p:graphicFrame>
        <p:nvGraphicFramePr>
          <p:cNvPr id="14" name="3 Gráfico"/>
          <p:cNvGraphicFramePr>
            <a:graphicFrameLocks/>
          </p:cNvGraphicFramePr>
          <p:nvPr>
            <p:extLst/>
          </p:nvPr>
        </p:nvGraphicFramePr>
        <p:xfrm>
          <a:off x="5632149" y="2071274"/>
          <a:ext cx="2556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6" name="15 CuadroTexto"/>
          <p:cNvSpPr txBox="1"/>
          <p:nvPr/>
        </p:nvSpPr>
        <p:spPr>
          <a:xfrm>
            <a:off x="3423769" y="1635646"/>
            <a:ext cx="2160000" cy="468000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Herbicida aplicado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 VOLUMEN (M </a:t>
            </a:r>
            <a:r>
              <a:rPr kumimoji="0" lang="es-AR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Lts</a:t>
            </a: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)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5745912" y="1639226"/>
            <a:ext cx="2160000" cy="468000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Herbicida aplicado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en INVERSIÓN (M </a:t>
            </a:r>
            <a:r>
              <a:rPr kumimoji="0" lang="es-AR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Usd</a:t>
            </a: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)</a:t>
            </a:r>
          </a:p>
        </p:txBody>
      </p:sp>
      <p:sp>
        <p:nvSpPr>
          <p:cNvPr id="3" name="2 Distinto de"/>
          <p:cNvSpPr/>
          <p:nvPr/>
        </p:nvSpPr>
        <p:spPr>
          <a:xfrm>
            <a:off x="5344189" y="3151442"/>
            <a:ext cx="648000" cy="432000"/>
          </a:xfrm>
          <a:prstGeom prst="mathNotEqual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8" name="7 Gráfico"/>
          <p:cNvGraphicFramePr>
            <a:graphicFrameLocks/>
          </p:cNvGraphicFramePr>
          <p:nvPr>
            <p:extLst/>
          </p:nvPr>
        </p:nvGraphicFramePr>
        <p:xfrm>
          <a:off x="65578" y="2427734"/>
          <a:ext cx="2994254" cy="22809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sp>
        <p:nvSpPr>
          <p:cNvPr id="19" name="18 CuadroTexto"/>
          <p:cNvSpPr txBox="1"/>
          <p:nvPr/>
        </p:nvSpPr>
        <p:spPr>
          <a:xfrm>
            <a:off x="107504" y="2031742"/>
            <a:ext cx="2376000" cy="468000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Herbicidas SELECTIVOS según momento de aplicación </a:t>
            </a:r>
          </a:p>
        </p:txBody>
      </p:sp>
      <p:sp>
        <p:nvSpPr>
          <p:cNvPr id="21" name="20 Flecha derecha"/>
          <p:cNvSpPr/>
          <p:nvPr/>
        </p:nvSpPr>
        <p:spPr>
          <a:xfrm rot="10800000">
            <a:off x="2627919" y="2237998"/>
            <a:ext cx="1224000" cy="45719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467544" y="915566"/>
            <a:ext cx="7992888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Mejor manejo de herbicidas para control de malezas</a:t>
            </a:r>
          </a:p>
        </p:txBody>
      </p:sp>
      <p:sp>
        <p:nvSpPr>
          <p:cNvPr id="23" name="22 Rectángulo"/>
          <p:cNvSpPr/>
          <p:nvPr/>
        </p:nvSpPr>
        <p:spPr>
          <a:xfrm>
            <a:off x="5076056" y="4784253"/>
            <a:ext cx="40679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Departamento de Investigación y Prospectiva</a:t>
            </a:r>
          </a:p>
        </p:txBody>
      </p:sp>
      <p:pic>
        <p:nvPicPr>
          <p:cNvPr id="24" name="23 Imagen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9000" b="81000" l="9750" r="89500">
                        <a14:foregroundMark x1="22000" y1="41500" x2="28750" y2="58250"/>
                        <a14:foregroundMark x1="76000" y1="29000" x2="81500" y2="32500"/>
                        <a14:foregroundMark x1="22750" y1="43250" x2="22750" y2="43250"/>
                        <a14:foregroundMark x1="22750" y1="40000" x2="21000" y2="47250"/>
                        <a14:foregroundMark x1="29000" y1="54000" x2="25000" y2="59250"/>
                        <a14:foregroundMark x1="27250" y1="53000" x2="29250" y2="5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91" t="19267" r="14458" b="17169"/>
          <a:stretch/>
        </p:blipFill>
        <p:spPr>
          <a:xfrm>
            <a:off x="35495" y="4848141"/>
            <a:ext cx="202333" cy="180000"/>
          </a:xfrm>
          <a:prstGeom prst="rect">
            <a:avLst/>
          </a:prstGeom>
        </p:spPr>
      </p:pic>
      <p:sp>
        <p:nvSpPr>
          <p:cNvPr id="25" name="24 Rectángulo"/>
          <p:cNvSpPr/>
          <p:nvPr/>
        </p:nvSpPr>
        <p:spPr>
          <a:xfrm>
            <a:off x="179512" y="4784253"/>
            <a:ext cx="27028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@</a:t>
            </a:r>
            <a:r>
              <a:rPr kumimoji="0" lang="es-A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retaabc</a:t>
            </a: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#CampañaGruesa1718</a:t>
            </a:r>
            <a:endParaRPr kumimoji="0" lang="es-A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1412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Graphic spid="13" grpId="0">
        <p:bldAsOne/>
      </p:bldGraphic>
      <p:bldGraphic spid="14" grpId="0">
        <p:bldAsOne/>
      </p:bldGraphic>
      <p:bldP spid="16" grpId="0" animBg="1"/>
      <p:bldP spid="17" grpId="0" animBg="1"/>
      <p:bldP spid="3" grpId="0" animBg="1"/>
      <p:bldGraphic spid="18" grpId="0">
        <p:bldAsOne/>
      </p:bldGraphic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571142" y="200575"/>
            <a:ext cx="5385234" cy="49244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randon Grotesque Bold" pitchFamily="34" charset="0"/>
                <a:ea typeface="+mn-ea"/>
                <a:cs typeface="+mn-cs"/>
              </a:rPr>
              <a:t>COMPARACIÓN PRECIOS A COSECHA</a:t>
            </a:r>
            <a:endParaRPr kumimoji="0" lang="es-AR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randon Grotesque Regular" pitchFamily="34" charset="0"/>
              <a:ea typeface="+mn-ea"/>
              <a:cs typeface="+mn-cs"/>
            </a:endParaRP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DFE7CE82-FAB2-403D-AD88-8DA6810BF6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4103362"/>
              </p:ext>
            </p:extLst>
          </p:nvPr>
        </p:nvGraphicFramePr>
        <p:xfrm>
          <a:off x="252008" y="1091029"/>
          <a:ext cx="4212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84D66B6C-3940-4A73-A219-E2D80803D9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2281879"/>
              </p:ext>
            </p:extLst>
          </p:nvPr>
        </p:nvGraphicFramePr>
        <p:xfrm>
          <a:off x="4716016" y="1087775"/>
          <a:ext cx="4212000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940818BA-0D09-400B-9440-6A4D7ED303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0743372"/>
              </p:ext>
            </p:extLst>
          </p:nvPr>
        </p:nvGraphicFramePr>
        <p:xfrm>
          <a:off x="1979712" y="3078804"/>
          <a:ext cx="4608513" cy="18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3BBA8A63-CA59-481B-9C63-BB6A4A31990B}"/>
              </a:ext>
            </a:extLst>
          </p:cNvPr>
          <p:cNvSpPr txBox="1"/>
          <p:nvPr/>
        </p:nvSpPr>
        <p:spPr>
          <a:xfrm>
            <a:off x="6461976" y="3322952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>
                <a:solidFill>
                  <a:schemeClr val="accent1"/>
                </a:solidFill>
              </a:rPr>
              <a:t>Ene 18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0956D971-D3F6-4727-9093-B91B2129754D}"/>
              </a:ext>
            </a:extLst>
          </p:cNvPr>
          <p:cNvSpPr txBox="1"/>
          <p:nvPr/>
        </p:nvSpPr>
        <p:spPr>
          <a:xfrm>
            <a:off x="6461976" y="3818504"/>
            <a:ext cx="720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>
                <a:solidFill>
                  <a:schemeClr val="accent3"/>
                </a:solidFill>
              </a:rPr>
              <a:t>Ene 17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26A7EE4-61E8-464C-8D2F-476BF23C5C57}"/>
              </a:ext>
            </a:extLst>
          </p:cNvPr>
          <p:cNvSpPr txBox="1"/>
          <p:nvPr/>
        </p:nvSpPr>
        <p:spPr>
          <a:xfrm>
            <a:off x="3864729" y="1506505"/>
            <a:ext cx="8643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>
                <a:solidFill>
                  <a:schemeClr val="accent1"/>
                </a:solidFill>
              </a:rPr>
              <a:t>May 18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B120BBB-A803-42D1-9654-FCD1A0E67BFD}"/>
              </a:ext>
            </a:extLst>
          </p:cNvPr>
          <p:cNvSpPr txBox="1"/>
          <p:nvPr/>
        </p:nvSpPr>
        <p:spPr>
          <a:xfrm>
            <a:off x="3864729" y="1269535"/>
            <a:ext cx="8784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>
                <a:solidFill>
                  <a:schemeClr val="accent3"/>
                </a:solidFill>
              </a:rPr>
              <a:t>May 17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57128D50-FCE1-4310-BA78-951648F4DD69}"/>
              </a:ext>
            </a:extLst>
          </p:cNvPr>
          <p:cNvSpPr txBox="1"/>
          <p:nvPr/>
        </p:nvSpPr>
        <p:spPr>
          <a:xfrm>
            <a:off x="8244409" y="1535059"/>
            <a:ext cx="9266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>
                <a:solidFill>
                  <a:schemeClr val="accent1"/>
                </a:solidFill>
              </a:rPr>
              <a:t>Abr 18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107FE7D-2836-4C3F-B273-A8F6C8BB643D}"/>
              </a:ext>
            </a:extLst>
          </p:cNvPr>
          <p:cNvSpPr txBox="1"/>
          <p:nvPr/>
        </p:nvSpPr>
        <p:spPr>
          <a:xfrm>
            <a:off x="8244409" y="1744591"/>
            <a:ext cx="9266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dirty="0">
                <a:solidFill>
                  <a:schemeClr val="accent3"/>
                </a:solidFill>
              </a:rPr>
              <a:t>Abr 17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F3808D6-851A-4AD2-A582-A1272E1D8A09}"/>
              </a:ext>
            </a:extLst>
          </p:cNvPr>
          <p:cNvSpPr txBox="1"/>
          <p:nvPr/>
        </p:nvSpPr>
        <p:spPr>
          <a:xfrm>
            <a:off x="2110651" y="1060162"/>
            <a:ext cx="661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/>
              <a:t>SOJA</a:t>
            </a:r>
          </a:p>
        </p:txBody>
      </p:sp>
      <p:sp>
        <p:nvSpPr>
          <p:cNvPr id="18" name="CuadroTexto 2">
            <a:extLst>
              <a:ext uri="{FF2B5EF4-FFF2-40B4-BE49-F238E27FC236}">
                <a16:creationId xmlns:a16="http://schemas.microsoft.com/office/drawing/2014/main" id="{FED249C4-7CDB-446D-83E6-D6F912E7F996}"/>
              </a:ext>
            </a:extLst>
          </p:cNvPr>
          <p:cNvSpPr txBox="1"/>
          <p:nvPr/>
        </p:nvSpPr>
        <p:spPr>
          <a:xfrm>
            <a:off x="4062957" y="2912641"/>
            <a:ext cx="1018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AR" sz="1800" b="1" dirty="0"/>
              <a:t>TRIGO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B7838F1-CD1B-49B4-BB12-8FD54622B54F}"/>
              </a:ext>
            </a:extLst>
          </p:cNvPr>
          <p:cNvSpPr txBox="1"/>
          <p:nvPr/>
        </p:nvSpPr>
        <p:spPr>
          <a:xfrm>
            <a:off x="0" y="4767238"/>
            <a:ext cx="3901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Fuente: </a:t>
            </a:r>
            <a:r>
              <a:rPr lang="es-AR" sz="1400" dirty="0">
                <a:solidFill>
                  <a:prstClr val="white"/>
                </a:solidFill>
                <a:latin typeface="Calibri"/>
              </a:rPr>
              <a:t>Instituto Estudios Económicos </a:t>
            </a:r>
            <a:r>
              <a:rPr lang="es-AR" sz="1400" dirty="0" err="1">
                <a:solidFill>
                  <a:prstClr val="white"/>
                </a:solidFill>
                <a:latin typeface="Calibri"/>
              </a:rPr>
              <a:t>BdC</a:t>
            </a:r>
            <a:endParaRPr kumimoji="0" lang="es-A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616C1A6-D592-4E2E-8A6C-F0C1A2838C74}"/>
              </a:ext>
            </a:extLst>
          </p:cNvPr>
          <p:cNvSpPr txBox="1"/>
          <p:nvPr/>
        </p:nvSpPr>
        <p:spPr>
          <a:xfrm>
            <a:off x="252008" y="3281973"/>
            <a:ext cx="11338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i="1" dirty="0"/>
              <a:t>Precios FAS en USD/Ton</a:t>
            </a:r>
          </a:p>
        </p:txBody>
      </p:sp>
    </p:spTree>
    <p:extLst>
      <p:ext uri="{BB962C8B-B14F-4D97-AF65-F5344CB8AC3E}">
        <p14:creationId xmlns:p14="http://schemas.microsoft.com/office/powerpoint/2010/main" val="3569570695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6" name="5 Diagrama"/>
          <p:cNvGraphicFramePr/>
          <p:nvPr>
            <p:extLst/>
          </p:nvPr>
        </p:nvGraphicFramePr>
        <p:xfrm>
          <a:off x="2088488" y="123478"/>
          <a:ext cx="6876000" cy="68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AutoShape 2" descr="http://bc-reta/Retaa/Reserved.ReportViewerWebControl.axd?ReportSession=hghl453wg4d50ijck4rfbsnx&amp;Culture=11274&amp;CultureOverrides=True&amp;UICulture=3082&amp;UICultureOverrides=True&amp;ReportStack=1&amp;ControlID=5f913ccd1744469497d0ca951d10a822&amp;OpType=ReportImage&amp;IterationId=e56aeccc404f4277b083e364b42df702&amp;StreamID=M_7_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10 Imagen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1" t="14600" r="13886" b="4962"/>
          <a:stretch/>
        </p:blipFill>
        <p:spPr>
          <a:xfrm>
            <a:off x="65578" y="987574"/>
            <a:ext cx="419620" cy="528674"/>
          </a:xfrm>
          <a:prstGeom prst="rect">
            <a:avLst/>
          </a:prstGeom>
        </p:spPr>
      </p:pic>
      <p:sp>
        <p:nvSpPr>
          <p:cNvPr id="20" name="19 CuadroTexto"/>
          <p:cNvSpPr txBox="1"/>
          <p:nvPr/>
        </p:nvSpPr>
        <p:spPr>
          <a:xfrm>
            <a:off x="35496" y="1563638"/>
            <a:ext cx="4284000" cy="1754326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square" numCol="2" rtlCol="0">
            <a:spAutoFit/>
          </a:bodyPr>
          <a:lstStyle/>
          <a:p>
            <a:pPr marL="0" marR="0" lvl="0" indent="0" algn="l" defTabSz="54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Soja</a:t>
            </a:r>
          </a:p>
          <a:p>
            <a:pPr marL="0" marR="0" lvl="0" indent="0" algn="l" defTabSz="54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Maíz g. comercial</a:t>
            </a:r>
          </a:p>
          <a:p>
            <a:pPr marL="0" marR="0" lvl="0" indent="0" algn="l" defTabSz="54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Girasol</a:t>
            </a:r>
          </a:p>
          <a:p>
            <a:pPr marL="0" marR="0" lvl="0" indent="0" algn="l" defTabSz="54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Sorgo g. comercial</a:t>
            </a:r>
          </a:p>
          <a:p>
            <a:pPr marL="0" marR="0" lvl="0" indent="0" algn="l" defTabSz="54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Trigo</a:t>
            </a:r>
          </a:p>
          <a:p>
            <a:pPr marL="0" marR="0" lvl="0" indent="0" algn="l" defTabSz="54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2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Cebada</a:t>
            </a:r>
          </a:p>
          <a:p>
            <a:pPr marL="0" marR="0" lvl="0" indent="0" algn="l" defTabSz="54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54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54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54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Análisis del mercado de herbicidas:</a:t>
            </a:r>
          </a:p>
          <a:p>
            <a:pPr marL="0" marR="0" lvl="0" indent="0" algn="l" defTabSz="54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54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54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2" name="21 Flecha derecha"/>
          <p:cNvSpPr/>
          <p:nvPr/>
        </p:nvSpPr>
        <p:spPr>
          <a:xfrm>
            <a:off x="3707904" y="3219822"/>
            <a:ext cx="540000" cy="144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4499992" y="1598478"/>
            <a:ext cx="4428000" cy="1477328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Escenario previsto 2017/18: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Menor área agrícola total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Más área con gramíneas y caída en soja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Variación esperada de niveles tecnológicos por región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Situación de excesos hídricos a la fecha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Mayor planificación en control de malezas</a:t>
            </a:r>
          </a:p>
        </p:txBody>
      </p:sp>
      <p:sp>
        <p:nvSpPr>
          <p:cNvPr id="24" name="23 Rectángulo"/>
          <p:cNvSpPr/>
          <p:nvPr/>
        </p:nvSpPr>
        <p:spPr>
          <a:xfrm>
            <a:off x="4499992" y="3147814"/>
            <a:ext cx="4428000" cy="523220"/>
          </a:xfrm>
          <a:prstGeom prst="rect">
            <a:avLst/>
          </a:prstGeom>
          <a:ln>
            <a:solidFill>
              <a:srgbClr val="FFC000"/>
            </a:solidFill>
            <a:prstDash val="sysDash"/>
          </a:ln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Aumento leve en el volumen de Herbicidas</a:t>
            </a:r>
          </a:p>
          <a:p>
            <a:pPr marL="914400" marR="0" lvl="1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Mayormente en herbicidas SELECTIVOS</a:t>
            </a:r>
          </a:p>
        </p:txBody>
      </p:sp>
      <p:sp>
        <p:nvSpPr>
          <p:cNvPr id="25" name="24 Rectángulo"/>
          <p:cNvSpPr/>
          <p:nvPr/>
        </p:nvSpPr>
        <p:spPr>
          <a:xfrm>
            <a:off x="1691896" y="2789515"/>
            <a:ext cx="25200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Mercado 2016/17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225 M </a:t>
            </a:r>
            <a:r>
              <a:rPr kumimoji="0" lang="es-A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Lts</a:t>
            </a:r>
            <a:endParaRPr kumimoji="0" lang="es-AR" sz="20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26 Flecha derecha"/>
          <p:cNvSpPr/>
          <p:nvPr/>
        </p:nvSpPr>
        <p:spPr>
          <a:xfrm rot="5400000">
            <a:off x="4548623" y="3616766"/>
            <a:ext cx="270000" cy="378536"/>
          </a:xfrm>
          <a:prstGeom prst="rightArrow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67544" y="915566"/>
            <a:ext cx="7992888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Mejor manejo de herbicidas para control de malezas</a:t>
            </a:r>
          </a:p>
        </p:txBody>
      </p:sp>
      <p:sp>
        <p:nvSpPr>
          <p:cNvPr id="15" name="14 Cerrar llave"/>
          <p:cNvSpPr/>
          <p:nvPr/>
        </p:nvSpPr>
        <p:spPr>
          <a:xfrm>
            <a:off x="1331640" y="1635646"/>
            <a:ext cx="288032" cy="1235555"/>
          </a:xfrm>
          <a:prstGeom prst="rightBrace">
            <a:avLst>
              <a:gd name="adj1" fmla="val 8333"/>
              <a:gd name="adj2" fmla="val 12875"/>
            </a:avLst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95537" y="3939902"/>
            <a:ext cx="864095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El uso de herbicidas concentrados y selectivos (con menores dosis y productos más específicos) es una tendencia que se observa en la mayoría de los cultivos bajo estudio</a:t>
            </a:r>
          </a:p>
        </p:txBody>
      </p:sp>
      <p:sp>
        <p:nvSpPr>
          <p:cNvPr id="17" name="16 Rectángulo"/>
          <p:cNvSpPr/>
          <p:nvPr/>
        </p:nvSpPr>
        <p:spPr>
          <a:xfrm>
            <a:off x="5076056" y="4784253"/>
            <a:ext cx="40679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Departamento de Investigación y Prospectiva</a:t>
            </a:r>
          </a:p>
        </p:txBody>
      </p:sp>
      <p:pic>
        <p:nvPicPr>
          <p:cNvPr id="18" name="17 Imagen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9000" b="81000" l="9750" r="89500">
                        <a14:foregroundMark x1="22000" y1="41500" x2="28750" y2="58250"/>
                        <a14:foregroundMark x1="76000" y1="29000" x2="81500" y2="32500"/>
                        <a14:foregroundMark x1="22750" y1="43250" x2="22750" y2="43250"/>
                        <a14:foregroundMark x1="22750" y1="40000" x2="21000" y2="47250"/>
                        <a14:foregroundMark x1="29000" y1="54000" x2="25000" y2="59250"/>
                        <a14:foregroundMark x1="27250" y1="53000" x2="29250" y2="5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91" t="19267" r="14458" b="17169"/>
          <a:stretch/>
        </p:blipFill>
        <p:spPr>
          <a:xfrm>
            <a:off x="35495" y="4848141"/>
            <a:ext cx="202333" cy="180000"/>
          </a:xfrm>
          <a:prstGeom prst="rect">
            <a:avLst/>
          </a:prstGeom>
        </p:spPr>
      </p:pic>
      <p:sp>
        <p:nvSpPr>
          <p:cNvPr id="19" name="18 Rectángulo"/>
          <p:cNvSpPr/>
          <p:nvPr/>
        </p:nvSpPr>
        <p:spPr>
          <a:xfrm>
            <a:off x="179512" y="4784253"/>
            <a:ext cx="27028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@</a:t>
            </a:r>
            <a:r>
              <a:rPr kumimoji="0" lang="es-A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retaabc</a:t>
            </a: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#CampañaGruesa1718</a:t>
            </a:r>
            <a:endParaRPr kumimoji="0" lang="es-A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31416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6" name="5 Diagrama"/>
          <p:cNvGraphicFramePr/>
          <p:nvPr>
            <p:extLst/>
          </p:nvPr>
        </p:nvGraphicFramePr>
        <p:xfrm>
          <a:off x="2088488" y="123478"/>
          <a:ext cx="6876000" cy="68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AutoShape 2" descr="http://bc-reta/Retaa/Reserved.ReportViewerWebControl.axd?ReportSession=hghl453wg4d50ijck4rfbsnx&amp;Culture=11274&amp;CultureOverrides=True&amp;UICulture=3082&amp;UICultureOverrides=True&amp;ReportStack=1&amp;ControlID=5f913ccd1744469497d0ca951d10a822&amp;OpType=ReportImage&amp;IterationId=e56aeccc404f4277b083e364b42df702&amp;StreamID=M_7_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79512" y="1625709"/>
            <a:ext cx="4320480" cy="307777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Caso: SOJA</a:t>
            </a:r>
            <a:endParaRPr kumimoji="0" lang="es-AR" sz="1100" b="1" i="0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Brandon Grotesque Regular" pitchFamily="34" charset="0"/>
              <a:ea typeface="+mn-ea"/>
              <a:cs typeface="Helvetica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67544" y="915566"/>
            <a:ext cx="6948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Cambios en la aplicación de fungicidas</a:t>
            </a:r>
          </a:p>
        </p:txBody>
      </p:sp>
      <p:pic>
        <p:nvPicPr>
          <p:cNvPr id="14" name="13 Imagen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1" t="14600" r="13886" b="4962"/>
          <a:stretch/>
        </p:blipFill>
        <p:spPr>
          <a:xfrm>
            <a:off x="65578" y="987574"/>
            <a:ext cx="419620" cy="528674"/>
          </a:xfrm>
          <a:prstGeom prst="rect">
            <a:avLst/>
          </a:prstGeom>
        </p:spPr>
      </p:pic>
      <p:graphicFrame>
        <p:nvGraphicFramePr>
          <p:cNvPr id="16" name="1 Gráfico"/>
          <p:cNvGraphicFramePr>
            <a:graphicFrameLocks/>
          </p:cNvGraphicFramePr>
          <p:nvPr>
            <p:extLst/>
          </p:nvPr>
        </p:nvGraphicFramePr>
        <p:xfrm>
          <a:off x="65578" y="1943423"/>
          <a:ext cx="3210278" cy="25717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8" name="17 Rectángulo"/>
          <p:cNvSpPr/>
          <p:nvPr/>
        </p:nvSpPr>
        <p:spPr>
          <a:xfrm>
            <a:off x="4575531" y="3147814"/>
            <a:ext cx="4428000" cy="307777"/>
          </a:xfrm>
          <a:prstGeom prst="rect">
            <a:avLst/>
          </a:prstGeom>
          <a:ln>
            <a:solidFill>
              <a:srgbClr val="FFC000"/>
            </a:solidFill>
            <a:prstDash val="sysDash"/>
          </a:ln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Aumento en el volumen de fungicidas</a:t>
            </a:r>
          </a:p>
        </p:txBody>
      </p:sp>
      <p:sp>
        <p:nvSpPr>
          <p:cNvPr id="19" name="18 Rectángulo"/>
          <p:cNvSpPr/>
          <p:nvPr/>
        </p:nvSpPr>
        <p:spPr>
          <a:xfrm>
            <a:off x="2123728" y="2715766"/>
            <a:ext cx="1026433" cy="1764000"/>
          </a:xfrm>
          <a:prstGeom prst="rect">
            <a:avLst/>
          </a:prstGeom>
          <a:ln w="28575">
            <a:solidFill>
              <a:srgbClr val="FFC000"/>
            </a:solidFill>
            <a:prstDash val="sysDash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2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4575531" y="1625709"/>
            <a:ext cx="4428000" cy="1477328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Escenario previsto 2017/18: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2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Menor área agrícola total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2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Más área con gramíneas y caída en soja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2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Variación esperada de niveles tecnológicos por región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2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Situación de excesos hídricos a la fecha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2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Condiciones predisponentes para enfermedades en cultivos de fina y parcialmente en gruesa</a:t>
            </a:r>
          </a:p>
        </p:txBody>
      </p:sp>
      <p:sp>
        <p:nvSpPr>
          <p:cNvPr id="21" name="20 CuadroTexto"/>
          <p:cNvSpPr txBox="1"/>
          <p:nvPr/>
        </p:nvSpPr>
        <p:spPr>
          <a:xfrm>
            <a:off x="3180828" y="3572311"/>
            <a:ext cx="542362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200" b="0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 pesar de la variación en área sembrada y condiciones climáticas, el uso de fungicida en SOJA muestra una tendencia en aumento.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s-AR" sz="1200" b="0" i="1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200" b="0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Los datos muestran mayor uso de mezclas dobles y triples, de mayor nivel de inversión, versus productos más clásicos.</a:t>
            </a:r>
            <a:endParaRPr kumimoji="0" lang="es-AR" sz="1050" b="0" i="1" u="none" strike="noStrike" kern="1200" cap="none" spc="0" normalizeH="0" baseline="0" noProof="0" dirty="0">
              <a:ln>
                <a:noFill/>
              </a:ln>
              <a:solidFill>
                <a:srgbClr val="4F81BD"/>
              </a:solidFill>
              <a:effectLst/>
              <a:uLnTx/>
              <a:uFillTx/>
              <a:latin typeface="Brandon Grotesque Regular" pitchFamily="34" charset="0"/>
              <a:ea typeface="+mn-ea"/>
              <a:cs typeface="Helvetica" pitchFamily="34" charset="0"/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5076056" y="4784253"/>
            <a:ext cx="40679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Departamento de Investigación y Prospectiva</a:t>
            </a:r>
          </a:p>
        </p:txBody>
      </p:sp>
      <p:pic>
        <p:nvPicPr>
          <p:cNvPr id="23" name="22 Imagen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9000" b="81000" l="9750" r="89500">
                        <a14:foregroundMark x1="22000" y1="41500" x2="28750" y2="58250"/>
                        <a14:foregroundMark x1="76000" y1="29000" x2="81500" y2="32500"/>
                        <a14:foregroundMark x1="22750" y1="43250" x2="22750" y2="43250"/>
                        <a14:foregroundMark x1="22750" y1="40000" x2="21000" y2="47250"/>
                        <a14:foregroundMark x1="29000" y1="54000" x2="25000" y2="59250"/>
                        <a14:foregroundMark x1="27250" y1="53000" x2="29250" y2="5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91" t="19267" r="14458" b="17169"/>
          <a:stretch/>
        </p:blipFill>
        <p:spPr>
          <a:xfrm>
            <a:off x="35495" y="4848141"/>
            <a:ext cx="202333" cy="180000"/>
          </a:xfrm>
          <a:prstGeom prst="rect">
            <a:avLst/>
          </a:prstGeom>
        </p:spPr>
      </p:pic>
      <p:sp>
        <p:nvSpPr>
          <p:cNvPr id="24" name="23 Rectángulo"/>
          <p:cNvSpPr/>
          <p:nvPr/>
        </p:nvSpPr>
        <p:spPr>
          <a:xfrm>
            <a:off x="179512" y="4784253"/>
            <a:ext cx="27028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@</a:t>
            </a:r>
            <a:r>
              <a:rPr kumimoji="0" lang="es-A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retaabc</a:t>
            </a: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#CampañaGruesa1718</a:t>
            </a:r>
            <a:endParaRPr kumimoji="0" lang="es-A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6292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Graphic spid="16" grpId="0">
        <p:bldAsOne/>
      </p:bldGraphic>
      <p:bldP spid="18" grpId="0" animBg="1"/>
      <p:bldP spid="19" grpId="0" animBg="1"/>
      <p:bldP spid="20" grpId="0" animBg="1"/>
      <p:bldP spid="2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6" name="5 Diagrama"/>
          <p:cNvGraphicFramePr/>
          <p:nvPr>
            <p:extLst/>
          </p:nvPr>
        </p:nvGraphicFramePr>
        <p:xfrm>
          <a:off x="2088488" y="123478"/>
          <a:ext cx="6876000" cy="68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AutoShape 2" descr="http://bc-reta/Retaa/Reserved.ReportViewerWebControl.axd?ReportSession=hghl453wg4d50ijck4rfbsnx&amp;Culture=11274&amp;CultureOverrides=True&amp;UICulture=3082&amp;UICultureOverrides=True&amp;ReportStack=1&amp;ControlID=5f913ccd1744469497d0ca951d10a822&amp;OpType=ReportImage&amp;IterationId=e56aeccc404f4277b083e364b42df702&amp;StreamID=M_7_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67544" y="915566"/>
            <a:ext cx="8064896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Cambios en el nivel tecnológico en </a:t>
            </a: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OLEAGINOSAS</a:t>
            </a:r>
          </a:p>
        </p:txBody>
      </p:sp>
      <p:pic>
        <p:nvPicPr>
          <p:cNvPr id="14" name="13 Imagen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1" t="14600" r="13886" b="4962"/>
          <a:stretch/>
        </p:blipFill>
        <p:spPr>
          <a:xfrm>
            <a:off x="65578" y="987574"/>
            <a:ext cx="419620" cy="528674"/>
          </a:xfrm>
          <a:prstGeom prst="rect">
            <a:avLst/>
          </a:prstGeom>
        </p:spPr>
      </p:pic>
      <p:graphicFrame>
        <p:nvGraphicFramePr>
          <p:cNvPr id="11" name="1 Gráfico"/>
          <p:cNvGraphicFramePr>
            <a:graphicFrameLocks/>
          </p:cNvGraphicFramePr>
          <p:nvPr>
            <p:extLst/>
          </p:nvPr>
        </p:nvGraphicFramePr>
        <p:xfrm>
          <a:off x="338757" y="1771246"/>
          <a:ext cx="3744000" cy="291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5" name="3 Gráfico"/>
          <p:cNvGraphicFramePr>
            <a:graphicFrameLocks/>
          </p:cNvGraphicFramePr>
          <p:nvPr>
            <p:extLst/>
          </p:nvPr>
        </p:nvGraphicFramePr>
        <p:xfrm>
          <a:off x="4499992" y="1771246"/>
          <a:ext cx="3780000" cy="284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7" name="16 CuadroTexto"/>
          <p:cNvSpPr txBox="1"/>
          <p:nvPr/>
        </p:nvSpPr>
        <p:spPr>
          <a:xfrm>
            <a:off x="467544" y="1491630"/>
            <a:ext cx="7776864" cy="307777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Nivel Tecnológico</a:t>
            </a:r>
            <a:r>
              <a:rPr kumimoji="0" lang="es-AR" sz="1400" b="0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 → Alto / Medio / Bajo = </a:t>
            </a:r>
            <a:r>
              <a:rPr kumimoji="0" lang="es-AR" sz="1400" b="1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uso de insumos + manejo agronómico</a:t>
            </a:r>
          </a:p>
        </p:txBody>
      </p:sp>
      <p:sp>
        <p:nvSpPr>
          <p:cNvPr id="20" name="19 Rectángulo"/>
          <p:cNvSpPr/>
          <p:nvPr/>
        </p:nvSpPr>
        <p:spPr>
          <a:xfrm>
            <a:off x="5076056" y="4784253"/>
            <a:ext cx="40679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Departamento de Investigación y Prospectiva</a:t>
            </a:r>
          </a:p>
        </p:txBody>
      </p:sp>
      <p:pic>
        <p:nvPicPr>
          <p:cNvPr id="21" name="20 Imagen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9000" b="81000" l="9750" r="89500">
                        <a14:foregroundMark x1="22000" y1="41500" x2="28750" y2="58250"/>
                        <a14:foregroundMark x1="76000" y1="29000" x2="81500" y2="32500"/>
                        <a14:foregroundMark x1="22750" y1="43250" x2="22750" y2="43250"/>
                        <a14:foregroundMark x1="22750" y1="40000" x2="21000" y2="47250"/>
                        <a14:foregroundMark x1="29000" y1="54000" x2="25000" y2="59250"/>
                        <a14:foregroundMark x1="27250" y1="53000" x2="29250" y2="5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91" t="19267" r="14458" b="17169"/>
          <a:stretch/>
        </p:blipFill>
        <p:spPr>
          <a:xfrm>
            <a:off x="35495" y="4848141"/>
            <a:ext cx="202333" cy="180000"/>
          </a:xfrm>
          <a:prstGeom prst="rect">
            <a:avLst/>
          </a:prstGeom>
        </p:spPr>
      </p:pic>
      <p:sp>
        <p:nvSpPr>
          <p:cNvPr id="22" name="21 Rectángulo"/>
          <p:cNvSpPr/>
          <p:nvPr/>
        </p:nvSpPr>
        <p:spPr>
          <a:xfrm>
            <a:off x="179512" y="4784253"/>
            <a:ext cx="27028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@</a:t>
            </a:r>
            <a:r>
              <a:rPr kumimoji="0" lang="es-A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retaabc</a:t>
            </a: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#CampañaGruesa1718</a:t>
            </a:r>
            <a:endParaRPr kumimoji="0" lang="es-A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15 Flecha derecha"/>
          <p:cNvSpPr/>
          <p:nvPr/>
        </p:nvSpPr>
        <p:spPr>
          <a:xfrm rot="20376745">
            <a:off x="1581310" y="3346011"/>
            <a:ext cx="324000" cy="72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17 Flecha derecha"/>
          <p:cNvSpPr/>
          <p:nvPr/>
        </p:nvSpPr>
        <p:spPr>
          <a:xfrm rot="18413182">
            <a:off x="2483768" y="2830947"/>
            <a:ext cx="324000" cy="72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18 Flecha derecha"/>
          <p:cNvSpPr/>
          <p:nvPr/>
        </p:nvSpPr>
        <p:spPr>
          <a:xfrm rot="2116417">
            <a:off x="3554935" y="3708951"/>
            <a:ext cx="324000" cy="72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22 Flecha derecha"/>
          <p:cNvSpPr/>
          <p:nvPr/>
        </p:nvSpPr>
        <p:spPr>
          <a:xfrm rot="2945884">
            <a:off x="5788885" y="3325837"/>
            <a:ext cx="324000" cy="72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23 Flecha derecha"/>
          <p:cNvSpPr/>
          <p:nvPr/>
        </p:nvSpPr>
        <p:spPr>
          <a:xfrm rot="17600051">
            <a:off x="6623982" y="2692863"/>
            <a:ext cx="468000" cy="72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24 Flecha derecha"/>
          <p:cNvSpPr/>
          <p:nvPr/>
        </p:nvSpPr>
        <p:spPr>
          <a:xfrm>
            <a:off x="7668344" y="3723886"/>
            <a:ext cx="324000" cy="72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0633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5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5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5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8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 uiExpand="1">
        <p:bldSub>
          <a:bldChart bld="series"/>
        </p:bldSub>
      </p:bldGraphic>
      <p:bldGraphic spid="15" grpId="0" uiExpand="1">
        <p:bldSub>
          <a:bldChart bld="series"/>
        </p:bldSub>
      </p:bldGraphic>
      <p:bldP spid="16" grpId="0" animBg="1"/>
      <p:bldP spid="18" grpId="0" animBg="1"/>
      <p:bldP spid="19" grpId="0" animBg="1"/>
      <p:bldP spid="23" grpId="0" animBg="1"/>
      <p:bldP spid="24" grpId="0" animBg="1"/>
      <p:bldP spid="2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6" name="5 Diagrama"/>
          <p:cNvGraphicFramePr/>
          <p:nvPr>
            <p:extLst/>
          </p:nvPr>
        </p:nvGraphicFramePr>
        <p:xfrm>
          <a:off x="2088488" y="123478"/>
          <a:ext cx="6876000" cy="68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AutoShape 2" descr="http://bc-reta/Retaa/Reserved.ReportViewerWebControl.axd?ReportSession=hghl453wg4d50ijck4rfbsnx&amp;Culture=11274&amp;CultureOverrides=True&amp;UICulture=3082&amp;UICultureOverrides=True&amp;ReportStack=1&amp;ControlID=5f913ccd1744469497d0ca951d10a822&amp;OpType=ReportImage&amp;IterationId=e56aeccc404f4277b083e364b42df702&amp;StreamID=M_7_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67544" y="915566"/>
            <a:ext cx="8064896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Mejora del nivel tecnológico en </a:t>
            </a: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GRAMINEAS</a:t>
            </a:r>
          </a:p>
        </p:txBody>
      </p:sp>
      <p:pic>
        <p:nvPicPr>
          <p:cNvPr id="14" name="13 Imagen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1" t="14600" r="13886" b="4962"/>
          <a:stretch/>
        </p:blipFill>
        <p:spPr>
          <a:xfrm>
            <a:off x="65578" y="987574"/>
            <a:ext cx="419620" cy="528674"/>
          </a:xfrm>
          <a:prstGeom prst="rect">
            <a:avLst/>
          </a:prstGeom>
        </p:spPr>
      </p:pic>
      <p:graphicFrame>
        <p:nvGraphicFramePr>
          <p:cNvPr id="12" name="2 Gráfico"/>
          <p:cNvGraphicFramePr>
            <a:graphicFrameLocks/>
          </p:cNvGraphicFramePr>
          <p:nvPr>
            <p:extLst/>
          </p:nvPr>
        </p:nvGraphicFramePr>
        <p:xfrm>
          <a:off x="578346" y="1779662"/>
          <a:ext cx="3744000" cy="291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6" name="4 Gráfico"/>
          <p:cNvGraphicFramePr>
            <a:graphicFrameLocks/>
          </p:cNvGraphicFramePr>
          <p:nvPr>
            <p:extLst/>
          </p:nvPr>
        </p:nvGraphicFramePr>
        <p:xfrm>
          <a:off x="4895528" y="1812376"/>
          <a:ext cx="3744000" cy="291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7" name="16 CuadroTexto"/>
          <p:cNvSpPr txBox="1"/>
          <p:nvPr/>
        </p:nvSpPr>
        <p:spPr>
          <a:xfrm>
            <a:off x="611560" y="1471885"/>
            <a:ext cx="8280920" cy="307777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Nivel Tecnológico</a:t>
            </a:r>
            <a:r>
              <a:rPr kumimoji="0" lang="es-AR" sz="1400" b="0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 → Alto / Medio / Bajo = </a:t>
            </a:r>
            <a:r>
              <a:rPr kumimoji="0" lang="es-AR" sz="1400" b="1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uso de insumos + manejo agronómico</a:t>
            </a:r>
          </a:p>
        </p:txBody>
      </p:sp>
      <p:sp>
        <p:nvSpPr>
          <p:cNvPr id="18" name="17 Rectángulo"/>
          <p:cNvSpPr/>
          <p:nvPr/>
        </p:nvSpPr>
        <p:spPr>
          <a:xfrm>
            <a:off x="5076056" y="4784253"/>
            <a:ext cx="40679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Departamento de Investigación y Prospectiva</a:t>
            </a:r>
          </a:p>
        </p:txBody>
      </p:sp>
      <p:pic>
        <p:nvPicPr>
          <p:cNvPr id="20" name="19 Imagen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9000" b="81000" l="9750" r="89500">
                        <a14:foregroundMark x1="22000" y1="41500" x2="28750" y2="58250"/>
                        <a14:foregroundMark x1="76000" y1="29000" x2="81500" y2="32500"/>
                        <a14:foregroundMark x1="22750" y1="43250" x2="22750" y2="43250"/>
                        <a14:foregroundMark x1="22750" y1="40000" x2="21000" y2="47250"/>
                        <a14:foregroundMark x1="29000" y1="54000" x2="25000" y2="59250"/>
                        <a14:foregroundMark x1="27250" y1="53000" x2="29250" y2="5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91" t="19267" r="14458" b="17169"/>
          <a:stretch/>
        </p:blipFill>
        <p:spPr>
          <a:xfrm>
            <a:off x="35495" y="4848141"/>
            <a:ext cx="202333" cy="180000"/>
          </a:xfrm>
          <a:prstGeom prst="rect">
            <a:avLst/>
          </a:prstGeom>
        </p:spPr>
      </p:pic>
      <p:sp>
        <p:nvSpPr>
          <p:cNvPr id="21" name="20 Rectángulo"/>
          <p:cNvSpPr/>
          <p:nvPr/>
        </p:nvSpPr>
        <p:spPr>
          <a:xfrm>
            <a:off x="179512" y="4784253"/>
            <a:ext cx="27028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@</a:t>
            </a:r>
            <a:r>
              <a:rPr kumimoji="0" lang="es-A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retaabc</a:t>
            </a: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#CampañaGruesa1718</a:t>
            </a:r>
            <a:endParaRPr kumimoji="0" lang="es-A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14 Flecha derecha"/>
          <p:cNvSpPr/>
          <p:nvPr/>
        </p:nvSpPr>
        <p:spPr>
          <a:xfrm rot="18417099">
            <a:off x="1713484" y="3075958"/>
            <a:ext cx="396000" cy="72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18 Flecha derecha"/>
          <p:cNvSpPr/>
          <p:nvPr/>
        </p:nvSpPr>
        <p:spPr>
          <a:xfrm rot="2295103">
            <a:off x="2820333" y="3055254"/>
            <a:ext cx="324000" cy="72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21 Flecha derecha"/>
          <p:cNvSpPr/>
          <p:nvPr/>
        </p:nvSpPr>
        <p:spPr>
          <a:xfrm rot="1754216">
            <a:off x="3704850" y="3793363"/>
            <a:ext cx="324000" cy="72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22 Flecha derecha"/>
          <p:cNvSpPr/>
          <p:nvPr/>
        </p:nvSpPr>
        <p:spPr>
          <a:xfrm rot="19831405">
            <a:off x="6091429" y="3792846"/>
            <a:ext cx="324000" cy="72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25 Flecha derecha"/>
          <p:cNvSpPr/>
          <p:nvPr/>
        </p:nvSpPr>
        <p:spPr>
          <a:xfrm rot="17517458">
            <a:off x="6979167" y="2881327"/>
            <a:ext cx="468000" cy="72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26 Flecha derecha"/>
          <p:cNvSpPr/>
          <p:nvPr/>
        </p:nvSpPr>
        <p:spPr>
          <a:xfrm rot="4333787">
            <a:off x="8031385" y="3188311"/>
            <a:ext cx="468000" cy="72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9879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5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6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6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6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6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2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5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8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 uiExpand="1">
        <p:bldSub>
          <a:bldChart bld="series"/>
        </p:bldSub>
      </p:bldGraphic>
      <p:bldGraphic spid="16" grpId="0" uiExpand="1">
        <p:bldSub>
          <a:bldChart bld="series"/>
        </p:bldSub>
      </p:bldGraphic>
      <p:bldP spid="15" grpId="0" animBg="1"/>
      <p:bldP spid="19" grpId="0" animBg="1"/>
      <p:bldP spid="22" grpId="0" animBg="1"/>
      <p:bldP spid="23" grpId="0" animBg="1"/>
      <p:bldP spid="26" grpId="0" animBg="1"/>
      <p:bldP spid="2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graphicFrame>
        <p:nvGraphicFramePr>
          <p:cNvPr id="6" name="5 Diagrama"/>
          <p:cNvGraphicFramePr/>
          <p:nvPr>
            <p:extLst/>
          </p:nvPr>
        </p:nvGraphicFramePr>
        <p:xfrm>
          <a:off x="2088488" y="123478"/>
          <a:ext cx="6876000" cy="68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AutoShape 2" descr="http://bc-reta/Retaa/Reserved.ReportViewerWebControl.axd?ReportSession=hghl453wg4d50ijck4rfbsnx&amp;Culture=11274&amp;CultureOverrides=True&amp;UICulture=3082&amp;UICultureOverrides=True&amp;ReportStack=1&amp;ControlID=5f913ccd1744469497d0ca951d10a822&amp;OpType=ReportImage&amp;IterationId=e56aeccc404f4277b083e364b42df702&amp;StreamID=M_7_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67544" y="915566"/>
            <a:ext cx="8064896" cy="496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Mejoró la tecnología aplicada en </a:t>
            </a:r>
            <a:r>
              <a:rPr kumimoji="0" lang="es-A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Argentina</a:t>
            </a:r>
          </a:p>
        </p:txBody>
      </p:sp>
      <p:pic>
        <p:nvPicPr>
          <p:cNvPr id="14" name="13 Imagen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1" t="14600" r="13886" b="4962"/>
          <a:stretch/>
        </p:blipFill>
        <p:spPr>
          <a:xfrm>
            <a:off x="65578" y="987574"/>
            <a:ext cx="419620" cy="528674"/>
          </a:xfrm>
          <a:prstGeom prst="rect">
            <a:avLst/>
          </a:prstGeom>
        </p:spPr>
      </p:pic>
      <p:graphicFrame>
        <p:nvGraphicFramePr>
          <p:cNvPr id="18" name="3 Gráfico"/>
          <p:cNvGraphicFramePr>
            <a:graphicFrameLocks/>
          </p:cNvGraphicFramePr>
          <p:nvPr>
            <p:extLst/>
          </p:nvPr>
        </p:nvGraphicFramePr>
        <p:xfrm>
          <a:off x="2527992" y="1779662"/>
          <a:ext cx="4088016" cy="2917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pic>
        <p:nvPicPr>
          <p:cNvPr id="24" name="23 Imagen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24" r="37626" b="14782"/>
          <a:stretch/>
        </p:blipFill>
        <p:spPr>
          <a:xfrm>
            <a:off x="551376" y="3324542"/>
            <a:ext cx="638756" cy="86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24 Imagen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43" t="22312" r="21812"/>
          <a:stretch/>
        </p:blipFill>
        <p:spPr>
          <a:xfrm>
            <a:off x="1046448" y="3324542"/>
            <a:ext cx="681222" cy="86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25 Imagen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6" t="24129" r="58493" b="18032"/>
          <a:stretch/>
        </p:blipFill>
        <p:spPr>
          <a:xfrm flipH="1">
            <a:off x="1084080" y="2505712"/>
            <a:ext cx="605958" cy="818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26 Imagen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80" t="27885"/>
          <a:stretch/>
        </p:blipFill>
        <p:spPr>
          <a:xfrm flipH="1">
            <a:off x="549546" y="2571750"/>
            <a:ext cx="642416" cy="6867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27 Imagen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4" r="34314"/>
          <a:stretch/>
        </p:blipFill>
        <p:spPr>
          <a:xfrm flipH="1">
            <a:off x="1084079" y="1900192"/>
            <a:ext cx="605960" cy="654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28 Imagen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0" t="6393" r="50000" b="16767"/>
          <a:stretch/>
        </p:blipFill>
        <p:spPr>
          <a:xfrm flipH="1">
            <a:off x="567774" y="1846120"/>
            <a:ext cx="605960" cy="725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0" name="29 CuadroTexto"/>
          <p:cNvSpPr txBox="1"/>
          <p:nvPr/>
        </p:nvSpPr>
        <p:spPr>
          <a:xfrm>
            <a:off x="7020488" y="1906835"/>
            <a:ext cx="1944000" cy="1384995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Nivel Tecnológico</a:t>
            </a:r>
            <a:r>
              <a:rPr kumimoji="0" lang="es-AR" sz="1400" b="0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Alto / Medio / Bajo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1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Brandon Grotesque Regular" pitchFamily="34" charset="0"/>
                <a:ea typeface="+mn-ea"/>
                <a:cs typeface="Helvetica" pitchFamily="34" charset="0"/>
              </a:rPr>
              <a:t>Uso de insumos + Manejo agronómico</a:t>
            </a:r>
          </a:p>
        </p:txBody>
      </p:sp>
      <p:sp>
        <p:nvSpPr>
          <p:cNvPr id="31" name="30 Rectángulo"/>
          <p:cNvSpPr/>
          <p:nvPr/>
        </p:nvSpPr>
        <p:spPr>
          <a:xfrm>
            <a:off x="5076056" y="4784253"/>
            <a:ext cx="40679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Departamento de Investigación y Prospectiva</a:t>
            </a:r>
          </a:p>
        </p:txBody>
      </p:sp>
      <p:pic>
        <p:nvPicPr>
          <p:cNvPr id="32" name="31 Imagen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9000" b="81000" l="9750" r="89500">
                        <a14:foregroundMark x1="22000" y1="41500" x2="28750" y2="58250"/>
                        <a14:foregroundMark x1="76000" y1="29000" x2="81500" y2="32500"/>
                        <a14:foregroundMark x1="22750" y1="43250" x2="22750" y2="43250"/>
                        <a14:foregroundMark x1="22750" y1="40000" x2="21000" y2="47250"/>
                        <a14:foregroundMark x1="29000" y1="54000" x2="25000" y2="59250"/>
                        <a14:foregroundMark x1="27250" y1="53000" x2="29250" y2="5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91" t="19267" r="14458" b="17169"/>
          <a:stretch/>
        </p:blipFill>
        <p:spPr>
          <a:xfrm>
            <a:off x="35495" y="4848141"/>
            <a:ext cx="202333" cy="180000"/>
          </a:xfrm>
          <a:prstGeom prst="rect">
            <a:avLst/>
          </a:prstGeom>
        </p:spPr>
      </p:pic>
      <p:sp>
        <p:nvSpPr>
          <p:cNvPr id="33" name="32 Rectángulo"/>
          <p:cNvSpPr/>
          <p:nvPr/>
        </p:nvSpPr>
        <p:spPr>
          <a:xfrm>
            <a:off x="179512" y="4784253"/>
            <a:ext cx="27028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@</a:t>
            </a:r>
            <a:r>
              <a:rPr kumimoji="0" lang="es-A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retaabc</a:t>
            </a: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#CampañaGruesa1718</a:t>
            </a:r>
            <a:endParaRPr kumimoji="0" lang="es-A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18 Flecha derecha"/>
          <p:cNvSpPr/>
          <p:nvPr/>
        </p:nvSpPr>
        <p:spPr>
          <a:xfrm rot="19209156">
            <a:off x="3684987" y="3099239"/>
            <a:ext cx="396000" cy="72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20 Flecha derecha"/>
          <p:cNvSpPr/>
          <p:nvPr/>
        </p:nvSpPr>
        <p:spPr>
          <a:xfrm rot="3274064">
            <a:off x="5969672" y="3585125"/>
            <a:ext cx="468000" cy="72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21 Flecha derecha"/>
          <p:cNvSpPr/>
          <p:nvPr/>
        </p:nvSpPr>
        <p:spPr>
          <a:xfrm rot="19209156">
            <a:off x="4837115" y="2618249"/>
            <a:ext cx="396000" cy="72000"/>
          </a:xfrm>
          <a:prstGeom prst="rightArrow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739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8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 uiExpand="1">
        <p:bldSub>
          <a:bldChart bld="series"/>
        </p:bldSub>
      </p:bldGraphic>
      <p:bldP spid="19" grpId="0" animBg="1"/>
      <p:bldP spid="21" grpId="0" animBg="1"/>
      <p:bldP spid="22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AutoShape 2" descr="http://bc-reta/Retaa/Reserved.ReportViewerWebControl.axd?ReportSession=hghl453wg4d50ijck4rfbsnx&amp;Culture=11274&amp;CultureOverrides=True&amp;UICulture=3082&amp;UICultureOverrides=True&amp;ReportStack=1&amp;ControlID=5f913ccd1744469497d0ca951d10a822&amp;OpType=ReportImage&amp;IterationId=e56aeccc404f4277b083e364b42df702&amp;StreamID=M_7_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30 Rectángulo"/>
          <p:cNvSpPr/>
          <p:nvPr/>
        </p:nvSpPr>
        <p:spPr>
          <a:xfrm>
            <a:off x="5076056" y="4784253"/>
            <a:ext cx="406794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Departamento de Investigación y Prospectiva</a:t>
            </a:r>
          </a:p>
        </p:txBody>
      </p:sp>
      <p:pic>
        <p:nvPicPr>
          <p:cNvPr id="32" name="31 Imagen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000" b="81000" l="9750" r="89500">
                        <a14:foregroundMark x1="22000" y1="41500" x2="28750" y2="58250"/>
                        <a14:foregroundMark x1="76000" y1="29000" x2="81500" y2="32500"/>
                        <a14:foregroundMark x1="22750" y1="43250" x2="22750" y2="43250"/>
                        <a14:foregroundMark x1="22750" y1="40000" x2="21000" y2="47250"/>
                        <a14:foregroundMark x1="29000" y1="54000" x2="25000" y2="59250"/>
                        <a14:foregroundMark x1="27250" y1="53000" x2="29250" y2="58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91" t="19267" r="14458" b="17169"/>
          <a:stretch/>
        </p:blipFill>
        <p:spPr>
          <a:xfrm>
            <a:off x="35495" y="4848141"/>
            <a:ext cx="202333" cy="180000"/>
          </a:xfrm>
          <a:prstGeom prst="rect">
            <a:avLst/>
          </a:prstGeom>
        </p:spPr>
      </p:pic>
      <p:sp>
        <p:nvSpPr>
          <p:cNvPr id="33" name="32 Rectángulo"/>
          <p:cNvSpPr/>
          <p:nvPr/>
        </p:nvSpPr>
        <p:spPr>
          <a:xfrm>
            <a:off x="179512" y="4784253"/>
            <a:ext cx="27028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@</a:t>
            </a:r>
            <a:r>
              <a:rPr kumimoji="0" lang="es-A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retaabc</a:t>
            </a:r>
            <a:r>
              <a:rPr kumimoji="0" lang="es-A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#CampañaGruesa1718</a:t>
            </a:r>
            <a:endParaRPr kumimoji="0" lang="es-AR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23" name="22 Diagrama"/>
          <p:cNvGraphicFramePr/>
          <p:nvPr>
            <p:extLst/>
          </p:nvPr>
        </p:nvGraphicFramePr>
        <p:xfrm>
          <a:off x="2006350" y="26885"/>
          <a:ext cx="3717778" cy="8886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4" name="33 CuadroTexto"/>
          <p:cNvSpPr txBox="1"/>
          <p:nvPr/>
        </p:nvSpPr>
        <p:spPr>
          <a:xfrm>
            <a:off x="558000" y="1275606"/>
            <a:ext cx="8028000" cy="3093154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8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Algunas ideas de cierre…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Mejor tecnología en semillas; se espera una suba del 4% en el nivel de inversión (M </a:t>
            </a:r>
            <a:r>
              <a:rPr kumimoji="0" lang="es-A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Usd</a:t>
            </a: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).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Mayor adopción de siembra directa = 91% en Argentina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Más aplicación de fertilizantes; se espera una suba del 4% en el volumen total (M </a:t>
            </a:r>
            <a:r>
              <a:rPr kumimoji="0" lang="es-A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Tn</a:t>
            </a: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).</a:t>
            </a:r>
          </a:p>
          <a:p>
            <a:pPr marL="28575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Mayor planificación en el control de malezas y tendencia a herbicidas más específicos; se espera un leve aumento del volumen total, mayormente en productos selectivos.</a:t>
            </a:r>
          </a:p>
          <a:p>
            <a:pPr marL="28575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Mejoró el uso y tipo de fungicidas; se espera una suba en el volumen total.</a:t>
            </a:r>
          </a:p>
          <a:p>
            <a:pPr marL="28575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Aumentó el nivel tecnológico de Argentina</a:t>
            </a:r>
            <a:r>
              <a:rPr kumimoji="0" lang="es-AR" sz="1600" b="0" i="0" u="none" strike="noStrike" kern="120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, principalmente en gramíneas.</a:t>
            </a: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1" t="14600" r="13886" b="4962"/>
          <a:stretch/>
        </p:blipFill>
        <p:spPr>
          <a:xfrm>
            <a:off x="8460432" y="53618"/>
            <a:ext cx="621892" cy="78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0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uiExpand="1" build="p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1079612" y="1491630"/>
            <a:ext cx="69847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andon Grotesque Bold" pitchFamily="34" charset="0"/>
                <a:ea typeface="+mn-ea"/>
                <a:cs typeface="Helvetica" pitchFamily="34" charset="0"/>
              </a:rPr>
              <a:t>PRODUCTO BRUTO: CONTRIBUCIÓN DE LAS CADENAS AGROINDUSTRIALES A LA ECONOMÍA ARGENTINA</a:t>
            </a:r>
            <a:endParaRPr kumimoji="0" lang="es-A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andon Grotesque Regular" pitchFamily="34" charset="0"/>
              <a:ea typeface="+mn-ea"/>
              <a:cs typeface="Helvetica" pitchFamily="34" charset="0"/>
            </a:endParaRPr>
          </a:p>
        </p:txBody>
      </p:sp>
      <p:sp>
        <p:nvSpPr>
          <p:cNvPr id="5" name="5 CuadroTexto">
            <a:extLst>
              <a:ext uri="{FF2B5EF4-FFF2-40B4-BE49-F238E27FC236}">
                <a16:creationId xmlns:a16="http://schemas.microsoft.com/office/drawing/2014/main" id="{7AD9C322-E6FF-4D04-BC9A-6309DFC59589}"/>
              </a:ext>
            </a:extLst>
          </p:cNvPr>
          <p:cNvSpPr txBox="1"/>
          <p:nvPr/>
        </p:nvSpPr>
        <p:spPr>
          <a:xfrm>
            <a:off x="2771800" y="3507854"/>
            <a:ext cx="3340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andon Grotesque Medium" pitchFamily="34" charset="0"/>
                <a:ea typeface="+mn-ea"/>
                <a:cs typeface="Helvetica" pitchFamily="34" charset="0"/>
              </a:rPr>
              <a:t>Agustín Tejeda Rodriguez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andon Grotesque Medium" pitchFamily="34" charset="0"/>
                <a:ea typeface="+mn-ea"/>
                <a:cs typeface="Helvetica" pitchFamily="34" charset="0"/>
              </a:rPr>
              <a:t>Gerente Estudios Económicos</a:t>
            </a:r>
          </a:p>
        </p:txBody>
      </p:sp>
    </p:spTree>
    <p:extLst>
      <p:ext uri="{BB962C8B-B14F-4D97-AF65-F5344CB8AC3E}">
        <p14:creationId xmlns:p14="http://schemas.microsoft.com/office/powerpoint/2010/main" val="41470562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1979712" y="-29612"/>
            <a:ext cx="716428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defRPr/>
            </a:pPr>
            <a:r>
              <a:rPr lang="es-AR" sz="3000" dirty="0">
                <a:solidFill>
                  <a:prstClr val="white"/>
                </a:solidFill>
                <a:latin typeface="Brandon Grotesque Bold" pitchFamily="34" charset="0"/>
              </a:rPr>
              <a:t>PRODUCTO BRUTO CADENAS AGRÍCOLAS CAMPAÑA 17/18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235C5759-A92C-4570-88F2-1B823EC34A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3892751"/>
              </p:ext>
            </p:extLst>
          </p:nvPr>
        </p:nvGraphicFramePr>
        <p:xfrm>
          <a:off x="-568308" y="1275606"/>
          <a:ext cx="5384072" cy="3328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5D25DBED-2938-4118-B98B-3541994D20F2}"/>
              </a:ext>
            </a:extLst>
          </p:cNvPr>
          <p:cNvSpPr txBox="1"/>
          <p:nvPr/>
        </p:nvSpPr>
        <p:spPr>
          <a:xfrm>
            <a:off x="0" y="127560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i="1" dirty="0"/>
              <a:t>En millones USD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E4BEA79D-68E9-45D8-864D-EA27A6D138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2891626"/>
              </p:ext>
            </p:extLst>
          </p:nvPr>
        </p:nvGraphicFramePr>
        <p:xfrm>
          <a:off x="4635856" y="1614160"/>
          <a:ext cx="4508144" cy="3045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9DBF9450-6E71-4568-B99F-C734B29F35C8}"/>
              </a:ext>
            </a:extLst>
          </p:cNvPr>
          <p:cNvSpPr txBox="1"/>
          <p:nvPr/>
        </p:nvSpPr>
        <p:spPr>
          <a:xfrm>
            <a:off x="4761616" y="1074410"/>
            <a:ext cx="425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/>
              <a:t>Distribución Producto Bruto por Cadenas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192FD6B-57B9-48D0-A459-C6277FA06D0C}"/>
              </a:ext>
            </a:extLst>
          </p:cNvPr>
          <p:cNvSpPr txBox="1"/>
          <p:nvPr/>
        </p:nvSpPr>
        <p:spPr>
          <a:xfrm>
            <a:off x="0" y="4767238"/>
            <a:ext cx="3901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Fuente: </a:t>
            </a:r>
            <a:r>
              <a:rPr lang="es-AR" sz="1400" dirty="0">
                <a:solidFill>
                  <a:prstClr val="white"/>
                </a:solidFill>
                <a:latin typeface="Calibri"/>
              </a:rPr>
              <a:t>Instituto Estudios Económicos </a:t>
            </a:r>
            <a:r>
              <a:rPr lang="es-AR" sz="1400" dirty="0" err="1">
                <a:solidFill>
                  <a:prstClr val="white"/>
                </a:solidFill>
                <a:latin typeface="Calibri"/>
              </a:rPr>
              <a:t>BdC</a:t>
            </a:r>
            <a:endParaRPr kumimoji="0" lang="es-A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57447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/>
      <p:bldGraphic spid="8" grpId="0">
        <p:bldAsOne/>
      </p:bldGraphic>
      <p:bldP spid="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1979712" y="129456"/>
            <a:ext cx="7164288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randon Grotesque Bold" pitchFamily="34" charset="0"/>
                <a:ea typeface="+mn-ea"/>
                <a:cs typeface="+mn-cs"/>
              </a:rPr>
              <a:t>CRECIMIENTO CAMPAÑA AGRÍCOLA 17/18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4CDF5232-BC14-48AB-9CBB-C0AEBDF49C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047858"/>
              </p:ext>
            </p:extLst>
          </p:nvPr>
        </p:nvGraphicFramePr>
        <p:xfrm>
          <a:off x="-180528" y="1059582"/>
          <a:ext cx="9144000" cy="3680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B69CD59E-47E0-44B2-A4B5-A620AC26BEF5}"/>
              </a:ext>
            </a:extLst>
          </p:cNvPr>
          <p:cNvSpPr txBox="1"/>
          <p:nvPr/>
        </p:nvSpPr>
        <p:spPr>
          <a:xfrm>
            <a:off x="0" y="4862939"/>
            <a:ext cx="3901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Fuente: </a:t>
            </a:r>
            <a:r>
              <a:rPr lang="es-AR" sz="1400" dirty="0">
                <a:solidFill>
                  <a:prstClr val="white"/>
                </a:solidFill>
                <a:latin typeface="Calibri"/>
              </a:rPr>
              <a:t>Instituto Estudios Económicos </a:t>
            </a:r>
            <a:r>
              <a:rPr lang="es-AR" sz="1400" dirty="0" err="1">
                <a:solidFill>
                  <a:prstClr val="white"/>
                </a:solidFill>
                <a:latin typeface="Calibri"/>
              </a:rPr>
              <a:t>BdC</a:t>
            </a:r>
            <a:endParaRPr kumimoji="0" lang="es-A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CFB25BD-6113-4018-B319-2B939AA39699}"/>
              </a:ext>
            </a:extLst>
          </p:cNvPr>
          <p:cNvSpPr txBox="1"/>
          <p:nvPr/>
        </p:nvSpPr>
        <p:spPr>
          <a:xfrm>
            <a:off x="7812360" y="1059582"/>
            <a:ext cx="936104" cy="576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D20DCE-6571-453A-B73B-927DCA302A27}"/>
              </a:ext>
            </a:extLst>
          </p:cNvPr>
          <p:cNvSpPr txBox="1"/>
          <p:nvPr/>
        </p:nvSpPr>
        <p:spPr>
          <a:xfrm>
            <a:off x="7106136" y="1059582"/>
            <a:ext cx="1908000" cy="7694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s-AR" sz="2200" b="1" dirty="0"/>
              <a:t>Maíz (+7,3%)</a:t>
            </a:r>
          </a:p>
          <a:p>
            <a:pPr algn="ctr"/>
            <a:r>
              <a:rPr lang="es-AR" sz="2200" b="1" dirty="0"/>
              <a:t>Total (+0,5%)</a:t>
            </a:r>
          </a:p>
        </p:txBody>
      </p:sp>
    </p:spTree>
    <p:extLst>
      <p:ext uri="{BB962C8B-B14F-4D97-AF65-F5344CB8AC3E}">
        <p14:creationId xmlns:p14="http://schemas.microsoft.com/office/powerpoint/2010/main" val="24041142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D84F9A4-FC77-499B-A9E4-62BDE86ED2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dgm id="{3D84F9A4-FC77-499B-A9E4-62BDE86ED2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graphicEl>
                                              <a:dgm id="{3D84F9A4-FC77-499B-A9E4-62BDE86ED2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graphicEl>
                                              <a:dgm id="{3D84F9A4-FC77-499B-A9E4-62BDE86ED2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CFF4930-AAC3-4AA9-AEAF-B581B8805D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graphicEl>
                                              <a:dgm id="{9CFF4930-AAC3-4AA9-AEAF-B581B8805D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graphicEl>
                                              <a:dgm id="{9CFF4930-AAC3-4AA9-AEAF-B581B8805D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graphicEl>
                                              <a:dgm id="{9CFF4930-AAC3-4AA9-AEAF-B581B8805D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7B04C3F-A99D-4DB9-9987-8942FA4478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graphicEl>
                                              <a:dgm id="{E7B04C3F-A99D-4DB9-9987-8942FA4478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graphicEl>
                                              <a:dgm id="{E7B04C3F-A99D-4DB9-9987-8942FA4478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graphicEl>
                                              <a:dgm id="{E7B04C3F-A99D-4DB9-9987-8942FA4478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282CCDC-4EFF-4A58-B790-DA56ACEC04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graphicEl>
                                              <a:dgm id="{8282CCDC-4EFF-4A58-B790-DA56ACEC04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graphicEl>
                                              <a:dgm id="{8282CCDC-4EFF-4A58-B790-DA56ACEC04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graphicEl>
                                              <a:dgm id="{8282CCDC-4EFF-4A58-B790-DA56ACEC04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D0BB11-8CD0-4643-984D-E71BF44773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>
                                            <p:graphicEl>
                                              <a:dgm id="{94D0BB11-8CD0-4643-984D-E71BF44773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graphicEl>
                                              <a:dgm id="{94D0BB11-8CD0-4643-984D-E71BF44773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graphicEl>
                                              <a:dgm id="{94D0BB11-8CD0-4643-984D-E71BF44773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14BB5C-FDCE-4F2B-8370-61D7A8A27D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graphicEl>
                                              <a:dgm id="{9D14BB5C-FDCE-4F2B-8370-61D7A8A27D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graphicEl>
                                              <a:dgm id="{9D14BB5C-FDCE-4F2B-8370-61D7A8A27D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graphicEl>
                                              <a:dgm id="{9D14BB5C-FDCE-4F2B-8370-61D7A8A27D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317ABB-55C8-42D3-8CAF-DD8DEACDE6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>
                                            <p:graphicEl>
                                              <a:dgm id="{12317ABB-55C8-42D3-8CAF-DD8DEACDE6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graphicEl>
                                              <a:dgm id="{12317ABB-55C8-42D3-8CAF-DD8DEACDE6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graphicEl>
                                              <a:dgm id="{12317ABB-55C8-42D3-8CAF-DD8DEACDE6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081CB2F-8C0E-41C2-A261-259A33139C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>
                                            <p:graphicEl>
                                              <a:dgm id="{9081CB2F-8C0E-41C2-A261-259A33139C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graphicEl>
                                              <a:dgm id="{9081CB2F-8C0E-41C2-A261-259A33139C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graphicEl>
                                              <a:dgm id="{9081CB2F-8C0E-41C2-A261-259A33139C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  <p:bldP spid="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046859" y="0"/>
            <a:ext cx="7085844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defRPr/>
            </a:pPr>
            <a:r>
              <a:rPr lang="es-AR" sz="2600" dirty="0">
                <a:solidFill>
                  <a:prstClr val="white"/>
                </a:solidFill>
                <a:latin typeface="Brandon Grotesque Bold" pitchFamily="34" charset="0"/>
              </a:rPr>
              <a:t>CRECIMIENTO VALOR AGREGADO LUEGO DEL CAMBIO DE POLÍTICAS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50C83913-B847-4C34-93E6-58324FAA8A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6493701"/>
              </p:ext>
            </p:extLst>
          </p:nvPr>
        </p:nvGraphicFramePr>
        <p:xfrm>
          <a:off x="196550" y="1274875"/>
          <a:ext cx="5832648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B794505C-1E41-4834-860B-A913281272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1366206"/>
              </p:ext>
            </p:extLst>
          </p:nvPr>
        </p:nvGraphicFramePr>
        <p:xfrm>
          <a:off x="6300298" y="1197307"/>
          <a:ext cx="2915816" cy="3487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74E3BF4-8910-414D-92ED-F43FA5DA6953}"/>
              </a:ext>
            </a:extLst>
          </p:cNvPr>
          <p:cNvSpPr txBox="1"/>
          <p:nvPr/>
        </p:nvSpPr>
        <p:spPr>
          <a:xfrm>
            <a:off x="1194652" y="2941275"/>
            <a:ext cx="756000" cy="360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s-AR" sz="1600" b="1" dirty="0"/>
              <a:t>+103%</a:t>
            </a:r>
          </a:p>
        </p:txBody>
      </p:sp>
      <p:sp>
        <p:nvSpPr>
          <p:cNvPr id="11" name="CuadroTexto 2">
            <a:extLst>
              <a:ext uri="{FF2B5EF4-FFF2-40B4-BE49-F238E27FC236}">
                <a16:creationId xmlns:a16="http://schemas.microsoft.com/office/drawing/2014/main" id="{1B655049-C5C4-400F-A8F8-592E117E8749}"/>
              </a:ext>
            </a:extLst>
          </p:cNvPr>
          <p:cNvSpPr txBox="1"/>
          <p:nvPr/>
        </p:nvSpPr>
        <p:spPr>
          <a:xfrm>
            <a:off x="3108587" y="2517809"/>
            <a:ext cx="756000" cy="3385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AR" sz="1600" b="1" dirty="0"/>
              <a:t>+19%</a:t>
            </a:r>
          </a:p>
        </p:txBody>
      </p:sp>
      <p:sp>
        <p:nvSpPr>
          <p:cNvPr id="12" name="CuadroTexto 2">
            <a:extLst>
              <a:ext uri="{FF2B5EF4-FFF2-40B4-BE49-F238E27FC236}">
                <a16:creationId xmlns:a16="http://schemas.microsoft.com/office/drawing/2014/main" id="{B03903E4-9368-4AC3-BF3F-FB4F022A7AB4}"/>
              </a:ext>
            </a:extLst>
          </p:cNvPr>
          <p:cNvSpPr txBox="1"/>
          <p:nvPr/>
        </p:nvSpPr>
        <p:spPr>
          <a:xfrm>
            <a:off x="4067944" y="1923678"/>
            <a:ext cx="756000" cy="3385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AR" sz="1600" b="1" dirty="0"/>
              <a:t>+7%</a:t>
            </a:r>
          </a:p>
        </p:txBody>
      </p:sp>
      <p:sp>
        <p:nvSpPr>
          <p:cNvPr id="13" name="CuadroTexto 2">
            <a:extLst>
              <a:ext uri="{FF2B5EF4-FFF2-40B4-BE49-F238E27FC236}">
                <a16:creationId xmlns:a16="http://schemas.microsoft.com/office/drawing/2014/main" id="{44DD380F-86B9-4646-953A-C95515475C4B}"/>
              </a:ext>
            </a:extLst>
          </p:cNvPr>
          <p:cNvSpPr txBox="1"/>
          <p:nvPr/>
        </p:nvSpPr>
        <p:spPr>
          <a:xfrm>
            <a:off x="5039924" y="1028030"/>
            <a:ext cx="756000" cy="3385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AR" sz="1600" b="1" dirty="0"/>
              <a:t>+18%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5769D35-6B9B-4F44-9454-2B04965156F7}"/>
              </a:ext>
            </a:extLst>
          </p:cNvPr>
          <p:cNvSpPr txBox="1"/>
          <p:nvPr/>
        </p:nvSpPr>
        <p:spPr>
          <a:xfrm>
            <a:off x="7558946" y="1197307"/>
            <a:ext cx="15850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i="1" dirty="0"/>
              <a:t>En millones USD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EA5B86F-CCB4-4148-A2EE-C42C7CFB5DB2}"/>
              </a:ext>
            </a:extLst>
          </p:cNvPr>
          <p:cNvSpPr txBox="1"/>
          <p:nvPr/>
        </p:nvSpPr>
        <p:spPr>
          <a:xfrm>
            <a:off x="0" y="4767238"/>
            <a:ext cx="3901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Fuente: </a:t>
            </a:r>
            <a:r>
              <a:rPr lang="es-AR" sz="1400" dirty="0">
                <a:solidFill>
                  <a:prstClr val="white"/>
                </a:solidFill>
                <a:latin typeface="Calibri"/>
              </a:rPr>
              <a:t>Instituto Estudios Económicos </a:t>
            </a:r>
            <a:r>
              <a:rPr lang="es-AR" sz="1400" dirty="0" err="1">
                <a:solidFill>
                  <a:prstClr val="white"/>
                </a:solidFill>
                <a:latin typeface="Calibri"/>
              </a:rPr>
              <a:t>BdC</a:t>
            </a:r>
            <a:endParaRPr kumimoji="0" lang="es-A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CuadroTexto 2">
            <a:extLst>
              <a:ext uri="{FF2B5EF4-FFF2-40B4-BE49-F238E27FC236}">
                <a16:creationId xmlns:a16="http://schemas.microsoft.com/office/drawing/2014/main" id="{1A2778BB-8A24-4B9D-A8C6-B234C2932F7E}"/>
              </a:ext>
            </a:extLst>
          </p:cNvPr>
          <p:cNvSpPr txBox="1"/>
          <p:nvPr/>
        </p:nvSpPr>
        <p:spPr>
          <a:xfrm>
            <a:off x="2143108" y="2931059"/>
            <a:ext cx="755970" cy="35998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AR" sz="1600" b="1" dirty="0"/>
              <a:t>+115%</a:t>
            </a:r>
          </a:p>
        </p:txBody>
      </p:sp>
    </p:spTree>
    <p:extLst>
      <p:ext uri="{BB962C8B-B14F-4D97-AF65-F5344CB8AC3E}">
        <p14:creationId xmlns:p14="http://schemas.microsoft.com/office/powerpoint/2010/main" val="38864132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668847" y="189741"/>
            <a:ext cx="5616624" cy="49244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randon Grotesque Bold" pitchFamily="34" charset="0"/>
                <a:ea typeface="+mn-ea"/>
                <a:cs typeface="+mn-cs"/>
              </a:rPr>
              <a:t>EVOLUCIÓN PRECIOS DE LOS INSUMOS</a:t>
            </a:r>
            <a:endParaRPr kumimoji="0" lang="es-AR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randon Grotesque Regular" pitchFamily="34" charset="0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E1BE519-9DCC-4C28-9CFF-5833A1CC0193}"/>
              </a:ext>
            </a:extLst>
          </p:cNvPr>
          <p:cNvSpPr txBox="1"/>
          <p:nvPr/>
        </p:nvSpPr>
        <p:spPr>
          <a:xfrm>
            <a:off x="0" y="4767238"/>
            <a:ext cx="3901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Fuente: Instituto Estudios Económicos </a:t>
            </a:r>
            <a:r>
              <a:rPr kumimoji="0" lang="es-A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BdC</a:t>
            </a:r>
            <a:endParaRPr kumimoji="0" lang="es-A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25A272C8-5725-409E-B3E6-A81019EE62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1557527"/>
              </p:ext>
            </p:extLst>
          </p:nvPr>
        </p:nvGraphicFramePr>
        <p:xfrm>
          <a:off x="539552" y="1314467"/>
          <a:ext cx="8064895" cy="3381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ángulo 2">
            <a:extLst>
              <a:ext uri="{FF2B5EF4-FFF2-40B4-BE49-F238E27FC236}">
                <a16:creationId xmlns:a16="http://schemas.microsoft.com/office/drawing/2014/main" id="{7925507A-7D08-4168-819A-8E820FE7FE4C}"/>
              </a:ext>
            </a:extLst>
          </p:cNvPr>
          <p:cNvSpPr/>
          <p:nvPr/>
        </p:nvSpPr>
        <p:spPr>
          <a:xfrm>
            <a:off x="107504" y="935295"/>
            <a:ext cx="51845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s-AR" i="1" dirty="0">
                <a:solidFill>
                  <a:srgbClr val="333333"/>
                </a:solidFill>
              </a:rPr>
              <a:t>Índices de precios de insumos - </a:t>
            </a:r>
            <a:r>
              <a:rPr lang="es-AR" sz="1400" i="1" dirty="0">
                <a:solidFill>
                  <a:srgbClr val="333333"/>
                </a:solidFill>
              </a:rPr>
              <a:t>Enero 2016 = 100</a:t>
            </a:r>
          </a:p>
        </p:txBody>
      </p:sp>
    </p:spTree>
    <p:extLst>
      <p:ext uri="{BB962C8B-B14F-4D97-AF65-F5344CB8AC3E}">
        <p14:creationId xmlns:p14="http://schemas.microsoft.com/office/powerpoint/2010/main" val="839840899"/>
      </p:ext>
    </p:extLst>
  </p:cSld>
  <p:clrMapOvr>
    <a:masterClrMapping/>
  </p:clrMapOvr>
  <p:transition spd="slow">
    <p:wip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1079612" y="2094696"/>
            <a:ext cx="6984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andon Grotesque Bold" pitchFamily="34" charset="0"/>
                <a:ea typeface="+mn-ea"/>
                <a:cs typeface="Helvetica" pitchFamily="34" charset="0"/>
              </a:rPr>
              <a:t>ERAMA: UNA VISIÓN PARA EL LARGO PLAZO DEL AGRO ARGENTINO</a:t>
            </a:r>
            <a:endParaRPr kumimoji="0" lang="es-A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andon Grotesque Regular" pitchFamily="34" charset="0"/>
              <a:ea typeface="+mn-ea"/>
              <a:cs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84687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1979712" y="46009"/>
            <a:ext cx="716428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randon Grotesque Bold" pitchFamily="34" charset="0"/>
                <a:ea typeface="+mn-ea"/>
                <a:cs typeface="+mn-cs"/>
              </a:rPr>
              <a:t>ESCENARIO INTERNACIONAL: EL CONSUMO CRECERÁ A TASAS MENORES A LAS DE LA DÉCADA PASADA</a:t>
            </a:r>
            <a:endParaRPr kumimoji="0" lang="es-A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randon Grotesque Regular" pitchFamily="34" charset="0"/>
              <a:ea typeface="+mn-ea"/>
              <a:cs typeface="+mn-cs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B7C771E-8C27-4D96-BDEF-EF7BC1D0F0FD}"/>
              </a:ext>
            </a:extLst>
          </p:cNvPr>
          <p:cNvSpPr txBox="1"/>
          <p:nvPr/>
        </p:nvSpPr>
        <p:spPr>
          <a:xfrm>
            <a:off x="0" y="4767238"/>
            <a:ext cx="3901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Fuente: OCDE-FAO </a:t>
            </a:r>
            <a:r>
              <a:rPr kumimoji="0" lang="es-A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Agricultural</a:t>
            </a: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Outlook 2017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FC1401C-CAC9-4968-8FE2-720E17B3AADD}"/>
              </a:ext>
            </a:extLst>
          </p:cNvPr>
          <p:cNvSpPr txBox="1"/>
          <p:nvPr/>
        </p:nvSpPr>
        <p:spPr>
          <a:xfrm>
            <a:off x="25152" y="999514"/>
            <a:ext cx="5226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Consumo – </a:t>
            </a:r>
            <a:r>
              <a:rPr kumimoji="0" lang="es-A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Tasa de Crecimiento Anual</a:t>
            </a:r>
            <a:endParaRPr kumimoji="0" lang="es-AR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6D043FD1-F67D-46F2-88FA-74D7E21B5037}"/>
              </a:ext>
            </a:extLst>
          </p:cNvPr>
          <p:cNvGraphicFramePr>
            <a:graphicFrameLocks/>
          </p:cNvGraphicFramePr>
          <p:nvPr/>
        </p:nvGraphicFramePr>
        <p:xfrm>
          <a:off x="107504" y="1368846"/>
          <a:ext cx="8928992" cy="33270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789473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10" grpId="0">
        <p:bldSub>
          <a:bldChart bld="series"/>
        </p:bldSub>
      </p:bldGraphic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123728" y="205868"/>
            <a:ext cx="684076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2800" dirty="0">
                <a:solidFill>
                  <a:prstClr val="white"/>
                </a:solidFill>
                <a:latin typeface="Brandon Grotesque Bold" pitchFamily="34" charset="0"/>
              </a:rPr>
              <a:t>DESACELERACIÓN DEL COMERCIO MUNDIAL</a:t>
            </a:r>
            <a:endParaRPr kumimoji="0" lang="es-A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randon Grotesque Regular" pitchFamily="34" charset="0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FC1401C-CAC9-4968-8FE2-720E17B3AADD}"/>
              </a:ext>
            </a:extLst>
          </p:cNvPr>
          <p:cNvSpPr txBox="1"/>
          <p:nvPr/>
        </p:nvSpPr>
        <p:spPr>
          <a:xfrm>
            <a:off x="8348" y="962313"/>
            <a:ext cx="52263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Importaciones – </a:t>
            </a:r>
            <a:r>
              <a:rPr kumimoji="0" lang="es-AR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Tasa de Crecimiento Anual</a:t>
            </a:r>
            <a:endParaRPr kumimoji="0" lang="es-AR" sz="16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00000000-0008-0000-1E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4670027"/>
              </p:ext>
            </p:extLst>
          </p:nvPr>
        </p:nvGraphicFramePr>
        <p:xfrm>
          <a:off x="410137" y="962313"/>
          <a:ext cx="9649072" cy="3617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31B4D0D7-84DF-474F-832D-D63F9002A594}"/>
              </a:ext>
            </a:extLst>
          </p:cNvPr>
          <p:cNvSpPr txBox="1"/>
          <p:nvPr/>
        </p:nvSpPr>
        <p:spPr>
          <a:xfrm>
            <a:off x="0" y="4767238"/>
            <a:ext cx="3901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Fuente: OCDE-FAO </a:t>
            </a:r>
            <a:r>
              <a:rPr kumimoji="0" lang="es-A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Agricultural</a:t>
            </a: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Outlook 2017</a:t>
            </a:r>
          </a:p>
        </p:txBody>
      </p:sp>
    </p:spTree>
    <p:extLst>
      <p:ext uri="{BB962C8B-B14F-4D97-AF65-F5344CB8AC3E}">
        <p14:creationId xmlns:p14="http://schemas.microsoft.com/office/powerpoint/2010/main" val="5727363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8" grpId="0">
        <p:bldAsOne/>
      </p:bldGraphic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1979712" y="46009"/>
            <a:ext cx="716428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randon Grotesque Bold" pitchFamily="34" charset="0"/>
                <a:ea typeface="+mn-ea"/>
                <a:cs typeface="+mn-cs"/>
              </a:rPr>
              <a:t>PRODUCCIÓN </a:t>
            </a:r>
            <a:r>
              <a:rPr kumimoji="0" lang="es-AR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randon Grotesque Bold" pitchFamily="34" charset="0"/>
                <a:ea typeface="+mn-ea"/>
                <a:cs typeface="+mn-cs"/>
              </a:rPr>
              <a:t>CERyOL</a:t>
            </a:r>
            <a:r>
              <a:rPr kumimoji="0" lang="es-A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randon Grotesque Bold" pitchFamily="34" charset="0"/>
                <a:ea typeface="+mn-ea"/>
                <a:cs typeface="+mn-cs"/>
              </a:rPr>
              <a:t>: </a:t>
            </a:r>
            <a:r>
              <a:rPr lang="es-AR" sz="2400" dirty="0">
                <a:solidFill>
                  <a:prstClr val="white"/>
                </a:solidFill>
                <a:latin typeface="Brandon Grotesque Bold" pitchFamily="34" charset="0"/>
              </a:rPr>
              <a:t>MAYOR CRECIMIENTO LUEGO DEL CAMBIO DE POLÍTICAS DEX Y REX</a:t>
            </a:r>
            <a:endParaRPr kumimoji="0" lang="es-A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randon Grotesque Regular" pitchFamily="34" charset="0"/>
              <a:ea typeface="+mn-ea"/>
              <a:cs typeface="+mn-cs"/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110CF1BE-A3BF-493C-BED0-25F271B7B3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5680142"/>
              </p:ext>
            </p:extLst>
          </p:nvPr>
        </p:nvGraphicFramePr>
        <p:xfrm>
          <a:off x="235029" y="1098353"/>
          <a:ext cx="7848872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7E11E0FA-A0D7-4D64-86DA-22FB0EB8949E}"/>
              </a:ext>
            </a:extLst>
          </p:cNvPr>
          <p:cNvSpPr txBox="1"/>
          <p:nvPr/>
        </p:nvSpPr>
        <p:spPr>
          <a:xfrm>
            <a:off x="0" y="4767238"/>
            <a:ext cx="3901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Fuente: ERAMA 2026 – F. INAI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844120-EDA4-4302-A70C-1793E63E02C1}"/>
              </a:ext>
            </a:extLst>
          </p:cNvPr>
          <p:cNvSpPr txBox="1"/>
          <p:nvPr/>
        </p:nvSpPr>
        <p:spPr>
          <a:xfrm>
            <a:off x="8253950" y="1203598"/>
            <a:ext cx="720000" cy="39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s-AR" dirty="0"/>
              <a:t>+14%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A5AA380C-7051-4AC9-B154-F22C5E2F9348}"/>
              </a:ext>
            </a:extLst>
          </p:cNvPr>
          <p:cNvSpPr txBox="1"/>
          <p:nvPr/>
        </p:nvSpPr>
        <p:spPr>
          <a:xfrm>
            <a:off x="8253950" y="2571750"/>
            <a:ext cx="720000" cy="396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s-AR" dirty="0"/>
              <a:t>+5%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5A1B150-43F2-44CD-BE67-46F29CA3E910}"/>
              </a:ext>
            </a:extLst>
          </p:cNvPr>
          <p:cNvSpPr txBox="1"/>
          <p:nvPr/>
        </p:nvSpPr>
        <p:spPr>
          <a:xfrm>
            <a:off x="33500" y="935949"/>
            <a:ext cx="3528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/>
              <a:t>Producción</a:t>
            </a:r>
            <a:r>
              <a:rPr lang="es-AR" sz="1600" dirty="0"/>
              <a:t> </a:t>
            </a:r>
            <a:r>
              <a:rPr lang="es-AR" sz="1400" i="1" dirty="0"/>
              <a:t>– Millones de Toneladas</a:t>
            </a:r>
            <a:endParaRPr lang="es-AR" sz="1600" i="1" dirty="0"/>
          </a:p>
        </p:txBody>
      </p:sp>
    </p:spTree>
    <p:extLst>
      <p:ext uri="{BB962C8B-B14F-4D97-AF65-F5344CB8AC3E}">
        <p14:creationId xmlns:p14="http://schemas.microsoft.com/office/powerpoint/2010/main" val="24810387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3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Chart bld="series"/>
        </p:bldSub>
      </p:bldGraphic>
      <p:bldP spid="6" grpId="0" animBg="1"/>
      <p:bldP spid="2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1979712" y="46009"/>
            <a:ext cx="716428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2400" dirty="0">
                <a:solidFill>
                  <a:prstClr val="white"/>
                </a:solidFill>
                <a:latin typeface="Brandon Grotesque Bold" pitchFamily="34" charset="0"/>
              </a:rPr>
              <a:t>PRODUCCIÓN ARGENTINA: CRECIMIENTO ESPERADO PARA LOS PRINCIPALES CULTIVOS</a:t>
            </a:r>
            <a:endParaRPr kumimoji="0" lang="es-A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randon Grotesque Regular" pitchFamily="34" charset="0"/>
              <a:ea typeface="+mn-ea"/>
              <a:cs typeface="+mn-cs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0000000-0008-0000-08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213670"/>
              </p:ext>
            </p:extLst>
          </p:nvPr>
        </p:nvGraphicFramePr>
        <p:xfrm>
          <a:off x="899592" y="1333444"/>
          <a:ext cx="7380000" cy="34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C97089E6-481C-4630-9754-8E90309D4498}"/>
              </a:ext>
            </a:extLst>
          </p:cNvPr>
          <p:cNvSpPr txBox="1"/>
          <p:nvPr/>
        </p:nvSpPr>
        <p:spPr>
          <a:xfrm>
            <a:off x="33500" y="935949"/>
            <a:ext cx="3528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/>
              <a:t>Producción</a:t>
            </a:r>
            <a:r>
              <a:rPr lang="es-AR" sz="1600" dirty="0"/>
              <a:t> </a:t>
            </a:r>
            <a:r>
              <a:rPr lang="es-AR" sz="1400" i="1" dirty="0"/>
              <a:t>– Miles de Toneladas</a:t>
            </a:r>
            <a:endParaRPr lang="es-AR" sz="1600" i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623D774-225A-4F51-9591-A3569112824A}"/>
              </a:ext>
            </a:extLst>
          </p:cNvPr>
          <p:cNvSpPr txBox="1"/>
          <p:nvPr/>
        </p:nvSpPr>
        <p:spPr>
          <a:xfrm>
            <a:off x="0" y="4767238"/>
            <a:ext cx="3901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Fuente: ERAMA 2026 – F. INAI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36B8BF0-D1E9-49AB-A28B-AEF8D2058B91}"/>
              </a:ext>
            </a:extLst>
          </p:cNvPr>
          <p:cNvSpPr txBox="1"/>
          <p:nvPr/>
        </p:nvSpPr>
        <p:spPr>
          <a:xfrm>
            <a:off x="8121702" y="3098124"/>
            <a:ext cx="900000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+16,5%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008E441-50F6-4DBA-B987-5A99E3C6D49F}"/>
              </a:ext>
            </a:extLst>
          </p:cNvPr>
          <p:cNvSpPr txBox="1"/>
          <p:nvPr/>
        </p:nvSpPr>
        <p:spPr>
          <a:xfrm>
            <a:off x="8121702" y="2234805"/>
            <a:ext cx="900000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+16%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E7034A6-2D1D-4297-90F5-66BECA8A6942}"/>
              </a:ext>
            </a:extLst>
          </p:cNvPr>
          <p:cNvSpPr txBox="1"/>
          <p:nvPr/>
        </p:nvSpPr>
        <p:spPr>
          <a:xfrm>
            <a:off x="8121702" y="1353683"/>
            <a:ext cx="900000" cy="39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+10,9%</a:t>
            </a:r>
          </a:p>
        </p:txBody>
      </p:sp>
    </p:spTree>
    <p:extLst>
      <p:ext uri="{BB962C8B-B14F-4D97-AF65-F5344CB8AC3E}">
        <p14:creationId xmlns:p14="http://schemas.microsoft.com/office/powerpoint/2010/main" val="39863848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2" grpId="0"/>
      <p:bldP spid="3" grpId="0"/>
      <p:bldP spid="4" grpId="0"/>
      <p:bldP spid="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1979712" y="46009"/>
            <a:ext cx="716428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2400" dirty="0">
                <a:solidFill>
                  <a:prstClr val="white"/>
                </a:solidFill>
                <a:latin typeface="Brandon Grotesque Bold" pitchFamily="34" charset="0"/>
              </a:rPr>
              <a:t>SENSIBILIDAD: RESPUESTA A CAMBIO DE PRECIOS INTERNACIONALES</a:t>
            </a:r>
            <a:endParaRPr kumimoji="0" lang="es-A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randon Grotesque Regular" pitchFamily="34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E11E0FA-A0D7-4D64-86DA-22FB0EB8949E}"/>
              </a:ext>
            </a:extLst>
          </p:cNvPr>
          <p:cNvSpPr txBox="1"/>
          <p:nvPr/>
        </p:nvSpPr>
        <p:spPr>
          <a:xfrm>
            <a:off x="0" y="4767238"/>
            <a:ext cx="3901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Fuente: ERAMA 2026 – F. INAI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3721870"/>
              </p:ext>
            </p:extLst>
          </p:nvPr>
        </p:nvGraphicFramePr>
        <p:xfrm>
          <a:off x="359532" y="1327823"/>
          <a:ext cx="8424936" cy="3364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D611DF2B-57C5-4B1D-88EA-22E573F0442F}"/>
              </a:ext>
            </a:extLst>
          </p:cNvPr>
          <p:cNvSpPr txBox="1"/>
          <p:nvPr/>
        </p:nvSpPr>
        <p:spPr>
          <a:xfrm>
            <a:off x="33500" y="935949"/>
            <a:ext cx="3528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/>
              <a:t>Producción</a:t>
            </a:r>
            <a:r>
              <a:rPr lang="es-AR" sz="1600" dirty="0"/>
              <a:t> </a:t>
            </a:r>
            <a:r>
              <a:rPr lang="es-AR" sz="1400" i="1" dirty="0"/>
              <a:t>– Millones de Toneladas</a:t>
            </a:r>
            <a:endParaRPr lang="es-AR" sz="1600" i="1" dirty="0"/>
          </a:p>
        </p:txBody>
      </p:sp>
    </p:spTree>
    <p:extLst>
      <p:ext uri="{BB962C8B-B14F-4D97-AF65-F5344CB8AC3E}">
        <p14:creationId xmlns:p14="http://schemas.microsoft.com/office/powerpoint/2010/main" val="2784169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8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1979712" y="46009"/>
            <a:ext cx="716428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2400" dirty="0">
                <a:solidFill>
                  <a:prstClr val="white"/>
                </a:solidFill>
                <a:latin typeface="Brandon Grotesque Bold" pitchFamily="34" charset="0"/>
              </a:rPr>
              <a:t>PRODUCCIÓN DE CARNES Y LÁCTEOS: CRECERÁ EL USO DOMÉSTICO DE LOS GRANOS</a:t>
            </a:r>
            <a:endParaRPr kumimoji="0" lang="es-A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randon Grotesque Regular" pitchFamily="34" charset="0"/>
              <a:ea typeface="+mn-ea"/>
              <a:cs typeface="+mn-cs"/>
            </a:endParaRPr>
          </a:p>
        </p:txBody>
      </p:sp>
      <p:pic>
        <p:nvPicPr>
          <p:cNvPr id="5" name="chart">
            <a:extLst>
              <a:ext uri="{FF2B5EF4-FFF2-40B4-BE49-F238E27FC236}">
                <a16:creationId xmlns:a16="http://schemas.microsoft.com/office/drawing/2014/main" id="{37A574D3-A785-4CF8-9F0E-C5776235CB6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20272" y="1994961"/>
            <a:ext cx="585779" cy="585813"/>
          </a:xfrm>
          <a:prstGeom prst="rect">
            <a:avLst/>
          </a:prstGeom>
        </p:spPr>
      </p:pic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877D03BB-7E98-4E39-811C-1320882AF3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1331331"/>
              </p:ext>
            </p:extLst>
          </p:nvPr>
        </p:nvGraphicFramePr>
        <p:xfrm>
          <a:off x="882000" y="1300253"/>
          <a:ext cx="7380000" cy="34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0" name="chart">
            <a:extLst>
              <a:ext uri="{FF2B5EF4-FFF2-40B4-BE49-F238E27FC236}">
                <a16:creationId xmlns:a16="http://schemas.microsoft.com/office/drawing/2014/main" id="{5B15940F-DFB5-462E-B556-F1EF73D43101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rgbClr val="C0504D">
                <a:shade val="45000"/>
                <a:satMod val="135000"/>
              </a:srgbClr>
              <a:prstClr val="white"/>
            </a:duotone>
          </a:blip>
          <a:stretch>
            <a:fillRect/>
          </a:stretch>
        </p:blipFill>
        <p:spPr>
          <a:xfrm>
            <a:off x="7020272" y="931488"/>
            <a:ext cx="628631" cy="628635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D72A99C-6BFB-4D65-9245-EC863F204C46}"/>
              </a:ext>
            </a:extLst>
          </p:cNvPr>
          <p:cNvSpPr txBox="1"/>
          <p:nvPr/>
        </p:nvSpPr>
        <p:spPr>
          <a:xfrm>
            <a:off x="33500" y="935949"/>
            <a:ext cx="3528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/>
              <a:t>Producción</a:t>
            </a:r>
            <a:r>
              <a:rPr lang="es-AR" sz="1600" dirty="0"/>
              <a:t> </a:t>
            </a:r>
            <a:r>
              <a:rPr lang="es-AR" sz="1400" i="1" dirty="0"/>
              <a:t>– Miles de Toneladas</a:t>
            </a:r>
            <a:endParaRPr lang="es-AR" sz="1600" i="1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C93E811E-745C-4145-8094-096693E3CE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013" y="1452394"/>
            <a:ext cx="536315" cy="536315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07ACF102-5D6D-4944-8B56-7778F03EE91A}"/>
              </a:ext>
            </a:extLst>
          </p:cNvPr>
          <p:cNvSpPr txBox="1"/>
          <p:nvPr/>
        </p:nvSpPr>
        <p:spPr>
          <a:xfrm>
            <a:off x="0" y="4767238"/>
            <a:ext cx="3901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Fuente: ERAMA 2026 – F. INAI</a:t>
            </a:r>
          </a:p>
        </p:txBody>
      </p:sp>
    </p:spTree>
    <p:extLst>
      <p:ext uri="{BB962C8B-B14F-4D97-AF65-F5344CB8AC3E}">
        <p14:creationId xmlns:p14="http://schemas.microsoft.com/office/powerpoint/2010/main" val="13717888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11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1964528" y="228893"/>
            <a:ext cx="7179472" cy="49244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defRPr/>
            </a:pPr>
            <a:r>
              <a:rPr lang="es-AR" sz="2600" dirty="0">
                <a:solidFill>
                  <a:prstClr val="white"/>
                </a:solidFill>
                <a:latin typeface="Brandon Grotesque Bold" pitchFamily="34" charset="0"/>
              </a:rPr>
              <a:t>GRAN AUMENTO DE LAS EXPORTACIONES AL 2026</a:t>
            </a:r>
            <a:endParaRPr lang="es-AR" sz="2600" dirty="0">
              <a:solidFill>
                <a:prstClr val="white"/>
              </a:solidFill>
              <a:latin typeface="Brandon Grotesque Regular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78578" y="1131590"/>
            <a:ext cx="8786842" cy="3384376"/>
          </a:xfrm>
          <a:prstGeom prst="rect">
            <a:avLst/>
          </a:prstGeom>
          <a:solidFill>
            <a:srgbClr val="2B9E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BBB335C1-CB6C-41E0-80EB-493747362E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9121940"/>
              </p:ext>
            </p:extLst>
          </p:nvPr>
        </p:nvGraphicFramePr>
        <p:xfrm>
          <a:off x="194240" y="1423030"/>
          <a:ext cx="4680520" cy="3184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D575AAD8-9802-41E3-A52B-99E222D97B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3065502"/>
              </p:ext>
            </p:extLst>
          </p:nvPr>
        </p:nvGraphicFramePr>
        <p:xfrm>
          <a:off x="4874760" y="1182052"/>
          <a:ext cx="3927743" cy="30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9D547013-96A9-4764-867C-60C85B105E58}"/>
              </a:ext>
            </a:extLst>
          </p:cNvPr>
          <p:cNvSpPr txBox="1"/>
          <p:nvPr/>
        </p:nvSpPr>
        <p:spPr>
          <a:xfrm>
            <a:off x="210816" y="1115253"/>
            <a:ext cx="3528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i="1" dirty="0">
                <a:solidFill>
                  <a:schemeClr val="bg1"/>
                </a:solidFill>
              </a:rPr>
              <a:t>Miles de Toneladas</a:t>
            </a:r>
            <a:endParaRPr lang="es-AR" sz="1600" i="1" dirty="0">
              <a:solidFill>
                <a:schemeClr val="bg1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189468B-E515-4418-98F8-F44127B6818B}"/>
              </a:ext>
            </a:extLst>
          </p:cNvPr>
          <p:cNvSpPr txBox="1"/>
          <p:nvPr/>
        </p:nvSpPr>
        <p:spPr>
          <a:xfrm>
            <a:off x="0" y="4767238"/>
            <a:ext cx="3901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Fuente: ERAMA 2026 – F. INAI</a:t>
            </a:r>
          </a:p>
        </p:txBody>
      </p:sp>
    </p:spTree>
    <p:extLst>
      <p:ext uri="{BB962C8B-B14F-4D97-AF65-F5344CB8AC3E}">
        <p14:creationId xmlns:p14="http://schemas.microsoft.com/office/powerpoint/2010/main" val="13503986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Graphic spid="8" grpId="0">
        <p:bldAsOne/>
      </p:bldGraphic>
      <p:bldGraphic spid="11" grpId="0">
        <p:bldAsOne/>
      </p:bldGraphic>
      <p:bldP spid="1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3347864" y="164709"/>
            <a:ext cx="410445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randon Grotesque Bold" pitchFamily="34" charset="0"/>
                <a:ea typeface="+mn-ea"/>
                <a:cs typeface="+mn-cs"/>
              </a:rPr>
              <a:t>COMENTARIOS FINALES</a:t>
            </a:r>
            <a:endParaRPr kumimoji="0" lang="es-AR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randon Grotesque Regular" pitchFamily="34" charset="0"/>
              <a:ea typeface="+mn-ea"/>
              <a:cs typeface="+mn-cs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033F744D-467D-4CAA-9268-BCDC2C9A06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4716594"/>
              </p:ext>
            </p:extLst>
          </p:nvPr>
        </p:nvGraphicFramePr>
        <p:xfrm>
          <a:off x="107504" y="987574"/>
          <a:ext cx="8928992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8130124"/>
      </p:ext>
    </p:extLst>
  </p:cSld>
  <p:clrMapOvr>
    <a:masterClrMapping/>
  </p:clrMapOvr>
  <p:transition spd="slow">
    <p:push dir="u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pantalla-bolsa-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38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pantalla-bolsa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1979712" y="15230"/>
            <a:ext cx="7164288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2600" dirty="0">
                <a:solidFill>
                  <a:schemeClr val="bg1"/>
                </a:solidFill>
                <a:latin typeface="Brandon Grotesque Bold" pitchFamily="34" charset="0"/>
              </a:rPr>
              <a:t>MARGEN BRUTO: PLANTEOS PRODUCTIVOS CAMPAÑA 2017/18</a:t>
            </a:r>
            <a:endParaRPr lang="es-AR" sz="2600" dirty="0">
              <a:solidFill>
                <a:schemeClr val="bg1"/>
              </a:solidFill>
              <a:latin typeface="Brandon Grotesque Regular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503548" y="1275606"/>
            <a:ext cx="8136904" cy="3168352"/>
          </a:xfrm>
          <a:prstGeom prst="rect">
            <a:avLst/>
          </a:prstGeom>
          <a:solidFill>
            <a:srgbClr val="2B9E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0C04AAAE-7400-4015-B5AA-C538DAE9B62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2928250"/>
              </p:ext>
            </p:extLst>
          </p:nvPr>
        </p:nvGraphicFramePr>
        <p:xfrm>
          <a:off x="503548" y="1275606"/>
          <a:ext cx="8136904" cy="3168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70FEC362-1159-45B6-A028-F14BE6ECD9F8}"/>
              </a:ext>
            </a:extLst>
          </p:cNvPr>
          <p:cNvSpPr txBox="1"/>
          <p:nvPr/>
        </p:nvSpPr>
        <p:spPr>
          <a:xfrm>
            <a:off x="3059832" y="1707654"/>
            <a:ext cx="792088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AR" sz="1600" b="1" dirty="0">
                <a:solidFill>
                  <a:schemeClr val="bg1"/>
                </a:solidFill>
              </a:rPr>
              <a:t>-930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068941D-0676-42ED-96A7-3D4E1978F133}"/>
              </a:ext>
            </a:extLst>
          </p:cNvPr>
          <p:cNvSpPr txBox="1"/>
          <p:nvPr/>
        </p:nvSpPr>
        <p:spPr>
          <a:xfrm>
            <a:off x="4283968" y="3219822"/>
            <a:ext cx="5760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>
                <a:solidFill>
                  <a:schemeClr val="bg1"/>
                </a:solidFill>
              </a:rPr>
              <a:t>-512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46F96F7-E156-40A3-AB78-5AEB8E4BBA2E}"/>
              </a:ext>
            </a:extLst>
          </p:cNvPr>
          <p:cNvSpPr txBox="1"/>
          <p:nvPr/>
        </p:nvSpPr>
        <p:spPr>
          <a:xfrm>
            <a:off x="611560" y="1275606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i="1" dirty="0">
                <a:solidFill>
                  <a:schemeClr val="bg1"/>
                </a:solidFill>
              </a:rPr>
              <a:t>USD/Ha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96070BE-8F97-4DF5-AE7E-E59E04211BE5}"/>
              </a:ext>
            </a:extLst>
          </p:cNvPr>
          <p:cNvSpPr txBox="1"/>
          <p:nvPr/>
        </p:nvSpPr>
        <p:spPr>
          <a:xfrm>
            <a:off x="0" y="4767238"/>
            <a:ext cx="3901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Fuente: </a:t>
            </a:r>
            <a:r>
              <a:rPr lang="es-AR" sz="1400" dirty="0">
                <a:solidFill>
                  <a:prstClr val="white"/>
                </a:solidFill>
                <a:latin typeface="Calibri"/>
              </a:rPr>
              <a:t>Instituto Estudios Económicos </a:t>
            </a:r>
            <a:r>
              <a:rPr lang="es-AR" sz="1400" dirty="0" err="1">
                <a:solidFill>
                  <a:prstClr val="white"/>
                </a:solidFill>
                <a:latin typeface="Calibri"/>
              </a:rPr>
              <a:t>BdC</a:t>
            </a:r>
            <a:endParaRPr kumimoji="0" lang="es-A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507494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323528" y="2279362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andon Grotesque Bold" pitchFamily="34" charset="0"/>
                <a:ea typeface="+mn-ea"/>
                <a:cs typeface="Helvetica" pitchFamily="34" charset="0"/>
              </a:rPr>
              <a:t>DEPARTAMENTO DE ESTIMACIONES AGRÍCOLAS</a:t>
            </a:r>
            <a:endParaRPr kumimoji="0" lang="es-A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randon Grotesque Regular" pitchFamily="34" charset="0"/>
              <a:ea typeface="+mn-ea"/>
              <a:cs typeface="Helvetica" pitchFamily="34" charset="0"/>
            </a:endParaRPr>
          </a:p>
        </p:txBody>
      </p:sp>
      <p:sp>
        <p:nvSpPr>
          <p:cNvPr id="5" name="5 CuadroTexto">
            <a:extLst>
              <a:ext uri="{FF2B5EF4-FFF2-40B4-BE49-F238E27FC236}">
                <a16:creationId xmlns:a16="http://schemas.microsoft.com/office/drawing/2014/main" id="{7AD9C322-E6FF-4D04-BC9A-6309DFC59589}"/>
              </a:ext>
            </a:extLst>
          </p:cNvPr>
          <p:cNvSpPr txBox="1"/>
          <p:nvPr/>
        </p:nvSpPr>
        <p:spPr>
          <a:xfrm>
            <a:off x="2901768" y="3507854"/>
            <a:ext cx="3340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andon Grotesque Medium" pitchFamily="34" charset="0"/>
                <a:ea typeface="+mn-ea"/>
                <a:cs typeface="Helvetica" pitchFamily="34" charset="0"/>
              </a:rPr>
              <a:t>Esteban Copati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andon Grotesque Medium" pitchFamily="34" charset="0"/>
                <a:ea typeface="+mn-ea"/>
                <a:cs typeface="Helvetica" pitchFamily="34" charset="0"/>
              </a:rPr>
              <a:t>Jefe de </a:t>
            </a:r>
            <a:r>
              <a:rPr kumimoji="0" lang="es-AR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andon Grotesque Medium" pitchFamily="34" charset="0"/>
                <a:ea typeface="+mn-ea"/>
                <a:cs typeface="Helvetica" pitchFamily="34" charset="0"/>
              </a:rPr>
              <a:t>Estimacione</a:t>
            </a:r>
            <a:r>
              <a:rPr kumimoji="0" lang="es-A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randon Grotesque Medium" pitchFamily="34" charset="0"/>
                <a:ea typeface="+mn-ea"/>
                <a:cs typeface="Helvetica" pitchFamily="34" charset="0"/>
              </a:rPr>
              <a:t>s Agrícolas</a:t>
            </a:r>
          </a:p>
        </p:txBody>
      </p:sp>
    </p:spTree>
    <p:extLst>
      <p:ext uri="{BB962C8B-B14F-4D97-AF65-F5344CB8AC3E}">
        <p14:creationId xmlns:p14="http://schemas.microsoft.com/office/powerpoint/2010/main" val="2724699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3" name="2 Rectángulo"/>
          <p:cNvSpPr/>
          <p:nvPr/>
        </p:nvSpPr>
        <p:spPr>
          <a:xfrm>
            <a:off x="0" y="952618"/>
            <a:ext cx="9144000" cy="3744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0" r="17431"/>
          <a:stretch/>
        </p:blipFill>
        <p:spPr>
          <a:xfrm>
            <a:off x="19411" y="942108"/>
            <a:ext cx="4196813" cy="3756781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3627165" y="1442344"/>
            <a:ext cx="5516835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Rendimientos en Región Pampeana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(87 % del A.A.)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1" i="0" u="none" strike="noStrike" kern="1200" cap="none" spc="50" normalizeH="0" baseline="0" noProof="0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prstClr val="white">
                  <a:alpha val="95000"/>
                </a:prst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Soja / Maíz / Trigo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1" i="0" u="none" strike="noStrike" kern="1200" cap="none" spc="50" normalizeH="0" baseline="0" noProof="0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prstClr val="white">
                  <a:alpha val="95000"/>
                </a:prst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1" i="0" u="none" strike="noStrike" kern="1200" cap="none" spc="50" normalizeH="0" baseline="0" noProof="0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prstClr val="white">
                  <a:alpha val="95000"/>
                </a:prst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+ 5.100 Registros/Campaña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-44896" y="936896"/>
            <a:ext cx="25447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Soja 1º </a:t>
            </a:r>
            <a:r>
              <a:rPr kumimoji="0" lang="es-ES" sz="14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2016/17</a:t>
            </a: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2330253" y="45149"/>
            <a:ext cx="6643734" cy="699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4BACC6">
                    <a:lumMod val="7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Brandon Grotesque Regular" pitchFamily="34" charset="0"/>
                <a:ea typeface="+mn-ea"/>
                <a:cs typeface="+mn-cs"/>
              </a:rPr>
              <a:t>SISTEMAS DE RELEVAMIENTO</a:t>
            </a:r>
            <a:endParaRPr kumimoji="0" lang="es-AR" sz="3000" b="1" i="0" u="none" strike="noStrike" kern="1200" cap="none" spc="0" normalizeH="0" baseline="0" noProof="0" dirty="0">
              <a:ln w="12700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rgbClr val="4BACC6">
                  <a:lumMod val="7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Brandon Grotesque Regular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3419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5" name="4 Rectángulo"/>
          <p:cNvSpPr/>
          <p:nvPr/>
        </p:nvSpPr>
        <p:spPr>
          <a:xfrm>
            <a:off x="0" y="952618"/>
            <a:ext cx="9144000" cy="3744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3" r="16864"/>
          <a:stretch/>
        </p:blipFill>
        <p:spPr>
          <a:xfrm>
            <a:off x="-8540" y="940935"/>
            <a:ext cx="4251750" cy="3760971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-44896" y="936896"/>
            <a:ext cx="25447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Soja 2º 2016/17</a:t>
            </a: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330253" y="45149"/>
            <a:ext cx="6643734" cy="6992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>
                <a:ln w="12700">
                  <a:solidFill>
                    <a:prstClr val="black">
                      <a:lumMod val="95000"/>
                      <a:lumOff val="5000"/>
                    </a:prstClr>
                  </a:solidFill>
                  <a:prstDash val="solid"/>
                </a:ln>
                <a:solidFill>
                  <a:srgbClr val="4BACC6">
                    <a:lumMod val="7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Brandon Grotesque Regular" pitchFamily="34" charset="0"/>
                <a:ea typeface="+mn-ea"/>
                <a:cs typeface="+mn-cs"/>
              </a:rPr>
              <a:t>SISTEMAS DE RELEVAMIENTO</a:t>
            </a:r>
            <a:endParaRPr kumimoji="0" lang="es-AR" sz="3000" b="1" i="0" u="none" strike="noStrike" kern="1200" cap="none" spc="0" normalizeH="0" baseline="0" noProof="0" dirty="0">
              <a:ln w="12700">
                <a:solidFill>
                  <a:prstClr val="black">
                    <a:lumMod val="95000"/>
                    <a:lumOff val="5000"/>
                  </a:prstClr>
                </a:solidFill>
                <a:prstDash val="solid"/>
              </a:ln>
              <a:solidFill>
                <a:srgbClr val="4BACC6">
                  <a:lumMod val="7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Brandon Grotesque Regular" pitchFamily="34" charset="0"/>
              <a:ea typeface="+mn-ea"/>
              <a:cs typeface="+mn-cs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627165" y="1442344"/>
            <a:ext cx="5516835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Rendimientos en Región Pampeana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(87 % del A.A.)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1" i="0" u="none" strike="noStrike" kern="1200" cap="none" spc="50" normalizeH="0" baseline="0" noProof="0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prstClr val="white">
                  <a:alpha val="95000"/>
                </a:prst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Soja / Maíz / Trigo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1" i="0" u="none" strike="noStrike" kern="1200" cap="none" spc="50" normalizeH="0" baseline="0" noProof="0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prstClr val="white">
                  <a:alpha val="95000"/>
                </a:prst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1" i="0" u="none" strike="noStrike" kern="1200" cap="none" spc="50" normalizeH="0" baseline="0" noProof="0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prstClr val="white">
                  <a:alpha val="95000"/>
                </a:prst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50" normalizeH="0" baseline="0" noProof="0" dirty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prstClr val="white">
                    <a:alpha val="95000"/>
                  </a:prst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+ 5.100 Registros/Campaña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814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1976</TotalTime>
  <Words>2521</Words>
  <Application>Microsoft Office PowerPoint</Application>
  <PresentationFormat>Presentación en pantalla (16:9)</PresentationFormat>
  <Paragraphs>668</Paragraphs>
  <Slides>59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59</vt:i4>
      </vt:variant>
    </vt:vector>
  </HeadingPairs>
  <TitlesOfParts>
    <vt:vector size="74" baseType="lpstr">
      <vt:lpstr>Arial</vt:lpstr>
      <vt:lpstr>Brandon Grotesque Bold</vt:lpstr>
      <vt:lpstr>Brandon Grotesque Medium</vt:lpstr>
      <vt:lpstr>Brandon Grotesque Regular</vt:lpstr>
      <vt:lpstr>Calibri</vt:lpstr>
      <vt:lpstr>Courier New</vt:lpstr>
      <vt:lpstr>Ebrima</vt:lpstr>
      <vt:lpstr>Helvetica</vt:lpstr>
      <vt:lpstr>Symbol</vt:lpstr>
      <vt:lpstr>Tahoma</vt:lpstr>
      <vt:lpstr>Times New Roman</vt:lpstr>
      <vt:lpstr>Tw Cen MT</vt:lpstr>
      <vt:lpstr>Verdana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Agustín Tejeda</cp:lastModifiedBy>
  <cp:revision>135</cp:revision>
  <dcterms:created xsi:type="dcterms:W3CDTF">2016-09-06T15:23:32Z</dcterms:created>
  <dcterms:modified xsi:type="dcterms:W3CDTF">2017-09-27T12:09:28Z</dcterms:modified>
</cp:coreProperties>
</file>