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73" r:id="rId4"/>
    <p:sldId id="274" r:id="rId5"/>
    <p:sldId id="275" r:id="rId6"/>
    <p:sldId id="278" r:id="rId7"/>
    <p:sldId id="277" r:id="rId8"/>
    <p:sldId id="276" r:id="rId9"/>
    <p:sldId id="279" r:id="rId10"/>
    <p:sldId id="280" r:id="rId11"/>
    <p:sldId id="281" r:id="rId12"/>
    <p:sldId id="283" r:id="rId13"/>
    <p:sldId id="282" r:id="rId14"/>
    <p:sldId id="284" r:id="rId15"/>
    <p:sldId id="268" r:id="rId16"/>
    <p:sldId id="259" r:id="rId17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2" autoAdjust="0"/>
    <p:restoredTop sz="94704" autoAdjust="0"/>
  </p:normalViewPr>
  <p:slideViewPr>
    <p:cSldViewPr>
      <p:cViewPr varScale="1">
        <p:scale>
          <a:sx n="115" d="100"/>
          <a:sy n="115" d="100"/>
        </p:scale>
        <p:origin x="49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D72A0-96AD-4779-865B-A85177015B16}" type="datetimeFigureOut">
              <a:rPr lang="es-AR" smtClean="0"/>
              <a:t>26/9/2017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2BA8F-E46E-4723-9A21-D01B5CA5CAF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024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2BA8F-E46E-4723-9A21-D01B5CA5CAFC}" type="slidenum">
              <a:rPr lang="es-AR" smtClean="0"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2995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2BA8F-E46E-4723-9A21-D01B5CA5CAF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26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26/9/2017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PERSPECTIVA AGROCLIMÁTICA PARA LA CAMPAÑA 2017/18</a:t>
            </a:r>
          </a:p>
          <a:p>
            <a:pPr algn="ctr"/>
            <a:r>
              <a:rPr lang="es-AR" sz="20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Ing. Eduardo Sierra</a:t>
            </a: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HELADAS TARDÍAS Y CALORES TEMPRANOS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112785" y="1139366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OCTUBRE 2017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9 CuadroTexto">
            <a:extLst>
              <a:ext uri="{FF2B5EF4-FFF2-40B4-BE49-F238E27FC236}">
                <a16:creationId xmlns:a16="http://schemas.microsoft.com/office/drawing/2014/main" xmlns="" id="{7B5F3C86-358A-492B-A271-BCBE5F2F1B8F}"/>
              </a:ext>
            </a:extLst>
          </p:cNvPr>
          <p:cNvSpPr txBox="1"/>
          <p:nvPr/>
        </p:nvSpPr>
        <p:spPr>
          <a:xfrm>
            <a:off x="3208458" y="1145974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NOVIEMBRE 2017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9 CuadroTexto">
            <a:extLst>
              <a:ext uri="{FF2B5EF4-FFF2-40B4-BE49-F238E27FC236}">
                <a16:creationId xmlns:a16="http://schemas.microsoft.com/office/drawing/2014/main" xmlns="" id="{5DF87ECF-F22B-4128-8A90-F62A965F2AB6}"/>
              </a:ext>
            </a:extLst>
          </p:cNvPr>
          <p:cNvSpPr txBox="1"/>
          <p:nvPr/>
        </p:nvSpPr>
        <p:spPr>
          <a:xfrm>
            <a:off x="6411296" y="1145974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DICIEMBRE 2017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MÁXIMA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0995D66C-18C3-4820-9CA3-145261B888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0" t="12000" r="16953" b="10035"/>
          <a:stretch/>
        </p:blipFill>
        <p:spPr>
          <a:xfrm>
            <a:off x="112785" y="1828360"/>
            <a:ext cx="2663877" cy="24951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25CB23DB-AEEB-4502-8C94-D9AB3C9BE3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3" t="10214" r="17991" b="11004"/>
          <a:stretch/>
        </p:blipFill>
        <p:spPr>
          <a:xfrm>
            <a:off x="3202665" y="1815274"/>
            <a:ext cx="2752599" cy="252135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4F4DB279-3EA8-480B-9BB9-AC5F6E1B5C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7" t="9083" r="16308" b="9189"/>
          <a:stretch/>
        </p:blipFill>
        <p:spPr>
          <a:xfrm>
            <a:off x="6461300" y="1804122"/>
            <a:ext cx="2636295" cy="2520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5AF4E9B-8D7D-4467-A324-90F4FA4918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58" t="15749" r="2704" b="14501"/>
          <a:stretch/>
        </p:blipFill>
        <p:spPr>
          <a:xfrm>
            <a:off x="2803420" y="2040767"/>
            <a:ext cx="360040" cy="223224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96D1B1B5-6EF9-4F2D-BEC2-C6D5CF7627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58" t="15749" r="2704" b="14501"/>
          <a:stretch/>
        </p:blipFill>
        <p:spPr>
          <a:xfrm>
            <a:off x="6028262" y="2067449"/>
            <a:ext cx="36004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9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VERANO 2018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7BA53229-E081-4AA5-9935-5FF9B02286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99080"/>
            <a:ext cx="552527" cy="2252611"/>
          </a:xfrm>
          <a:prstGeom prst="rect">
            <a:avLst/>
          </a:prstGeom>
        </p:spPr>
      </p:pic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323528" y="946644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ENERO-MARZO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PROMEDIO OBSERVADO 2001/02 – 2016/17 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3AA98B9D-C3B1-4733-B31F-46B359EBCE30}"/>
              </a:ext>
            </a:extLst>
          </p:cNvPr>
          <p:cNvSpPr txBox="1"/>
          <p:nvPr/>
        </p:nvSpPr>
        <p:spPr>
          <a:xfrm>
            <a:off x="5839459" y="946990"/>
            <a:ext cx="29328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ESPERADA ENERO-MARZO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BE1F6128-6421-4B94-A4B3-1438D982CA00}"/>
              </a:ext>
            </a:extLst>
          </p:cNvPr>
          <p:cNvSpPr txBox="1"/>
          <p:nvPr/>
        </p:nvSpPr>
        <p:spPr>
          <a:xfrm>
            <a:off x="5858668" y="4412297"/>
            <a:ext cx="3167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00B050"/>
                </a:solidFill>
              </a:rPr>
              <a:t>ESCENARIO “NEUTRAL”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6A2CBDCF-6725-4803-82C1-4939294C99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t="9347" r="17759" b="12146"/>
          <a:stretch/>
        </p:blipFill>
        <p:spPr>
          <a:xfrm>
            <a:off x="339076" y="1577717"/>
            <a:ext cx="2952328" cy="282547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DAF87CAA-C355-4FC7-A663-DA5E847FE3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9" t="9145" r="16940" b="10174"/>
          <a:stretch/>
        </p:blipFill>
        <p:spPr>
          <a:xfrm>
            <a:off x="6026680" y="1532787"/>
            <a:ext cx="2831849" cy="278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3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CALORES ESTIVALES Y HELADAS TEMPRANAS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112785" y="1139366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ENERO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MÁXIMA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9 CuadroTexto">
            <a:extLst>
              <a:ext uri="{FF2B5EF4-FFF2-40B4-BE49-F238E27FC236}">
                <a16:creationId xmlns:a16="http://schemas.microsoft.com/office/drawing/2014/main" xmlns="" id="{7B5F3C86-358A-492B-A271-BCBE5F2F1B8F}"/>
              </a:ext>
            </a:extLst>
          </p:cNvPr>
          <p:cNvSpPr txBox="1"/>
          <p:nvPr/>
        </p:nvSpPr>
        <p:spPr>
          <a:xfrm>
            <a:off x="3208458" y="1145974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FEBRERO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MÁXIMA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9 CuadroTexto">
            <a:extLst>
              <a:ext uri="{FF2B5EF4-FFF2-40B4-BE49-F238E27FC236}">
                <a16:creationId xmlns:a16="http://schemas.microsoft.com/office/drawing/2014/main" xmlns="" id="{5DF87ECF-F22B-4128-8A90-F62A965F2AB6}"/>
              </a:ext>
            </a:extLst>
          </p:cNvPr>
          <p:cNvSpPr txBox="1"/>
          <p:nvPr/>
        </p:nvSpPr>
        <p:spPr>
          <a:xfrm>
            <a:off x="6411296" y="1145974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MARZO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A3C7931-7C31-486B-BFC6-BC2E2C0AE6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9" t="8346" r="16374" b="10297"/>
          <a:stretch/>
        </p:blipFill>
        <p:spPr>
          <a:xfrm>
            <a:off x="148789" y="1786346"/>
            <a:ext cx="2664296" cy="260374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FAC9357B-8824-473E-A236-C1D4339E99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6" t="10067" r="17449" b="11184"/>
          <a:stretch/>
        </p:blipFill>
        <p:spPr>
          <a:xfrm>
            <a:off x="3173369" y="1797003"/>
            <a:ext cx="2854959" cy="258242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7259E59-D3A9-470D-AF4A-24568C3301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7995" r="16806" b="11007"/>
          <a:stretch/>
        </p:blipFill>
        <p:spPr>
          <a:xfrm>
            <a:off x="6361425" y="1786346"/>
            <a:ext cx="2766313" cy="259228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A420C25B-8F4C-4CC6-ABA5-B0447EC23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3" t="15750" r="2705" b="16751"/>
          <a:stretch/>
        </p:blipFill>
        <p:spPr>
          <a:xfrm>
            <a:off x="2825265" y="2015105"/>
            <a:ext cx="335924" cy="216024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33BA9F03-8779-43D0-B288-01ED0ABA59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3" t="15750" r="2705" b="16751"/>
          <a:stretch/>
        </p:blipFill>
        <p:spPr>
          <a:xfrm>
            <a:off x="6026915" y="2058500"/>
            <a:ext cx="33592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6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OTOÑO 2018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323528" y="946644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ABRIL-JUNIO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PROMEDIO OBSERVADO 2001/02 – 2016/17 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3AA98B9D-C3B1-4733-B31F-46B359EBCE30}"/>
              </a:ext>
            </a:extLst>
          </p:cNvPr>
          <p:cNvSpPr txBox="1"/>
          <p:nvPr/>
        </p:nvSpPr>
        <p:spPr>
          <a:xfrm>
            <a:off x="5853982" y="1011022"/>
            <a:ext cx="29328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ESPERADA ABRIL-JUNIO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1DD84917-0E17-4AAB-B01B-A51D8C7F6B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9854" r="20249" b="9941"/>
          <a:stretch/>
        </p:blipFill>
        <p:spPr>
          <a:xfrm>
            <a:off x="330863" y="1527675"/>
            <a:ext cx="2952328" cy="299153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65C434CF-F0F3-411C-908F-F2F85DDD25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0" t="9966" r="18601" b="10293"/>
          <a:stretch/>
        </p:blipFill>
        <p:spPr>
          <a:xfrm>
            <a:off x="5819991" y="1425550"/>
            <a:ext cx="2952328" cy="295232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3370E03-8B0B-42A5-8FCF-1276E21C3A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04" t="23039" b="23217"/>
          <a:stretch/>
        </p:blipFill>
        <p:spPr>
          <a:xfrm>
            <a:off x="4355976" y="1522396"/>
            <a:ext cx="674011" cy="271783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1A9F4038-7DEE-4305-8D74-62E08F00FFC9}"/>
              </a:ext>
            </a:extLst>
          </p:cNvPr>
          <p:cNvSpPr txBox="1"/>
          <p:nvPr/>
        </p:nvSpPr>
        <p:spPr>
          <a:xfrm>
            <a:off x="6424281" y="4406459"/>
            <a:ext cx="1936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400" b="1">
                <a:solidFill>
                  <a:srgbClr val="00B050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dirty="0">
                <a:solidFill>
                  <a:srgbClr val="0070C0"/>
                </a:solidFill>
              </a:rPr>
              <a:t>ESCENARIO “LA NIÑA”</a:t>
            </a:r>
          </a:p>
        </p:txBody>
      </p:sp>
    </p:spTree>
    <p:extLst>
      <p:ext uri="{BB962C8B-B14F-4D97-AF65-F5344CB8AC3E}">
        <p14:creationId xmlns:p14="http://schemas.microsoft.com/office/powerpoint/2010/main" val="125461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HELADAS TEMPRANAS Y OTOÑALES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112785" y="1139366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ABRIL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9 CuadroTexto">
            <a:extLst>
              <a:ext uri="{FF2B5EF4-FFF2-40B4-BE49-F238E27FC236}">
                <a16:creationId xmlns:a16="http://schemas.microsoft.com/office/drawing/2014/main" xmlns="" id="{7B5F3C86-358A-492B-A271-BCBE5F2F1B8F}"/>
              </a:ext>
            </a:extLst>
          </p:cNvPr>
          <p:cNvSpPr txBox="1"/>
          <p:nvPr/>
        </p:nvSpPr>
        <p:spPr>
          <a:xfrm>
            <a:off x="3203848" y="1131590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MAYO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9 CuadroTexto">
            <a:extLst>
              <a:ext uri="{FF2B5EF4-FFF2-40B4-BE49-F238E27FC236}">
                <a16:creationId xmlns:a16="http://schemas.microsoft.com/office/drawing/2014/main" xmlns="" id="{5DF87ECF-F22B-4128-8A90-F62A965F2AB6}"/>
              </a:ext>
            </a:extLst>
          </p:cNvPr>
          <p:cNvSpPr txBox="1"/>
          <p:nvPr/>
        </p:nvSpPr>
        <p:spPr>
          <a:xfrm>
            <a:off x="6411296" y="1145974"/>
            <a:ext cx="27363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PERSPECTIVA CLIMÁTICA JUNIO 2018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TEMPERATURA MÍNIMA ABSOLUTA (°C)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32D05DD6-6525-4EF7-ABF4-83CA570AB5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9068" r="19001" b="9933"/>
          <a:stretch/>
        </p:blipFill>
        <p:spPr>
          <a:xfrm>
            <a:off x="62559" y="1788053"/>
            <a:ext cx="2747400" cy="26028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131705DF-3F92-4000-84F9-FAEB61CFFF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10079" r="18872" b="10249"/>
          <a:stretch/>
        </p:blipFill>
        <p:spPr>
          <a:xfrm>
            <a:off x="3189518" y="1791181"/>
            <a:ext cx="2736305" cy="260329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4C07C75-9181-4C92-B8EE-9B8CB66BE8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t="11103" r="16570" b="7899"/>
          <a:stretch/>
        </p:blipFill>
        <p:spPr>
          <a:xfrm>
            <a:off x="6247495" y="1802190"/>
            <a:ext cx="2819701" cy="26028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C9FE14F9-68F1-4CAA-AD8E-2B54C4057F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9" r="2403"/>
          <a:stretch/>
        </p:blipFill>
        <p:spPr>
          <a:xfrm>
            <a:off x="5946590" y="1353723"/>
            <a:ext cx="360040" cy="320040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B567105E-1408-438D-B891-3C8143574A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9" r="2403"/>
          <a:stretch/>
        </p:blipFill>
        <p:spPr>
          <a:xfrm>
            <a:off x="2837373" y="1353723"/>
            <a:ext cx="36004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07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95736" y="27696"/>
            <a:ext cx="66437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AR"/>
            </a:defPPr>
            <a:lvl1pPr>
              <a:defRPr sz="1300">
                <a:solidFill>
                  <a:schemeClr val="bg1"/>
                </a:solidFill>
                <a:latin typeface="Brandon Grotesque Bold" pitchFamily="34" charset="0"/>
              </a:defRPr>
            </a:lvl1pPr>
          </a:lstStyle>
          <a:p>
            <a:endParaRPr lang="es-AR" sz="1600" dirty="0"/>
          </a:p>
          <a:p>
            <a:r>
              <a:rPr lang="es-AR" sz="1600" dirty="0"/>
              <a:t>CONCLUSIONES</a:t>
            </a:r>
          </a:p>
          <a:p>
            <a:endParaRPr lang="es-AR" sz="16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7504" y="699542"/>
            <a:ext cx="9036496" cy="418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s-AR" sz="1200" dirty="0">
              <a:solidFill>
                <a:srgbClr val="333333"/>
              </a:solidFill>
              <a:latin typeface="Playfair Display" pitchFamily="50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120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GENERAL: </a:t>
            </a:r>
            <a:r>
              <a:rPr lang="es-AR" sz="12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Durante la campaña agrícola 2017/2018 el escenario climático evolucionará gradualmente desde un estado de “El Niño” hacia un estado de “La Niña”</a:t>
            </a: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s-AR" sz="1200" dirty="0">
              <a:solidFill>
                <a:srgbClr val="333333"/>
              </a:solidFill>
              <a:latin typeface="Playfair Display" pitchFamily="50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120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VENTAJAS: </a:t>
            </a:r>
            <a:r>
              <a:rPr lang="es-AR" sz="12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Durante el verano y el otoño 2018, reducción de la presión de malezas, plagas y enfermedades; Facilidad en la cosecha, acondicionamiento y transporte; Reducción de los anegamientos.</a:t>
            </a: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s-AR" sz="1200" dirty="0">
              <a:solidFill>
                <a:srgbClr val="333333"/>
              </a:solidFill>
              <a:latin typeface="Playfair Display" pitchFamily="50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120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RIESGOS HÍDRICOS: </a:t>
            </a:r>
            <a:r>
              <a:rPr lang="es-AR" sz="12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Riesgo de anegamientos y dificultades en las siembras en las zonas bajas en la primavera 2017; Durante el final del verano y el comienzo del otoño 2018, podría presentarse el riesgo de estrés en la última parte de la formación del rendimiento de los cultivos; A fin del otoño 2018, gran parte del área agrícola quedará con escasas reservas de humedad, haciéndose vulnerable a una posible prolongación de “La Niña” durante la campaña 2018/2019.</a:t>
            </a: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s-AR" sz="1200" dirty="0">
              <a:solidFill>
                <a:srgbClr val="333333"/>
              </a:solidFill>
              <a:latin typeface="Playfair Display" pitchFamily="50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AR" sz="120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ADVERSIDADES CLIMÁTICAS: </a:t>
            </a:r>
            <a:r>
              <a:rPr lang="es-AR" sz="12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Moderado a alto riesgo de heladas tardías, en la primavera 2017; Moderado riesgo de granizo en la primavera 2017; Moderado a alto riesgo de heladas tempranas, en el otoño 2018 .</a:t>
            </a:r>
          </a:p>
          <a:p>
            <a:pPr>
              <a:lnSpc>
                <a:spcPct val="150000"/>
              </a:lnSpc>
            </a:pPr>
            <a:endParaRPr lang="es-AR" sz="105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58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antalla-bols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5 CuadroTexto">
            <a:extLst>
              <a:ext uri="{FF2B5EF4-FFF2-40B4-BE49-F238E27FC236}">
                <a16:creationId xmlns:a16="http://schemas.microsoft.com/office/drawing/2014/main" xmlns="" id="{547B8049-4E77-49B4-8F1A-94C01CADD72D}"/>
              </a:ext>
            </a:extLst>
          </p:cNvPr>
          <p:cNvSpPr txBox="1"/>
          <p:nvPr/>
        </p:nvSpPr>
        <p:spPr>
          <a:xfrm>
            <a:off x="1079612" y="3507854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latin typeface="Brandon Grotesque Bold" pitchFamily="34" charset="0"/>
                <a:cs typeface="Helvetica" pitchFamily="34" charset="0"/>
              </a:rPr>
              <a:t>¡MUCHAS GRACIAS!</a:t>
            </a:r>
          </a:p>
          <a:p>
            <a:pPr algn="ctr"/>
            <a:r>
              <a:rPr lang="es-AR" sz="2400" dirty="0">
                <a:latin typeface="Brandon Grotesque Bold" pitchFamily="34" charset="0"/>
                <a:cs typeface="Helvetica" pitchFamily="34" charset="0"/>
              </a:rPr>
              <a:t>Ing. Eduardo Sierra</a:t>
            </a:r>
            <a:endParaRPr lang="es-AR" sz="2400" dirty="0">
              <a:latin typeface="Brandon Grotesque Regular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383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LLEGAMOS HASTA HOY?</a:t>
            </a:r>
            <a:endParaRPr lang="es-AR" sz="1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F99AF92C-8B71-4550-97F1-49AA2F3FF575}"/>
              </a:ext>
            </a:extLst>
          </p:cNvPr>
          <p:cNvSpPr txBox="1"/>
          <p:nvPr/>
        </p:nvSpPr>
        <p:spPr>
          <a:xfrm>
            <a:off x="179512" y="98757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20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VARIACIÓN DE LA TEMPERATURA DE LA SUPERFICIE DEL MAR</a:t>
            </a:r>
            <a:endParaRPr lang="es-AR" sz="120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9 CuadroTexto">
            <a:extLst>
              <a:ext uri="{FF2B5EF4-FFF2-40B4-BE49-F238E27FC236}">
                <a16:creationId xmlns:a16="http://schemas.microsoft.com/office/drawing/2014/main" xmlns="" id="{B9402AE6-9C78-4E17-9EC2-E51F4F73DD3C}"/>
              </a:ext>
            </a:extLst>
          </p:cNvPr>
          <p:cNvSpPr txBox="1"/>
          <p:nvPr/>
        </p:nvSpPr>
        <p:spPr>
          <a:xfrm>
            <a:off x="-449" y="4425695"/>
            <a:ext cx="1656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05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Fuente: The Long Paddock 	</a:t>
            </a:r>
            <a:endParaRPr lang="es-AR" sz="105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B8A4071D-D5A6-4CF2-92A0-68461228E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9" y="1503092"/>
            <a:ext cx="3495238" cy="1742857"/>
          </a:xfrm>
          <a:prstGeom prst="rect">
            <a:avLst/>
          </a:prstGeom>
        </p:spPr>
      </p:pic>
      <p:sp>
        <p:nvSpPr>
          <p:cNvPr id="20" name="9 CuadroTexto">
            <a:extLst>
              <a:ext uri="{FF2B5EF4-FFF2-40B4-BE49-F238E27FC236}">
                <a16:creationId xmlns:a16="http://schemas.microsoft.com/office/drawing/2014/main" xmlns="" id="{07E51FCA-4FD4-4827-92B4-73FBA2F6036E}"/>
              </a:ext>
            </a:extLst>
          </p:cNvPr>
          <p:cNvSpPr txBox="1"/>
          <p:nvPr/>
        </p:nvSpPr>
        <p:spPr>
          <a:xfrm>
            <a:off x="107504" y="3170590"/>
            <a:ext cx="1960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6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Diciembre 1982</a:t>
            </a:r>
            <a:endParaRPr lang="es-AR" sz="16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7A203EC3-8CFF-4EFD-A8E7-C3281361F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463" y="990132"/>
            <a:ext cx="3485714" cy="1742857"/>
          </a:xfrm>
          <a:prstGeom prst="rect">
            <a:avLst/>
          </a:prstGeom>
        </p:spPr>
      </p:pic>
      <p:sp>
        <p:nvSpPr>
          <p:cNvPr id="23" name="9 CuadroTexto">
            <a:extLst>
              <a:ext uri="{FF2B5EF4-FFF2-40B4-BE49-F238E27FC236}">
                <a16:creationId xmlns:a16="http://schemas.microsoft.com/office/drawing/2014/main" xmlns="" id="{35B816D6-AAC5-448B-9F59-ACAFB990D631}"/>
              </a:ext>
            </a:extLst>
          </p:cNvPr>
          <p:cNvSpPr txBox="1"/>
          <p:nvPr/>
        </p:nvSpPr>
        <p:spPr>
          <a:xfrm>
            <a:off x="7539491" y="2646427"/>
            <a:ext cx="1501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6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Diciembre 1997</a:t>
            </a:r>
            <a:endParaRPr lang="es-AR" sz="16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9 CuadroTexto">
            <a:extLst>
              <a:ext uri="{FF2B5EF4-FFF2-40B4-BE49-F238E27FC236}">
                <a16:creationId xmlns:a16="http://schemas.microsoft.com/office/drawing/2014/main" xmlns="" id="{B08D4217-B97C-4353-A13D-9ED5665932D0}"/>
              </a:ext>
            </a:extLst>
          </p:cNvPr>
          <p:cNvSpPr txBox="1"/>
          <p:nvPr/>
        </p:nvSpPr>
        <p:spPr>
          <a:xfrm>
            <a:off x="2411761" y="4116893"/>
            <a:ext cx="155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1600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Diciembre 2015</a:t>
            </a:r>
            <a:endParaRPr lang="es-AR" sz="16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3EDF5F4E-A23B-4179-8AFB-4F0838A56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606" y="2858823"/>
            <a:ext cx="3485714" cy="165714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6ED3D098-8458-4B26-8F41-424C1C9C9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724" y="1590518"/>
            <a:ext cx="1499412" cy="111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LLEGAMOS HASTA HOY?</a:t>
            </a:r>
            <a:endParaRPr lang="es-AR" sz="1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9 CuadroTexto">
            <a:extLst>
              <a:ext uri="{FF2B5EF4-FFF2-40B4-BE49-F238E27FC236}">
                <a16:creationId xmlns:a16="http://schemas.microsoft.com/office/drawing/2014/main" xmlns="" id="{C340C441-C5B3-403D-86E4-7B5C21D284F4}"/>
              </a:ext>
            </a:extLst>
          </p:cNvPr>
          <p:cNvSpPr txBox="1"/>
          <p:nvPr/>
        </p:nvSpPr>
        <p:spPr>
          <a:xfrm>
            <a:off x="-22685" y="964038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JULIO-JUNIO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PROMEDIO OBSERVADO 2001/02 – 2016/17 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9 CuadroTexto">
            <a:extLst>
              <a:ext uri="{FF2B5EF4-FFF2-40B4-BE49-F238E27FC236}">
                <a16:creationId xmlns:a16="http://schemas.microsoft.com/office/drawing/2014/main" xmlns="" id="{8B822B5E-7B86-4728-8B57-D610B5F8BBDE}"/>
              </a:ext>
            </a:extLst>
          </p:cNvPr>
          <p:cNvSpPr txBox="1"/>
          <p:nvPr/>
        </p:nvSpPr>
        <p:spPr>
          <a:xfrm>
            <a:off x="3151308" y="964037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JULIO-JUNIO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CAMPAÑA 2015/16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xmlns="" id="{F986026D-BD76-4495-B6CE-50528BF2D871}"/>
              </a:ext>
            </a:extLst>
          </p:cNvPr>
          <p:cNvSpPr txBox="1"/>
          <p:nvPr/>
        </p:nvSpPr>
        <p:spPr>
          <a:xfrm>
            <a:off x="6329938" y="945907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JULIO-JUNIO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CAMPAÑA 2016/17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904D13CF-2D72-4969-B704-715DE4DA5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557" y="1995245"/>
            <a:ext cx="390580" cy="162900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56194C98-375E-4D38-8B6F-68939A37A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55" y="1995245"/>
            <a:ext cx="390580" cy="1629002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1CFFA0F3-AC77-4204-A19C-D7956AEF9727}"/>
              </a:ext>
            </a:extLst>
          </p:cNvPr>
          <p:cNvSpPr txBox="1"/>
          <p:nvPr/>
        </p:nvSpPr>
        <p:spPr>
          <a:xfrm>
            <a:off x="3439340" y="429949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FF0000"/>
                </a:solidFill>
              </a:rPr>
              <a:t>ESCENARIO “EL NIÑO”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8FEAE649-D067-4C4C-B4C8-F3BE6BECE8F0}"/>
              </a:ext>
            </a:extLst>
          </p:cNvPr>
          <p:cNvSpPr txBox="1"/>
          <p:nvPr/>
        </p:nvSpPr>
        <p:spPr>
          <a:xfrm>
            <a:off x="6617970" y="4292243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FF0000"/>
                </a:solidFill>
              </a:rPr>
              <a:t>ESCENARIO “EL NIÑO”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E9ECED9-04BE-4A53-8771-2E4142984886}"/>
              </a:ext>
            </a:extLst>
          </p:cNvPr>
          <p:cNvSpPr txBox="1"/>
          <p:nvPr/>
        </p:nvSpPr>
        <p:spPr>
          <a:xfrm>
            <a:off x="-238470" y="4213535"/>
            <a:ext cx="3167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00B050"/>
                </a:solidFill>
              </a:rPr>
              <a:t>ESCENARIO “NEUTRAL”</a:t>
            </a:r>
          </a:p>
          <a:p>
            <a:r>
              <a:rPr lang="es-AR" sz="1400" dirty="0">
                <a:solidFill>
                  <a:srgbClr val="00B050"/>
                </a:solidFill>
              </a:rPr>
              <a:t> PROMEDIO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9F80AF17-FA13-4A60-97F0-280966543B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5" t="9108" r="16764" b="9398"/>
          <a:stretch/>
        </p:blipFill>
        <p:spPr>
          <a:xfrm>
            <a:off x="42025" y="1575110"/>
            <a:ext cx="2704508" cy="263842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B7A1644D-5E5A-4C17-80C9-E370FF557E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10174" r="17319" b="9056"/>
          <a:stretch/>
        </p:blipFill>
        <p:spPr>
          <a:xfrm>
            <a:off x="3221161" y="1563638"/>
            <a:ext cx="2643766" cy="261492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A32F065D-D198-40AE-A485-A6381084B8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7" t="10237" r="16796" b="9694"/>
          <a:stretch/>
        </p:blipFill>
        <p:spPr>
          <a:xfrm>
            <a:off x="6452163" y="1553794"/>
            <a:ext cx="263310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42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LLEGAMOS HASTA HOY?</a:t>
            </a:r>
            <a:endParaRPr lang="es-AR" sz="1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920D7D26-C012-4FD6-A81A-FC209C520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84" y="1693339"/>
            <a:ext cx="590632" cy="2495898"/>
          </a:xfrm>
          <a:prstGeom prst="rect">
            <a:avLst/>
          </a:prstGeom>
        </p:spPr>
      </p:pic>
      <p:sp>
        <p:nvSpPr>
          <p:cNvPr id="14" name="9 CuadroTexto">
            <a:extLst>
              <a:ext uri="{FF2B5EF4-FFF2-40B4-BE49-F238E27FC236}">
                <a16:creationId xmlns:a16="http://schemas.microsoft.com/office/drawing/2014/main" xmlns="" id="{44F70C42-C7BA-4B5D-9883-A57D53C7D961}"/>
              </a:ext>
            </a:extLst>
          </p:cNvPr>
          <p:cNvSpPr txBox="1"/>
          <p:nvPr/>
        </p:nvSpPr>
        <p:spPr>
          <a:xfrm>
            <a:off x="323528" y="946644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JULIO-SEPTIEMBRE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PROMEDIO OBSERVADO 2001/02 – 2016/17 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9 CuadroTexto">
            <a:extLst>
              <a:ext uri="{FF2B5EF4-FFF2-40B4-BE49-F238E27FC236}">
                <a16:creationId xmlns:a16="http://schemas.microsoft.com/office/drawing/2014/main" xmlns="" id="{BDCE76BB-0859-42E6-A2A0-768798E0F5CC}"/>
              </a:ext>
            </a:extLst>
          </p:cNvPr>
          <p:cNvSpPr txBox="1"/>
          <p:nvPr/>
        </p:nvSpPr>
        <p:spPr>
          <a:xfrm>
            <a:off x="5659478" y="923010"/>
            <a:ext cx="29328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OBSERVADA JULIO-SEPTIEMBRE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2017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A67EE415-05D0-42D1-B4DE-A8219F00364B}"/>
              </a:ext>
            </a:extLst>
          </p:cNvPr>
          <p:cNvSpPr txBox="1"/>
          <p:nvPr/>
        </p:nvSpPr>
        <p:spPr>
          <a:xfrm>
            <a:off x="6126976" y="4398754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FF0000"/>
                </a:solidFill>
              </a:rPr>
              <a:t>ESCENARIO “EL NIÑO”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015046FB-4EC2-4736-A685-F2636E6F4A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t="10441" r="17115" b="9186"/>
          <a:stretch/>
        </p:blipFill>
        <p:spPr>
          <a:xfrm>
            <a:off x="323528" y="1565113"/>
            <a:ext cx="2972155" cy="286930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A58C0374-4C04-4160-8E9A-A7E0134BA0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8" t="9308" r="16449" b="9893"/>
          <a:stretch/>
        </p:blipFill>
        <p:spPr>
          <a:xfrm>
            <a:off x="5659478" y="1523725"/>
            <a:ext cx="3012736" cy="286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0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0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LLEGAMOS HASTA HOY? </a:t>
            </a:r>
            <a:endParaRPr lang="es-AR" sz="1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869CB6D-12F1-41EC-B847-3B013B3CE7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783"/>
          <a:stretch/>
        </p:blipFill>
        <p:spPr>
          <a:xfrm>
            <a:off x="2583939" y="894259"/>
            <a:ext cx="3961721" cy="38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0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¿QUÉ FACTORES ACTUARÁN EN EL RESTO DE LA CAMPAÑA 2017/18?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Picture 2" descr="http://www.emc.ncep.noaa.gov/research/cmb/sst_analysis/images/wkanomv2.png">
            <a:extLst>
              <a:ext uri="{FF2B5EF4-FFF2-40B4-BE49-F238E27FC236}">
                <a16:creationId xmlns:a16="http://schemas.microsoft.com/office/drawing/2014/main" xmlns="" id="{09C48E32-7F62-4CAA-B067-690F0A3E2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38" y="905256"/>
            <a:ext cx="4867324" cy="376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981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¿QUÉ FACTORES ACTUARÁN EN EL RESTO DE LA CAMPAÑA 2017/18?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BCDC113C-AFD7-4898-ADDC-2CF2911452B3}"/>
              </a:ext>
            </a:extLst>
          </p:cNvPr>
          <p:cNvGrpSpPr/>
          <p:nvPr/>
        </p:nvGrpSpPr>
        <p:grpSpPr>
          <a:xfrm>
            <a:off x="539552" y="900040"/>
            <a:ext cx="7843698" cy="3682204"/>
            <a:chOff x="0" y="0"/>
            <a:chExt cx="12192000" cy="6858000"/>
          </a:xfrm>
        </p:grpSpPr>
        <p:pic>
          <p:nvPicPr>
            <p:cNvPr id="12" name="Picture 2" descr="http://origin.cpc.ncep.noaa.gov/products/people/wwang/cfsv2fcst/imagesInd3/nino34Mon.gif">
              <a:extLst>
                <a:ext uri="{FF2B5EF4-FFF2-40B4-BE49-F238E27FC236}">
                  <a16:creationId xmlns:a16="http://schemas.microsoft.com/office/drawing/2014/main" xmlns="" id="{AC96B67B-F46F-4C0A-B01C-3617C2093C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" r="9426" b="23750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Conector recto 2">
              <a:extLst>
                <a:ext uri="{FF2B5EF4-FFF2-40B4-BE49-F238E27FC236}">
                  <a16:creationId xmlns:a16="http://schemas.microsoft.com/office/drawing/2014/main" xmlns="" id="{5E23701C-8118-4D33-B912-A59129922D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59496" y="3212976"/>
              <a:ext cx="10009112" cy="0"/>
            </a:xfrm>
            <a:prstGeom prst="line">
              <a:avLst/>
            </a:prstGeom>
            <a:noFill/>
            <a:ln w="762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Conector recto 3">
              <a:extLst>
                <a:ext uri="{FF2B5EF4-FFF2-40B4-BE49-F238E27FC236}">
                  <a16:creationId xmlns:a16="http://schemas.microsoft.com/office/drawing/2014/main" xmlns="" id="{75392537-E1D2-4668-BB78-60F496E22E2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31504" y="4725144"/>
              <a:ext cx="9937104" cy="0"/>
            </a:xfrm>
            <a:prstGeom prst="line">
              <a:avLst/>
            </a:prstGeom>
            <a:noFill/>
            <a:ln w="7620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1966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9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¿QUÉ FACTORES ACTUARÁN EN EL RESTO DE LA CAMPAÑA 2017/18?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DA1B412-22FB-48C4-BED1-5B20EB7FD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972999"/>
            <a:ext cx="6420032" cy="36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31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292228"/>
            <a:ext cx="664373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1600" dirty="0">
                <a:solidFill>
                  <a:schemeClr val="bg1"/>
                </a:solidFill>
                <a:latin typeface="Brandon Grotesque Bold" pitchFamily="34" charset="0"/>
              </a:rPr>
              <a:t>¿CÓMO SEGUIMOS? – PRIMAVERA 2017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6CE9061-AEFF-4E36-8C6A-1307A88E139F}"/>
              </a:ext>
            </a:extLst>
          </p:cNvPr>
          <p:cNvSpPr/>
          <p:nvPr/>
        </p:nvSpPr>
        <p:spPr>
          <a:xfrm>
            <a:off x="0" y="905256"/>
            <a:ext cx="9136800" cy="3808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7BA53229-E081-4AA5-9935-5FF9B0228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36" y="1726933"/>
            <a:ext cx="552527" cy="2448267"/>
          </a:xfrm>
          <a:prstGeom prst="rect">
            <a:avLst/>
          </a:prstGeom>
        </p:spPr>
      </p:pic>
      <p:sp>
        <p:nvSpPr>
          <p:cNvPr id="12" name="9 CuadroTexto">
            <a:extLst>
              <a:ext uri="{FF2B5EF4-FFF2-40B4-BE49-F238E27FC236}">
                <a16:creationId xmlns:a16="http://schemas.microsoft.com/office/drawing/2014/main" xmlns="" id="{B9BECB08-DA93-420F-9CFF-961CC5DF582A}"/>
              </a:ext>
            </a:extLst>
          </p:cNvPr>
          <p:cNvSpPr txBox="1"/>
          <p:nvPr/>
        </p:nvSpPr>
        <p:spPr>
          <a:xfrm>
            <a:off x="323528" y="946644"/>
            <a:ext cx="27363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OCTUBRE-DICIEMBRE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PROMEDIO OBSERVADO 2001/02 – 2016/17 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9 CuadroTexto">
            <a:extLst>
              <a:ext uri="{FF2B5EF4-FFF2-40B4-BE49-F238E27FC236}">
                <a16:creationId xmlns:a16="http://schemas.microsoft.com/office/drawing/2014/main" xmlns="" id="{3AA98B9D-C3B1-4733-B31F-46B359EBCE30}"/>
              </a:ext>
            </a:extLst>
          </p:cNvPr>
          <p:cNvSpPr txBox="1"/>
          <p:nvPr/>
        </p:nvSpPr>
        <p:spPr>
          <a:xfrm>
            <a:off x="5772970" y="1001357"/>
            <a:ext cx="31970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PRECIPITACIÓN ESPERADA OCTUBRE-DICIEMBRE 2017</a:t>
            </a:r>
          </a:p>
          <a:p>
            <a:pPr algn="ctr"/>
            <a:r>
              <a:rPr lang="es-AR" sz="1050" b="1" dirty="0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rPr>
              <a:t>(mm)</a:t>
            </a:r>
            <a:endParaRPr lang="es-AR" sz="105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029D1F08-0D7E-4901-990B-97CB88AD2EF3}"/>
              </a:ext>
            </a:extLst>
          </p:cNvPr>
          <p:cNvSpPr txBox="1"/>
          <p:nvPr/>
        </p:nvSpPr>
        <p:spPr>
          <a:xfrm>
            <a:off x="6338570" y="446720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 sz="1050" b="1">
                <a:solidFill>
                  <a:srgbClr val="333333"/>
                </a:solidFill>
                <a:latin typeface="Playfair Display" pitchFamily="50" charset="0"/>
                <a:cs typeface="Times New Roman" pitchFamily="18" charset="0"/>
              </a:defRPr>
            </a:lvl1pPr>
          </a:lstStyle>
          <a:p>
            <a:r>
              <a:rPr lang="es-AR" sz="1400" dirty="0">
                <a:solidFill>
                  <a:srgbClr val="FF0000"/>
                </a:solidFill>
              </a:rPr>
              <a:t>ESCENARIO “EL NIÑO”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38E19178-003F-4F50-BBB3-A6599C51B2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1" t="10757" r="17099" b="10089"/>
          <a:stretch/>
        </p:blipFill>
        <p:spPr>
          <a:xfrm>
            <a:off x="251520" y="1541528"/>
            <a:ext cx="3082600" cy="29744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476CE739-1C73-47D7-A309-35D8FC8621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0" t="10907" r="17580" b="9611"/>
          <a:stretch/>
        </p:blipFill>
        <p:spPr>
          <a:xfrm>
            <a:off x="5892565" y="1445255"/>
            <a:ext cx="3119510" cy="302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235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554</Words>
  <Application>Microsoft Office PowerPoint</Application>
  <PresentationFormat>Presentación en pantalla (16:9)</PresentationFormat>
  <Paragraphs>85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Arial</vt:lpstr>
      <vt:lpstr>Brandon Grotesque Bold</vt:lpstr>
      <vt:lpstr>Brandon Grotesque Medium</vt:lpstr>
      <vt:lpstr>Brandon Grotesque Regular</vt:lpstr>
      <vt:lpstr>Calibri</vt:lpstr>
      <vt:lpstr>Courier New</vt:lpstr>
      <vt:lpstr>Helvetica</vt:lpstr>
      <vt:lpstr>Playfair Display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Sandra De Girolamo</cp:lastModifiedBy>
  <cp:revision>43</cp:revision>
  <dcterms:created xsi:type="dcterms:W3CDTF">2016-09-06T15:23:32Z</dcterms:created>
  <dcterms:modified xsi:type="dcterms:W3CDTF">2017-09-26T11:21:48Z</dcterms:modified>
</cp:coreProperties>
</file>