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drawings/drawing3.xml" ContentType="application/vnd.openxmlformats-officedocument.drawingml.chartshapes+xml"/>
  <Override PartName="/ppt/notesSlides/notesSlide10.xml" ContentType="application/vnd.openxmlformats-officedocument.presentationml.notesSlide+xml"/>
  <Override PartName="/ppt/charts/chart6.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drawings/drawing4.xml" ContentType="application/vnd.openxmlformats-officedocument.drawingml.chartshapes+xml"/>
  <Override PartName="/ppt/notesSlides/notesSlide14.xml" ContentType="application/vnd.openxmlformats-officedocument.presentationml.notesSlide+xml"/>
  <Override PartName="/ppt/charts/chart8.xml" ContentType="application/vnd.openxmlformats-officedocument.drawingml.chart+xml"/>
  <Override PartName="/ppt/drawings/drawing5.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9.xml" ContentType="application/vnd.openxmlformats-officedocument.drawingml.chart+xml"/>
  <Override PartName="/ppt/drawings/drawing6.xml" ContentType="application/vnd.openxmlformats-officedocument.drawingml.chartshapes+xml"/>
  <Override PartName="/ppt/notesSlides/notesSlide18.xml" ContentType="application/vnd.openxmlformats-officedocument.presentationml.notesSlide+xml"/>
  <Override PartName="/ppt/charts/chart10.xml" ContentType="application/vnd.openxmlformats-officedocument.drawingml.chart+xml"/>
  <Override PartName="/ppt/drawings/drawing7.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1.xml" ContentType="application/vnd.openxmlformats-officedocument.drawingml.chart+xml"/>
  <Override PartName="/ppt/notesSlides/notesSlide22.xml" ContentType="application/vnd.openxmlformats-officedocument.presentationml.notesSlide+xml"/>
  <Override PartName="/ppt/charts/chart12.xml" ContentType="application/vnd.openxmlformats-officedocument.drawingml.chart+xml"/>
  <Override PartName="/ppt/notesSlides/notesSlide23.xml" ContentType="application/vnd.openxmlformats-officedocument.presentationml.notesSlide+xml"/>
  <Override PartName="/ppt/charts/chart1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4.xml" ContentType="application/vnd.openxmlformats-officedocument.presentationml.notesSlide+xml"/>
  <Override PartName="/ppt/charts/chart14.xml" ContentType="application/vnd.openxmlformats-officedocument.drawingml.chart+xml"/>
  <Override PartName="/ppt/notesSlides/notesSlide25.xml" ContentType="application/vnd.openxmlformats-officedocument.presentationml.notesSlide+xml"/>
  <Override PartName="/ppt/charts/chart1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6.xml" ContentType="application/vnd.openxmlformats-officedocument.presentationml.notesSlide+xml"/>
  <Override PartName="/ppt/charts/chart16.xml" ContentType="application/vnd.openxmlformats-officedocument.drawingml.chart+xml"/>
  <Override PartName="/ppt/notesSlides/notesSlide27.xml" ContentType="application/vnd.openxmlformats-officedocument.presentationml.notesSlide+xml"/>
  <Override PartName="/ppt/charts/chart17.xml" ContentType="application/vnd.openxmlformats-officedocument.drawingml.chart+xml"/>
  <Override PartName="/ppt/notesSlides/notesSlide28.xml" ContentType="application/vnd.openxmlformats-officedocument.presentationml.notesSlide+xml"/>
  <Override PartName="/ppt/charts/chart18.xml" ContentType="application/vnd.openxmlformats-officedocument.drawingml.chart+xml"/>
  <Override PartName="/ppt/notesSlides/notesSlide29.xml" ContentType="application/vnd.openxmlformats-officedocument.presentationml.notesSlide+xml"/>
  <Override PartName="/ppt/charts/chart19.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0.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2.xml" ContentType="application/vnd.openxmlformats-officedocument.presentationml.notesSlide+xml"/>
  <Override PartName="/ppt/charts/chart2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3.xml" ContentType="application/vnd.openxmlformats-officedocument.presentationml.notesSlide+xml"/>
  <Override PartName="/ppt/charts/chart22.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4.xml" ContentType="application/vnd.openxmlformats-officedocument.presentationml.notesSlide+xml"/>
  <Override PartName="/ppt/charts/chart2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5.xml" ContentType="application/vnd.openxmlformats-officedocument.presentationml.notesSlide+xml"/>
  <Override PartName="/ppt/charts/chart24.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6.xml" ContentType="application/vnd.openxmlformats-officedocument.presentationml.notesSlide+xml"/>
  <Override PartName="/ppt/charts/chart25.xml" ContentType="application/vnd.openxmlformats-officedocument.drawingml.chart+xml"/>
  <Override PartName="/ppt/notesSlides/notesSlide37.xml" ContentType="application/vnd.openxmlformats-officedocument.presentationml.notesSlide+xml"/>
  <Override PartName="/ppt/charts/chart26.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8.xml" ContentType="application/vnd.openxmlformats-officedocument.presentationml.notesSlide+xml"/>
  <Override PartName="/ppt/charts/chart27.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9.xml" ContentType="application/vnd.openxmlformats-officedocument.presentationml.notesSlide+xml"/>
  <Override PartName="/ppt/charts/chart28.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0.xml" ContentType="application/vnd.openxmlformats-officedocument.presentationml.notesSlide+xml"/>
  <Override PartName="/ppt/charts/chart29.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9" r:id="rId1"/>
  </p:sldMasterIdLst>
  <p:notesMasterIdLst>
    <p:notesMasterId r:id="rId43"/>
  </p:notesMasterIdLst>
  <p:handoutMasterIdLst>
    <p:handoutMasterId r:id="rId44"/>
  </p:handoutMasterIdLst>
  <p:sldIdLst>
    <p:sldId id="337" r:id="rId2"/>
    <p:sldId id="258" r:id="rId3"/>
    <p:sldId id="342" r:id="rId4"/>
    <p:sldId id="296" r:id="rId5"/>
    <p:sldId id="297" r:id="rId6"/>
    <p:sldId id="338" r:id="rId7"/>
    <p:sldId id="261" r:id="rId8"/>
    <p:sldId id="310" r:id="rId9"/>
    <p:sldId id="312" r:id="rId10"/>
    <p:sldId id="313" r:id="rId11"/>
    <p:sldId id="311" r:id="rId12"/>
    <p:sldId id="340" r:id="rId13"/>
    <p:sldId id="314" r:id="rId14"/>
    <p:sldId id="315" r:id="rId15"/>
    <p:sldId id="316" r:id="rId16"/>
    <p:sldId id="341" r:id="rId17"/>
    <p:sldId id="317" r:id="rId18"/>
    <p:sldId id="318" r:id="rId19"/>
    <p:sldId id="335" r:id="rId20"/>
    <p:sldId id="257" r:id="rId21"/>
    <p:sldId id="309" r:id="rId22"/>
    <p:sldId id="277" r:id="rId23"/>
    <p:sldId id="322" r:id="rId24"/>
    <p:sldId id="323" r:id="rId25"/>
    <p:sldId id="324" r:id="rId26"/>
    <p:sldId id="325" r:id="rId27"/>
    <p:sldId id="326" r:id="rId28"/>
    <p:sldId id="327" r:id="rId29"/>
    <p:sldId id="328" r:id="rId30"/>
    <p:sldId id="329" r:id="rId31"/>
    <p:sldId id="271" r:id="rId32"/>
    <p:sldId id="283" r:id="rId33"/>
    <p:sldId id="286" r:id="rId34"/>
    <p:sldId id="291" r:id="rId35"/>
    <p:sldId id="330" r:id="rId36"/>
    <p:sldId id="292" r:id="rId37"/>
    <p:sldId id="331" r:id="rId38"/>
    <p:sldId id="332" r:id="rId39"/>
    <p:sldId id="333" r:id="rId40"/>
    <p:sldId id="334" r:id="rId41"/>
    <p:sldId id="336" r:id="rId42"/>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2731" autoAdjust="0"/>
  </p:normalViewPr>
  <p:slideViewPr>
    <p:cSldViewPr snapToGrid="0">
      <p:cViewPr varScale="1">
        <p:scale>
          <a:sx n="58" d="100"/>
          <a:sy n="58" d="100"/>
        </p:scale>
        <p:origin x="1818" y="60"/>
      </p:cViewPr>
      <p:guideLst>
        <p:guide orient="horz" pos="2160"/>
        <p:guide pos="3840"/>
      </p:guideLst>
    </p:cSldViewPr>
  </p:slideViewPr>
  <p:outlineViewPr>
    <p:cViewPr>
      <p:scale>
        <a:sx n="33" d="100"/>
        <a:sy n="33" d="100"/>
      </p:scale>
      <p:origin x="0" y="-3732"/>
    </p:cViewPr>
  </p:outlineViewPr>
  <p:notesTextViewPr>
    <p:cViewPr>
      <p:scale>
        <a:sx n="1" d="1"/>
        <a:sy n="1" d="1"/>
      </p:scale>
      <p:origin x="0" y="0"/>
    </p:cViewPr>
  </p:notesTextViewPr>
  <p:notesViewPr>
    <p:cSldViewPr snapToGrid="0">
      <p:cViewPr>
        <p:scale>
          <a:sx n="70" d="100"/>
          <a:sy n="70" d="100"/>
        </p:scale>
        <p:origin x="2538" y="-79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oce-srv01\WAOB$\JHITCHNER\Presentations\08_2017%20-%20Argentina%20Group\PSD%20Wheat%20Corn%20Soybean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E:\Argentina%20Aug%2028%202017%20Delegatio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usdcxwashiu099\Shared_Data\_Market%20Intelligence\Commodity%20Analysis\Oilseeds%20&amp;%20Products\Presentations\Latin%20America\Cordoba%202017\Argentina%20Aug%2028%202017%20Delegation.xlsx"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E:\Argentina%20Aug%2028%202017%20Delegation.xlsx" TargetMode="External"/><Relationship Id="rId2" Type="http://schemas.microsoft.com/office/2011/relationships/chartColorStyle" Target="colors4.xml"/><Relationship Id="rId1" Type="http://schemas.microsoft.com/office/2011/relationships/chartStyle" Target="style4.xml"/></Relationships>
</file>

<file path=ppt/charts/_rels/chart14.xml.rels><?xml version="1.0" encoding="UTF-8" standalone="yes"?>
<Relationships xmlns="http://schemas.openxmlformats.org/package/2006/relationships"><Relationship Id="rId1" Type="http://schemas.openxmlformats.org/officeDocument/2006/relationships/oleObject" Target="file:///E:\Cordoba2017.xlsx"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file:///E:\Cordoba2017.xlsx" TargetMode="External"/><Relationship Id="rId2" Type="http://schemas.microsoft.com/office/2011/relationships/chartColorStyle" Target="colors5.xml"/><Relationship Id="rId1" Type="http://schemas.microsoft.com/office/2011/relationships/chartStyle" Target="style5.xml"/></Relationships>
</file>

<file path=ppt/charts/_rels/chart16.xml.rels><?xml version="1.0" encoding="UTF-8" standalone="yes"?>
<Relationships xmlns="http://schemas.openxmlformats.org/package/2006/relationships"><Relationship Id="rId1" Type="http://schemas.openxmlformats.org/officeDocument/2006/relationships/oleObject" Target="file:///E:\Cordoba2017.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E:\Cordoba2017.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E:\BA%20Oulook%20Data.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E:\BA%20Oulook%20Data.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6.xml"/><Relationship Id="rId1" Type="http://schemas.microsoft.com/office/2011/relationships/chartStyle" Target="style6.xml"/></Relationships>
</file>

<file path=ppt/charts/_rels/chart21.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7.xml"/><Relationship Id="rId1" Type="http://schemas.microsoft.com/office/2011/relationships/chartStyle" Target="style7.xml"/></Relationships>
</file>

<file path=ppt/charts/_rels/chart22.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8.xml"/><Relationship Id="rId1" Type="http://schemas.microsoft.com/office/2011/relationships/chartStyle" Target="style8.xml"/></Relationships>
</file>

<file path=ppt/charts/_rels/chart23.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9.xml"/><Relationship Id="rId1" Type="http://schemas.microsoft.com/office/2011/relationships/chartStyle" Target="style9.xml"/></Relationships>
</file>

<file path=ppt/charts/_rels/chart24.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0.xml"/><Relationship Id="rId1" Type="http://schemas.microsoft.com/office/2011/relationships/chartStyle" Target="style10.xml"/></Relationships>
</file>

<file path=ppt/charts/_rels/chart25.xml.rels><?xml version="1.0" encoding="UTF-8" standalone="yes"?>
<Relationships xmlns="http://schemas.openxmlformats.org/package/2006/relationships"><Relationship Id="rId1" Type="http://schemas.openxmlformats.org/officeDocument/2006/relationships/oleObject" Target="file:///E:\BA%20Oulook%20Data.xlsx"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1.xml"/><Relationship Id="rId1" Type="http://schemas.microsoft.com/office/2011/relationships/chartStyle" Target="style11.xml"/></Relationships>
</file>

<file path=ppt/charts/_rels/chart27.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2.xml"/><Relationship Id="rId1" Type="http://schemas.microsoft.com/office/2011/relationships/chartStyle" Target="style12.xml"/></Relationships>
</file>

<file path=ppt/charts/_rels/chart28.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3.xml"/><Relationship Id="rId1" Type="http://schemas.microsoft.com/office/2011/relationships/chartStyle" Target="style13.xml"/></Relationships>
</file>

<file path=ppt/charts/_rels/chart29.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14.xml"/><Relationship Id="rId1" Type="http://schemas.microsoft.com/office/2011/relationships/chartStyle" Target="style14.xml"/></Relationships>
</file>

<file path=ppt/charts/_rels/chart3.xml.rels><?xml version="1.0" encoding="UTF-8" standalone="yes"?>
<Relationships xmlns="http://schemas.openxmlformats.org/package/2006/relationships"><Relationship Id="rId3" Type="http://schemas.openxmlformats.org/officeDocument/2006/relationships/oleObject" Target="file:///E:\BA%20Oulook%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oce-srv01\WAOB$\JHITCHNER\Presentations\08_2017%20-%20Argentina%20Group\PSD%20Wheat%20Corn%20Soybean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oce-srv01\WAOB$\JHITCHNER\Presentations\08_2017%20-%20Argentina%20Group\PSD%20Wheat%20Corn%20Soybeans.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oce-srv01\WAOB$\JHITCHNER\Presentations\08_2017%20-%20Argentina%20Group\PSD%20Wheat%20Corn%20Soybeans.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oce-srv01\WAOB$\JHITCHNER\Presentations\08_2017%20-%20Argentina%20Group\PSD%20Wheat%20Corn%20Soybeans.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oce-srv01\WAOB$\JHITCHNER\Presentations\08_2017%20-%20Argentina%20Group\PSD%20Wheat%20Corn%20Soybea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b="0" i="0" baseline="0">
                <a:solidFill>
                  <a:schemeClr val="tx1"/>
                </a:solidFill>
                <a:effectLst/>
              </a:rPr>
              <a:t>Commodity Price Trends</a:t>
            </a:r>
            <a:endParaRPr lang="en-US" sz="2000">
              <a:solidFill>
                <a:schemeClr val="tx1"/>
              </a:solidFill>
              <a:effectLst/>
            </a:endParaRPr>
          </a:p>
          <a:p>
            <a:pPr>
              <a:defRPr sz="2000">
                <a:solidFill>
                  <a:schemeClr val="tx1"/>
                </a:solidFill>
              </a:defRPr>
            </a:pPr>
            <a:r>
              <a:rPr lang="en-US" sz="2000" b="0" i="0" baseline="0">
                <a:solidFill>
                  <a:schemeClr val="tx1"/>
                </a:solidFill>
                <a:effectLst/>
              </a:rPr>
              <a:t>U.S. Cash (KC &amp; Cent Ill)</a:t>
            </a:r>
            <a:endParaRPr lang="en-US" sz="2000">
              <a:solidFill>
                <a:schemeClr val="tx1"/>
              </a:solidFill>
              <a:effectLst/>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manualLayout>
          <c:layoutTarget val="inner"/>
          <c:xMode val="edge"/>
          <c:yMode val="edge"/>
          <c:x val="0.12170698771349234"/>
          <c:y val="0.16518068695192145"/>
          <c:w val="0.77762467191601048"/>
          <c:h val="0.62899250759191772"/>
        </c:manualLayout>
      </c:layout>
      <c:lineChart>
        <c:grouping val="standard"/>
        <c:varyColors val="0"/>
        <c:ser>
          <c:idx val="0"/>
          <c:order val="0"/>
          <c:tx>
            <c:strRef>
              <c:f>Prices!$Y$35</c:f>
              <c:strCache>
                <c:ptCount val="1"/>
                <c:pt idx="0">
                  <c:v>HRW</c:v>
                </c:pt>
              </c:strCache>
            </c:strRef>
          </c:tx>
          <c:spPr>
            <a:ln w="28575" cap="rnd">
              <a:solidFill>
                <a:srgbClr val="FF0000"/>
              </a:solidFill>
              <a:round/>
            </a:ln>
            <a:effectLst/>
          </c:spPr>
          <c:marker>
            <c:symbol val="none"/>
          </c:marker>
          <c:cat>
            <c:strRef>
              <c:f>Prices!$X$36:$X$41</c:f>
              <c:strCache>
                <c:ptCount val="6"/>
                <c:pt idx="0">
                  <c:v>Jan</c:v>
                </c:pt>
                <c:pt idx="1">
                  <c:v>Feb</c:v>
                </c:pt>
                <c:pt idx="2">
                  <c:v>Mar</c:v>
                </c:pt>
                <c:pt idx="3">
                  <c:v>Apr</c:v>
                </c:pt>
                <c:pt idx="4">
                  <c:v>May</c:v>
                </c:pt>
                <c:pt idx="5">
                  <c:v>Jun</c:v>
                </c:pt>
              </c:strCache>
            </c:strRef>
          </c:cat>
          <c:val>
            <c:numRef>
              <c:f>Prices!$Y$36:$Y$41</c:f>
              <c:numCache>
                <c:formatCode>General</c:formatCode>
                <c:ptCount val="6"/>
                <c:pt idx="0">
                  <c:v>4.4504999999999999</c:v>
                </c:pt>
                <c:pt idx="1">
                  <c:v>4.6436842105263159</c:v>
                </c:pt>
                <c:pt idx="2">
                  <c:v>4.5652173913043486</c:v>
                </c:pt>
                <c:pt idx="3">
                  <c:v>4.0400000000000009</c:v>
                </c:pt>
                <c:pt idx="4">
                  <c:v>4.3377272727272729</c:v>
                </c:pt>
                <c:pt idx="5">
                  <c:v>4.57</c:v>
                </c:pt>
              </c:numCache>
            </c:numRef>
          </c:val>
          <c:smooth val="0"/>
          <c:extLst xmlns:c16r2="http://schemas.microsoft.com/office/drawing/2015/06/chart">
            <c:ext xmlns:c16="http://schemas.microsoft.com/office/drawing/2014/chart" uri="{C3380CC4-5D6E-409C-BE32-E72D297353CC}">
              <c16:uniqueId val="{00000000-8F84-46FC-8AEE-65C3D5ACE4F9}"/>
            </c:ext>
          </c:extLst>
        </c:ser>
        <c:ser>
          <c:idx val="1"/>
          <c:order val="1"/>
          <c:tx>
            <c:strRef>
              <c:f>Prices!$Z$35</c:f>
              <c:strCache>
                <c:ptCount val="1"/>
                <c:pt idx="0">
                  <c:v>Corn</c:v>
                </c:pt>
              </c:strCache>
            </c:strRef>
          </c:tx>
          <c:spPr>
            <a:ln w="28575" cap="rnd">
              <a:solidFill>
                <a:srgbClr val="00B050"/>
              </a:solidFill>
              <a:round/>
            </a:ln>
            <a:effectLst/>
          </c:spPr>
          <c:marker>
            <c:symbol val="none"/>
          </c:marker>
          <c:cat>
            <c:strRef>
              <c:f>Prices!$X$36:$X$41</c:f>
              <c:strCache>
                <c:ptCount val="6"/>
                <c:pt idx="0">
                  <c:v>Jan</c:v>
                </c:pt>
                <c:pt idx="1">
                  <c:v>Feb</c:v>
                </c:pt>
                <c:pt idx="2">
                  <c:v>Mar</c:v>
                </c:pt>
                <c:pt idx="3">
                  <c:v>Apr</c:v>
                </c:pt>
                <c:pt idx="4">
                  <c:v>May</c:v>
                </c:pt>
                <c:pt idx="5">
                  <c:v>Jun</c:v>
                </c:pt>
              </c:strCache>
            </c:strRef>
          </c:cat>
          <c:val>
            <c:numRef>
              <c:f>Prices!$Z$36:$Z$41</c:f>
              <c:numCache>
                <c:formatCode>General</c:formatCode>
                <c:ptCount val="6"/>
                <c:pt idx="0">
                  <c:v>3.455000000000001</c:v>
                </c:pt>
                <c:pt idx="1">
                  <c:v>3.5152631578947364</c:v>
                </c:pt>
                <c:pt idx="2">
                  <c:v>3.4043478260869562</c:v>
                </c:pt>
                <c:pt idx="3">
                  <c:v>3.4121052631578945</c:v>
                </c:pt>
                <c:pt idx="4">
                  <c:v>3.4686363636363633</c:v>
                </c:pt>
                <c:pt idx="5">
                  <c:v>3.49</c:v>
                </c:pt>
              </c:numCache>
            </c:numRef>
          </c:val>
          <c:smooth val="0"/>
          <c:extLst xmlns:c16r2="http://schemas.microsoft.com/office/drawing/2015/06/chart">
            <c:ext xmlns:c16="http://schemas.microsoft.com/office/drawing/2014/chart" uri="{C3380CC4-5D6E-409C-BE32-E72D297353CC}">
              <c16:uniqueId val="{00000001-8F84-46FC-8AEE-65C3D5ACE4F9}"/>
            </c:ext>
          </c:extLst>
        </c:ser>
        <c:dLbls>
          <c:showLegendKey val="0"/>
          <c:showVal val="0"/>
          <c:showCatName val="0"/>
          <c:showSerName val="0"/>
          <c:showPercent val="0"/>
          <c:showBubbleSize val="0"/>
        </c:dLbls>
        <c:marker val="1"/>
        <c:smooth val="0"/>
        <c:axId val="115978056"/>
        <c:axId val="115979624"/>
      </c:lineChart>
      <c:lineChart>
        <c:grouping val="standard"/>
        <c:varyColors val="0"/>
        <c:ser>
          <c:idx val="2"/>
          <c:order val="2"/>
          <c:tx>
            <c:strRef>
              <c:f>Prices!$AA$35</c:f>
              <c:strCache>
                <c:ptCount val="1"/>
                <c:pt idx="0">
                  <c:v>Soybean</c:v>
                </c:pt>
              </c:strCache>
            </c:strRef>
          </c:tx>
          <c:spPr>
            <a:ln w="28575" cap="rnd">
              <a:solidFill>
                <a:srgbClr val="0070C0"/>
              </a:solidFill>
              <a:round/>
            </a:ln>
            <a:effectLst/>
          </c:spPr>
          <c:marker>
            <c:symbol val="none"/>
          </c:marker>
          <c:cat>
            <c:strRef>
              <c:f>Prices!$X$36:$X$41</c:f>
              <c:strCache>
                <c:ptCount val="6"/>
                <c:pt idx="0">
                  <c:v>Jan</c:v>
                </c:pt>
                <c:pt idx="1">
                  <c:v>Feb</c:v>
                </c:pt>
                <c:pt idx="2">
                  <c:v>Mar</c:v>
                </c:pt>
                <c:pt idx="3">
                  <c:v>Apr</c:v>
                </c:pt>
                <c:pt idx="4">
                  <c:v>May</c:v>
                </c:pt>
                <c:pt idx="5">
                  <c:v>Jun</c:v>
                </c:pt>
              </c:strCache>
            </c:strRef>
          </c:cat>
          <c:val>
            <c:numRef>
              <c:f>Prices!$AA$36:$AA$41</c:f>
              <c:numCache>
                <c:formatCode>General</c:formatCode>
                <c:ptCount val="6"/>
                <c:pt idx="0">
                  <c:v>10.085999999999999</c:v>
                </c:pt>
                <c:pt idx="1">
                  <c:v>10.062105263157894</c:v>
                </c:pt>
                <c:pt idx="2">
                  <c:v>9.6343478260869571</c:v>
                </c:pt>
                <c:pt idx="3">
                  <c:v>9.1321052631578965</c:v>
                </c:pt>
                <c:pt idx="4">
                  <c:v>9.2418181818181804</c:v>
                </c:pt>
                <c:pt idx="5">
                  <c:v>8.99</c:v>
                </c:pt>
              </c:numCache>
            </c:numRef>
          </c:val>
          <c:smooth val="0"/>
          <c:extLst xmlns:c16r2="http://schemas.microsoft.com/office/drawing/2015/06/chart">
            <c:ext xmlns:c16="http://schemas.microsoft.com/office/drawing/2014/chart" uri="{C3380CC4-5D6E-409C-BE32-E72D297353CC}">
              <c16:uniqueId val="{00000002-8F84-46FC-8AEE-65C3D5ACE4F9}"/>
            </c:ext>
          </c:extLst>
        </c:ser>
        <c:dLbls>
          <c:showLegendKey val="0"/>
          <c:showVal val="0"/>
          <c:showCatName val="0"/>
          <c:showSerName val="0"/>
          <c:showPercent val="0"/>
          <c:showBubbleSize val="0"/>
        </c:dLbls>
        <c:marker val="1"/>
        <c:smooth val="0"/>
        <c:axId val="115978840"/>
        <c:axId val="115978448"/>
      </c:lineChart>
      <c:catAx>
        <c:axId val="115978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15979624"/>
        <c:crosses val="autoZero"/>
        <c:auto val="1"/>
        <c:lblAlgn val="ctr"/>
        <c:lblOffset val="100"/>
        <c:noMultiLvlLbl val="0"/>
      </c:catAx>
      <c:valAx>
        <c:axId val="115979624"/>
        <c:scaling>
          <c:orientation val="minMax"/>
          <c:max val="5.25"/>
          <c:min val="3.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Corn and Wheat (HRW) $/BU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15978056"/>
        <c:crosses val="autoZero"/>
        <c:crossBetween val="between"/>
      </c:valAx>
      <c:valAx>
        <c:axId val="115978448"/>
        <c:scaling>
          <c:orientation val="minMax"/>
          <c:min val="8.8000000000000007"/>
        </c:scaling>
        <c:delete val="0"/>
        <c:axPos val="r"/>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Soybean ($/BU)</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15978840"/>
        <c:crosses val="max"/>
        <c:crossBetween val="between"/>
      </c:valAx>
      <c:catAx>
        <c:axId val="115978840"/>
        <c:scaling>
          <c:orientation val="minMax"/>
        </c:scaling>
        <c:delete val="1"/>
        <c:axPos val="b"/>
        <c:numFmt formatCode="General" sourceLinked="1"/>
        <c:majorTickMark val="out"/>
        <c:minorTickMark val="none"/>
        <c:tickLblPos val="nextTo"/>
        <c:crossAx val="1159784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7284448818897641E-2"/>
          <c:y val="0.10695610965296004"/>
          <c:w val="0.86714741907261605"/>
          <c:h val="0.68773908069183654"/>
        </c:manualLayout>
      </c:layout>
      <c:barChart>
        <c:barDir val="col"/>
        <c:grouping val="clustered"/>
        <c:varyColors val="0"/>
        <c:ser>
          <c:idx val="0"/>
          <c:order val="0"/>
          <c:tx>
            <c:strRef>
              <c:f>Wheat!$L$57</c:f>
              <c:strCache>
                <c:ptCount val="1"/>
                <c:pt idx="0">
                  <c:v>Production</c:v>
                </c:pt>
              </c:strCache>
            </c:strRef>
          </c:tx>
          <c:invertIfNegative val="0"/>
          <c:cat>
            <c:strRef>
              <c:f>Wheat!$M$56:$AD$56</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Wheat!$M$57:$AD$57</c:f>
              <c:numCache>
                <c:formatCode>#,##0</c:formatCode>
                <c:ptCount val="18"/>
                <c:pt idx="0">
                  <c:v>60641</c:v>
                </c:pt>
                <c:pt idx="1">
                  <c:v>53001</c:v>
                </c:pt>
                <c:pt idx="2">
                  <c:v>43705</c:v>
                </c:pt>
                <c:pt idx="3">
                  <c:v>63805</c:v>
                </c:pt>
                <c:pt idx="4">
                  <c:v>58698</c:v>
                </c:pt>
                <c:pt idx="5">
                  <c:v>57243</c:v>
                </c:pt>
                <c:pt idx="6">
                  <c:v>49217</c:v>
                </c:pt>
                <c:pt idx="7">
                  <c:v>55821</c:v>
                </c:pt>
                <c:pt idx="8">
                  <c:v>68363</c:v>
                </c:pt>
                <c:pt idx="9">
                  <c:v>60117</c:v>
                </c:pt>
                <c:pt idx="10">
                  <c:v>58868</c:v>
                </c:pt>
                <c:pt idx="11">
                  <c:v>54244</c:v>
                </c:pt>
                <c:pt idx="12">
                  <c:v>61298</c:v>
                </c:pt>
                <c:pt idx="13">
                  <c:v>58105</c:v>
                </c:pt>
                <c:pt idx="14">
                  <c:v>55147</c:v>
                </c:pt>
                <c:pt idx="15">
                  <c:v>56117</c:v>
                </c:pt>
                <c:pt idx="16">
                  <c:v>62859</c:v>
                </c:pt>
                <c:pt idx="17">
                  <c:v>47334</c:v>
                </c:pt>
              </c:numCache>
            </c:numRef>
          </c:val>
          <c:extLst xmlns:c16r2="http://schemas.microsoft.com/office/drawing/2015/06/chart">
            <c:ext xmlns:c16="http://schemas.microsoft.com/office/drawing/2014/chart" uri="{C3380CC4-5D6E-409C-BE32-E72D297353CC}">
              <c16:uniqueId val="{00000000-B3FA-4589-B072-0D27B50FB0C5}"/>
            </c:ext>
          </c:extLst>
        </c:ser>
        <c:dLbls>
          <c:showLegendKey val="0"/>
          <c:showVal val="0"/>
          <c:showCatName val="0"/>
          <c:showSerName val="0"/>
          <c:showPercent val="0"/>
          <c:showBubbleSize val="0"/>
        </c:dLbls>
        <c:gapWidth val="100"/>
        <c:axId val="154722608"/>
        <c:axId val="154724568"/>
      </c:barChart>
      <c:lineChart>
        <c:grouping val="standard"/>
        <c:varyColors val="0"/>
        <c:ser>
          <c:idx val="1"/>
          <c:order val="1"/>
          <c:tx>
            <c:strRef>
              <c:f>Wheat!$L$58</c:f>
              <c:strCache>
                <c:ptCount val="1"/>
                <c:pt idx="0">
                  <c:v>Yield</c:v>
                </c:pt>
              </c:strCache>
            </c:strRef>
          </c:tx>
          <c:spPr>
            <a:ln w="57150">
              <a:solidFill>
                <a:srgbClr val="FF0000"/>
              </a:solidFill>
            </a:ln>
          </c:spPr>
          <c:marker>
            <c:symbol val="none"/>
          </c:marker>
          <c:cat>
            <c:strRef>
              <c:f>Wheat!$M$56:$AD$56</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Wheat!$M$58:$AD$58</c:f>
              <c:numCache>
                <c:formatCode>General</c:formatCode>
                <c:ptCount val="18"/>
                <c:pt idx="0">
                  <c:v>2.82</c:v>
                </c:pt>
                <c:pt idx="1">
                  <c:v>2.7</c:v>
                </c:pt>
                <c:pt idx="2">
                  <c:v>2.36</c:v>
                </c:pt>
                <c:pt idx="3">
                  <c:v>2.97</c:v>
                </c:pt>
                <c:pt idx="4">
                  <c:v>2.9</c:v>
                </c:pt>
                <c:pt idx="5">
                  <c:v>2.82</c:v>
                </c:pt>
                <c:pt idx="6">
                  <c:v>2.6</c:v>
                </c:pt>
                <c:pt idx="7">
                  <c:v>2.71</c:v>
                </c:pt>
                <c:pt idx="8">
                  <c:v>3.02</c:v>
                </c:pt>
                <c:pt idx="9">
                  <c:v>2.98</c:v>
                </c:pt>
                <c:pt idx="10">
                  <c:v>3.1</c:v>
                </c:pt>
                <c:pt idx="11">
                  <c:v>2.93</c:v>
                </c:pt>
                <c:pt idx="12">
                  <c:v>3.11</c:v>
                </c:pt>
                <c:pt idx="13">
                  <c:v>3.17</c:v>
                </c:pt>
                <c:pt idx="14">
                  <c:v>2.94</c:v>
                </c:pt>
                <c:pt idx="15">
                  <c:v>2.93</c:v>
                </c:pt>
                <c:pt idx="16">
                  <c:v>3.54</c:v>
                </c:pt>
                <c:pt idx="17">
                  <c:v>3.07</c:v>
                </c:pt>
              </c:numCache>
            </c:numRef>
          </c:val>
          <c:smooth val="0"/>
          <c:extLst xmlns:c16r2="http://schemas.microsoft.com/office/drawing/2015/06/chart">
            <c:ext xmlns:c16="http://schemas.microsoft.com/office/drawing/2014/chart" uri="{C3380CC4-5D6E-409C-BE32-E72D297353CC}">
              <c16:uniqueId val="{00000001-B3FA-4589-B072-0D27B50FB0C5}"/>
            </c:ext>
          </c:extLst>
        </c:ser>
        <c:dLbls>
          <c:showLegendKey val="0"/>
          <c:showVal val="0"/>
          <c:showCatName val="0"/>
          <c:showSerName val="0"/>
          <c:showPercent val="0"/>
          <c:showBubbleSize val="0"/>
        </c:dLbls>
        <c:marker val="1"/>
        <c:smooth val="0"/>
        <c:axId val="154718688"/>
        <c:axId val="154720256"/>
      </c:lineChart>
      <c:catAx>
        <c:axId val="154722608"/>
        <c:scaling>
          <c:orientation val="minMax"/>
        </c:scaling>
        <c:delete val="0"/>
        <c:axPos val="b"/>
        <c:numFmt formatCode="General" sourceLinked="0"/>
        <c:majorTickMark val="out"/>
        <c:minorTickMark val="none"/>
        <c:tickLblPos val="nextTo"/>
        <c:txPr>
          <a:bodyPr/>
          <a:lstStyle/>
          <a:p>
            <a:pPr>
              <a:defRPr sz="1600"/>
            </a:pPr>
            <a:endParaRPr lang="es-AR"/>
          </a:p>
        </c:txPr>
        <c:crossAx val="154724568"/>
        <c:crosses val="autoZero"/>
        <c:auto val="1"/>
        <c:lblAlgn val="ctr"/>
        <c:lblOffset val="100"/>
        <c:noMultiLvlLbl val="0"/>
      </c:catAx>
      <c:valAx>
        <c:axId val="154724568"/>
        <c:scaling>
          <c:orientation val="minMax"/>
          <c:max val="70000"/>
          <c:min val="30000"/>
        </c:scaling>
        <c:delete val="0"/>
        <c:axPos val="l"/>
        <c:majorGridlines/>
        <c:numFmt formatCode="#,##0" sourceLinked="1"/>
        <c:majorTickMark val="out"/>
        <c:minorTickMark val="none"/>
        <c:tickLblPos val="nextTo"/>
        <c:txPr>
          <a:bodyPr/>
          <a:lstStyle/>
          <a:p>
            <a:pPr>
              <a:defRPr sz="1600" b="1">
                <a:solidFill>
                  <a:schemeClr val="tx1"/>
                </a:solidFill>
              </a:defRPr>
            </a:pPr>
            <a:endParaRPr lang="es-AR"/>
          </a:p>
        </c:txPr>
        <c:crossAx val="154722608"/>
        <c:crosses val="autoZero"/>
        <c:crossBetween val="between"/>
        <c:dispUnits>
          <c:builtInUnit val="thousands"/>
        </c:dispUnits>
      </c:valAx>
      <c:valAx>
        <c:axId val="154720256"/>
        <c:scaling>
          <c:orientation val="minMax"/>
          <c:min val="2"/>
        </c:scaling>
        <c:delete val="0"/>
        <c:axPos val="r"/>
        <c:numFmt formatCode="#,##0.0" sourceLinked="0"/>
        <c:majorTickMark val="out"/>
        <c:minorTickMark val="none"/>
        <c:tickLblPos val="nextTo"/>
        <c:txPr>
          <a:bodyPr/>
          <a:lstStyle/>
          <a:p>
            <a:pPr>
              <a:defRPr sz="1600" b="1">
                <a:solidFill>
                  <a:schemeClr val="tx1"/>
                </a:solidFill>
              </a:defRPr>
            </a:pPr>
            <a:endParaRPr lang="es-AR"/>
          </a:p>
        </c:txPr>
        <c:crossAx val="154718688"/>
        <c:crosses val="max"/>
        <c:crossBetween val="between"/>
        <c:majorUnit val="0.4"/>
        <c:minorUnit val="8.0000000000000016E-2"/>
      </c:valAx>
      <c:catAx>
        <c:axId val="154718688"/>
        <c:scaling>
          <c:orientation val="minMax"/>
        </c:scaling>
        <c:delete val="1"/>
        <c:axPos val="b"/>
        <c:numFmt formatCode="General" sourceLinked="1"/>
        <c:majorTickMark val="out"/>
        <c:minorTickMark val="none"/>
        <c:tickLblPos val="nextTo"/>
        <c:crossAx val="154720256"/>
        <c:crosses val="autoZero"/>
        <c:auto val="1"/>
        <c:lblAlgn val="ctr"/>
        <c:lblOffset val="100"/>
        <c:noMultiLvlLbl val="0"/>
      </c:catAx>
    </c:plotArea>
    <c:legend>
      <c:legendPos val="b"/>
      <c:overlay val="0"/>
      <c:txPr>
        <a:bodyPr/>
        <a:lstStyle/>
        <a:p>
          <a:pPr>
            <a:defRPr sz="2000"/>
          </a:pPr>
          <a:endParaRPr lang="es-AR"/>
        </a:p>
      </c:txPr>
    </c:legend>
    <c:plotVisOnly val="1"/>
    <c:dispBlanksAs val="gap"/>
    <c:showDLblsOverMax val="0"/>
  </c:chart>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a:t>Soybean Exporter</a:t>
            </a:r>
            <a:r>
              <a:rPr lang="en-US" sz="2400" baseline="0" dirty="0"/>
              <a:t> Ending Stocks</a:t>
            </a:r>
          </a:p>
          <a:p>
            <a:pPr>
              <a:defRPr sz="2400"/>
            </a:pPr>
            <a:r>
              <a:rPr lang="en-US" sz="2400" baseline="0" dirty="0"/>
              <a:t>Local Year Volume and Percent of Use</a:t>
            </a:r>
            <a:endParaRPr lang="en-US" sz="2400" dirty="0"/>
          </a:p>
        </c:rich>
      </c:tx>
      <c:overlay val="0"/>
    </c:title>
    <c:autoTitleDeleted val="0"/>
    <c:plotArea>
      <c:layout/>
      <c:barChart>
        <c:barDir val="col"/>
        <c:grouping val="clustered"/>
        <c:varyColors val="0"/>
        <c:ser>
          <c:idx val="2"/>
          <c:order val="0"/>
          <c:tx>
            <c:strRef>
              <c:f>Charts!$J$4</c:f>
              <c:strCache>
                <c:ptCount val="1"/>
                <c:pt idx="0">
                  <c:v>End Stl Lcl</c:v>
                </c:pt>
              </c:strCache>
            </c:strRef>
          </c:tx>
          <c:invertIfNegative val="0"/>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Charts!$K$4:$AB$4</c:f>
              <c:numCache>
                <c:formatCode>#,##0</c:formatCode>
                <c:ptCount val="18"/>
                <c:pt idx="0">
                  <c:v>8693</c:v>
                </c:pt>
                <c:pt idx="1">
                  <c:v>8413</c:v>
                </c:pt>
                <c:pt idx="2">
                  <c:v>11424</c:v>
                </c:pt>
                <c:pt idx="3">
                  <c:v>10562</c:v>
                </c:pt>
                <c:pt idx="4">
                  <c:v>10912</c:v>
                </c:pt>
                <c:pt idx="5">
                  <c:v>17566</c:v>
                </c:pt>
                <c:pt idx="6">
                  <c:v>23571</c:v>
                </c:pt>
                <c:pt idx="7">
                  <c:v>18790</c:v>
                </c:pt>
                <c:pt idx="8">
                  <c:v>10940</c:v>
                </c:pt>
                <c:pt idx="9">
                  <c:v>13170</c:v>
                </c:pt>
                <c:pt idx="10">
                  <c:v>15777</c:v>
                </c:pt>
                <c:pt idx="11">
                  <c:v>10297</c:v>
                </c:pt>
                <c:pt idx="12">
                  <c:v>12333</c:v>
                </c:pt>
                <c:pt idx="13">
                  <c:v>14973</c:v>
                </c:pt>
                <c:pt idx="14">
                  <c:v>17607</c:v>
                </c:pt>
                <c:pt idx="15">
                  <c:v>20474</c:v>
                </c:pt>
                <c:pt idx="16">
                  <c:v>34739</c:v>
                </c:pt>
                <c:pt idx="17">
                  <c:v>35829</c:v>
                </c:pt>
              </c:numCache>
            </c:numRef>
          </c:val>
          <c:extLst xmlns:c16r2="http://schemas.microsoft.com/office/drawing/2015/06/chart">
            <c:ext xmlns:c16="http://schemas.microsoft.com/office/drawing/2014/chart" uri="{C3380CC4-5D6E-409C-BE32-E72D297353CC}">
              <c16:uniqueId val="{00000000-3BFA-46CC-98DC-588D351FFA31}"/>
            </c:ext>
          </c:extLst>
        </c:ser>
        <c:dLbls>
          <c:showLegendKey val="0"/>
          <c:showVal val="0"/>
          <c:showCatName val="0"/>
          <c:showSerName val="0"/>
          <c:showPercent val="0"/>
          <c:showBubbleSize val="0"/>
        </c:dLbls>
        <c:gapWidth val="100"/>
        <c:axId val="154717512"/>
        <c:axId val="154717904"/>
      </c:barChart>
      <c:lineChart>
        <c:grouping val="standard"/>
        <c:varyColors val="0"/>
        <c:ser>
          <c:idx val="0"/>
          <c:order val="1"/>
          <c:tx>
            <c:strRef>
              <c:f>Charts!$J$8</c:f>
              <c:strCache>
                <c:ptCount val="1"/>
                <c:pt idx="0">
                  <c:v>Stk/Use</c:v>
                </c:pt>
              </c:strCache>
            </c:strRef>
          </c:tx>
          <c:spPr>
            <a:ln w="44450"/>
          </c:spPr>
          <c:marker>
            <c:symbol val="none"/>
          </c:marker>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Charts!$K$8:$AB$8</c:f>
              <c:numCache>
                <c:formatCode>0.0%</c:formatCode>
                <c:ptCount val="18"/>
                <c:pt idx="0">
                  <c:v>5.5949591947068972E-2</c:v>
                </c:pt>
                <c:pt idx="1">
                  <c:v>5.1732195343917944E-2</c:v>
                </c:pt>
                <c:pt idx="2">
                  <c:v>6.585614720785847E-2</c:v>
                </c:pt>
                <c:pt idx="3">
                  <c:v>6.2889262024698411E-2</c:v>
                </c:pt>
                <c:pt idx="4">
                  <c:v>5.8639868877126043E-2</c:v>
                </c:pt>
                <c:pt idx="5">
                  <c:v>9.2394763279840517E-2</c:v>
                </c:pt>
                <c:pt idx="6">
                  <c:v>0.11640517356326947</c:v>
                </c:pt>
                <c:pt idx="7">
                  <c:v>8.9740711907957266E-2</c:v>
                </c:pt>
                <c:pt idx="8">
                  <c:v>5.437646006262737E-2</c:v>
                </c:pt>
                <c:pt idx="9">
                  <c:v>5.8909042113032002E-2</c:v>
                </c:pt>
                <c:pt idx="10">
                  <c:v>6.9323244839313486E-2</c:v>
                </c:pt>
                <c:pt idx="11">
                  <c:v>4.5129423314604282E-2</c:v>
                </c:pt>
                <c:pt idx="12">
                  <c:v>5.2638093368274588E-2</c:v>
                </c:pt>
                <c:pt idx="13">
                  <c:v>5.8956246456246454E-2</c:v>
                </c:pt>
                <c:pt idx="14">
                  <c:v>6.2857000057120013E-2</c:v>
                </c:pt>
                <c:pt idx="15">
                  <c:v>7.0902190023687167E-2</c:v>
                </c:pt>
                <c:pt idx="16">
                  <c:v>0.11442320677468125</c:v>
                </c:pt>
                <c:pt idx="17">
                  <c:v>0.11397623705683066</c:v>
                </c:pt>
              </c:numCache>
            </c:numRef>
          </c:val>
          <c:smooth val="0"/>
          <c:extLst xmlns:c16r2="http://schemas.microsoft.com/office/drawing/2015/06/chart">
            <c:ext xmlns:c16="http://schemas.microsoft.com/office/drawing/2014/chart" uri="{C3380CC4-5D6E-409C-BE32-E72D297353CC}">
              <c16:uniqueId val="{00000001-3BFA-46CC-98DC-588D351FFA31}"/>
            </c:ext>
          </c:extLst>
        </c:ser>
        <c:dLbls>
          <c:showLegendKey val="0"/>
          <c:showVal val="0"/>
          <c:showCatName val="0"/>
          <c:showSerName val="0"/>
          <c:showPercent val="0"/>
          <c:showBubbleSize val="0"/>
        </c:dLbls>
        <c:marker val="1"/>
        <c:smooth val="0"/>
        <c:axId val="154719080"/>
        <c:axId val="154718296"/>
      </c:lineChart>
      <c:catAx>
        <c:axId val="154717512"/>
        <c:scaling>
          <c:orientation val="minMax"/>
        </c:scaling>
        <c:delete val="0"/>
        <c:axPos val="b"/>
        <c:numFmt formatCode="General" sourceLinked="0"/>
        <c:majorTickMark val="none"/>
        <c:minorTickMark val="none"/>
        <c:tickLblPos val="nextTo"/>
        <c:txPr>
          <a:bodyPr/>
          <a:lstStyle/>
          <a:p>
            <a:pPr>
              <a:defRPr sz="1800"/>
            </a:pPr>
            <a:endParaRPr lang="es-AR"/>
          </a:p>
        </c:txPr>
        <c:crossAx val="154717904"/>
        <c:crosses val="autoZero"/>
        <c:auto val="1"/>
        <c:lblAlgn val="ctr"/>
        <c:lblOffset val="100"/>
        <c:tickLblSkip val="4"/>
        <c:noMultiLvlLbl val="0"/>
      </c:catAx>
      <c:valAx>
        <c:axId val="154717904"/>
        <c:scaling>
          <c:orientation val="minMax"/>
        </c:scaling>
        <c:delete val="0"/>
        <c:axPos val="l"/>
        <c:majorGridlines/>
        <c:title>
          <c:tx>
            <c:rich>
              <a:bodyPr rot="-5400000" vert="horz"/>
              <a:lstStyle/>
              <a:p>
                <a:pPr>
                  <a:defRPr sz="1800"/>
                </a:pPr>
                <a:r>
                  <a:rPr lang="en-US" sz="1800"/>
                  <a:t>Million Tons</a:t>
                </a:r>
              </a:p>
            </c:rich>
          </c:tx>
          <c:overlay val="0"/>
        </c:title>
        <c:numFmt formatCode="#,##0" sourceLinked="1"/>
        <c:majorTickMark val="none"/>
        <c:minorTickMark val="none"/>
        <c:tickLblPos val="nextTo"/>
        <c:txPr>
          <a:bodyPr/>
          <a:lstStyle/>
          <a:p>
            <a:pPr>
              <a:defRPr sz="1800"/>
            </a:pPr>
            <a:endParaRPr lang="es-AR"/>
          </a:p>
        </c:txPr>
        <c:crossAx val="154717512"/>
        <c:crosses val="autoZero"/>
        <c:crossBetween val="between"/>
        <c:dispUnits>
          <c:builtInUnit val="thousands"/>
        </c:dispUnits>
      </c:valAx>
      <c:valAx>
        <c:axId val="154718296"/>
        <c:scaling>
          <c:orientation val="minMax"/>
        </c:scaling>
        <c:delete val="0"/>
        <c:axPos val="r"/>
        <c:numFmt formatCode="0%" sourceLinked="0"/>
        <c:majorTickMark val="out"/>
        <c:minorTickMark val="none"/>
        <c:tickLblPos val="nextTo"/>
        <c:txPr>
          <a:bodyPr/>
          <a:lstStyle/>
          <a:p>
            <a:pPr>
              <a:defRPr sz="1800"/>
            </a:pPr>
            <a:endParaRPr lang="es-AR"/>
          </a:p>
        </c:txPr>
        <c:crossAx val="154719080"/>
        <c:crosses val="max"/>
        <c:crossBetween val="between"/>
      </c:valAx>
      <c:catAx>
        <c:axId val="154719080"/>
        <c:scaling>
          <c:orientation val="minMax"/>
        </c:scaling>
        <c:delete val="1"/>
        <c:axPos val="b"/>
        <c:numFmt formatCode="General" sourceLinked="1"/>
        <c:majorTickMark val="out"/>
        <c:minorTickMark val="none"/>
        <c:tickLblPos val="nextTo"/>
        <c:crossAx val="154718296"/>
        <c:crosses val="autoZero"/>
        <c:auto val="1"/>
        <c:lblAlgn val="ctr"/>
        <c:lblOffset val="100"/>
        <c:noMultiLvlLbl val="0"/>
      </c:cat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a:t>Soybean Exporter</a:t>
            </a:r>
            <a:r>
              <a:rPr lang="en-US" sz="2000" baseline="0" dirty="0"/>
              <a:t> Ending Stocks</a:t>
            </a:r>
          </a:p>
          <a:p>
            <a:pPr>
              <a:defRPr sz="2000"/>
            </a:pPr>
            <a:r>
              <a:rPr lang="en-US" sz="2000" baseline="0" dirty="0"/>
              <a:t>Sept: Volume and Percent of Disappearance</a:t>
            </a:r>
            <a:endParaRPr lang="en-US" sz="2000" dirty="0"/>
          </a:p>
        </c:rich>
      </c:tx>
      <c:overlay val="0"/>
    </c:title>
    <c:autoTitleDeleted val="0"/>
    <c:plotArea>
      <c:layout/>
      <c:barChart>
        <c:barDir val="col"/>
        <c:grouping val="clustered"/>
        <c:varyColors val="0"/>
        <c:ser>
          <c:idx val="0"/>
          <c:order val="0"/>
          <c:tx>
            <c:strRef>
              <c:f>Charts!$J$2</c:f>
              <c:strCache>
                <c:ptCount val="1"/>
                <c:pt idx="0">
                  <c:v>End Stk</c:v>
                </c:pt>
              </c:strCache>
            </c:strRef>
          </c:tx>
          <c:spPr>
            <a:solidFill>
              <a:srgbClr val="FF0000"/>
            </a:solidFill>
          </c:spPr>
          <c:invertIfNegative val="0"/>
          <c:dPt>
            <c:idx val="17"/>
            <c:invertIfNegative val="0"/>
            <c:bubble3D val="0"/>
            <c:spPr>
              <a:pattFill prst="ltUpDiag">
                <a:fgClr>
                  <a:srgbClr val="FF0000"/>
                </a:fgClr>
                <a:bgClr>
                  <a:schemeClr val="bg1"/>
                </a:bgClr>
              </a:pattFill>
            </c:spPr>
            <c:extLst xmlns:c16r2="http://schemas.microsoft.com/office/drawing/2015/06/chart">
              <c:ext xmlns:c16="http://schemas.microsoft.com/office/drawing/2014/chart" uri="{C3380CC4-5D6E-409C-BE32-E72D297353CC}">
                <c16:uniqueId val="{00000001-090F-46B6-AFCE-97E4D6B3CDCA}"/>
              </c:ext>
            </c:extLst>
          </c:dPt>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Charts!$K$2:$AB$2</c:f>
              <c:numCache>
                <c:formatCode>#,##0</c:formatCode>
                <c:ptCount val="18"/>
                <c:pt idx="0">
                  <c:v>25912</c:v>
                </c:pt>
                <c:pt idx="1">
                  <c:v>30206</c:v>
                </c:pt>
                <c:pt idx="2">
                  <c:v>35897</c:v>
                </c:pt>
                <c:pt idx="3">
                  <c:v>33732</c:v>
                </c:pt>
                <c:pt idx="4">
                  <c:v>40636</c:v>
                </c:pt>
                <c:pt idx="5">
                  <c:v>47006</c:v>
                </c:pt>
                <c:pt idx="6">
                  <c:v>58278</c:v>
                </c:pt>
                <c:pt idx="7">
                  <c:v>47740</c:v>
                </c:pt>
                <c:pt idx="8">
                  <c:v>33066</c:v>
                </c:pt>
                <c:pt idx="9">
                  <c:v>43613</c:v>
                </c:pt>
                <c:pt idx="10">
                  <c:v>52080</c:v>
                </c:pt>
                <c:pt idx="11">
                  <c:v>33748</c:v>
                </c:pt>
                <c:pt idx="12">
                  <c:v>39556</c:v>
                </c:pt>
                <c:pt idx="13">
                  <c:v>44394</c:v>
                </c:pt>
                <c:pt idx="14">
                  <c:v>56782</c:v>
                </c:pt>
                <c:pt idx="15">
                  <c:v>56112</c:v>
                </c:pt>
                <c:pt idx="16">
                  <c:v>73142</c:v>
                </c:pt>
                <c:pt idx="17">
                  <c:v>74502</c:v>
                </c:pt>
              </c:numCache>
            </c:numRef>
          </c:val>
          <c:extLst xmlns:c16r2="http://schemas.microsoft.com/office/drawing/2015/06/chart">
            <c:ext xmlns:c16="http://schemas.microsoft.com/office/drawing/2014/chart" uri="{C3380CC4-5D6E-409C-BE32-E72D297353CC}">
              <c16:uniqueId val="{00000002-090F-46B6-AFCE-97E4D6B3CDCA}"/>
            </c:ext>
          </c:extLst>
        </c:ser>
        <c:dLbls>
          <c:showLegendKey val="0"/>
          <c:showVal val="0"/>
          <c:showCatName val="0"/>
          <c:showSerName val="0"/>
          <c:showPercent val="0"/>
          <c:showBubbleSize val="0"/>
        </c:dLbls>
        <c:gapWidth val="61"/>
        <c:axId val="155490624"/>
        <c:axId val="155490232"/>
      </c:barChart>
      <c:lineChart>
        <c:grouping val="standard"/>
        <c:varyColors val="0"/>
        <c:ser>
          <c:idx val="1"/>
          <c:order val="1"/>
          <c:tx>
            <c:strRef>
              <c:f>Charts!$J$3</c:f>
              <c:strCache>
                <c:ptCount val="1"/>
                <c:pt idx="0">
                  <c:v>Stk/Use</c:v>
                </c:pt>
              </c:strCache>
            </c:strRef>
          </c:tx>
          <c:spPr>
            <a:ln w="73025">
              <a:solidFill>
                <a:schemeClr val="accent1">
                  <a:lumMod val="60000"/>
                  <a:lumOff val="40000"/>
                </a:schemeClr>
              </a:solidFill>
            </a:ln>
          </c:spPr>
          <c:marker>
            <c:symbol val="none"/>
          </c:marker>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Charts!$K$3:$AB$3</c:f>
              <c:numCache>
                <c:formatCode>0%</c:formatCode>
                <c:ptCount val="18"/>
                <c:pt idx="0">
                  <c:v>0.1667739361017429</c:v>
                </c:pt>
                <c:pt idx="1">
                  <c:v>0.18573905771524848</c:v>
                </c:pt>
                <c:pt idx="2">
                  <c:v>0.2069361096218921</c:v>
                </c:pt>
                <c:pt idx="3">
                  <c:v>0.20085027330213281</c:v>
                </c:pt>
                <c:pt idx="4">
                  <c:v>0.21837332401859366</c:v>
                </c:pt>
                <c:pt idx="5">
                  <c:v>0.24724514646090082</c:v>
                </c:pt>
                <c:pt idx="6">
                  <c:v>0.28780538394299005</c:v>
                </c:pt>
                <c:pt idx="7">
                  <c:v>0.22800540641223416</c:v>
                </c:pt>
                <c:pt idx="8">
                  <c:v>0.1643521049753964</c:v>
                </c:pt>
                <c:pt idx="9">
                  <c:v>0.1950797307270816</c:v>
                </c:pt>
                <c:pt idx="10">
                  <c:v>0.22883657166961061</c:v>
                </c:pt>
                <c:pt idx="11">
                  <c:v>0.14790985510549337</c:v>
                </c:pt>
                <c:pt idx="12">
                  <c:v>0.16882773220428685</c:v>
                </c:pt>
                <c:pt idx="13">
                  <c:v>0.1748015498015498</c:v>
                </c:pt>
                <c:pt idx="14">
                  <c:v>0.20271177243388358</c:v>
                </c:pt>
                <c:pt idx="15">
                  <c:v>0.1943178512556967</c:v>
                </c:pt>
                <c:pt idx="16">
                  <c:v>0.24091488499708499</c:v>
                </c:pt>
                <c:pt idx="17" formatCode="General">
                  <c:v>0.23699957054921983</c:v>
                </c:pt>
              </c:numCache>
            </c:numRef>
          </c:val>
          <c:smooth val="0"/>
          <c:extLst xmlns:c16r2="http://schemas.microsoft.com/office/drawing/2015/06/chart">
            <c:ext xmlns:c16="http://schemas.microsoft.com/office/drawing/2014/chart" uri="{C3380CC4-5D6E-409C-BE32-E72D297353CC}">
              <c16:uniqueId val="{00000003-090F-46B6-AFCE-97E4D6B3CDCA}"/>
            </c:ext>
          </c:extLst>
        </c:ser>
        <c:dLbls>
          <c:showLegendKey val="0"/>
          <c:showVal val="0"/>
          <c:showCatName val="0"/>
          <c:showSerName val="0"/>
          <c:showPercent val="0"/>
          <c:showBubbleSize val="0"/>
        </c:dLbls>
        <c:marker val="1"/>
        <c:smooth val="0"/>
        <c:axId val="155489840"/>
        <c:axId val="155487488"/>
      </c:lineChart>
      <c:catAx>
        <c:axId val="155489840"/>
        <c:scaling>
          <c:orientation val="minMax"/>
        </c:scaling>
        <c:delete val="0"/>
        <c:axPos val="b"/>
        <c:numFmt formatCode="General" sourceLinked="0"/>
        <c:majorTickMark val="none"/>
        <c:minorTickMark val="none"/>
        <c:tickLblPos val="nextTo"/>
        <c:txPr>
          <a:bodyPr/>
          <a:lstStyle/>
          <a:p>
            <a:pPr>
              <a:defRPr sz="1800"/>
            </a:pPr>
            <a:endParaRPr lang="es-AR"/>
          </a:p>
        </c:txPr>
        <c:crossAx val="155487488"/>
        <c:crosses val="autoZero"/>
        <c:auto val="1"/>
        <c:lblAlgn val="ctr"/>
        <c:lblOffset val="100"/>
        <c:tickLblSkip val="4"/>
        <c:noMultiLvlLbl val="0"/>
      </c:catAx>
      <c:valAx>
        <c:axId val="155487488"/>
        <c:scaling>
          <c:orientation val="minMax"/>
        </c:scaling>
        <c:delete val="0"/>
        <c:axPos val="l"/>
        <c:majorGridlines/>
        <c:title>
          <c:tx>
            <c:rich>
              <a:bodyPr rot="-5400000" vert="horz"/>
              <a:lstStyle/>
              <a:p>
                <a:pPr>
                  <a:defRPr sz="1800"/>
                </a:pPr>
                <a:r>
                  <a:rPr lang="en-US" sz="1800" dirty="0"/>
                  <a:t>Percent</a:t>
                </a:r>
                <a:r>
                  <a:rPr lang="en-US" sz="1800" baseline="0" dirty="0"/>
                  <a:t> Disappearance</a:t>
                </a:r>
                <a:endParaRPr lang="en-US" sz="1800" dirty="0"/>
              </a:p>
            </c:rich>
          </c:tx>
          <c:layout>
            <c:manualLayout>
              <c:xMode val="edge"/>
              <c:yMode val="edge"/>
              <c:x val="1.1272141706924315E-2"/>
              <c:y val="0.36169562904340269"/>
            </c:manualLayout>
          </c:layout>
          <c:overlay val="0"/>
        </c:title>
        <c:numFmt formatCode="0%" sourceLinked="1"/>
        <c:majorTickMark val="none"/>
        <c:minorTickMark val="none"/>
        <c:tickLblPos val="nextTo"/>
        <c:txPr>
          <a:bodyPr/>
          <a:lstStyle/>
          <a:p>
            <a:pPr>
              <a:defRPr sz="1800"/>
            </a:pPr>
            <a:endParaRPr lang="es-AR"/>
          </a:p>
        </c:txPr>
        <c:crossAx val="155489840"/>
        <c:crosses val="autoZero"/>
        <c:crossBetween val="between"/>
      </c:valAx>
      <c:valAx>
        <c:axId val="155490232"/>
        <c:scaling>
          <c:orientation val="minMax"/>
        </c:scaling>
        <c:delete val="0"/>
        <c:axPos val="r"/>
        <c:numFmt formatCode="#,##0" sourceLinked="1"/>
        <c:majorTickMark val="out"/>
        <c:minorTickMark val="none"/>
        <c:tickLblPos val="nextTo"/>
        <c:txPr>
          <a:bodyPr/>
          <a:lstStyle/>
          <a:p>
            <a:pPr>
              <a:defRPr sz="1800"/>
            </a:pPr>
            <a:endParaRPr lang="es-AR"/>
          </a:p>
        </c:txPr>
        <c:crossAx val="155490624"/>
        <c:crosses val="max"/>
        <c:crossBetween val="between"/>
        <c:dispUnits>
          <c:builtInUnit val="thousands"/>
          <c:dispUnitsLbl>
            <c:layout>
              <c:manualLayout>
                <c:xMode val="edge"/>
                <c:yMode val="edge"/>
                <c:x val="0.9513628006644097"/>
                <c:y val="0.4179745298790572"/>
              </c:manualLayout>
            </c:layout>
            <c:tx>
              <c:rich>
                <a:bodyPr/>
                <a:lstStyle/>
                <a:p>
                  <a:pPr>
                    <a:defRPr sz="1800"/>
                  </a:pPr>
                  <a:r>
                    <a:rPr lang="en-US" sz="1800" dirty="0"/>
                    <a:t>Million</a:t>
                  </a:r>
                  <a:r>
                    <a:rPr lang="en-US" sz="1800" baseline="0" dirty="0"/>
                    <a:t> Tons</a:t>
                  </a:r>
                  <a:endParaRPr lang="en-US" sz="1800" dirty="0"/>
                </a:p>
              </c:rich>
            </c:tx>
          </c:dispUnitsLbl>
        </c:dispUnits>
      </c:valAx>
      <c:catAx>
        <c:axId val="155490624"/>
        <c:scaling>
          <c:orientation val="minMax"/>
        </c:scaling>
        <c:delete val="1"/>
        <c:axPos val="b"/>
        <c:numFmt formatCode="General" sourceLinked="1"/>
        <c:majorTickMark val="out"/>
        <c:minorTickMark val="none"/>
        <c:tickLblPos val="nextTo"/>
        <c:crossAx val="155490232"/>
        <c:crosses val="autoZero"/>
        <c:auto val="1"/>
        <c:lblAlgn val="ctr"/>
        <c:lblOffset val="100"/>
        <c:noMultiLvlLbl val="0"/>
      </c:cat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dirty="0">
                <a:solidFill>
                  <a:schemeClr val="tx1"/>
                </a:solidFill>
              </a:rPr>
              <a:t>Soybean Exporter Ending Stocks/Use</a:t>
            </a:r>
          </a:p>
          <a:p>
            <a:pPr>
              <a:defRPr sz="2000">
                <a:solidFill>
                  <a:schemeClr val="tx1"/>
                </a:solidFill>
              </a:defRPr>
            </a:pPr>
            <a:r>
              <a:rPr lang="en-US" sz="2000" dirty="0">
                <a:solidFill>
                  <a:schemeClr val="tx1"/>
                </a:solidFill>
              </a:rPr>
              <a:t>U.S.</a:t>
            </a:r>
            <a:r>
              <a:rPr lang="en-US" sz="2000" baseline="0" dirty="0">
                <a:solidFill>
                  <a:schemeClr val="tx1"/>
                </a:solidFill>
              </a:rPr>
              <a:t> Cash Price ($/BU)</a:t>
            </a:r>
            <a:endParaRPr lang="en-US" sz="2000" dirty="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barChart>
        <c:barDir val="col"/>
        <c:grouping val="clustered"/>
        <c:varyColors val="0"/>
        <c:ser>
          <c:idx val="0"/>
          <c:order val="0"/>
          <c:tx>
            <c:strRef>
              <c:f>Charts!$J$3</c:f>
              <c:strCache>
                <c:ptCount val="1"/>
                <c:pt idx="0">
                  <c:v>Stk/Use</c:v>
                </c:pt>
              </c:strCache>
            </c:strRef>
          </c:tx>
          <c:spPr>
            <a:solidFill>
              <a:schemeClr val="accent4">
                <a:lumMod val="60000"/>
                <a:lumOff val="40000"/>
              </a:schemeClr>
            </a:solidFill>
            <a:ln>
              <a:noFill/>
            </a:ln>
            <a:effectLst/>
          </c:spPr>
          <c:invertIfNegative val="0"/>
          <c:dPt>
            <c:idx val="17"/>
            <c:invertIfNegative val="0"/>
            <c:bubble3D val="0"/>
            <c:spPr>
              <a:pattFill prst="pct60">
                <a:fgClr>
                  <a:schemeClr val="accent4">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1-F3DA-41F1-A523-6BCB72489F3C}"/>
              </c:ext>
            </c:extLst>
          </c:dPt>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Charts!$K$3:$AB$3</c:f>
              <c:numCache>
                <c:formatCode>0%</c:formatCode>
                <c:ptCount val="18"/>
                <c:pt idx="0">
                  <c:v>0.1667739361017429</c:v>
                </c:pt>
                <c:pt idx="1">
                  <c:v>0.18573905771524848</c:v>
                </c:pt>
                <c:pt idx="2">
                  <c:v>0.2069361096218921</c:v>
                </c:pt>
                <c:pt idx="3">
                  <c:v>0.20085027330213281</c:v>
                </c:pt>
                <c:pt idx="4">
                  <c:v>0.21837332401859366</c:v>
                </c:pt>
                <c:pt idx="5">
                  <c:v>0.24724514646090082</c:v>
                </c:pt>
                <c:pt idx="6">
                  <c:v>0.28780538394299005</c:v>
                </c:pt>
                <c:pt idx="7">
                  <c:v>0.22800540641223416</c:v>
                </c:pt>
                <c:pt idx="8">
                  <c:v>0.1643521049753964</c:v>
                </c:pt>
                <c:pt idx="9">
                  <c:v>0.1950797307270816</c:v>
                </c:pt>
                <c:pt idx="10">
                  <c:v>0.22883657166961061</c:v>
                </c:pt>
                <c:pt idx="11">
                  <c:v>0.14790985510549337</c:v>
                </c:pt>
                <c:pt idx="12">
                  <c:v>0.16882773220428685</c:v>
                </c:pt>
                <c:pt idx="13">
                  <c:v>0.1748015498015498</c:v>
                </c:pt>
                <c:pt idx="14">
                  <c:v>0.20271177243388358</c:v>
                </c:pt>
                <c:pt idx="15">
                  <c:v>0.1943178512556967</c:v>
                </c:pt>
                <c:pt idx="16">
                  <c:v>0.24091488499708499</c:v>
                </c:pt>
                <c:pt idx="17" formatCode="General">
                  <c:v>0.23699957054921983</c:v>
                </c:pt>
              </c:numCache>
            </c:numRef>
          </c:val>
          <c:extLst xmlns:c16r2="http://schemas.microsoft.com/office/drawing/2015/06/chart">
            <c:ext xmlns:c16="http://schemas.microsoft.com/office/drawing/2014/chart" uri="{C3380CC4-5D6E-409C-BE32-E72D297353CC}">
              <c16:uniqueId val="{00000002-F3DA-41F1-A523-6BCB72489F3C}"/>
            </c:ext>
          </c:extLst>
        </c:ser>
        <c:dLbls>
          <c:showLegendKey val="0"/>
          <c:showVal val="0"/>
          <c:showCatName val="0"/>
          <c:showSerName val="0"/>
          <c:showPercent val="0"/>
          <c:showBubbleSize val="0"/>
        </c:dLbls>
        <c:gapWidth val="150"/>
        <c:axId val="155493368"/>
        <c:axId val="155493760"/>
      </c:barChart>
      <c:lineChart>
        <c:grouping val="standard"/>
        <c:varyColors val="0"/>
        <c:ser>
          <c:idx val="1"/>
          <c:order val="1"/>
          <c:tx>
            <c:strRef>
              <c:f>Charts!$J$5</c:f>
              <c:strCache>
                <c:ptCount val="1"/>
                <c:pt idx="0">
                  <c:v>Avg Price</c:v>
                </c:pt>
              </c:strCache>
            </c:strRef>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A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Charts!$K$1:$AB$1</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Charts!$K$5:$AB$5</c:f>
              <c:numCache>
                <c:formatCode>"$"#,##0.00</c:formatCode>
                <c:ptCount val="18"/>
                <c:pt idx="0">
                  <c:v>4.54</c:v>
                </c:pt>
                <c:pt idx="1">
                  <c:v>4.38</c:v>
                </c:pt>
                <c:pt idx="2">
                  <c:v>5.53</c:v>
                </c:pt>
                <c:pt idx="3">
                  <c:v>7.34</c:v>
                </c:pt>
                <c:pt idx="4">
                  <c:v>5.74</c:v>
                </c:pt>
                <c:pt idx="5">
                  <c:v>5.66</c:v>
                </c:pt>
                <c:pt idx="6">
                  <c:v>6.43</c:v>
                </c:pt>
                <c:pt idx="7">
                  <c:v>10.1</c:v>
                </c:pt>
                <c:pt idx="8">
                  <c:v>9.9700000000000006</c:v>
                </c:pt>
                <c:pt idx="9">
                  <c:v>9.59</c:v>
                </c:pt>
                <c:pt idx="10">
                  <c:v>11.3</c:v>
                </c:pt>
                <c:pt idx="11">
                  <c:v>12.5</c:v>
                </c:pt>
                <c:pt idx="12">
                  <c:v>14.4</c:v>
                </c:pt>
                <c:pt idx="13">
                  <c:v>13</c:v>
                </c:pt>
                <c:pt idx="14">
                  <c:v>10.1</c:v>
                </c:pt>
                <c:pt idx="15">
                  <c:v>8.9499999999999993</c:v>
                </c:pt>
                <c:pt idx="16">
                  <c:v>9.5</c:v>
                </c:pt>
                <c:pt idx="17">
                  <c:v>9.3000000000000007</c:v>
                </c:pt>
              </c:numCache>
            </c:numRef>
          </c:val>
          <c:smooth val="0"/>
          <c:extLst xmlns:c16r2="http://schemas.microsoft.com/office/drawing/2015/06/chart">
            <c:ext xmlns:c16="http://schemas.microsoft.com/office/drawing/2014/chart" uri="{C3380CC4-5D6E-409C-BE32-E72D297353CC}">
              <c16:uniqueId val="{00000003-F3DA-41F1-A523-6BCB72489F3C}"/>
            </c:ext>
          </c:extLst>
        </c:ser>
        <c:dLbls>
          <c:showLegendKey val="0"/>
          <c:showVal val="0"/>
          <c:showCatName val="0"/>
          <c:showSerName val="0"/>
          <c:showPercent val="0"/>
          <c:showBubbleSize val="0"/>
        </c:dLbls>
        <c:marker val="1"/>
        <c:smooth val="0"/>
        <c:axId val="155494936"/>
        <c:axId val="155494544"/>
      </c:lineChart>
      <c:valAx>
        <c:axId val="155493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5493368"/>
        <c:crosses val="autoZero"/>
        <c:crossBetween val="between"/>
      </c:valAx>
      <c:catAx>
        <c:axId val="155493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5493760"/>
        <c:crosses val="autoZero"/>
        <c:auto val="1"/>
        <c:lblAlgn val="ctr"/>
        <c:lblOffset val="100"/>
        <c:noMultiLvlLbl val="0"/>
      </c:catAx>
      <c:valAx>
        <c:axId val="155494544"/>
        <c:scaling>
          <c:orientation val="minMax"/>
        </c:scaling>
        <c:delete val="0"/>
        <c:axPos val="r"/>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5494936"/>
        <c:crosses val="max"/>
        <c:crossBetween val="between"/>
      </c:valAx>
      <c:catAx>
        <c:axId val="155494936"/>
        <c:scaling>
          <c:orientation val="minMax"/>
        </c:scaling>
        <c:delete val="1"/>
        <c:axPos val="b"/>
        <c:numFmt formatCode="General" sourceLinked="1"/>
        <c:majorTickMark val="none"/>
        <c:minorTickMark val="none"/>
        <c:tickLblPos val="nextTo"/>
        <c:crossAx val="15549454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Trends</a:t>
            </a:r>
            <a:r>
              <a:rPr lang="en-US" sz="2000" baseline="0"/>
              <a:t> in Global Soybean Imports</a:t>
            </a:r>
            <a:endParaRPr lang="en-US" sz="2000"/>
          </a:p>
        </c:rich>
      </c:tx>
      <c:overlay val="0"/>
    </c:title>
    <c:autoTitleDeleted val="0"/>
    <c:plotArea>
      <c:layout/>
      <c:lineChart>
        <c:grouping val="standard"/>
        <c:varyColors val="0"/>
        <c:ser>
          <c:idx val="0"/>
          <c:order val="0"/>
          <c:tx>
            <c:strRef>
              <c:f>Charts!$B$69</c:f>
              <c:strCache>
                <c:ptCount val="1"/>
                <c:pt idx="0">
                  <c:v>China</c:v>
                </c:pt>
              </c:strCache>
            </c:strRef>
          </c:tx>
          <c:spPr>
            <a:ln w="50800"/>
          </c:spPr>
          <c:marker>
            <c:symbol val="none"/>
          </c:marker>
          <c:cat>
            <c:strRef>
              <c:f>Charts!$C$68:$Y$68</c:f>
              <c:strCache>
                <c:ptCount val="23"/>
                <c:pt idx="0">
                  <c:v>1995/1996</c:v>
                </c:pt>
                <c:pt idx="1">
                  <c:v>1996/1997</c:v>
                </c:pt>
                <c:pt idx="2">
                  <c:v>1997/1998</c:v>
                </c:pt>
                <c:pt idx="3">
                  <c:v>1998/1999</c:v>
                </c:pt>
                <c:pt idx="4">
                  <c:v>1999/2000</c:v>
                </c:pt>
                <c:pt idx="5">
                  <c:v>2000/2001</c:v>
                </c:pt>
                <c:pt idx="6">
                  <c:v>2001/2002</c:v>
                </c:pt>
                <c:pt idx="7">
                  <c:v>2002/2003</c:v>
                </c:pt>
                <c:pt idx="8">
                  <c:v>2003/2004</c:v>
                </c:pt>
                <c:pt idx="9">
                  <c:v>2004/2005</c:v>
                </c:pt>
                <c:pt idx="10">
                  <c:v>2005/2006</c:v>
                </c:pt>
                <c:pt idx="11">
                  <c:v>2006/2007</c:v>
                </c:pt>
                <c:pt idx="12">
                  <c:v>2007/2008</c:v>
                </c:pt>
                <c:pt idx="13">
                  <c:v>2008/2009</c:v>
                </c:pt>
                <c:pt idx="14">
                  <c:v>2009/2010</c:v>
                </c:pt>
                <c:pt idx="15">
                  <c:v>2010/2011</c:v>
                </c:pt>
                <c:pt idx="16">
                  <c:v>2011/2012</c:v>
                </c:pt>
                <c:pt idx="17">
                  <c:v>2012/2013</c:v>
                </c:pt>
                <c:pt idx="18">
                  <c:v>2013/2014</c:v>
                </c:pt>
                <c:pt idx="19">
                  <c:v>2014/2015</c:v>
                </c:pt>
                <c:pt idx="20">
                  <c:v>2015/2016</c:v>
                </c:pt>
                <c:pt idx="21">
                  <c:v>2016/2017</c:v>
                </c:pt>
                <c:pt idx="22">
                  <c:v>2017/2018</c:v>
                </c:pt>
              </c:strCache>
            </c:strRef>
          </c:cat>
          <c:val>
            <c:numRef>
              <c:f>Charts!$C$69:$Y$69</c:f>
              <c:numCache>
                <c:formatCode>#,##0</c:formatCode>
                <c:ptCount val="23"/>
                <c:pt idx="0" formatCode="General">
                  <c:v>795</c:v>
                </c:pt>
                <c:pt idx="1">
                  <c:v>2274</c:v>
                </c:pt>
                <c:pt idx="2">
                  <c:v>2940</c:v>
                </c:pt>
                <c:pt idx="3">
                  <c:v>3850</c:v>
                </c:pt>
                <c:pt idx="4">
                  <c:v>10100</c:v>
                </c:pt>
                <c:pt idx="5">
                  <c:v>13245</c:v>
                </c:pt>
                <c:pt idx="6">
                  <c:v>10385</c:v>
                </c:pt>
                <c:pt idx="7">
                  <c:v>21417</c:v>
                </c:pt>
                <c:pt idx="8">
                  <c:v>16933</c:v>
                </c:pt>
                <c:pt idx="9">
                  <c:v>25802</c:v>
                </c:pt>
                <c:pt idx="10">
                  <c:v>28317</c:v>
                </c:pt>
                <c:pt idx="11">
                  <c:v>28726</c:v>
                </c:pt>
                <c:pt idx="12">
                  <c:v>37816</c:v>
                </c:pt>
                <c:pt idx="13">
                  <c:v>41098</c:v>
                </c:pt>
                <c:pt idx="14">
                  <c:v>50338</c:v>
                </c:pt>
                <c:pt idx="15">
                  <c:v>52339</c:v>
                </c:pt>
                <c:pt idx="16">
                  <c:v>59231</c:v>
                </c:pt>
                <c:pt idx="17">
                  <c:v>59865</c:v>
                </c:pt>
                <c:pt idx="18">
                  <c:v>70364</c:v>
                </c:pt>
                <c:pt idx="19">
                  <c:v>78350</c:v>
                </c:pt>
                <c:pt idx="20">
                  <c:v>83230</c:v>
                </c:pt>
                <c:pt idx="21">
                  <c:v>92000</c:v>
                </c:pt>
                <c:pt idx="22">
                  <c:v>95000</c:v>
                </c:pt>
              </c:numCache>
            </c:numRef>
          </c:val>
          <c:smooth val="0"/>
          <c:extLst xmlns:c16r2="http://schemas.microsoft.com/office/drawing/2015/06/chart">
            <c:ext xmlns:c16="http://schemas.microsoft.com/office/drawing/2014/chart" uri="{C3380CC4-5D6E-409C-BE32-E72D297353CC}">
              <c16:uniqueId val="{00000000-B163-439F-B929-9B6429C79E35}"/>
            </c:ext>
          </c:extLst>
        </c:ser>
        <c:ser>
          <c:idx val="1"/>
          <c:order val="1"/>
          <c:tx>
            <c:strRef>
              <c:f>Charts!$B$70</c:f>
              <c:strCache>
                <c:ptCount val="1"/>
                <c:pt idx="0">
                  <c:v>EU</c:v>
                </c:pt>
              </c:strCache>
            </c:strRef>
          </c:tx>
          <c:spPr>
            <a:ln w="50800"/>
          </c:spPr>
          <c:marker>
            <c:symbol val="none"/>
          </c:marker>
          <c:cat>
            <c:strRef>
              <c:f>Charts!$C$68:$Y$68</c:f>
              <c:strCache>
                <c:ptCount val="23"/>
                <c:pt idx="0">
                  <c:v>1995/1996</c:v>
                </c:pt>
                <c:pt idx="1">
                  <c:v>1996/1997</c:v>
                </c:pt>
                <c:pt idx="2">
                  <c:v>1997/1998</c:v>
                </c:pt>
                <c:pt idx="3">
                  <c:v>1998/1999</c:v>
                </c:pt>
                <c:pt idx="4">
                  <c:v>1999/2000</c:v>
                </c:pt>
                <c:pt idx="5">
                  <c:v>2000/2001</c:v>
                </c:pt>
                <c:pt idx="6">
                  <c:v>2001/2002</c:v>
                </c:pt>
                <c:pt idx="7">
                  <c:v>2002/2003</c:v>
                </c:pt>
                <c:pt idx="8">
                  <c:v>2003/2004</c:v>
                </c:pt>
                <c:pt idx="9">
                  <c:v>2004/2005</c:v>
                </c:pt>
                <c:pt idx="10">
                  <c:v>2005/2006</c:v>
                </c:pt>
                <c:pt idx="11">
                  <c:v>2006/2007</c:v>
                </c:pt>
                <c:pt idx="12">
                  <c:v>2007/2008</c:v>
                </c:pt>
                <c:pt idx="13">
                  <c:v>2008/2009</c:v>
                </c:pt>
                <c:pt idx="14">
                  <c:v>2009/2010</c:v>
                </c:pt>
                <c:pt idx="15">
                  <c:v>2010/2011</c:v>
                </c:pt>
                <c:pt idx="16">
                  <c:v>2011/2012</c:v>
                </c:pt>
                <c:pt idx="17">
                  <c:v>2012/2013</c:v>
                </c:pt>
                <c:pt idx="18">
                  <c:v>2013/2014</c:v>
                </c:pt>
                <c:pt idx="19">
                  <c:v>2014/2015</c:v>
                </c:pt>
                <c:pt idx="20">
                  <c:v>2015/2016</c:v>
                </c:pt>
                <c:pt idx="21">
                  <c:v>2016/2017</c:v>
                </c:pt>
                <c:pt idx="22">
                  <c:v>2017/2018</c:v>
                </c:pt>
              </c:strCache>
            </c:strRef>
          </c:cat>
          <c:val>
            <c:numRef>
              <c:f>Charts!$C$70:$Y$70</c:f>
              <c:numCache>
                <c:formatCode>#,##0</c:formatCode>
                <c:ptCount val="23"/>
                <c:pt idx="0">
                  <c:v>14717</c:v>
                </c:pt>
                <c:pt idx="1">
                  <c:v>14826</c:v>
                </c:pt>
                <c:pt idx="2">
                  <c:v>15320</c:v>
                </c:pt>
                <c:pt idx="3">
                  <c:v>14997</c:v>
                </c:pt>
                <c:pt idx="4">
                  <c:v>14122</c:v>
                </c:pt>
                <c:pt idx="5">
                  <c:v>17675</c:v>
                </c:pt>
                <c:pt idx="6">
                  <c:v>18783</c:v>
                </c:pt>
                <c:pt idx="7">
                  <c:v>17023</c:v>
                </c:pt>
                <c:pt idx="8">
                  <c:v>14751</c:v>
                </c:pt>
                <c:pt idx="9">
                  <c:v>14591</c:v>
                </c:pt>
                <c:pt idx="10">
                  <c:v>14014</c:v>
                </c:pt>
                <c:pt idx="11">
                  <c:v>15181</c:v>
                </c:pt>
                <c:pt idx="12">
                  <c:v>15139</c:v>
                </c:pt>
                <c:pt idx="13">
                  <c:v>13213</c:v>
                </c:pt>
                <c:pt idx="14">
                  <c:v>12683</c:v>
                </c:pt>
                <c:pt idx="15">
                  <c:v>12472</c:v>
                </c:pt>
                <c:pt idx="16">
                  <c:v>12070</c:v>
                </c:pt>
                <c:pt idx="17">
                  <c:v>12538</c:v>
                </c:pt>
                <c:pt idx="18">
                  <c:v>13293</c:v>
                </c:pt>
                <c:pt idx="19">
                  <c:v>13914</c:v>
                </c:pt>
                <c:pt idx="20">
                  <c:v>15006</c:v>
                </c:pt>
                <c:pt idx="21">
                  <c:v>13500</c:v>
                </c:pt>
                <c:pt idx="22">
                  <c:v>14500</c:v>
                </c:pt>
              </c:numCache>
            </c:numRef>
          </c:val>
          <c:smooth val="0"/>
          <c:extLst xmlns:c16r2="http://schemas.microsoft.com/office/drawing/2015/06/chart">
            <c:ext xmlns:c16="http://schemas.microsoft.com/office/drawing/2014/chart" uri="{C3380CC4-5D6E-409C-BE32-E72D297353CC}">
              <c16:uniqueId val="{00000001-B163-439F-B929-9B6429C79E35}"/>
            </c:ext>
          </c:extLst>
        </c:ser>
        <c:ser>
          <c:idx val="2"/>
          <c:order val="2"/>
          <c:tx>
            <c:strRef>
              <c:f>Charts!$B$71</c:f>
              <c:strCache>
                <c:ptCount val="1"/>
                <c:pt idx="0">
                  <c:v>Other</c:v>
                </c:pt>
              </c:strCache>
            </c:strRef>
          </c:tx>
          <c:spPr>
            <a:ln w="50800">
              <a:solidFill>
                <a:srgbClr val="00B050"/>
              </a:solidFill>
            </a:ln>
          </c:spPr>
          <c:marker>
            <c:symbol val="none"/>
          </c:marker>
          <c:cat>
            <c:strRef>
              <c:f>Charts!$C$68:$Y$68</c:f>
              <c:strCache>
                <c:ptCount val="23"/>
                <c:pt idx="0">
                  <c:v>1995/1996</c:v>
                </c:pt>
                <c:pt idx="1">
                  <c:v>1996/1997</c:v>
                </c:pt>
                <c:pt idx="2">
                  <c:v>1997/1998</c:v>
                </c:pt>
                <c:pt idx="3">
                  <c:v>1998/1999</c:v>
                </c:pt>
                <c:pt idx="4">
                  <c:v>1999/2000</c:v>
                </c:pt>
                <c:pt idx="5">
                  <c:v>2000/2001</c:v>
                </c:pt>
                <c:pt idx="6">
                  <c:v>2001/2002</c:v>
                </c:pt>
                <c:pt idx="7">
                  <c:v>2002/2003</c:v>
                </c:pt>
                <c:pt idx="8">
                  <c:v>2003/2004</c:v>
                </c:pt>
                <c:pt idx="9">
                  <c:v>2004/2005</c:v>
                </c:pt>
                <c:pt idx="10">
                  <c:v>2005/2006</c:v>
                </c:pt>
                <c:pt idx="11">
                  <c:v>2006/2007</c:v>
                </c:pt>
                <c:pt idx="12">
                  <c:v>2007/2008</c:v>
                </c:pt>
                <c:pt idx="13">
                  <c:v>2008/2009</c:v>
                </c:pt>
                <c:pt idx="14">
                  <c:v>2009/2010</c:v>
                </c:pt>
                <c:pt idx="15">
                  <c:v>2010/2011</c:v>
                </c:pt>
                <c:pt idx="16">
                  <c:v>2011/2012</c:v>
                </c:pt>
                <c:pt idx="17">
                  <c:v>2012/2013</c:v>
                </c:pt>
                <c:pt idx="18">
                  <c:v>2013/2014</c:v>
                </c:pt>
                <c:pt idx="19">
                  <c:v>2014/2015</c:v>
                </c:pt>
                <c:pt idx="20">
                  <c:v>2015/2016</c:v>
                </c:pt>
                <c:pt idx="21">
                  <c:v>2016/2017</c:v>
                </c:pt>
                <c:pt idx="22">
                  <c:v>2017/2018</c:v>
                </c:pt>
              </c:strCache>
            </c:strRef>
          </c:cat>
          <c:val>
            <c:numRef>
              <c:f>Charts!$C$71:$Y$71</c:f>
              <c:numCache>
                <c:formatCode>#,##0</c:formatCode>
                <c:ptCount val="23"/>
                <c:pt idx="0">
                  <c:v>16950</c:v>
                </c:pt>
                <c:pt idx="1">
                  <c:v>18531</c:v>
                </c:pt>
                <c:pt idx="2">
                  <c:v>19904</c:v>
                </c:pt>
                <c:pt idx="3">
                  <c:v>19703</c:v>
                </c:pt>
                <c:pt idx="4">
                  <c:v>21300</c:v>
                </c:pt>
                <c:pt idx="5">
                  <c:v>22169</c:v>
                </c:pt>
                <c:pt idx="6">
                  <c:v>25189</c:v>
                </c:pt>
                <c:pt idx="7">
                  <c:v>24445</c:v>
                </c:pt>
                <c:pt idx="8">
                  <c:v>22353</c:v>
                </c:pt>
                <c:pt idx="9">
                  <c:v>23168</c:v>
                </c:pt>
                <c:pt idx="10">
                  <c:v>21769</c:v>
                </c:pt>
                <c:pt idx="11">
                  <c:v>25139</c:v>
                </c:pt>
                <c:pt idx="12">
                  <c:v>25727</c:v>
                </c:pt>
                <c:pt idx="13">
                  <c:v>23592</c:v>
                </c:pt>
                <c:pt idx="14">
                  <c:v>24481</c:v>
                </c:pt>
                <c:pt idx="15">
                  <c:v>24975</c:v>
                </c:pt>
                <c:pt idx="16">
                  <c:v>23251</c:v>
                </c:pt>
                <c:pt idx="17">
                  <c:v>24789</c:v>
                </c:pt>
                <c:pt idx="18">
                  <c:v>29411</c:v>
                </c:pt>
                <c:pt idx="19">
                  <c:v>32098</c:v>
                </c:pt>
                <c:pt idx="20">
                  <c:v>35089</c:v>
                </c:pt>
                <c:pt idx="21">
                  <c:v>37349</c:v>
                </c:pt>
                <c:pt idx="22">
                  <c:v>39359</c:v>
                </c:pt>
              </c:numCache>
            </c:numRef>
          </c:val>
          <c:smooth val="0"/>
          <c:extLst xmlns:c16r2="http://schemas.microsoft.com/office/drawing/2015/06/chart">
            <c:ext xmlns:c16="http://schemas.microsoft.com/office/drawing/2014/chart" uri="{C3380CC4-5D6E-409C-BE32-E72D297353CC}">
              <c16:uniqueId val="{00000002-B163-439F-B929-9B6429C79E35}"/>
            </c:ext>
          </c:extLst>
        </c:ser>
        <c:dLbls>
          <c:showLegendKey val="0"/>
          <c:showVal val="0"/>
          <c:showCatName val="0"/>
          <c:showSerName val="0"/>
          <c:showPercent val="0"/>
          <c:showBubbleSize val="0"/>
        </c:dLbls>
        <c:smooth val="0"/>
        <c:axId val="155491016"/>
        <c:axId val="155491408"/>
      </c:lineChart>
      <c:catAx>
        <c:axId val="155491016"/>
        <c:scaling>
          <c:orientation val="minMax"/>
        </c:scaling>
        <c:delete val="0"/>
        <c:axPos val="b"/>
        <c:numFmt formatCode="General" sourceLinked="0"/>
        <c:majorTickMark val="none"/>
        <c:minorTickMark val="none"/>
        <c:tickLblPos val="nextTo"/>
        <c:txPr>
          <a:bodyPr/>
          <a:lstStyle/>
          <a:p>
            <a:pPr>
              <a:defRPr sz="1600"/>
            </a:pPr>
            <a:endParaRPr lang="es-AR"/>
          </a:p>
        </c:txPr>
        <c:crossAx val="155491408"/>
        <c:crosses val="autoZero"/>
        <c:auto val="1"/>
        <c:lblAlgn val="ctr"/>
        <c:lblOffset val="100"/>
        <c:tickLblSkip val="7"/>
        <c:noMultiLvlLbl val="0"/>
      </c:catAx>
      <c:valAx>
        <c:axId val="155491408"/>
        <c:scaling>
          <c:orientation val="minMax"/>
        </c:scaling>
        <c:delete val="0"/>
        <c:axPos val="l"/>
        <c:majorGridlines/>
        <c:title>
          <c:tx>
            <c:rich>
              <a:bodyPr/>
              <a:lstStyle/>
              <a:p>
                <a:pPr>
                  <a:defRPr sz="1600"/>
                </a:pPr>
                <a:r>
                  <a:rPr lang="en-US" sz="1600"/>
                  <a:t>Million Tons</a:t>
                </a:r>
              </a:p>
            </c:rich>
          </c:tx>
          <c:overlay val="0"/>
        </c:title>
        <c:numFmt formatCode="General" sourceLinked="1"/>
        <c:majorTickMark val="none"/>
        <c:minorTickMark val="none"/>
        <c:tickLblPos val="nextTo"/>
        <c:txPr>
          <a:bodyPr/>
          <a:lstStyle/>
          <a:p>
            <a:pPr>
              <a:defRPr sz="1600"/>
            </a:pPr>
            <a:endParaRPr lang="es-AR"/>
          </a:p>
        </c:txPr>
        <c:crossAx val="155491016"/>
        <c:crosses val="autoZero"/>
        <c:crossBetween val="between"/>
        <c:dispUnits>
          <c:builtInUnit val="thousands"/>
        </c:dispUnits>
      </c:valAx>
    </c:plotArea>
    <c:legend>
      <c:legendPos val="b"/>
      <c:overlay val="0"/>
      <c:txPr>
        <a:bodyPr/>
        <a:lstStyle/>
        <a:p>
          <a:pPr>
            <a:defRPr sz="1600"/>
          </a:pPr>
          <a:endParaRPr lang="es-AR"/>
        </a:p>
      </c:txPr>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dirty="0"/>
              <a:t>Trends</a:t>
            </a:r>
            <a:r>
              <a:rPr lang="en-US" sz="2400" baseline="0" dirty="0"/>
              <a:t> in Soybean Meal Imports</a:t>
            </a:r>
          </a:p>
          <a:p>
            <a:pPr>
              <a:defRPr/>
            </a:pPr>
            <a:r>
              <a:rPr lang="en-US" sz="1600" baseline="0" dirty="0">
                <a:solidFill>
                  <a:srgbClr val="FF0000"/>
                </a:solidFill>
              </a:rPr>
              <a:t>Meal </a:t>
            </a:r>
            <a:r>
              <a:rPr lang="en-US" sz="1600" baseline="0" dirty="0"/>
              <a:t>&amp; </a:t>
            </a:r>
            <a:r>
              <a:rPr lang="en-US" sz="1600" baseline="0" dirty="0">
                <a:solidFill>
                  <a:srgbClr val="0070C0"/>
                </a:solidFill>
              </a:rPr>
              <a:t>Bean Equivalent </a:t>
            </a:r>
            <a:r>
              <a:rPr lang="en-US" sz="1600" baseline="0" dirty="0"/>
              <a:t>(excluding China)</a:t>
            </a:r>
            <a:endParaRPr lang="en-US" sz="16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AR"/>
        </a:p>
      </c:txPr>
    </c:title>
    <c:autoTitleDeleted val="0"/>
    <c:plotArea>
      <c:layout/>
      <c:lineChart>
        <c:grouping val="standard"/>
        <c:varyColors val="0"/>
        <c:ser>
          <c:idx val="1"/>
          <c:order val="0"/>
          <c:tx>
            <c:strRef>
              <c:f>'E:\[world soymeal imports.xls]world soymeal imports'!$C$3</c:f>
              <c:strCache>
                <c:ptCount val="1"/>
              </c:strCache>
            </c:strRef>
          </c:tx>
          <c:spPr>
            <a:ln w="12700" cap="rnd">
              <a:solidFill>
                <a:srgbClr val="FF0000"/>
              </a:solidFill>
              <a:round/>
            </a:ln>
            <a:effectLst/>
          </c:spPr>
          <c:marker>
            <c:symbol val="none"/>
          </c:marker>
          <c:trendline>
            <c:spPr>
              <a:ln w="50800" cap="rnd">
                <a:solidFill>
                  <a:srgbClr val="FF0000"/>
                </a:solidFill>
                <a:prstDash val="sysDot"/>
              </a:ln>
              <a:effectLst/>
            </c:spPr>
            <c:trendlineType val="linear"/>
            <c:dispRSqr val="0"/>
            <c:dispEq val="0"/>
          </c:trendline>
          <c:cat>
            <c:strRef>
              <c:f>'E:\[world soymeal imports.xls]world soymeal imports'!$D$1:$S$1</c:f>
              <c:strCache>
                <c:ptCount val="16"/>
                <c:pt idx="0">
                  <c:v>2002/2003</c:v>
                </c:pt>
                <c:pt idx="1">
                  <c:v>2003/2004</c:v>
                </c:pt>
                <c:pt idx="2">
                  <c:v>2004/2005</c:v>
                </c:pt>
                <c:pt idx="3">
                  <c:v>2005/2006</c:v>
                </c:pt>
                <c:pt idx="4">
                  <c:v>2006/2007</c:v>
                </c:pt>
                <c:pt idx="5">
                  <c:v>2007/2008</c:v>
                </c:pt>
                <c:pt idx="6">
                  <c:v>2008/2009</c:v>
                </c:pt>
                <c:pt idx="7">
                  <c:v>2009/2010</c:v>
                </c:pt>
                <c:pt idx="8">
                  <c:v>2010/2011</c:v>
                </c:pt>
                <c:pt idx="9">
                  <c:v>2011/2012</c:v>
                </c:pt>
                <c:pt idx="10">
                  <c:v>2012/2013</c:v>
                </c:pt>
                <c:pt idx="11">
                  <c:v>2013/2014</c:v>
                </c:pt>
                <c:pt idx="12">
                  <c:v>2014/2015</c:v>
                </c:pt>
                <c:pt idx="13">
                  <c:v>2015/2016</c:v>
                </c:pt>
                <c:pt idx="14">
                  <c:v>2016/2017</c:v>
                </c:pt>
                <c:pt idx="15">
                  <c:v>2017/2018</c:v>
                </c:pt>
              </c:strCache>
            </c:strRef>
          </c:cat>
          <c:val>
            <c:numRef>
              <c:f>'E:\[world soymeal imports.xls]world soymeal imports'!$D$3:$S$3</c:f>
              <c:numCache>
                <c:formatCode>General</c:formatCode>
                <c:ptCount val="16"/>
                <c:pt idx="1">
                  <c:v>2515</c:v>
                </c:pt>
                <c:pt idx="2">
                  <c:v>1073</c:v>
                </c:pt>
                <c:pt idx="3">
                  <c:v>5380</c:v>
                </c:pt>
                <c:pt idx="4">
                  <c:v>1361</c:v>
                </c:pt>
                <c:pt idx="5">
                  <c:v>2039</c:v>
                </c:pt>
                <c:pt idx="6">
                  <c:v>-3109</c:v>
                </c:pt>
                <c:pt idx="7">
                  <c:v>1865</c:v>
                </c:pt>
                <c:pt idx="8">
                  <c:v>3332</c:v>
                </c:pt>
                <c:pt idx="9">
                  <c:v>103</c:v>
                </c:pt>
                <c:pt idx="10">
                  <c:v>-3145</c:v>
                </c:pt>
                <c:pt idx="11">
                  <c:v>4118</c:v>
                </c:pt>
                <c:pt idx="12">
                  <c:v>2911</c:v>
                </c:pt>
                <c:pt idx="13">
                  <c:v>1044</c:v>
                </c:pt>
                <c:pt idx="14">
                  <c:v>1022</c:v>
                </c:pt>
                <c:pt idx="15">
                  <c:v>2812</c:v>
                </c:pt>
              </c:numCache>
            </c:numRef>
          </c:val>
          <c:smooth val="0"/>
          <c:extLst xmlns:c16r2="http://schemas.microsoft.com/office/drawing/2015/06/chart">
            <c:ext xmlns:c16="http://schemas.microsoft.com/office/drawing/2014/chart" uri="{C3380CC4-5D6E-409C-BE32-E72D297353CC}">
              <c16:uniqueId val="{00000001-EFF2-466E-A4B0-115F071A84A6}"/>
            </c:ext>
          </c:extLst>
        </c:ser>
        <c:ser>
          <c:idx val="2"/>
          <c:order val="1"/>
          <c:tx>
            <c:strRef>
              <c:f>'E:\[world soymeal imports.xls]world soymeal imports'!$C$4</c:f>
              <c:strCache>
                <c:ptCount val="1"/>
              </c:strCache>
            </c:strRef>
          </c:tx>
          <c:spPr>
            <a:ln w="12700" cap="rnd">
              <a:solidFill>
                <a:srgbClr val="0070C0"/>
              </a:solidFill>
              <a:round/>
            </a:ln>
            <a:effectLst/>
          </c:spPr>
          <c:marker>
            <c:symbol val="none"/>
          </c:marker>
          <c:trendline>
            <c:spPr>
              <a:ln w="50800" cap="rnd">
                <a:solidFill>
                  <a:srgbClr val="0070C0"/>
                </a:solidFill>
                <a:prstDash val="sysDot"/>
              </a:ln>
              <a:effectLst/>
            </c:spPr>
            <c:trendlineType val="linear"/>
            <c:dispRSqr val="0"/>
            <c:dispEq val="0"/>
          </c:trendline>
          <c:cat>
            <c:strRef>
              <c:f>'E:\[world soymeal imports.xls]world soymeal imports'!$D$1:$S$1</c:f>
              <c:strCache>
                <c:ptCount val="16"/>
                <c:pt idx="0">
                  <c:v>2002/2003</c:v>
                </c:pt>
                <c:pt idx="1">
                  <c:v>2003/2004</c:v>
                </c:pt>
                <c:pt idx="2">
                  <c:v>2004/2005</c:v>
                </c:pt>
                <c:pt idx="3">
                  <c:v>2005/2006</c:v>
                </c:pt>
                <c:pt idx="4">
                  <c:v>2006/2007</c:v>
                </c:pt>
                <c:pt idx="5">
                  <c:v>2007/2008</c:v>
                </c:pt>
                <c:pt idx="6">
                  <c:v>2008/2009</c:v>
                </c:pt>
                <c:pt idx="7">
                  <c:v>2009/2010</c:v>
                </c:pt>
                <c:pt idx="8">
                  <c:v>2010/2011</c:v>
                </c:pt>
                <c:pt idx="9">
                  <c:v>2011/2012</c:v>
                </c:pt>
                <c:pt idx="10">
                  <c:v>2012/2013</c:v>
                </c:pt>
                <c:pt idx="11">
                  <c:v>2013/2014</c:v>
                </c:pt>
                <c:pt idx="12">
                  <c:v>2014/2015</c:v>
                </c:pt>
                <c:pt idx="13">
                  <c:v>2015/2016</c:v>
                </c:pt>
                <c:pt idx="14">
                  <c:v>2016/2017</c:v>
                </c:pt>
                <c:pt idx="15">
                  <c:v>2017/2018</c:v>
                </c:pt>
              </c:strCache>
            </c:strRef>
          </c:cat>
          <c:val>
            <c:numRef>
              <c:f>'E:\[world soymeal imports.xls]world soymeal imports'!$D$4:$S$4</c:f>
              <c:numCache>
                <c:formatCode>General</c:formatCode>
                <c:ptCount val="16"/>
                <c:pt idx="1">
                  <c:v>-3491.2000000000003</c:v>
                </c:pt>
                <c:pt idx="2">
                  <c:v>524</c:v>
                </c:pt>
                <c:pt idx="3">
                  <c:v>-1580.8000000000002</c:v>
                </c:pt>
                <c:pt idx="4">
                  <c:v>3629.6000000000004</c:v>
                </c:pt>
                <c:pt idx="5">
                  <c:v>436.8</c:v>
                </c:pt>
                <c:pt idx="6">
                  <c:v>-3248.8</c:v>
                </c:pt>
                <c:pt idx="7">
                  <c:v>287.2</c:v>
                </c:pt>
                <c:pt idx="8">
                  <c:v>226.4</c:v>
                </c:pt>
                <c:pt idx="9">
                  <c:v>-1700.8000000000002</c:v>
                </c:pt>
                <c:pt idx="10">
                  <c:v>1604.8000000000002</c:v>
                </c:pt>
                <c:pt idx="11">
                  <c:v>4301.6000000000004</c:v>
                </c:pt>
                <c:pt idx="12">
                  <c:v>2646.4</c:v>
                </c:pt>
                <c:pt idx="13">
                  <c:v>3336.8</c:v>
                </c:pt>
                <c:pt idx="14">
                  <c:v>1136.8</c:v>
                </c:pt>
                <c:pt idx="15">
                  <c:v>2408</c:v>
                </c:pt>
              </c:numCache>
            </c:numRef>
          </c:val>
          <c:smooth val="0"/>
          <c:extLst xmlns:c16r2="http://schemas.microsoft.com/office/drawing/2015/06/chart">
            <c:ext xmlns:c16="http://schemas.microsoft.com/office/drawing/2014/chart" uri="{C3380CC4-5D6E-409C-BE32-E72D297353CC}">
              <c16:uniqueId val="{00000003-EFF2-466E-A4B0-115F071A84A6}"/>
            </c:ext>
          </c:extLst>
        </c:ser>
        <c:dLbls>
          <c:showLegendKey val="0"/>
          <c:showVal val="0"/>
          <c:showCatName val="0"/>
          <c:showSerName val="0"/>
          <c:showPercent val="0"/>
          <c:showBubbleSize val="0"/>
        </c:dLbls>
        <c:smooth val="0"/>
        <c:axId val="155488272"/>
        <c:axId val="155488664"/>
      </c:lineChart>
      <c:catAx>
        <c:axId val="1554882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5488664"/>
        <c:crosses val="autoZero"/>
        <c:auto val="1"/>
        <c:lblAlgn val="ctr"/>
        <c:lblOffset val="100"/>
        <c:tickLblSkip val="3"/>
        <c:tickMarkSkip val="6"/>
        <c:noMultiLvlLbl val="0"/>
      </c:catAx>
      <c:valAx>
        <c:axId val="1554886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5488272"/>
        <c:crosses val="autoZero"/>
        <c:crossBetween val="between"/>
        <c:dispUnits>
          <c:builtInUnit val="thousands"/>
          <c:dispUnitsLbl>
            <c:layout>
              <c:manualLayout>
                <c:xMode val="edge"/>
                <c:yMode val="edge"/>
                <c:x val="1.4366433362496357E-2"/>
                <c:y val="0.3456789196023034"/>
              </c:manualLayout>
            </c:layout>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Million Tons</a:t>
                  </a:r>
                </a:p>
              </c:rich>
            </c:tx>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dispUnitsLbl>
        </c:dispUnits>
      </c:valAx>
      <c:spPr>
        <a:noFill/>
        <a:ln>
          <a:noFill/>
        </a:ln>
        <a:effectLst/>
      </c:spPr>
    </c:plotArea>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3-yr Avg Annual Soybean Import Growth</a:t>
            </a:r>
          </a:p>
        </c:rich>
      </c:tx>
      <c:overlay val="0"/>
    </c:title>
    <c:autoTitleDeleted val="0"/>
    <c:plotArea>
      <c:layout/>
      <c:lineChart>
        <c:grouping val="standard"/>
        <c:varyColors val="0"/>
        <c:ser>
          <c:idx val="0"/>
          <c:order val="0"/>
          <c:spPr>
            <a:ln w="50800"/>
          </c:spPr>
          <c:marker>
            <c:symbol val="none"/>
          </c:marker>
          <c:dPt>
            <c:idx val="19"/>
            <c:bubble3D val="0"/>
            <c:spPr>
              <a:ln w="50800">
                <a:prstDash val="sysDash"/>
              </a:ln>
            </c:spPr>
            <c:extLst xmlns:c16r2="http://schemas.microsoft.com/office/drawing/2015/06/chart">
              <c:ext xmlns:c16="http://schemas.microsoft.com/office/drawing/2014/chart" uri="{C3380CC4-5D6E-409C-BE32-E72D297353CC}">
                <c16:uniqueId val="{00000001-8DF3-46CE-BC32-D2551C7372D3}"/>
              </c:ext>
            </c:extLst>
          </c:dPt>
          <c:trendline>
            <c:spPr>
              <a:ln w="38100">
                <a:tailEnd type="none"/>
              </a:ln>
            </c:spPr>
            <c:trendlineType val="poly"/>
            <c:order val="2"/>
            <c:dispRSqr val="0"/>
            <c:dispEq val="0"/>
          </c:trendline>
          <c:cat>
            <c:strRef>
              <c:f>Charts!$F$68:$Y$68</c:f>
              <c:strCache>
                <c:ptCount val="20"/>
                <c:pt idx="0">
                  <c:v>1998/1999</c:v>
                </c:pt>
                <c:pt idx="1">
                  <c:v>1999/2000</c:v>
                </c:pt>
                <c:pt idx="2">
                  <c:v>2000/2001</c:v>
                </c:pt>
                <c:pt idx="3">
                  <c:v>2001/2002</c:v>
                </c:pt>
                <c:pt idx="4">
                  <c:v>2002/2003</c:v>
                </c:pt>
                <c:pt idx="5">
                  <c:v>2003/2004</c:v>
                </c:pt>
                <c:pt idx="6">
                  <c:v>2004/2005</c:v>
                </c:pt>
                <c:pt idx="7">
                  <c:v>2005/2006</c:v>
                </c:pt>
                <c:pt idx="8">
                  <c:v>2006/2007</c:v>
                </c:pt>
                <c:pt idx="9">
                  <c:v>2007/2008</c:v>
                </c:pt>
                <c:pt idx="10">
                  <c:v>2008/2009</c:v>
                </c:pt>
                <c:pt idx="11">
                  <c:v>2009/2010</c:v>
                </c:pt>
                <c:pt idx="12">
                  <c:v>2010/2011</c:v>
                </c:pt>
                <c:pt idx="13">
                  <c:v>2011/2012</c:v>
                </c:pt>
                <c:pt idx="14">
                  <c:v>2012/2013</c:v>
                </c:pt>
                <c:pt idx="15">
                  <c:v>2013/2014</c:v>
                </c:pt>
                <c:pt idx="16">
                  <c:v>2014/2015</c:v>
                </c:pt>
                <c:pt idx="17">
                  <c:v>2015/2016</c:v>
                </c:pt>
                <c:pt idx="18">
                  <c:v>2016/2017</c:v>
                </c:pt>
                <c:pt idx="19">
                  <c:v>2017/2018</c:v>
                </c:pt>
              </c:strCache>
            </c:strRef>
          </c:cat>
          <c:val>
            <c:numRef>
              <c:f>Charts!$F$74:$Y$74</c:f>
              <c:numCache>
                <c:formatCode>#,##0</c:formatCode>
                <c:ptCount val="20"/>
                <c:pt idx="0">
                  <c:v>2029.3333333333333</c:v>
                </c:pt>
                <c:pt idx="1">
                  <c:v>3297</c:v>
                </c:pt>
                <c:pt idx="2">
                  <c:v>4975</c:v>
                </c:pt>
                <c:pt idx="3">
                  <c:v>5269</c:v>
                </c:pt>
                <c:pt idx="4">
                  <c:v>5787.666666666667</c:v>
                </c:pt>
                <c:pt idx="5">
                  <c:v>316</c:v>
                </c:pt>
                <c:pt idx="6">
                  <c:v>3068</c:v>
                </c:pt>
                <c:pt idx="7">
                  <c:v>405</c:v>
                </c:pt>
                <c:pt idx="8">
                  <c:v>5003</c:v>
                </c:pt>
                <c:pt idx="9">
                  <c:v>5040.333333333333</c:v>
                </c:pt>
                <c:pt idx="10">
                  <c:v>4601</c:v>
                </c:pt>
                <c:pt idx="11">
                  <c:v>6152</c:v>
                </c:pt>
                <c:pt idx="12">
                  <c:v>3701.3333333333335</c:v>
                </c:pt>
                <c:pt idx="13">
                  <c:v>5549.666666666667</c:v>
                </c:pt>
                <c:pt idx="14">
                  <c:v>3230</c:v>
                </c:pt>
                <c:pt idx="15">
                  <c:v>7760.666666666667</c:v>
                </c:pt>
                <c:pt idx="16">
                  <c:v>9936.6666666666661</c:v>
                </c:pt>
                <c:pt idx="17">
                  <c:v>12044.333333333334</c:v>
                </c:pt>
                <c:pt idx="18">
                  <c:v>9927</c:v>
                </c:pt>
                <c:pt idx="19">
                  <c:v>8165.666666666667</c:v>
                </c:pt>
              </c:numCache>
            </c:numRef>
          </c:val>
          <c:smooth val="0"/>
          <c:extLst xmlns:c16r2="http://schemas.microsoft.com/office/drawing/2015/06/chart">
            <c:ext xmlns:c16="http://schemas.microsoft.com/office/drawing/2014/chart" uri="{C3380CC4-5D6E-409C-BE32-E72D297353CC}">
              <c16:uniqueId val="{00000003-8DF3-46CE-BC32-D2551C7372D3}"/>
            </c:ext>
          </c:extLst>
        </c:ser>
        <c:dLbls>
          <c:showLegendKey val="0"/>
          <c:showVal val="0"/>
          <c:showCatName val="0"/>
          <c:showSerName val="0"/>
          <c:showPercent val="0"/>
          <c:showBubbleSize val="0"/>
        </c:dLbls>
        <c:smooth val="0"/>
        <c:axId val="155491800"/>
        <c:axId val="155492192"/>
      </c:lineChart>
      <c:catAx>
        <c:axId val="155491800"/>
        <c:scaling>
          <c:orientation val="minMax"/>
        </c:scaling>
        <c:delete val="0"/>
        <c:axPos val="b"/>
        <c:numFmt formatCode="General" sourceLinked="0"/>
        <c:majorTickMark val="none"/>
        <c:minorTickMark val="none"/>
        <c:tickLblPos val="nextTo"/>
        <c:txPr>
          <a:bodyPr/>
          <a:lstStyle/>
          <a:p>
            <a:pPr>
              <a:defRPr sz="1600"/>
            </a:pPr>
            <a:endParaRPr lang="es-AR"/>
          </a:p>
        </c:txPr>
        <c:crossAx val="155492192"/>
        <c:crosses val="autoZero"/>
        <c:auto val="1"/>
        <c:lblAlgn val="ctr"/>
        <c:lblOffset val="100"/>
        <c:tickLblSkip val="6"/>
        <c:noMultiLvlLbl val="0"/>
      </c:catAx>
      <c:valAx>
        <c:axId val="155492192"/>
        <c:scaling>
          <c:orientation val="minMax"/>
        </c:scaling>
        <c:delete val="0"/>
        <c:axPos val="l"/>
        <c:majorGridlines/>
        <c:title>
          <c:tx>
            <c:rich>
              <a:bodyPr/>
              <a:lstStyle/>
              <a:p>
                <a:pPr>
                  <a:defRPr sz="1600"/>
                </a:pPr>
                <a:r>
                  <a:rPr lang="en-US" sz="1600"/>
                  <a:t>Million Tons</a:t>
                </a:r>
              </a:p>
            </c:rich>
          </c:tx>
          <c:overlay val="0"/>
        </c:title>
        <c:numFmt formatCode="#,##0.0" sourceLinked="0"/>
        <c:majorTickMark val="none"/>
        <c:minorTickMark val="none"/>
        <c:tickLblPos val="nextTo"/>
        <c:txPr>
          <a:bodyPr/>
          <a:lstStyle/>
          <a:p>
            <a:pPr>
              <a:defRPr sz="1600"/>
            </a:pPr>
            <a:endParaRPr lang="es-AR"/>
          </a:p>
        </c:txPr>
        <c:crossAx val="155491800"/>
        <c:crosses val="autoZero"/>
        <c:crossBetween val="between"/>
        <c:dispUnits>
          <c:builtInUnit val="thousands"/>
        </c:dispUnits>
      </c:valAx>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3-yr Avg Annual Soybean Import and Consumption Growth</a:t>
            </a:r>
          </a:p>
        </c:rich>
      </c:tx>
      <c:overlay val="0"/>
    </c:title>
    <c:autoTitleDeleted val="0"/>
    <c:plotArea>
      <c:layout/>
      <c:lineChart>
        <c:grouping val="standard"/>
        <c:varyColors val="0"/>
        <c:ser>
          <c:idx val="0"/>
          <c:order val="0"/>
          <c:spPr>
            <a:ln w="50800"/>
          </c:spPr>
          <c:marker>
            <c:symbol val="none"/>
          </c:marker>
          <c:dPt>
            <c:idx val="19"/>
            <c:bubble3D val="0"/>
            <c:spPr>
              <a:ln w="50800">
                <a:prstDash val="sysDash"/>
              </a:ln>
            </c:spPr>
            <c:extLst xmlns:c16r2="http://schemas.microsoft.com/office/drawing/2015/06/chart">
              <c:ext xmlns:c16="http://schemas.microsoft.com/office/drawing/2014/chart" uri="{C3380CC4-5D6E-409C-BE32-E72D297353CC}">
                <c16:uniqueId val="{00000001-A238-490F-AFD5-0776302DE45F}"/>
              </c:ext>
            </c:extLst>
          </c:dPt>
          <c:trendline>
            <c:spPr>
              <a:ln w="38100"/>
            </c:spPr>
            <c:trendlineType val="poly"/>
            <c:order val="2"/>
            <c:dispRSqr val="0"/>
            <c:dispEq val="0"/>
          </c:trendline>
          <c:cat>
            <c:strRef>
              <c:f>Charts!$F$68:$Y$68</c:f>
              <c:strCache>
                <c:ptCount val="20"/>
                <c:pt idx="0">
                  <c:v>1998/1999</c:v>
                </c:pt>
                <c:pt idx="1">
                  <c:v>1999/2000</c:v>
                </c:pt>
                <c:pt idx="2">
                  <c:v>2000/2001</c:v>
                </c:pt>
                <c:pt idx="3">
                  <c:v>2001/2002</c:v>
                </c:pt>
                <c:pt idx="4">
                  <c:v>2002/2003</c:v>
                </c:pt>
                <c:pt idx="5">
                  <c:v>2003/2004</c:v>
                </c:pt>
                <c:pt idx="6">
                  <c:v>2004/2005</c:v>
                </c:pt>
                <c:pt idx="7">
                  <c:v>2005/2006</c:v>
                </c:pt>
                <c:pt idx="8">
                  <c:v>2006/2007</c:v>
                </c:pt>
                <c:pt idx="9">
                  <c:v>2007/2008</c:v>
                </c:pt>
                <c:pt idx="10">
                  <c:v>2008/2009</c:v>
                </c:pt>
                <c:pt idx="11">
                  <c:v>2009/2010</c:v>
                </c:pt>
                <c:pt idx="12">
                  <c:v>2010/2011</c:v>
                </c:pt>
                <c:pt idx="13">
                  <c:v>2011/2012</c:v>
                </c:pt>
                <c:pt idx="14">
                  <c:v>2012/2013</c:v>
                </c:pt>
                <c:pt idx="15">
                  <c:v>2013/2014</c:v>
                </c:pt>
                <c:pt idx="16">
                  <c:v>2014/2015</c:v>
                </c:pt>
                <c:pt idx="17">
                  <c:v>2015/2016</c:v>
                </c:pt>
                <c:pt idx="18">
                  <c:v>2016/2017</c:v>
                </c:pt>
                <c:pt idx="19">
                  <c:v>2017/2018</c:v>
                </c:pt>
              </c:strCache>
            </c:strRef>
          </c:cat>
          <c:val>
            <c:numRef>
              <c:f>Charts!$F$74:$Y$74</c:f>
              <c:numCache>
                <c:formatCode>#,##0</c:formatCode>
                <c:ptCount val="20"/>
                <c:pt idx="0">
                  <c:v>2029.3333333333333</c:v>
                </c:pt>
                <c:pt idx="1">
                  <c:v>3297</c:v>
                </c:pt>
                <c:pt idx="2">
                  <c:v>4975</c:v>
                </c:pt>
                <c:pt idx="3">
                  <c:v>5269</c:v>
                </c:pt>
                <c:pt idx="4">
                  <c:v>5787.666666666667</c:v>
                </c:pt>
                <c:pt idx="5">
                  <c:v>316</c:v>
                </c:pt>
                <c:pt idx="6">
                  <c:v>3068</c:v>
                </c:pt>
                <c:pt idx="7">
                  <c:v>405</c:v>
                </c:pt>
                <c:pt idx="8">
                  <c:v>5003</c:v>
                </c:pt>
                <c:pt idx="9">
                  <c:v>5040.333333333333</c:v>
                </c:pt>
                <c:pt idx="10">
                  <c:v>4601</c:v>
                </c:pt>
                <c:pt idx="11">
                  <c:v>6152</c:v>
                </c:pt>
                <c:pt idx="12">
                  <c:v>3701.3333333333335</c:v>
                </c:pt>
                <c:pt idx="13">
                  <c:v>5549.666666666667</c:v>
                </c:pt>
                <c:pt idx="14">
                  <c:v>3230</c:v>
                </c:pt>
                <c:pt idx="15">
                  <c:v>7760.666666666667</c:v>
                </c:pt>
                <c:pt idx="16">
                  <c:v>9936.6666666666661</c:v>
                </c:pt>
                <c:pt idx="17">
                  <c:v>12044.333333333334</c:v>
                </c:pt>
                <c:pt idx="18">
                  <c:v>9927</c:v>
                </c:pt>
                <c:pt idx="19">
                  <c:v>8165.666666666667</c:v>
                </c:pt>
              </c:numCache>
            </c:numRef>
          </c:val>
          <c:smooth val="0"/>
          <c:extLst xmlns:c16r2="http://schemas.microsoft.com/office/drawing/2015/06/chart">
            <c:ext xmlns:c16="http://schemas.microsoft.com/office/drawing/2014/chart" uri="{C3380CC4-5D6E-409C-BE32-E72D297353CC}">
              <c16:uniqueId val="{00000003-A238-490F-AFD5-0776302DE45F}"/>
            </c:ext>
          </c:extLst>
        </c:ser>
        <c:ser>
          <c:idx val="1"/>
          <c:order val="1"/>
          <c:spPr>
            <a:ln w="50800">
              <a:solidFill>
                <a:srgbClr val="FF0000"/>
              </a:solidFill>
            </a:ln>
          </c:spPr>
          <c:marker>
            <c:symbol val="none"/>
          </c:marker>
          <c:dPt>
            <c:idx val="19"/>
            <c:bubble3D val="0"/>
            <c:spPr>
              <a:ln w="50800">
                <a:solidFill>
                  <a:srgbClr val="FF0000"/>
                </a:solidFill>
                <a:prstDash val="dash"/>
              </a:ln>
            </c:spPr>
            <c:extLst xmlns:c16r2="http://schemas.microsoft.com/office/drawing/2015/06/chart">
              <c:ext xmlns:c16="http://schemas.microsoft.com/office/drawing/2014/chart" uri="{C3380CC4-5D6E-409C-BE32-E72D297353CC}">
                <c16:uniqueId val="{00000006-A238-490F-AFD5-0776302DE45F}"/>
              </c:ext>
            </c:extLst>
          </c:dPt>
          <c:trendline>
            <c:spPr>
              <a:ln w="38100"/>
            </c:spPr>
            <c:trendlineType val="poly"/>
            <c:order val="2"/>
            <c:dispRSqr val="0"/>
            <c:dispEq val="0"/>
          </c:trendline>
          <c:cat>
            <c:strRef>
              <c:f>Charts!$F$68:$Y$68</c:f>
              <c:strCache>
                <c:ptCount val="20"/>
                <c:pt idx="0">
                  <c:v>1998/1999</c:v>
                </c:pt>
                <c:pt idx="1">
                  <c:v>1999/2000</c:v>
                </c:pt>
                <c:pt idx="2">
                  <c:v>2000/2001</c:v>
                </c:pt>
                <c:pt idx="3">
                  <c:v>2001/2002</c:v>
                </c:pt>
                <c:pt idx="4">
                  <c:v>2002/2003</c:v>
                </c:pt>
                <c:pt idx="5">
                  <c:v>2003/2004</c:v>
                </c:pt>
                <c:pt idx="6">
                  <c:v>2004/2005</c:v>
                </c:pt>
                <c:pt idx="7">
                  <c:v>2005/2006</c:v>
                </c:pt>
                <c:pt idx="8">
                  <c:v>2006/2007</c:v>
                </c:pt>
                <c:pt idx="9">
                  <c:v>2007/2008</c:v>
                </c:pt>
                <c:pt idx="10">
                  <c:v>2008/2009</c:v>
                </c:pt>
                <c:pt idx="11">
                  <c:v>2009/2010</c:v>
                </c:pt>
                <c:pt idx="12">
                  <c:v>2010/2011</c:v>
                </c:pt>
                <c:pt idx="13">
                  <c:v>2011/2012</c:v>
                </c:pt>
                <c:pt idx="14">
                  <c:v>2012/2013</c:v>
                </c:pt>
                <c:pt idx="15">
                  <c:v>2013/2014</c:v>
                </c:pt>
                <c:pt idx="16">
                  <c:v>2014/2015</c:v>
                </c:pt>
                <c:pt idx="17">
                  <c:v>2015/2016</c:v>
                </c:pt>
                <c:pt idx="18">
                  <c:v>2016/2017</c:v>
                </c:pt>
                <c:pt idx="19">
                  <c:v>2017/2018</c:v>
                </c:pt>
              </c:strCache>
            </c:strRef>
          </c:cat>
          <c:val>
            <c:numRef>
              <c:f>Charts!$F$77:$Y$77</c:f>
              <c:numCache>
                <c:formatCode>#,##0</c:formatCode>
                <c:ptCount val="20"/>
                <c:pt idx="0">
                  <c:v>8999</c:v>
                </c:pt>
                <c:pt idx="1">
                  <c:v>8432.3333333333339</c:v>
                </c:pt>
                <c:pt idx="2">
                  <c:v>8801</c:v>
                </c:pt>
                <c:pt idx="3">
                  <c:v>8421.3333333333339</c:v>
                </c:pt>
                <c:pt idx="4">
                  <c:v>10576.333333333334</c:v>
                </c:pt>
                <c:pt idx="5">
                  <c:v>5823</c:v>
                </c:pt>
                <c:pt idx="6">
                  <c:v>6911.666666666667</c:v>
                </c:pt>
                <c:pt idx="7">
                  <c:v>8301</c:v>
                </c:pt>
                <c:pt idx="8">
                  <c:v>11899.666666666666</c:v>
                </c:pt>
                <c:pt idx="9">
                  <c:v>8329.3333333333339</c:v>
                </c:pt>
                <c:pt idx="10">
                  <c:v>2201.3333333333335</c:v>
                </c:pt>
                <c:pt idx="11">
                  <c:v>4744.333333333333</c:v>
                </c:pt>
                <c:pt idx="12">
                  <c:v>7555.333333333333</c:v>
                </c:pt>
                <c:pt idx="13">
                  <c:v>12509.333333333334</c:v>
                </c:pt>
                <c:pt idx="14">
                  <c:v>7944.333333333333</c:v>
                </c:pt>
                <c:pt idx="15">
                  <c:v>8041.333333333333</c:v>
                </c:pt>
                <c:pt idx="16">
                  <c:v>14080.333333333334</c:v>
                </c:pt>
                <c:pt idx="17">
                  <c:v>17202.666666666668</c:v>
                </c:pt>
                <c:pt idx="18">
                  <c:v>17764</c:v>
                </c:pt>
                <c:pt idx="19">
                  <c:v>13994</c:v>
                </c:pt>
              </c:numCache>
            </c:numRef>
          </c:val>
          <c:smooth val="0"/>
          <c:extLst xmlns:c16r2="http://schemas.microsoft.com/office/drawing/2015/06/chart">
            <c:ext xmlns:c16="http://schemas.microsoft.com/office/drawing/2014/chart" uri="{C3380CC4-5D6E-409C-BE32-E72D297353CC}">
              <c16:uniqueId val="{00000005-A238-490F-AFD5-0776302DE45F}"/>
            </c:ext>
          </c:extLst>
        </c:ser>
        <c:dLbls>
          <c:showLegendKey val="0"/>
          <c:showVal val="0"/>
          <c:showCatName val="0"/>
          <c:showSerName val="0"/>
          <c:showPercent val="0"/>
          <c:showBubbleSize val="0"/>
        </c:dLbls>
        <c:smooth val="0"/>
        <c:axId val="154874128"/>
        <c:axId val="154871776"/>
      </c:lineChart>
      <c:catAx>
        <c:axId val="154874128"/>
        <c:scaling>
          <c:orientation val="minMax"/>
        </c:scaling>
        <c:delete val="0"/>
        <c:axPos val="b"/>
        <c:numFmt formatCode="General" sourceLinked="0"/>
        <c:majorTickMark val="none"/>
        <c:minorTickMark val="none"/>
        <c:tickLblPos val="nextTo"/>
        <c:txPr>
          <a:bodyPr/>
          <a:lstStyle/>
          <a:p>
            <a:pPr>
              <a:defRPr sz="1600"/>
            </a:pPr>
            <a:endParaRPr lang="es-AR"/>
          </a:p>
        </c:txPr>
        <c:crossAx val="154871776"/>
        <c:crosses val="autoZero"/>
        <c:auto val="1"/>
        <c:lblAlgn val="ctr"/>
        <c:lblOffset val="100"/>
        <c:tickLblSkip val="6"/>
        <c:noMultiLvlLbl val="0"/>
      </c:catAx>
      <c:valAx>
        <c:axId val="154871776"/>
        <c:scaling>
          <c:orientation val="minMax"/>
        </c:scaling>
        <c:delete val="0"/>
        <c:axPos val="l"/>
        <c:majorGridlines/>
        <c:title>
          <c:tx>
            <c:rich>
              <a:bodyPr/>
              <a:lstStyle/>
              <a:p>
                <a:pPr>
                  <a:defRPr sz="1600"/>
                </a:pPr>
                <a:r>
                  <a:rPr lang="en-US" sz="1600"/>
                  <a:t>Million Tons</a:t>
                </a:r>
              </a:p>
            </c:rich>
          </c:tx>
          <c:overlay val="0"/>
        </c:title>
        <c:numFmt formatCode="#,##0.0" sourceLinked="0"/>
        <c:majorTickMark val="none"/>
        <c:minorTickMark val="none"/>
        <c:tickLblPos val="nextTo"/>
        <c:txPr>
          <a:bodyPr/>
          <a:lstStyle/>
          <a:p>
            <a:pPr>
              <a:defRPr sz="1600"/>
            </a:pPr>
            <a:endParaRPr lang="es-AR"/>
          </a:p>
        </c:txPr>
        <c:crossAx val="154874128"/>
        <c:crosses val="autoZero"/>
        <c:crossBetween val="between"/>
        <c:dispUnits>
          <c:builtInUnit val="thousands"/>
        </c:dispUnits>
      </c:valAx>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Trends</a:t>
            </a:r>
            <a:r>
              <a:rPr lang="en-US" sz="2000" baseline="0"/>
              <a:t> in Global Soybean Trade</a:t>
            </a:r>
            <a:endParaRPr lang="en-US" sz="2000"/>
          </a:p>
        </c:rich>
      </c:tx>
      <c:overlay val="0"/>
    </c:title>
    <c:autoTitleDeleted val="0"/>
    <c:plotArea>
      <c:layout/>
      <c:barChart>
        <c:barDir val="col"/>
        <c:grouping val="stacked"/>
        <c:varyColors val="0"/>
        <c:ser>
          <c:idx val="0"/>
          <c:order val="0"/>
          <c:tx>
            <c:strRef>
              <c:f>Trade!$A$10</c:f>
              <c:strCache>
                <c:ptCount val="1"/>
                <c:pt idx="0">
                  <c:v>Brazil</c:v>
                </c:pt>
              </c:strCache>
            </c:strRef>
          </c:tx>
          <c:invertIfNegative val="0"/>
          <c:dPt>
            <c:idx val="4"/>
            <c:invertIfNegative val="0"/>
            <c:bubble3D val="0"/>
            <c:spPr>
              <a:pattFill prst="ltUpDiag">
                <a:fgClr>
                  <a:srgbClr val="0070C0"/>
                </a:fgClr>
                <a:bgClr>
                  <a:schemeClr val="bg1"/>
                </a:bgClr>
              </a:pattFill>
            </c:spPr>
            <c:extLst xmlns:c16r2="http://schemas.microsoft.com/office/drawing/2015/06/chart">
              <c:ext xmlns:c16="http://schemas.microsoft.com/office/drawing/2014/chart" uri="{C3380CC4-5D6E-409C-BE32-E72D297353CC}">
                <c16:uniqueId val="{00000001-462F-4788-9567-4960E6A2BA34}"/>
              </c:ext>
            </c:extLst>
          </c:dPt>
          <c:dLbls>
            <c:spPr>
              <a:noFill/>
              <a:ln>
                <a:noFill/>
              </a:ln>
              <a:effectLst/>
            </c:spPr>
            <c:txPr>
              <a:bodyPr wrap="square" lIns="38100" tIns="19050" rIns="38100" bIns="19050" anchor="ctr">
                <a:spAutoFit/>
              </a:bodyPr>
              <a:lstStyle/>
              <a:p>
                <a:pPr>
                  <a:defRPr sz="16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Trade!$B$9:$F$9</c:f>
              <c:strCache>
                <c:ptCount val="5"/>
                <c:pt idx="0">
                  <c:v>2013/2014</c:v>
                </c:pt>
                <c:pt idx="1">
                  <c:v>2014/2015</c:v>
                </c:pt>
                <c:pt idx="2">
                  <c:v>2015/2016</c:v>
                </c:pt>
                <c:pt idx="3">
                  <c:v>2016/2017</c:v>
                </c:pt>
                <c:pt idx="4">
                  <c:v>2017/2018</c:v>
                </c:pt>
              </c:strCache>
            </c:strRef>
          </c:cat>
          <c:val>
            <c:numRef>
              <c:f>Trade!$B$10:$F$10</c:f>
              <c:numCache>
                <c:formatCode>#,##0</c:formatCode>
                <c:ptCount val="5"/>
                <c:pt idx="0">
                  <c:v>46829</c:v>
                </c:pt>
                <c:pt idx="1">
                  <c:v>50612</c:v>
                </c:pt>
                <c:pt idx="2">
                  <c:v>54383</c:v>
                </c:pt>
                <c:pt idx="3">
                  <c:v>62500</c:v>
                </c:pt>
                <c:pt idx="4">
                  <c:v>64000</c:v>
                </c:pt>
              </c:numCache>
            </c:numRef>
          </c:val>
          <c:extLst xmlns:c16r2="http://schemas.microsoft.com/office/drawing/2015/06/chart">
            <c:ext xmlns:c16="http://schemas.microsoft.com/office/drawing/2014/chart" uri="{C3380CC4-5D6E-409C-BE32-E72D297353CC}">
              <c16:uniqueId val="{00000002-462F-4788-9567-4960E6A2BA34}"/>
            </c:ext>
          </c:extLst>
        </c:ser>
        <c:ser>
          <c:idx val="1"/>
          <c:order val="1"/>
          <c:tx>
            <c:strRef>
              <c:f>Trade!$A$11</c:f>
              <c:strCache>
                <c:ptCount val="1"/>
                <c:pt idx="0">
                  <c:v>United States</c:v>
                </c:pt>
              </c:strCache>
            </c:strRef>
          </c:tx>
          <c:invertIfNegative val="0"/>
          <c:dPt>
            <c:idx val="4"/>
            <c:invertIfNegative val="0"/>
            <c:bubble3D val="0"/>
            <c:spPr>
              <a:pattFill prst="ltUpDiag">
                <a:fgClr>
                  <a:schemeClr val="accent2"/>
                </a:fgClr>
                <a:bgClr>
                  <a:schemeClr val="bg1"/>
                </a:bgClr>
              </a:pattFill>
            </c:spPr>
            <c:extLst xmlns:c16r2="http://schemas.microsoft.com/office/drawing/2015/06/chart">
              <c:ext xmlns:c16="http://schemas.microsoft.com/office/drawing/2014/chart" uri="{C3380CC4-5D6E-409C-BE32-E72D297353CC}">
                <c16:uniqueId val="{00000004-462F-4788-9567-4960E6A2BA34}"/>
              </c:ext>
            </c:extLst>
          </c:dPt>
          <c:dLbls>
            <c:spPr>
              <a:noFill/>
              <a:ln>
                <a:noFill/>
              </a:ln>
              <a:effectLst/>
            </c:spPr>
            <c:txPr>
              <a:bodyPr wrap="square" lIns="38100" tIns="19050" rIns="38100" bIns="19050" anchor="ctr">
                <a:spAutoFit/>
              </a:bodyPr>
              <a:lstStyle/>
              <a:p>
                <a:pPr>
                  <a:defRPr sz="16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Trade!$B$9:$F$9</c:f>
              <c:strCache>
                <c:ptCount val="5"/>
                <c:pt idx="0">
                  <c:v>2013/2014</c:v>
                </c:pt>
                <c:pt idx="1">
                  <c:v>2014/2015</c:v>
                </c:pt>
                <c:pt idx="2">
                  <c:v>2015/2016</c:v>
                </c:pt>
                <c:pt idx="3">
                  <c:v>2016/2017</c:v>
                </c:pt>
                <c:pt idx="4">
                  <c:v>2017/2018</c:v>
                </c:pt>
              </c:strCache>
            </c:strRef>
          </c:cat>
          <c:val>
            <c:numRef>
              <c:f>Trade!$B$11:$F$11</c:f>
              <c:numCache>
                <c:formatCode>#,##0</c:formatCode>
                <c:ptCount val="5"/>
                <c:pt idx="0">
                  <c:v>44594</c:v>
                </c:pt>
                <c:pt idx="1">
                  <c:v>50143</c:v>
                </c:pt>
                <c:pt idx="2">
                  <c:v>52860</c:v>
                </c:pt>
                <c:pt idx="3">
                  <c:v>59058</c:v>
                </c:pt>
                <c:pt idx="4">
                  <c:v>61235</c:v>
                </c:pt>
              </c:numCache>
            </c:numRef>
          </c:val>
          <c:extLst xmlns:c16r2="http://schemas.microsoft.com/office/drawing/2015/06/chart">
            <c:ext xmlns:c16="http://schemas.microsoft.com/office/drawing/2014/chart" uri="{C3380CC4-5D6E-409C-BE32-E72D297353CC}">
              <c16:uniqueId val="{00000005-462F-4788-9567-4960E6A2BA34}"/>
            </c:ext>
          </c:extLst>
        </c:ser>
        <c:dLbls>
          <c:showLegendKey val="0"/>
          <c:showVal val="1"/>
          <c:showCatName val="0"/>
          <c:showSerName val="0"/>
          <c:showPercent val="0"/>
          <c:showBubbleSize val="0"/>
        </c:dLbls>
        <c:gapWidth val="95"/>
        <c:overlap val="100"/>
        <c:axId val="154878440"/>
        <c:axId val="154877264"/>
      </c:barChart>
      <c:catAx>
        <c:axId val="154878440"/>
        <c:scaling>
          <c:orientation val="minMax"/>
        </c:scaling>
        <c:delete val="0"/>
        <c:axPos val="b"/>
        <c:numFmt formatCode="General" sourceLinked="0"/>
        <c:majorTickMark val="none"/>
        <c:minorTickMark val="none"/>
        <c:tickLblPos val="nextTo"/>
        <c:txPr>
          <a:bodyPr/>
          <a:lstStyle/>
          <a:p>
            <a:pPr>
              <a:defRPr sz="1600"/>
            </a:pPr>
            <a:endParaRPr lang="es-AR"/>
          </a:p>
        </c:txPr>
        <c:crossAx val="154877264"/>
        <c:crosses val="autoZero"/>
        <c:auto val="1"/>
        <c:lblAlgn val="ctr"/>
        <c:lblOffset val="100"/>
        <c:noMultiLvlLbl val="0"/>
      </c:catAx>
      <c:valAx>
        <c:axId val="154877264"/>
        <c:scaling>
          <c:orientation val="minMax"/>
        </c:scaling>
        <c:delete val="1"/>
        <c:axPos val="l"/>
        <c:numFmt formatCode="#,##0" sourceLinked="1"/>
        <c:majorTickMark val="out"/>
        <c:minorTickMark val="none"/>
        <c:tickLblPos val="nextTo"/>
        <c:crossAx val="154878440"/>
        <c:crosses val="autoZero"/>
        <c:crossBetween val="between"/>
      </c:valAx>
    </c:plotArea>
    <c:legend>
      <c:legendPos val="t"/>
      <c:overlay val="0"/>
      <c:txPr>
        <a:bodyPr/>
        <a:lstStyle/>
        <a:p>
          <a:pPr>
            <a:defRPr sz="1400"/>
          </a:pPr>
          <a:endParaRPr lang="es-AR"/>
        </a:p>
      </c:txPr>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Trends</a:t>
            </a:r>
            <a:r>
              <a:rPr lang="en-US" sz="2000" baseline="0"/>
              <a:t> in Global Soybean Trade</a:t>
            </a:r>
            <a:endParaRPr lang="en-US" sz="2000"/>
          </a:p>
        </c:rich>
      </c:tx>
      <c:overlay val="0"/>
    </c:title>
    <c:autoTitleDeleted val="0"/>
    <c:plotArea>
      <c:layout/>
      <c:barChart>
        <c:barDir val="col"/>
        <c:grouping val="stacked"/>
        <c:varyColors val="0"/>
        <c:ser>
          <c:idx val="0"/>
          <c:order val="0"/>
          <c:tx>
            <c:strRef>
              <c:f>Trade!$A$14</c:f>
              <c:strCache>
                <c:ptCount val="1"/>
                <c:pt idx="0">
                  <c:v>Argentina</c:v>
                </c:pt>
              </c:strCache>
            </c:strRef>
          </c:tx>
          <c:invertIfNegative val="0"/>
          <c:dPt>
            <c:idx val="4"/>
            <c:invertIfNegative val="0"/>
            <c:bubble3D val="0"/>
            <c:spPr>
              <a:pattFill prst="ltUpDiag">
                <a:fgClr>
                  <a:srgbClr val="0070C0"/>
                </a:fgClr>
                <a:bgClr>
                  <a:schemeClr val="bg1"/>
                </a:bgClr>
              </a:pattFill>
            </c:spPr>
            <c:extLst xmlns:c16r2="http://schemas.microsoft.com/office/drawing/2015/06/chart">
              <c:ext xmlns:c16="http://schemas.microsoft.com/office/drawing/2014/chart" uri="{C3380CC4-5D6E-409C-BE32-E72D297353CC}">
                <c16:uniqueId val="{00000001-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Trade!$B$14:$F$14</c:f>
              <c:numCache>
                <c:formatCode>#,##0</c:formatCode>
                <c:ptCount val="5"/>
                <c:pt idx="0">
                  <c:v>7842</c:v>
                </c:pt>
                <c:pt idx="1">
                  <c:v>10575</c:v>
                </c:pt>
                <c:pt idx="2">
                  <c:v>9921</c:v>
                </c:pt>
                <c:pt idx="3">
                  <c:v>6500</c:v>
                </c:pt>
                <c:pt idx="4">
                  <c:v>8000</c:v>
                </c:pt>
              </c:numCache>
            </c:numRef>
          </c:val>
          <c:extLst xmlns:c16r2="http://schemas.microsoft.com/office/drawing/2015/06/chart">
            <c:ext xmlns:c16="http://schemas.microsoft.com/office/drawing/2014/chart" uri="{C3380CC4-5D6E-409C-BE32-E72D297353CC}">
              <c16:uniqueId val="{00000002-6781-4E5D-B7D8-3477D3A1C9AA}"/>
            </c:ext>
          </c:extLst>
        </c:ser>
        <c:ser>
          <c:idx val="1"/>
          <c:order val="1"/>
          <c:tx>
            <c:strRef>
              <c:f>Trade!$A$15</c:f>
              <c:strCache>
                <c:ptCount val="1"/>
                <c:pt idx="0">
                  <c:v>Canada</c:v>
                </c:pt>
              </c:strCache>
            </c:strRef>
          </c:tx>
          <c:invertIfNegative val="0"/>
          <c:dPt>
            <c:idx val="4"/>
            <c:invertIfNegative val="0"/>
            <c:bubble3D val="0"/>
            <c:spPr>
              <a:pattFill prst="ltUpDiag">
                <a:fgClr>
                  <a:schemeClr val="accent2"/>
                </a:fgClr>
                <a:bgClr>
                  <a:schemeClr val="bg1"/>
                </a:bgClr>
              </a:pattFill>
            </c:spPr>
            <c:extLst xmlns:c16r2="http://schemas.microsoft.com/office/drawing/2015/06/chart">
              <c:ext xmlns:c16="http://schemas.microsoft.com/office/drawing/2014/chart" uri="{C3380CC4-5D6E-409C-BE32-E72D297353CC}">
                <c16:uniqueId val="{00000004-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Trade!$B$15:$F$15</c:f>
              <c:numCache>
                <c:formatCode>#,##0</c:formatCode>
                <c:ptCount val="5"/>
                <c:pt idx="0">
                  <c:v>3469</c:v>
                </c:pt>
                <c:pt idx="1">
                  <c:v>3763</c:v>
                </c:pt>
                <c:pt idx="2">
                  <c:v>4236</c:v>
                </c:pt>
                <c:pt idx="3">
                  <c:v>4570</c:v>
                </c:pt>
                <c:pt idx="4">
                  <c:v>5800</c:v>
                </c:pt>
              </c:numCache>
            </c:numRef>
          </c:val>
          <c:extLst xmlns:c16r2="http://schemas.microsoft.com/office/drawing/2015/06/chart">
            <c:ext xmlns:c16="http://schemas.microsoft.com/office/drawing/2014/chart" uri="{C3380CC4-5D6E-409C-BE32-E72D297353CC}">
              <c16:uniqueId val="{00000005-6781-4E5D-B7D8-3477D3A1C9AA}"/>
            </c:ext>
          </c:extLst>
        </c:ser>
        <c:ser>
          <c:idx val="2"/>
          <c:order val="2"/>
          <c:tx>
            <c:strRef>
              <c:f>Trade!$A$16</c:f>
              <c:strCache>
                <c:ptCount val="1"/>
                <c:pt idx="0">
                  <c:v>Paraguay</c:v>
                </c:pt>
              </c:strCache>
            </c:strRef>
          </c:tx>
          <c:invertIfNegative val="0"/>
          <c:dPt>
            <c:idx val="4"/>
            <c:invertIfNegative val="0"/>
            <c:bubble3D val="0"/>
            <c:spPr>
              <a:pattFill prst="ltUpDiag">
                <a:fgClr>
                  <a:schemeClr val="bg1">
                    <a:lumMod val="50000"/>
                  </a:schemeClr>
                </a:fgClr>
                <a:bgClr>
                  <a:schemeClr val="bg1"/>
                </a:bgClr>
              </a:pattFill>
            </c:spPr>
            <c:extLst xmlns:c16r2="http://schemas.microsoft.com/office/drawing/2015/06/chart">
              <c:ext xmlns:c16="http://schemas.microsoft.com/office/drawing/2014/chart" uri="{C3380CC4-5D6E-409C-BE32-E72D297353CC}">
                <c16:uniqueId val="{00000007-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Trade!$B$16:$F$16</c:f>
              <c:numCache>
                <c:formatCode>#,##0</c:formatCode>
                <c:ptCount val="5"/>
                <c:pt idx="0">
                  <c:v>4900</c:v>
                </c:pt>
                <c:pt idx="1">
                  <c:v>4488</c:v>
                </c:pt>
                <c:pt idx="2">
                  <c:v>5310</c:v>
                </c:pt>
                <c:pt idx="3">
                  <c:v>6600</c:v>
                </c:pt>
                <c:pt idx="4">
                  <c:v>5500</c:v>
                </c:pt>
              </c:numCache>
            </c:numRef>
          </c:val>
          <c:extLst xmlns:c16r2="http://schemas.microsoft.com/office/drawing/2015/06/chart">
            <c:ext xmlns:c16="http://schemas.microsoft.com/office/drawing/2014/chart" uri="{C3380CC4-5D6E-409C-BE32-E72D297353CC}">
              <c16:uniqueId val="{00000008-6781-4E5D-B7D8-3477D3A1C9AA}"/>
            </c:ext>
          </c:extLst>
        </c:ser>
        <c:ser>
          <c:idx val="3"/>
          <c:order val="3"/>
          <c:tx>
            <c:strRef>
              <c:f>Trade!$A$17</c:f>
              <c:strCache>
                <c:ptCount val="1"/>
                <c:pt idx="0">
                  <c:v>Ukraine</c:v>
                </c:pt>
              </c:strCache>
            </c:strRef>
          </c:tx>
          <c:invertIfNegative val="0"/>
          <c:dPt>
            <c:idx val="4"/>
            <c:invertIfNegative val="0"/>
            <c:bubble3D val="0"/>
            <c:spPr>
              <a:pattFill prst="ltUpDiag">
                <a:fgClr>
                  <a:srgbClr val="FFC000"/>
                </a:fgClr>
                <a:bgClr>
                  <a:schemeClr val="bg1"/>
                </a:bgClr>
              </a:pattFill>
            </c:spPr>
            <c:extLst xmlns:c16r2="http://schemas.microsoft.com/office/drawing/2015/06/chart">
              <c:ext xmlns:c16="http://schemas.microsoft.com/office/drawing/2014/chart" uri="{C3380CC4-5D6E-409C-BE32-E72D297353CC}">
                <c16:uniqueId val="{0000000A-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Trade!$B$17:$F$17</c:f>
              <c:numCache>
                <c:formatCode>#,##0</c:formatCode>
                <c:ptCount val="5"/>
                <c:pt idx="0">
                  <c:v>1261</c:v>
                </c:pt>
                <c:pt idx="1">
                  <c:v>2422</c:v>
                </c:pt>
                <c:pt idx="2">
                  <c:v>2369</c:v>
                </c:pt>
                <c:pt idx="3">
                  <c:v>2900</c:v>
                </c:pt>
                <c:pt idx="4">
                  <c:v>2950</c:v>
                </c:pt>
              </c:numCache>
            </c:numRef>
          </c:val>
          <c:extLst xmlns:c16r2="http://schemas.microsoft.com/office/drawing/2015/06/chart">
            <c:ext xmlns:c16="http://schemas.microsoft.com/office/drawing/2014/chart" uri="{C3380CC4-5D6E-409C-BE32-E72D297353CC}">
              <c16:uniqueId val="{0000000B-6781-4E5D-B7D8-3477D3A1C9AA}"/>
            </c:ext>
          </c:extLst>
        </c:ser>
        <c:ser>
          <c:idx val="4"/>
          <c:order val="4"/>
          <c:tx>
            <c:strRef>
              <c:f>Trade!$A$18</c:f>
              <c:strCache>
                <c:ptCount val="1"/>
                <c:pt idx="0">
                  <c:v>Uruguay</c:v>
                </c:pt>
              </c:strCache>
            </c:strRef>
          </c:tx>
          <c:spPr>
            <a:solidFill>
              <a:srgbClr val="B482DA"/>
            </a:solidFill>
          </c:spPr>
          <c:invertIfNegative val="0"/>
          <c:dPt>
            <c:idx val="4"/>
            <c:invertIfNegative val="0"/>
            <c:bubble3D val="0"/>
            <c:spPr>
              <a:pattFill prst="ltUpDiag">
                <a:fgClr>
                  <a:srgbClr val="B482DA"/>
                </a:fgClr>
                <a:bgClr>
                  <a:schemeClr val="bg1"/>
                </a:bgClr>
              </a:pattFill>
            </c:spPr>
            <c:extLst xmlns:c16r2="http://schemas.microsoft.com/office/drawing/2015/06/chart">
              <c:ext xmlns:c16="http://schemas.microsoft.com/office/drawing/2014/chart" uri="{C3380CC4-5D6E-409C-BE32-E72D297353CC}">
                <c16:uniqueId val="{0000000D-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Trade!$B$18:$F$18</c:f>
              <c:numCache>
                <c:formatCode>#,##0</c:formatCode>
                <c:ptCount val="5"/>
                <c:pt idx="0">
                  <c:v>3150</c:v>
                </c:pt>
                <c:pt idx="1">
                  <c:v>3114</c:v>
                </c:pt>
                <c:pt idx="2">
                  <c:v>2173</c:v>
                </c:pt>
                <c:pt idx="3">
                  <c:v>2870</c:v>
                </c:pt>
                <c:pt idx="4">
                  <c:v>2400</c:v>
                </c:pt>
              </c:numCache>
            </c:numRef>
          </c:val>
          <c:extLst xmlns:c16r2="http://schemas.microsoft.com/office/drawing/2015/06/chart">
            <c:ext xmlns:c16="http://schemas.microsoft.com/office/drawing/2014/chart" uri="{C3380CC4-5D6E-409C-BE32-E72D297353CC}">
              <c16:uniqueId val="{0000000E-6781-4E5D-B7D8-3477D3A1C9AA}"/>
            </c:ext>
          </c:extLst>
        </c:ser>
        <c:ser>
          <c:idx val="5"/>
          <c:order val="5"/>
          <c:tx>
            <c:strRef>
              <c:f>Trade!$A$19</c:f>
              <c:strCache>
                <c:ptCount val="1"/>
                <c:pt idx="0">
                  <c:v>ROW</c:v>
                </c:pt>
              </c:strCache>
            </c:strRef>
          </c:tx>
          <c:invertIfNegative val="0"/>
          <c:dPt>
            <c:idx val="4"/>
            <c:invertIfNegative val="0"/>
            <c:bubble3D val="0"/>
            <c:spPr>
              <a:pattFill prst="ltUpDiag">
                <a:fgClr>
                  <a:schemeClr val="accent6">
                    <a:lumMod val="50000"/>
                  </a:schemeClr>
                </a:fgClr>
                <a:bgClr>
                  <a:schemeClr val="bg1"/>
                </a:bgClr>
              </a:pattFill>
            </c:spPr>
            <c:extLst xmlns:c16r2="http://schemas.microsoft.com/office/drawing/2015/06/chart">
              <c:ext xmlns:c16="http://schemas.microsoft.com/office/drawing/2014/chart" uri="{C3380CC4-5D6E-409C-BE32-E72D297353CC}">
                <c16:uniqueId val="{00000010-6781-4E5D-B7D8-3477D3A1C9AA}"/>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Trade!$B$13:$F$13</c:f>
              <c:strCache>
                <c:ptCount val="5"/>
                <c:pt idx="0">
                  <c:v>2013/2014</c:v>
                </c:pt>
                <c:pt idx="1">
                  <c:v>2014/2015</c:v>
                </c:pt>
                <c:pt idx="2">
                  <c:v>2015/2016</c:v>
                </c:pt>
                <c:pt idx="3">
                  <c:v>2016/2017</c:v>
                </c:pt>
                <c:pt idx="4">
                  <c:v>2017/2018</c:v>
                </c:pt>
              </c:strCache>
            </c:strRef>
          </c:cat>
          <c:val>
            <c:numRef>
              <c:f>Trade!$B$19:$F$19</c:f>
              <c:numCache>
                <c:formatCode>#,##0</c:formatCode>
                <c:ptCount val="5"/>
                <c:pt idx="0">
                  <c:v>692</c:v>
                </c:pt>
                <c:pt idx="1">
                  <c:v>1007</c:v>
                </c:pt>
                <c:pt idx="2">
                  <c:v>1210</c:v>
                </c:pt>
                <c:pt idx="3">
                  <c:v>1293</c:v>
                </c:pt>
                <c:pt idx="4">
                  <c:v>1538</c:v>
                </c:pt>
              </c:numCache>
            </c:numRef>
          </c:val>
          <c:extLst xmlns:c16r2="http://schemas.microsoft.com/office/drawing/2015/06/chart">
            <c:ext xmlns:c16="http://schemas.microsoft.com/office/drawing/2014/chart" uri="{C3380CC4-5D6E-409C-BE32-E72D297353CC}">
              <c16:uniqueId val="{00000011-6781-4E5D-B7D8-3477D3A1C9AA}"/>
            </c:ext>
          </c:extLst>
        </c:ser>
        <c:dLbls>
          <c:showLegendKey val="0"/>
          <c:showVal val="1"/>
          <c:showCatName val="0"/>
          <c:showSerName val="0"/>
          <c:showPercent val="0"/>
          <c:showBubbleSize val="0"/>
        </c:dLbls>
        <c:gapWidth val="95"/>
        <c:overlap val="100"/>
        <c:axId val="154872952"/>
        <c:axId val="154874912"/>
      </c:barChart>
      <c:catAx>
        <c:axId val="154872952"/>
        <c:scaling>
          <c:orientation val="minMax"/>
        </c:scaling>
        <c:delete val="0"/>
        <c:axPos val="b"/>
        <c:numFmt formatCode="General" sourceLinked="0"/>
        <c:majorTickMark val="none"/>
        <c:minorTickMark val="none"/>
        <c:tickLblPos val="nextTo"/>
        <c:txPr>
          <a:bodyPr/>
          <a:lstStyle/>
          <a:p>
            <a:pPr>
              <a:defRPr sz="1600"/>
            </a:pPr>
            <a:endParaRPr lang="es-AR"/>
          </a:p>
        </c:txPr>
        <c:crossAx val="154874912"/>
        <c:crosses val="autoZero"/>
        <c:auto val="1"/>
        <c:lblAlgn val="ctr"/>
        <c:lblOffset val="100"/>
        <c:noMultiLvlLbl val="0"/>
      </c:catAx>
      <c:valAx>
        <c:axId val="154874912"/>
        <c:scaling>
          <c:orientation val="minMax"/>
        </c:scaling>
        <c:delete val="1"/>
        <c:axPos val="l"/>
        <c:numFmt formatCode="#,##0" sourceLinked="1"/>
        <c:majorTickMark val="out"/>
        <c:minorTickMark val="none"/>
        <c:tickLblPos val="nextTo"/>
        <c:crossAx val="154872952"/>
        <c:crosses val="autoZero"/>
        <c:crossBetween val="between"/>
      </c:valAx>
    </c:plotArea>
    <c:legend>
      <c:legendPos val="t"/>
      <c:overlay val="0"/>
      <c:txPr>
        <a:bodyPr/>
        <a:lstStyle/>
        <a:p>
          <a:pPr>
            <a:defRPr sz="1400"/>
          </a:pPr>
          <a:endParaRPr lang="es-AR"/>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Commodity</a:t>
            </a:r>
            <a:r>
              <a:rPr lang="en-US" sz="2000" baseline="0">
                <a:solidFill>
                  <a:schemeClr val="tx1"/>
                </a:solidFill>
              </a:rPr>
              <a:t> Price Trends</a:t>
            </a:r>
          </a:p>
          <a:p>
            <a:pPr>
              <a:defRPr sz="2000">
                <a:solidFill>
                  <a:schemeClr val="tx1"/>
                </a:solidFill>
              </a:defRPr>
            </a:pPr>
            <a:r>
              <a:rPr lang="en-US" sz="2000" baseline="0">
                <a:solidFill>
                  <a:schemeClr val="tx1"/>
                </a:solidFill>
              </a:rPr>
              <a:t>U.S. Cash (KC &amp; Cent Ill)</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lineChart>
        <c:grouping val="standard"/>
        <c:varyColors val="0"/>
        <c:ser>
          <c:idx val="0"/>
          <c:order val="0"/>
          <c:tx>
            <c:strRef>
              <c:f>Prices!$Y$35</c:f>
              <c:strCache>
                <c:ptCount val="1"/>
                <c:pt idx="0">
                  <c:v>HRW</c:v>
                </c:pt>
              </c:strCache>
            </c:strRef>
          </c:tx>
          <c:spPr>
            <a:ln w="28575" cap="rnd">
              <a:solidFill>
                <a:srgbClr val="FF0000"/>
              </a:solidFill>
              <a:round/>
            </a:ln>
            <a:effectLst/>
          </c:spPr>
          <c:marker>
            <c:symbol val="none"/>
          </c:marker>
          <c:dPt>
            <c:idx val="6"/>
            <c:marker>
              <c:symbol val="none"/>
            </c:marker>
            <c:bubble3D val="0"/>
            <c:spPr>
              <a:ln w="28575" cap="rnd">
                <a:solidFill>
                  <a:srgbClr val="FF0000"/>
                </a:solidFill>
                <a:prstDash val="sysDash"/>
                <a:round/>
              </a:ln>
              <a:effectLst/>
            </c:spPr>
            <c:extLst xmlns:c16r2="http://schemas.microsoft.com/office/drawing/2015/06/chart">
              <c:ext xmlns:c16="http://schemas.microsoft.com/office/drawing/2014/chart" uri="{C3380CC4-5D6E-409C-BE32-E72D297353CC}">
                <c16:uniqueId val="{00000001-6755-4CEC-B1D4-2D561E49CA2D}"/>
              </c:ext>
            </c:extLst>
          </c:dPt>
          <c:cat>
            <c:strRef>
              <c:f>Prices!$X$36:$X$42</c:f>
              <c:strCache>
                <c:ptCount val="7"/>
                <c:pt idx="0">
                  <c:v>Jan</c:v>
                </c:pt>
                <c:pt idx="1">
                  <c:v>Feb</c:v>
                </c:pt>
                <c:pt idx="2">
                  <c:v>Mar</c:v>
                </c:pt>
                <c:pt idx="3">
                  <c:v>Apr</c:v>
                </c:pt>
                <c:pt idx="4">
                  <c:v>May</c:v>
                </c:pt>
                <c:pt idx="5">
                  <c:v>Jun</c:v>
                </c:pt>
                <c:pt idx="6">
                  <c:v>July</c:v>
                </c:pt>
              </c:strCache>
            </c:strRef>
          </c:cat>
          <c:val>
            <c:numRef>
              <c:f>Prices!$Y$36:$Y$42</c:f>
              <c:numCache>
                <c:formatCode>General</c:formatCode>
                <c:ptCount val="7"/>
                <c:pt idx="0">
                  <c:v>4.4504999999999999</c:v>
                </c:pt>
                <c:pt idx="1">
                  <c:v>4.6436842105263159</c:v>
                </c:pt>
                <c:pt idx="2">
                  <c:v>4.5652173913043486</c:v>
                </c:pt>
                <c:pt idx="3">
                  <c:v>4.0400000000000009</c:v>
                </c:pt>
                <c:pt idx="4">
                  <c:v>4.3377272727272729</c:v>
                </c:pt>
                <c:pt idx="5">
                  <c:v>4.57</c:v>
                </c:pt>
                <c:pt idx="6">
                  <c:v>5.19</c:v>
                </c:pt>
              </c:numCache>
            </c:numRef>
          </c:val>
          <c:smooth val="0"/>
          <c:extLst xmlns:c16r2="http://schemas.microsoft.com/office/drawing/2015/06/chart">
            <c:ext xmlns:c16="http://schemas.microsoft.com/office/drawing/2014/chart" uri="{C3380CC4-5D6E-409C-BE32-E72D297353CC}">
              <c16:uniqueId val="{00000002-6755-4CEC-B1D4-2D561E49CA2D}"/>
            </c:ext>
          </c:extLst>
        </c:ser>
        <c:ser>
          <c:idx val="1"/>
          <c:order val="1"/>
          <c:tx>
            <c:strRef>
              <c:f>Prices!$Z$35</c:f>
              <c:strCache>
                <c:ptCount val="1"/>
                <c:pt idx="0">
                  <c:v>Corn</c:v>
                </c:pt>
              </c:strCache>
            </c:strRef>
          </c:tx>
          <c:spPr>
            <a:ln w="28575" cap="rnd">
              <a:solidFill>
                <a:srgbClr val="00B050"/>
              </a:solidFill>
              <a:round/>
            </a:ln>
            <a:effectLst/>
          </c:spPr>
          <c:marker>
            <c:symbol val="none"/>
          </c:marker>
          <c:dPt>
            <c:idx val="6"/>
            <c:marker>
              <c:symbol val="none"/>
            </c:marker>
            <c:bubble3D val="0"/>
            <c:spPr>
              <a:ln w="28575" cap="rnd">
                <a:solidFill>
                  <a:srgbClr val="00B050"/>
                </a:solidFill>
                <a:prstDash val="sysDash"/>
                <a:round/>
              </a:ln>
              <a:effectLst/>
            </c:spPr>
            <c:extLst xmlns:c16r2="http://schemas.microsoft.com/office/drawing/2015/06/chart">
              <c:ext xmlns:c16="http://schemas.microsoft.com/office/drawing/2014/chart" uri="{C3380CC4-5D6E-409C-BE32-E72D297353CC}">
                <c16:uniqueId val="{00000004-6755-4CEC-B1D4-2D561E49CA2D}"/>
              </c:ext>
            </c:extLst>
          </c:dPt>
          <c:cat>
            <c:strRef>
              <c:f>Prices!$X$36:$X$42</c:f>
              <c:strCache>
                <c:ptCount val="7"/>
                <c:pt idx="0">
                  <c:v>Jan</c:v>
                </c:pt>
                <c:pt idx="1">
                  <c:v>Feb</c:v>
                </c:pt>
                <c:pt idx="2">
                  <c:v>Mar</c:v>
                </c:pt>
                <c:pt idx="3">
                  <c:v>Apr</c:v>
                </c:pt>
                <c:pt idx="4">
                  <c:v>May</c:v>
                </c:pt>
                <c:pt idx="5">
                  <c:v>Jun</c:v>
                </c:pt>
                <c:pt idx="6">
                  <c:v>July</c:v>
                </c:pt>
              </c:strCache>
            </c:strRef>
          </c:cat>
          <c:val>
            <c:numRef>
              <c:f>Prices!$Z$36:$Z$42</c:f>
              <c:numCache>
                <c:formatCode>General</c:formatCode>
                <c:ptCount val="7"/>
                <c:pt idx="0">
                  <c:v>3.455000000000001</c:v>
                </c:pt>
                <c:pt idx="1">
                  <c:v>3.5152631578947364</c:v>
                </c:pt>
                <c:pt idx="2">
                  <c:v>3.4043478260869562</c:v>
                </c:pt>
                <c:pt idx="3">
                  <c:v>3.4121052631578945</c:v>
                </c:pt>
                <c:pt idx="4">
                  <c:v>3.4686363636363633</c:v>
                </c:pt>
                <c:pt idx="5">
                  <c:v>3.49</c:v>
                </c:pt>
                <c:pt idx="6">
                  <c:v>3.51</c:v>
                </c:pt>
              </c:numCache>
            </c:numRef>
          </c:val>
          <c:smooth val="0"/>
          <c:extLst xmlns:c16r2="http://schemas.microsoft.com/office/drawing/2015/06/chart">
            <c:ext xmlns:c16="http://schemas.microsoft.com/office/drawing/2014/chart" uri="{C3380CC4-5D6E-409C-BE32-E72D297353CC}">
              <c16:uniqueId val="{00000005-6755-4CEC-B1D4-2D561E49CA2D}"/>
            </c:ext>
          </c:extLst>
        </c:ser>
        <c:dLbls>
          <c:showLegendKey val="0"/>
          <c:showVal val="0"/>
          <c:showCatName val="0"/>
          <c:showSerName val="0"/>
          <c:showPercent val="0"/>
          <c:showBubbleSize val="0"/>
        </c:dLbls>
        <c:marker val="1"/>
        <c:smooth val="0"/>
        <c:axId val="154237736"/>
        <c:axId val="154236560"/>
      </c:lineChart>
      <c:lineChart>
        <c:grouping val="standard"/>
        <c:varyColors val="0"/>
        <c:ser>
          <c:idx val="2"/>
          <c:order val="2"/>
          <c:tx>
            <c:strRef>
              <c:f>Prices!$AA$35</c:f>
              <c:strCache>
                <c:ptCount val="1"/>
                <c:pt idx="0">
                  <c:v>Soybean</c:v>
                </c:pt>
              </c:strCache>
            </c:strRef>
          </c:tx>
          <c:spPr>
            <a:ln w="28575" cap="rnd">
              <a:solidFill>
                <a:srgbClr val="0070C0"/>
              </a:solidFill>
              <a:round/>
            </a:ln>
            <a:effectLst/>
          </c:spPr>
          <c:marker>
            <c:symbol val="none"/>
          </c:marker>
          <c:dPt>
            <c:idx val="6"/>
            <c:marker>
              <c:symbol val="none"/>
            </c:marker>
            <c:bubble3D val="0"/>
            <c:spPr>
              <a:ln w="28575" cap="rnd">
                <a:solidFill>
                  <a:srgbClr val="0070C0"/>
                </a:solidFill>
                <a:prstDash val="sysDash"/>
                <a:round/>
              </a:ln>
              <a:effectLst/>
            </c:spPr>
            <c:extLst xmlns:c16r2="http://schemas.microsoft.com/office/drawing/2015/06/chart">
              <c:ext xmlns:c16="http://schemas.microsoft.com/office/drawing/2014/chart" uri="{C3380CC4-5D6E-409C-BE32-E72D297353CC}">
                <c16:uniqueId val="{00000007-6755-4CEC-B1D4-2D561E49CA2D}"/>
              </c:ext>
            </c:extLst>
          </c:dPt>
          <c:cat>
            <c:strRef>
              <c:f>Prices!$X$36:$X$42</c:f>
              <c:strCache>
                <c:ptCount val="7"/>
                <c:pt idx="0">
                  <c:v>Jan</c:v>
                </c:pt>
                <c:pt idx="1">
                  <c:v>Feb</c:v>
                </c:pt>
                <c:pt idx="2">
                  <c:v>Mar</c:v>
                </c:pt>
                <c:pt idx="3">
                  <c:v>Apr</c:v>
                </c:pt>
                <c:pt idx="4">
                  <c:v>May</c:v>
                </c:pt>
                <c:pt idx="5">
                  <c:v>Jun</c:v>
                </c:pt>
                <c:pt idx="6">
                  <c:v>July</c:v>
                </c:pt>
              </c:strCache>
            </c:strRef>
          </c:cat>
          <c:val>
            <c:numRef>
              <c:f>Prices!$AA$36:$AA$42</c:f>
              <c:numCache>
                <c:formatCode>General</c:formatCode>
                <c:ptCount val="7"/>
                <c:pt idx="0">
                  <c:v>10.085999999999999</c:v>
                </c:pt>
                <c:pt idx="1">
                  <c:v>10.062105263157894</c:v>
                </c:pt>
                <c:pt idx="2">
                  <c:v>9.6343478260869571</c:v>
                </c:pt>
                <c:pt idx="3">
                  <c:v>9.1321052631578965</c:v>
                </c:pt>
                <c:pt idx="4">
                  <c:v>9.2418181818181804</c:v>
                </c:pt>
                <c:pt idx="5">
                  <c:v>8.99</c:v>
                </c:pt>
                <c:pt idx="6">
                  <c:v>9.66</c:v>
                </c:pt>
              </c:numCache>
            </c:numRef>
          </c:val>
          <c:smooth val="0"/>
          <c:extLst xmlns:c16r2="http://schemas.microsoft.com/office/drawing/2015/06/chart">
            <c:ext xmlns:c16="http://schemas.microsoft.com/office/drawing/2014/chart" uri="{C3380CC4-5D6E-409C-BE32-E72D297353CC}">
              <c16:uniqueId val="{00000008-6755-4CEC-B1D4-2D561E49CA2D}"/>
            </c:ext>
          </c:extLst>
        </c:ser>
        <c:dLbls>
          <c:showLegendKey val="0"/>
          <c:showVal val="0"/>
          <c:showCatName val="0"/>
          <c:showSerName val="0"/>
          <c:showPercent val="0"/>
          <c:showBubbleSize val="0"/>
        </c:dLbls>
        <c:marker val="1"/>
        <c:smooth val="0"/>
        <c:axId val="154234600"/>
        <c:axId val="154231856"/>
      </c:lineChart>
      <c:catAx>
        <c:axId val="154237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6560"/>
        <c:crosses val="autoZero"/>
        <c:auto val="1"/>
        <c:lblAlgn val="ctr"/>
        <c:lblOffset val="100"/>
        <c:noMultiLvlLbl val="0"/>
      </c:catAx>
      <c:valAx>
        <c:axId val="154236560"/>
        <c:scaling>
          <c:orientation val="minMax"/>
          <c:max val="5.25"/>
          <c:min val="3.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Corn and Wheat (HRW) $/BU</a:t>
                </a:r>
              </a:p>
            </c:rich>
          </c:tx>
          <c:layout>
            <c:manualLayout>
              <c:xMode val="edge"/>
              <c:yMode val="edge"/>
              <c:x val="1.0869565217391304E-2"/>
              <c:y val="0.20812632803978914"/>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7736"/>
        <c:crosses val="autoZero"/>
        <c:crossBetween val="between"/>
      </c:valAx>
      <c:valAx>
        <c:axId val="154231856"/>
        <c:scaling>
          <c:orientation val="minMax"/>
          <c:min val="8.8000000000000007"/>
        </c:scaling>
        <c:delete val="0"/>
        <c:axPos val="r"/>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Soybean ($/BU)</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4600"/>
        <c:crosses val="max"/>
        <c:crossBetween val="between"/>
      </c:valAx>
      <c:catAx>
        <c:axId val="154234600"/>
        <c:scaling>
          <c:orientation val="minMax"/>
        </c:scaling>
        <c:delete val="1"/>
        <c:axPos val="b"/>
        <c:numFmt formatCode="General" sourceLinked="1"/>
        <c:majorTickMark val="out"/>
        <c:minorTickMark val="none"/>
        <c:tickLblPos val="nextTo"/>
        <c:crossAx val="15423185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dirty="0">
                <a:solidFill>
                  <a:schemeClr val="tx1"/>
                </a:solidFill>
              </a:rPr>
              <a:t>US</a:t>
            </a:r>
            <a:r>
              <a:rPr lang="en-US" sz="2000" baseline="0" dirty="0">
                <a:solidFill>
                  <a:schemeClr val="tx1"/>
                </a:solidFill>
              </a:rPr>
              <a:t> Dollar Equivalent Export Price</a:t>
            </a:r>
            <a:endParaRPr lang="en-US" sz="2000" dirty="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lineChart>
        <c:grouping val="standard"/>
        <c:varyColors val="0"/>
        <c:ser>
          <c:idx val="0"/>
          <c:order val="0"/>
          <c:tx>
            <c:strRef>
              <c:f>'Exchange Rates'!$B$39</c:f>
              <c:strCache>
                <c:ptCount val="1"/>
                <c:pt idx="0">
                  <c:v>US Gulf, FOB</c:v>
                </c:pt>
              </c:strCache>
            </c:strRef>
          </c:tx>
          <c:spPr>
            <a:ln w="44450" cap="rnd">
              <a:solidFill>
                <a:schemeClr val="accent1"/>
              </a:solidFill>
              <a:round/>
            </a:ln>
            <a:effectLst/>
          </c:spPr>
          <c:marker>
            <c:symbol val="none"/>
          </c:marker>
          <c:cat>
            <c:strRef>
              <c:f>'Exchange Rates'!$C$38:$AH$38</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Rates'!$C$39:$AH$39</c:f>
              <c:numCache>
                <c:formatCode>0</c:formatCode>
                <c:ptCount val="32"/>
                <c:pt idx="0">
                  <c:v>401.00000434358753</c:v>
                </c:pt>
                <c:pt idx="1">
                  <c:v>400.71424200354068</c:v>
                </c:pt>
                <c:pt idx="2">
                  <c:v>388.52995930540959</c:v>
                </c:pt>
                <c:pt idx="3">
                  <c:v>387.23083175076727</c:v>
                </c:pt>
                <c:pt idx="4">
                  <c:v>384.85445499192429</c:v>
                </c:pt>
                <c:pt idx="5">
                  <c:v>387.95476301221936</c:v>
                </c:pt>
                <c:pt idx="6">
                  <c:v>403.42451595012375</c:v>
                </c:pt>
                <c:pt idx="7">
                  <c:v>374.30141942123146</c:v>
                </c:pt>
                <c:pt idx="8">
                  <c:v>360.1247769469652</c:v>
                </c:pt>
                <c:pt idx="9">
                  <c:v>362.87317728021605</c:v>
                </c:pt>
                <c:pt idx="10">
                  <c:v>349.00943293987689</c:v>
                </c:pt>
                <c:pt idx="11">
                  <c:v>350.65782442220348</c:v>
                </c:pt>
                <c:pt idx="12">
                  <c:v>354.18070255030182</c:v>
                </c:pt>
                <c:pt idx="13">
                  <c:v>344.56377106329904</c:v>
                </c:pt>
                <c:pt idx="14">
                  <c:v>344.35962244756956</c:v>
                </c:pt>
                <c:pt idx="15">
                  <c:v>369.97231047774738</c:v>
                </c:pt>
                <c:pt idx="16">
                  <c:v>405.08471409320526</c:v>
                </c:pt>
                <c:pt idx="17">
                  <c:v>447.12618958108953</c:v>
                </c:pt>
                <c:pt idx="18">
                  <c:v>426.53378386626713</c:v>
                </c:pt>
                <c:pt idx="19">
                  <c:v>412.24989614655431</c:v>
                </c:pt>
                <c:pt idx="20">
                  <c:v>396.327545144672</c:v>
                </c:pt>
                <c:pt idx="21">
                  <c:v>387.5266093804463</c:v>
                </c:pt>
                <c:pt idx="22">
                  <c:v>390.34636865232596</c:v>
                </c:pt>
                <c:pt idx="23">
                  <c:v>394.37706748881658</c:v>
                </c:pt>
                <c:pt idx="24">
                  <c:v>399.13433006407371</c:v>
                </c:pt>
                <c:pt idx="25">
                  <c:v>400.60908146240342</c:v>
                </c:pt>
                <c:pt idx="26">
                  <c:v>379.5861176298323</c:v>
                </c:pt>
                <c:pt idx="27">
                  <c:v>360.01711258341987</c:v>
                </c:pt>
                <c:pt idx="28">
                  <c:v>366.96009831077777</c:v>
                </c:pt>
                <c:pt idx="29">
                  <c:v>355.65295012622346</c:v>
                </c:pt>
                <c:pt idx="30">
                  <c:v>379.62955350551943</c:v>
                </c:pt>
                <c:pt idx="31">
                  <c:v>369.6393020974794</c:v>
                </c:pt>
              </c:numCache>
            </c:numRef>
          </c:val>
          <c:smooth val="0"/>
          <c:extLst xmlns:c16r2="http://schemas.microsoft.com/office/drawing/2015/06/chart">
            <c:ext xmlns:c16="http://schemas.microsoft.com/office/drawing/2014/chart" uri="{C3380CC4-5D6E-409C-BE32-E72D297353CC}">
              <c16:uniqueId val="{00000000-E300-4012-9FD9-F0486619FE58}"/>
            </c:ext>
          </c:extLst>
        </c:ser>
        <c:ser>
          <c:idx val="1"/>
          <c:order val="1"/>
          <c:tx>
            <c:strRef>
              <c:f>'Exchange Rates'!$B$40</c:f>
              <c:strCache>
                <c:ptCount val="1"/>
                <c:pt idx="0">
                  <c:v>Brazil Paranagua, FOB</c:v>
                </c:pt>
              </c:strCache>
            </c:strRef>
          </c:tx>
          <c:spPr>
            <a:ln w="44450" cap="rnd">
              <a:solidFill>
                <a:schemeClr val="accent2"/>
              </a:solidFill>
              <a:round/>
            </a:ln>
            <a:effectLst/>
          </c:spPr>
          <c:marker>
            <c:symbol val="none"/>
          </c:marker>
          <c:cat>
            <c:strRef>
              <c:f>'Exchange Rates'!$C$38:$AH$38</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Rates'!$C$40:$AH$40</c:f>
              <c:numCache>
                <c:formatCode>0</c:formatCode>
                <c:ptCount val="32"/>
                <c:pt idx="0">
                  <c:v>396.99989324492947</c:v>
                </c:pt>
                <c:pt idx="1">
                  <c:v>405.02796065156048</c:v>
                </c:pt>
                <c:pt idx="2">
                  <c:v>436.15037098915229</c:v>
                </c:pt>
                <c:pt idx="3">
                  <c:v>421.97524885718633</c:v>
                </c:pt>
                <c:pt idx="4">
                  <c:v>415.22009250575132</c:v>
                </c:pt>
                <c:pt idx="5">
                  <c:v>420.47241916428885</c:v>
                </c:pt>
                <c:pt idx="6">
                  <c:v>453.74689528734541</c:v>
                </c:pt>
                <c:pt idx="7">
                  <c:v>473.8114197656609</c:v>
                </c:pt>
                <c:pt idx="8">
                  <c:v>514.26336502604079</c:v>
                </c:pt>
                <c:pt idx="9">
                  <c:v>499.61712509886405</c:v>
                </c:pt>
                <c:pt idx="10">
                  <c:v>438.7496938586674</c:v>
                </c:pt>
                <c:pt idx="11">
                  <c:v>443.30755619637085</c:v>
                </c:pt>
                <c:pt idx="12">
                  <c:v>460.56072961240369</c:v>
                </c:pt>
                <c:pt idx="13">
                  <c:v>447.00665878052246</c:v>
                </c:pt>
                <c:pt idx="14">
                  <c:v>428.56792051562951</c:v>
                </c:pt>
                <c:pt idx="15">
                  <c:v>448.20521862438375</c:v>
                </c:pt>
                <c:pt idx="16">
                  <c:v>485.94326877813023</c:v>
                </c:pt>
                <c:pt idx="17">
                  <c:v>531.46760318041709</c:v>
                </c:pt>
                <c:pt idx="18">
                  <c:v>488.48037566863474</c:v>
                </c:pt>
                <c:pt idx="19">
                  <c:v>450.57919339854635</c:v>
                </c:pt>
                <c:pt idx="20">
                  <c:v>443.38827212754597</c:v>
                </c:pt>
                <c:pt idx="21">
                  <c:v>432.48427716107824</c:v>
                </c:pt>
                <c:pt idx="22">
                  <c:v>431.57889793043188</c:v>
                </c:pt>
                <c:pt idx="23">
                  <c:v>434.30742556227261</c:v>
                </c:pt>
                <c:pt idx="24">
                  <c:v>418.14636934207766</c:v>
                </c:pt>
                <c:pt idx="25">
                  <c:v>403.37650310393934</c:v>
                </c:pt>
                <c:pt idx="26">
                  <c:v>384.07883600131737</c:v>
                </c:pt>
                <c:pt idx="27">
                  <c:v>362.38771733309153</c:v>
                </c:pt>
                <c:pt idx="28">
                  <c:v>377.74700981853175</c:v>
                </c:pt>
                <c:pt idx="29">
                  <c:v>381.65036462307552</c:v>
                </c:pt>
                <c:pt idx="30">
                  <c:v>400.60049534055634</c:v>
                </c:pt>
                <c:pt idx="31">
                  <c:v>373.9807097742875</c:v>
                </c:pt>
              </c:numCache>
            </c:numRef>
          </c:val>
          <c:smooth val="0"/>
          <c:extLst xmlns:c16r2="http://schemas.microsoft.com/office/drawing/2015/06/chart">
            <c:ext xmlns:c16="http://schemas.microsoft.com/office/drawing/2014/chart" uri="{C3380CC4-5D6E-409C-BE32-E72D297353CC}">
              <c16:uniqueId val="{00000001-E300-4012-9FD9-F0486619FE58}"/>
            </c:ext>
          </c:extLst>
        </c:ser>
        <c:ser>
          <c:idx val="2"/>
          <c:order val="2"/>
          <c:tx>
            <c:strRef>
              <c:f>'Exchange Rates'!$B$41</c:f>
              <c:strCache>
                <c:ptCount val="1"/>
                <c:pt idx="0">
                  <c:v>Argentina Up River, FOB</c:v>
                </c:pt>
              </c:strCache>
            </c:strRef>
          </c:tx>
          <c:spPr>
            <a:ln w="44450" cap="rnd">
              <a:solidFill>
                <a:schemeClr val="accent3"/>
              </a:solidFill>
              <a:round/>
            </a:ln>
            <a:effectLst/>
          </c:spPr>
          <c:marker>
            <c:symbol val="none"/>
          </c:marker>
          <c:cat>
            <c:strRef>
              <c:f>'Exchange Rates'!$C$38:$AH$38</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Rates'!$C$41:$AH$41</c:f>
              <c:numCache>
                <c:formatCode>0</c:formatCode>
                <c:ptCount val="32"/>
                <c:pt idx="0">
                  <c:v>447.00004397721995</c:v>
                </c:pt>
                <c:pt idx="1">
                  <c:v>441.48942585087701</c:v>
                </c:pt>
                <c:pt idx="2">
                  <c:v>401.68532322699434</c:v>
                </c:pt>
                <c:pt idx="3">
                  <c:v>366.96348566497954</c:v>
                </c:pt>
                <c:pt idx="4">
                  <c:v>361.15540940596179</c:v>
                </c:pt>
                <c:pt idx="5">
                  <c:v>363.13399220280286</c:v>
                </c:pt>
                <c:pt idx="6">
                  <c:v>374.59635682824586</c:v>
                </c:pt>
                <c:pt idx="7">
                  <c:v>360.70610588383073</c:v>
                </c:pt>
                <c:pt idx="8">
                  <c:v>352.37420813173043</c:v>
                </c:pt>
                <c:pt idx="9">
                  <c:v>357.55241601246877</c:v>
                </c:pt>
                <c:pt idx="10">
                  <c:v>346.84157049517705</c:v>
                </c:pt>
                <c:pt idx="11">
                  <c:v>387.39164204318229</c:v>
                </c:pt>
                <c:pt idx="12">
                  <c:v>439.98811150368363</c:v>
                </c:pt>
                <c:pt idx="13">
                  <c:v>442.55795696998092</c:v>
                </c:pt>
                <c:pt idx="14">
                  <c:v>439.83150685617636</c:v>
                </c:pt>
                <c:pt idx="15">
                  <c:v>440.93630677445907</c:v>
                </c:pt>
                <c:pt idx="16">
                  <c:v>464.50385645776942</c:v>
                </c:pt>
                <c:pt idx="17">
                  <c:v>508.94613386542528</c:v>
                </c:pt>
                <c:pt idx="18">
                  <c:v>498.86508044584377</c:v>
                </c:pt>
                <c:pt idx="19">
                  <c:v>469.40062699764121</c:v>
                </c:pt>
                <c:pt idx="20">
                  <c:v>458.0341559198344</c:v>
                </c:pt>
                <c:pt idx="21">
                  <c:v>440.09246481868433</c:v>
                </c:pt>
                <c:pt idx="22">
                  <c:v>436.46961923407355</c:v>
                </c:pt>
                <c:pt idx="23">
                  <c:v>448.68968293428293</c:v>
                </c:pt>
                <c:pt idx="24">
                  <c:v>449.02777065093602</c:v>
                </c:pt>
                <c:pt idx="25">
                  <c:v>435.3428546338219</c:v>
                </c:pt>
                <c:pt idx="26">
                  <c:v>398.41723261227992</c:v>
                </c:pt>
                <c:pt idx="27">
                  <c:v>361.23267873993456</c:v>
                </c:pt>
                <c:pt idx="28">
                  <c:v>372.27373483686597</c:v>
                </c:pt>
                <c:pt idx="29">
                  <c:v>371.52164633667275</c:v>
                </c:pt>
                <c:pt idx="30">
                  <c:v>414.01236070779868</c:v>
                </c:pt>
                <c:pt idx="31">
                  <c:v>400.31334995005636</c:v>
                </c:pt>
              </c:numCache>
            </c:numRef>
          </c:val>
          <c:smooth val="0"/>
          <c:extLst xmlns:c16r2="http://schemas.microsoft.com/office/drawing/2015/06/chart">
            <c:ext xmlns:c16="http://schemas.microsoft.com/office/drawing/2014/chart" uri="{C3380CC4-5D6E-409C-BE32-E72D297353CC}">
              <c16:uniqueId val="{00000002-E300-4012-9FD9-F0486619FE58}"/>
            </c:ext>
          </c:extLst>
        </c:ser>
        <c:dLbls>
          <c:showLegendKey val="0"/>
          <c:showVal val="0"/>
          <c:showCatName val="0"/>
          <c:showSerName val="0"/>
          <c:showPercent val="0"/>
          <c:showBubbleSize val="0"/>
        </c:dLbls>
        <c:smooth val="0"/>
        <c:axId val="154876872"/>
        <c:axId val="154878048"/>
      </c:lineChart>
      <c:catAx>
        <c:axId val="15487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4878048"/>
        <c:crosses val="autoZero"/>
        <c:auto val="1"/>
        <c:lblAlgn val="ctr"/>
        <c:lblOffset val="100"/>
        <c:tickLblSkip val="6"/>
        <c:noMultiLvlLbl val="0"/>
      </c:catAx>
      <c:valAx>
        <c:axId val="154878048"/>
        <c:scaling>
          <c:orientation val="minMax"/>
          <c:min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U.S.</a:t>
                </a:r>
                <a:r>
                  <a:rPr lang="en-US" sz="1800" baseline="0">
                    <a:solidFill>
                      <a:schemeClr val="tx1"/>
                    </a:solidFill>
                  </a:rPr>
                  <a:t> Dollars/Metric Ton</a:t>
                </a:r>
                <a:endParaRPr lang="en-US" sz="1800">
                  <a:solidFill>
                    <a:schemeClr val="tx1"/>
                  </a:solidFill>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4876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Soybean</a:t>
            </a:r>
            <a:r>
              <a:rPr lang="en-US" sz="2000" baseline="0">
                <a:solidFill>
                  <a:schemeClr val="tx1"/>
                </a:solidFill>
              </a:rPr>
              <a:t> Export Price</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lineChart>
        <c:grouping val="standard"/>
        <c:varyColors val="0"/>
        <c:ser>
          <c:idx val="0"/>
          <c:order val="0"/>
          <c:tx>
            <c:strRef>
              <c:f>'Exchange Rates'!$B$24</c:f>
              <c:strCache>
                <c:ptCount val="1"/>
                <c:pt idx="0">
                  <c:v>US Gulf, FOB</c:v>
                </c:pt>
              </c:strCache>
            </c:strRef>
          </c:tx>
          <c:spPr>
            <a:ln w="44450" cap="rnd">
              <a:solidFill>
                <a:schemeClr val="accent1"/>
              </a:solidFill>
              <a:round/>
            </a:ln>
            <a:effectLst/>
          </c:spPr>
          <c:marker>
            <c:symbol val="none"/>
          </c:marker>
          <c:cat>
            <c:strRef>
              <c:f>'Exchange Rates'!$C$22:$AH$22</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Rates'!$C$24:$AH$24</c:f>
              <c:numCache>
                <c:formatCode>0</c:formatCode>
                <c:ptCount val="32"/>
                <c:pt idx="0">
                  <c:v>401.39130434782606</c:v>
                </c:pt>
                <c:pt idx="1">
                  <c:v>401.10526315789474</c:v>
                </c:pt>
                <c:pt idx="2">
                  <c:v>388.90909090909093</c:v>
                </c:pt>
                <c:pt idx="3">
                  <c:v>387.60869565217394</c:v>
                </c:pt>
                <c:pt idx="4">
                  <c:v>385.22999999999996</c:v>
                </c:pt>
                <c:pt idx="5">
                  <c:v>388.33333333333331</c:v>
                </c:pt>
                <c:pt idx="6">
                  <c:v>403.81818181818181</c:v>
                </c:pt>
                <c:pt idx="7">
                  <c:v>374.66666666666669</c:v>
                </c:pt>
                <c:pt idx="8">
                  <c:v>360.47619047619048</c:v>
                </c:pt>
                <c:pt idx="9">
                  <c:v>363.22727272727275</c:v>
                </c:pt>
                <c:pt idx="10">
                  <c:v>349.35</c:v>
                </c:pt>
                <c:pt idx="11">
                  <c:v>351</c:v>
                </c:pt>
                <c:pt idx="12">
                  <c:v>354.5263157894737</c:v>
                </c:pt>
                <c:pt idx="13">
                  <c:v>344.9</c:v>
                </c:pt>
                <c:pt idx="14">
                  <c:v>344.69565217391306</c:v>
                </c:pt>
                <c:pt idx="15">
                  <c:v>370.33333333333331</c:v>
                </c:pt>
                <c:pt idx="16">
                  <c:v>405.48</c:v>
                </c:pt>
                <c:pt idx="17">
                  <c:v>447.5625</c:v>
                </c:pt>
                <c:pt idx="18">
                  <c:v>426.95</c:v>
                </c:pt>
                <c:pt idx="19">
                  <c:v>412.6521739130435</c:v>
                </c:pt>
                <c:pt idx="20">
                  <c:v>396.71428571428572</c:v>
                </c:pt>
                <c:pt idx="21">
                  <c:v>387.90476190476193</c:v>
                </c:pt>
                <c:pt idx="22">
                  <c:v>390.72727272727275</c:v>
                </c:pt>
                <c:pt idx="23">
                  <c:v>394.76190476190476</c:v>
                </c:pt>
                <c:pt idx="24">
                  <c:v>399.52380952380952</c:v>
                </c:pt>
                <c:pt idx="25">
                  <c:v>401</c:v>
                </c:pt>
                <c:pt idx="26">
                  <c:v>379.95652173913044</c:v>
                </c:pt>
                <c:pt idx="27">
                  <c:v>360.36842105263156</c:v>
                </c:pt>
                <c:pt idx="28">
                  <c:v>367.31818181818181</c:v>
                </c:pt>
                <c:pt idx="29">
                  <c:v>356</c:v>
                </c:pt>
                <c:pt idx="30">
                  <c:v>380</c:v>
                </c:pt>
                <c:pt idx="31">
                  <c:v>370</c:v>
                </c:pt>
              </c:numCache>
            </c:numRef>
          </c:val>
          <c:smooth val="0"/>
          <c:extLst xmlns:c16r2="http://schemas.microsoft.com/office/drawing/2015/06/chart">
            <c:ext xmlns:c16="http://schemas.microsoft.com/office/drawing/2014/chart" uri="{C3380CC4-5D6E-409C-BE32-E72D297353CC}">
              <c16:uniqueId val="{00000000-13B0-43EE-A79C-A003282BD312}"/>
            </c:ext>
          </c:extLst>
        </c:ser>
        <c:ser>
          <c:idx val="1"/>
          <c:order val="1"/>
          <c:tx>
            <c:strRef>
              <c:f>'Exchange Rates'!$B$25</c:f>
              <c:strCache>
                <c:ptCount val="1"/>
                <c:pt idx="0">
                  <c:v>Brazil Paranagua, FOB</c:v>
                </c:pt>
              </c:strCache>
            </c:strRef>
          </c:tx>
          <c:spPr>
            <a:ln w="44450" cap="rnd">
              <a:solidFill>
                <a:schemeClr val="accent2"/>
              </a:solidFill>
              <a:round/>
            </a:ln>
            <a:effectLst/>
          </c:spPr>
          <c:marker>
            <c:symbol val="none"/>
          </c:marker>
          <c:cat>
            <c:strRef>
              <c:f>'Exchange Rates'!$C$22:$AH$22</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Rates'!$C$25:$AH$25</c:f>
              <c:numCache>
                <c:formatCode>General</c:formatCode>
                <c:ptCount val="32"/>
                <c:pt idx="0">
                  <c:v>397</c:v>
                </c:pt>
                <c:pt idx="1">
                  <c:v>385</c:v>
                </c:pt>
                <c:pt idx="2">
                  <c:v>377</c:v>
                </c:pt>
                <c:pt idx="3">
                  <c:v>376</c:v>
                </c:pt>
                <c:pt idx="4">
                  <c:v>374</c:v>
                </c:pt>
                <c:pt idx="5">
                  <c:v>373</c:v>
                </c:pt>
                <c:pt idx="6">
                  <c:v>394</c:v>
                </c:pt>
                <c:pt idx="7">
                  <c:v>378</c:v>
                </c:pt>
                <c:pt idx="8">
                  <c:v>371</c:v>
                </c:pt>
                <c:pt idx="9">
                  <c:v>364</c:v>
                </c:pt>
                <c:pt idx="10">
                  <c:v>331</c:v>
                </c:pt>
                <c:pt idx="11">
                  <c:v>330</c:v>
                </c:pt>
                <c:pt idx="12">
                  <c:v>333</c:v>
                </c:pt>
                <c:pt idx="13">
                  <c:v>332</c:v>
                </c:pt>
                <c:pt idx="14">
                  <c:v>342</c:v>
                </c:pt>
                <c:pt idx="15">
                  <c:v>375</c:v>
                </c:pt>
                <c:pt idx="16">
                  <c:v>413</c:v>
                </c:pt>
                <c:pt idx="17">
                  <c:v>465</c:v>
                </c:pt>
                <c:pt idx="18">
                  <c:v>452</c:v>
                </c:pt>
                <c:pt idx="19">
                  <c:v>427</c:v>
                </c:pt>
                <c:pt idx="20">
                  <c:v>415</c:v>
                </c:pt>
                <c:pt idx="21">
                  <c:v>413</c:v>
                </c:pt>
                <c:pt idx="22">
                  <c:v>395</c:v>
                </c:pt>
                <c:pt idx="23">
                  <c:v>396</c:v>
                </c:pt>
                <c:pt idx="24">
                  <c:v>402</c:v>
                </c:pt>
                <c:pt idx="25">
                  <c:v>401</c:v>
                </c:pt>
                <c:pt idx="26">
                  <c:v>381</c:v>
                </c:pt>
                <c:pt idx="27">
                  <c:v>358</c:v>
                </c:pt>
                <c:pt idx="28">
                  <c:v>367</c:v>
                </c:pt>
                <c:pt idx="29">
                  <c:v>360</c:v>
                </c:pt>
                <c:pt idx="30">
                  <c:v>388</c:v>
                </c:pt>
                <c:pt idx="31">
                  <c:v>370</c:v>
                </c:pt>
              </c:numCache>
            </c:numRef>
          </c:val>
          <c:smooth val="0"/>
          <c:extLst xmlns:c16r2="http://schemas.microsoft.com/office/drawing/2015/06/chart">
            <c:ext xmlns:c16="http://schemas.microsoft.com/office/drawing/2014/chart" uri="{C3380CC4-5D6E-409C-BE32-E72D297353CC}">
              <c16:uniqueId val="{00000001-13B0-43EE-A79C-A003282BD312}"/>
            </c:ext>
          </c:extLst>
        </c:ser>
        <c:ser>
          <c:idx val="2"/>
          <c:order val="2"/>
          <c:tx>
            <c:strRef>
              <c:f>'Exchange Rates'!$B$26</c:f>
              <c:strCache>
                <c:ptCount val="1"/>
                <c:pt idx="0">
                  <c:v>Argentina Up River, FOB</c:v>
                </c:pt>
              </c:strCache>
            </c:strRef>
          </c:tx>
          <c:spPr>
            <a:ln w="44450" cap="rnd">
              <a:solidFill>
                <a:schemeClr val="accent3"/>
              </a:solidFill>
              <a:round/>
            </a:ln>
            <a:effectLst/>
          </c:spPr>
          <c:marker>
            <c:symbol val="none"/>
          </c:marker>
          <c:cat>
            <c:strRef>
              <c:f>'Exchange Rates'!$C$22:$AH$22</c:f>
              <c:strCache>
                <c:ptCount val="32"/>
                <c:pt idx="0">
                  <c:v>Jan 15</c:v>
                </c:pt>
                <c:pt idx="1">
                  <c:v>Feb</c:v>
                </c:pt>
                <c:pt idx="2">
                  <c:v>Mar</c:v>
                </c:pt>
                <c:pt idx="3">
                  <c:v>Apr</c:v>
                </c:pt>
                <c:pt idx="4">
                  <c:v>May</c:v>
                </c:pt>
                <c:pt idx="5">
                  <c:v>Jun</c:v>
                </c:pt>
                <c:pt idx="6">
                  <c:v>Jul 15</c:v>
                </c:pt>
                <c:pt idx="7">
                  <c:v>Aug</c:v>
                </c:pt>
                <c:pt idx="8">
                  <c:v>Sep</c:v>
                </c:pt>
                <c:pt idx="9">
                  <c:v>Oct</c:v>
                </c:pt>
                <c:pt idx="10">
                  <c:v>Nov</c:v>
                </c:pt>
                <c:pt idx="11">
                  <c:v>Dec</c:v>
                </c:pt>
                <c:pt idx="12">
                  <c:v>Jan 16</c:v>
                </c:pt>
                <c:pt idx="13">
                  <c:v>Feb</c:v>
                </c:pt>
                <c:pt idx="14">
                  <c:v>Mar</c:v>
                </c:pt>
                <c:pt idx="15">
                  <c:v>Apr</c:v>
                </c:pt>
                <c:pt idx="16">
                  <c:v>May</c:v>
                </c:pt>
                <c:pt idx="17">
                  <c:v>Jun</c:v>
                </c:pt>
                <c:pt idx="18">
                  <c:v>Jul 16</c:v>
                </c:pt>
                <c:pt idx="19">
                  <c:v>Aug</c:v>
                </c:pt>
                <c:pt idx="20">
                  <c:v>Sep</c:v>
                </c:pt>
                <c:pt idx="21">
                  <c:v>Oct</c:v>
                </c:pt>
                <c:pt idx="22">
                  <c:v>Nov</c:v>
                </c:pt>
                <c:pt idx="23">
                  <c:v>Dec</c:v>
                </c:pt>
                <c:pt idx="24">
                  <c:v>Jan 17</c:v>
                </c:pt>
                <c:pt idx="25">
                  <c:v>Feb</c:v>
                </c:pt>
                <c:pt idx="26">
                  <c:v>Mar</c:v>
                </c:pt>
                <c:pt idx="27">
                  <c:v>Apr</c:v>
                </c:pt>
                <c:pt idx="28">
                  <c:v>May</c:v>
                </c:pt>
                <c:pt idx="29">
                  <c:v>Jun</c:v>
                </c:pt>
                <c:pt idx="30">
                  <c:v>Jul 17</c:v>
                </c:pt>
                <c:pt idx="31">
                  <c:v>Aug</c:v>
                </c:pt>
              </c:strCache>
            </c:strRef>
          </c:cat>
          <c:val>
            <c:numRef>
              <c:f>'Exchange Rates'!$C$26:$AH$26</c:f>
              <c:numCache>
                <c:formatCode>General</c:formatCode>
                <c:ptCount val="32"/>
                <c:pt idx="0">
                  <c:v>447</c:v>
                </c:pt>
                <c:pt idx="1">
                  <c:v>442</c:v>
                </c:pt>
                <c:pt idx="2">
                  <c:v>402</c:v>
                </c:pt>
                <c:pt idx="3">
                  <c:v>368</c:v>
                </c:pt>
                <c:pt idx="4">
                  <c:v>362</c:v>
                </c:pt>
                <c:pt idx="5">
                  <c:v>364</c:v>
                </c:pt>
                <c:pt idx="6">
                  <c:v>376</c:v>
                </c:pt>
                <c:pt idx="7">
                  <c:v>362</c:v>
                </c:pt>
                <c:pt idx="8">
                  <c:v>353</c:v>
                </c:pt>
                <c:pt idx="9">
                  <c:v>358</c:v>
                </c:pt>
                <c:pt idx="10">
                  <c:v>349</c:v>
                </c:pt>
                <c:pt idx="11">
                  <c:v>350</c:v>
                </c:pt>
                <c:pt idx="12">
                  <c:v>340</c:v>
                </c:pt>
                <c:pt idx="13">
                  <c:v>327</c:v>
                </c:pt>
                <c:pt idx="14">
                  <c:v>332</c:v>
                </c:pt>
                <c:pt idx="15">
                  <c:v>360</c:v>
                </c:pt>
                <c:pt idx="16">
                  <c:v>402</c:v>
                </c:pt>
                <c:pt idx="17">
                  <c:v>455</c:v>
                </c:pt>
                <c:pt idx="18">
                  <c:v>430</c:v>
                </c:pt>
                <c:pt idx="19">
                  <c:v>407</c:v>
                </c:pt>
                <c:pt idx="20">
                  <c:v>395</c:v>
                </c:pt>
                <c:pt idx="21">
                  <c:v>386</c:v>
                </c:pt>
                <c:pt idx="22">
                  <c:v>386</c:v>
                </c:pt>
                <c:pt idx="23">
                  <c:v>388</c:v>
                </c:pt>
                <c:pt idx="24">
                  <c:v>392</c:v>
                </c:pt>
                <c:pt idx="25">
                  <c:v>397</c:v>
                </c:pt>
                <c:pt idx="26">
                  <c:v>374</c:v>
                </c:pt>
                <c:pt idx="27">
                  <c:v>352</c:v>
                </c:pt>
                <c:pt idx="28">
                  <c:v>360</c:v>
                </c:pt>
                <c:pt idx="29">
                  <c:v>355</c:v>
                </c:pt>
                <c:pt idx="30">
                  <c:v>378</c:v>
                </c:pt>
                <c:pt idx="31">
                  <c:v>364</c:v>
                </c:pt>
              </c:numCache>
            </c:numRef>
          </c:val>
          <c:smooth val="0"/>
          <c:extLst xmlns:c16r2="http://schemas.microsoft.com/office/drawing/2015/06/chart">
            <c:ext xmlns:c16="http://schemas.microsoft.com/office/drawing/2014/chart" uri="{C3380CC4-5D6E-409C-BE32-E72D297353CC}">
              <c16:uniqueId val="{00000002-13B0-43EE-A79C-A003282BD312}"/>
            </c:ext>
          </c:extLst>
        </c:ser>
        <c:dLbls>
          <c:showLegendKey val="0"/>
          <c:showVal val="0"/>
          <c:showCatName val="0"/>
          <c:showSerName val="0"/>
          <c:showPercent val="0"/>
          <c:showBubbleSize val="0"/>
        </c:dLbls>
        <c:smooth val="0"/>
        <c:axId val="154876480"/>
        <c:axId val="154871384"/>
      </c:lineChart>
      <c:catAx>
        <c:axId val="154876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4871384"/>
        <c:crosses val="autoZero"/>
        <c:auto val="1"/>
        <c:lblAlgn val="ctr"/>
        <c:lblOffset val="100"/>
        <c:tickLblSkip val="6"/>
        <c:noMultiLvlLbl val="0"/>
      </c:catAx>
      <c:valAx>
        <c:axId val="154871384"/>
        <c:scaling>
          <c:orientation val="minMax"/>
          <c:min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US Dollars/Metric Ton</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crossAx val="154876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spc="50" baseline="0">
                <a:solidFill>
                  <a:schemeClr val="tx1"/>
                </a:solidFill>
                <a:latin typeface="+mn-lt"/>
                <a:ea typeface="+mn-ea"/>
                <a:cs typeface="+mn-cs"/>
              </a:defRPr>
            </a:pPr>
            <a:r>
              <a:rPr lang="en-US" b="0">
                <a:solidFill>
                  <a:schemeClr val="tx1"/>
                </a:solidFill>
              </a:rPr>
              <a:t>Global Corn Stocks</a:t>
            </a:r>
          </a:p>
        </c:rich>
      </c:tx>
      <c:layout>
        <c:manualLayout>
          <c:xMode val="edge"/>
          <c:yMode val="edge"/>
          <c:x val="0.38337999416739577"/>
          <c:y val="3.3615177676383681E-2"/>
        </c:manualLayout>
      </c:layout>
      <c:overlay val="0"/>
      <c:spPr>
        <a:noFill/>
        <a:ln>
          <a:noFill/>
        </a:ln>
        <a:effectLst/>
      </c:spPr>
      <c:txPr>
        <a:bodyPr rot="0" spcFirstLastPara="1" vertOverflow="ellipsis" vert="horz" wrap="square" anchor="ctr" anchorCtr="1"/>
        <a:lstStyle/>
        <a:p>
          <a:pPr>
            <a:defRPr sz="1800" b="0" i="0" u="none" strike="noStrike" kern="1200" cap="all" spc="50" baseline="0">
              <a:solidFill>
                <a:schemeClr val="tx1"/>
              </a:solidFill>
              <a:latin typeface="+mn-lt"/>
              <a:ea typeface="+mn-ea"/>
              <a:cs typeface="+mn-cs"/>
            </a:defRPr>
          </a:pPr>
          <a:endParaRPr lang="es-AR"/>
        </a:p>
      </c:txPr>
    </c:title>
    <c:autoTitleDeleted val="0"/>
    <c:plotArea>
      <c:layout/>
      <c:barChart>
        <c:barDir val="col"/>
        <c:grouping val="stacked"/>
        <c:varyColors val="0"/>
        <c:ser>
          <c:idx val="0"/>
          <c:order val="0"/>
          <c:tx>
            <c:strRef>
              <c:f>Stocks!$A$12</c:f>
              <c:strCache>
                <c:ptCount val="1"/>
                <c:pt idx="0">
                  <c:v>Other</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Stocks!$B$12:$H$12</c:f>
              <c:numCache>
                <c:formatCode>#,##0</c:formatCode>
                <c:ptCount val="7"/>
                <c:pt idx="0">
                  <c:v>43.802999999999997</c:v>
                </c:pt>
                <c:pt idx="1">
                  <c:v>44.509</c:v>
                </c:pt>
                <c:pt idx="2">
                  <c:v>61.161000000000001</c:v>
                </c:pt>
                <c:pt idx="3">
                  <c:v>64.798000000000002</c:v>
                </c:pt>
                <c:pt idx="4">
                  <c:v>58.609000000000002</c:v>
                </c:pt>
                <c:pt idx="5">
                  <c:v>65</c:v>
                </c:pt>
                <c:pt idx="6">
                  <c:v>61.87</c:v>
                </c:pt>
              </c:numCache>
            </c:numRef>
          </c:val>
          <c:extLst xmlns:c16r2="http://schemas.microsoft.com/office/drawing/2015/06/chart">
            <c:ext xmlns:c16="http://schemas.microsoft.com/office/drawing/2014/chart" uri="{C3380CC4-5D6E-409C-BE32-E72D297353CC}">
              <c16:uniqueId val="{00000000-8372-48C7-B149-304B256BCC3A}"/>
            </c:ext>
          </c:extLst>
        </c:ser>
        <c:ser>
          <c:idx val="2"/>
          <c:order val="1"/>
          <c:tx>
            <c:strRef>
              <c:f>Stocks!$A$14</c:f>
              <c:strCache>
                <c:ptCount val="1"/>
                <c:pt idx="0">
                  <c:v>U.S.</c:v>
                </c:pt>
              </c:strCache>
            </c:strRef>
          </c:tx>
          <c:spPr>
            <a:solidFill>
              <a:schemeClr val="accent4">
                <a:lumMod val="60000"/>
                <a:lumOff val="40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Stocks!$B$14:$H$14</c:f>
              <c:numCache>
                <c:formatCode>#,##0</c:formatCode>
                <c:ptCount val="7"/>
                <c:pt idx="0">
                  <c:v>25.122</c:v>
                </c:pt>
                <c:pt idx="1">
                  <c:v>20.859000000000002</c:v>
                </c:pt>
                <c:pt idx="2">
                  <c:v>31.292000000000002</c:v>
                </c:pt>
                <c:pt idx="3">
                  <c:v>43.973999999999997</c:v>
                </c:pt>
                <c:pt idx="4">
                  <c:v>44.122999999999998</c:v>
                </c:pt>
                <c:pt idx="5">
                  <c:v>60.203000000000003</c:v>
                </c:pt>
                <c:pt idx="6">
                  <c:v>59</c:v>
                </c:pt>
              </c:numCache>
            </c:numRef>
          </c:val>
          <c:extLst xmlns:c16r2="http://schemas.microsoft.com/office/drawing/2015/06/chart">
            <c:ext xmlns:c16="http://schemas.microsoft.com/office/drawing/2014/chart" uri="{C3380CC4-5D6E-409C-BE32-E72D297353CC}">
              <c16:uniqueId val="{00000001-8372-48C7-B149-304B256BCC3A}"/>
            </c:ext>
          </c:extLst>
        </c:ser>
        <c:ser>
          <c:idx val="1"/>
          <c:order val="2"/>
          <c:tx>
            <c:strRef>
              <c:f>Stocks!$A$13</c:f>
              <c:strCache>
                <c:ptCount val="1"/>
                <c:pt idx="0">
                  <c:v>China</c:v>
                </c:pt>
              </c:strCache>
            </c:strRef>
          </c:tx>
          <c:spPr>
            <a:solidFill>
              <a:schemeClr val="accent6">
                <a:lumMod val="60000"/>
                <a:lumOff val="40000"/>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Stocks!$B$13:$H$13</c:f>
              <c:numCache>
                <c:formatCode>#,##0</c:formatCode>
                <c:ptCount val="7"/>
                <c:pt idx="0">
                  <c:v>59.344000000000001</c:v>
                </c:pt>
                <c:pt idx="1">
                  <c:v>67.578999999999994</c:v>
                </c:pt>
                <c:pt idx="2">
                  <c:v>81.322999999999993</c:v>
                </c:pt>
                <c:pt idx="3">
                  <c:v>100.47199999999999</c:v>
                </c:pt>
                <c:pt idx="4">
                  <c:v>110.774</c:v>
                </c:pt>
                <c:pt idx="5">
                  <c:v>101.27800000000001</c:v>
                </c:pt>
                <c:pt idx="6">
                  <c:v>81.257999999999996</c:v>
                </c:pt>
              </c:numCache>
            </c:numRef>
          </c:val>
          <c:extLst xmlns:c16r2="http://schemas.microsoft.com/office/drawing/2015/06/chart">
            <c:ext xmlns:c16="http://schemas.microsoft.com/office/drawing/2014/chart" uri="{C3380CC4-5D6E-409C-BE32-E72D297353CC}">
              <c16:uniqueId val="{00000002-8372-48C7-B149-304B256BCC3A}"/>
            </c:ext>
          </c:extLst>
        </c:ser>
        <c:dLbls>
          <c:dLblPos val="ctr"/>
          <c:showLegendKey val="0"/>
          <c:showVal val="1"/>
          <c:showCatName val="0"/>
          <c:showSerName val="0"/>
          <c:showPercent val="0"/>
          <c:showBubbleSize val="0"/>
        </c:dLbls>
        <c:gapWidth val="50"/>
        <c:overlap val="100"/>
        <c:axId val="154878832"/>
        <c:axId val="154872168"/>
      </c:barChart>
      <c:catAx>
        <c:axId val="154878832"/>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872168"/>
        <c:crosses val="autoZero"/>
        <c:auto val="1"/>
        <c:lblAlgn val="ctr"/>
        <c:lblOffset val="100"/>
        <c:tickLblSkip val="2"/>
        <c:noMultiLvlLbl val="0"/>
      </c:catAx>
      <c:valAx>
        <c:axId val="154872168"/>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solidFill>
                    <a:latin typeface="+mn-lt"/>
                    <a:ea typeface="+mn-ea"/>
                    <a:cs typeface="+mn-cs"/>
                  </a:defRPr>
                </a:pPr>
                <a:r>
                  <a:rPr lang="en-US" sz="1600">
                    <a:solidFill>
                      <a:schemeClr val="tx1"/>
                    </a:solidFill>
                  </a:rPr>
                  <a:t>Million Tons</a:t>
                </a:r>
              </a:p>
            </c:rich>
          </c:tx>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solidFill>
                  <a:latin typeface="+mn-lt"/>
                  <a:ea typeface="+mn-ea"/>
                  <a:cs typeface="+mn-cs"/>
                </a:defRPr>
              </a:pPr>
              <a:endParaRPr lang="es-A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87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50" baseline="0">
                <a:solidFill>
                  <a:schemeClr val="tx1"/>
                </a:solidFill>
                <a:latin typeface="+mn-lt"/>
                <a:ea typeface="+mn-ea"/>
                <a:cs typeface="+mn-cs"/>
              </a:defRPr>
            </a:pPr>
            <a:r>
              <a:rPr lang="en-US">
                <a:solidFill>
                  <a:schemeClr val="tx1"/>
                </a:solidFill>
              </a:rPr>
              <a:t>Global Corn Stocks</a:t>
            </a:r>
          </a:p>
        </c:rich>
      </c:tx>
      <c:layout>
        <c:manualLayout>
          <c:xMode val="edge"/>
          <c:yMode val="edge"/>
          <c:x val="0.35439448692101894"/>
          <c:y val="3.3615177676383681E-2"/>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solidFill>
              <a:latin typeface="+mn-lt"/>
              <a:ea typeface="+mn-ea"/>
              <a:cs typeface="+mn-cs"/>
            </a:defRPr>
          </a:pPr>
          <a:endParaRPr lang="es-AR"/>
        </a:p>
      </c:txPr>
    </c:title>
    <c:autoTitleDeleted val="0"/>
    <c:plotArea>
      <c:layout/>
      <c:barChart>
        <c:barDir val="col"/>
        <c:grouping val="stacked"/>
        <c:varyColors val="0"/>
        <c:ser>
          <c:idx val="0"/>
          <c:order val="0"/>
          <c:tx>
            <c:strRef>
              <c:f>Stocks!$A$12</c:f>
              <c:strCache>
                <c:ptCount val="1"/>
                <c:pt idx="0">
                  <c:v>Other</c:v>
                </c:pt>
              </c:strCache>
            </c:strRef>
          </c:tx>
          <c:spPr>
            <a:solidFill>
              <a:schemeClr val="accent1">
                <a:alpha val="70000"/>
              </a:schemeClr>
            </a:solidFill>
            <a:ln>
              <a:noFill/>
            </a:ln>
            <a:effectLst/>
          </c:spPr>
          <c:invertIfNegative val="0"/>
          <c:dPt>
            <c:idx val="2"/>
            <c:invertIfNegative val="0"/>
            <c:bubble3D val="0"/>
            <c:spPr>
              <a:pattFill prst="pct50">
                <a:fgClr>
                  <a:schemeClr val="accent1"/>
                </a:fgClr>
                <a:bgClr>
                  <a:schemeClr val="bg1"/>
                </a:bgClr>
              </a:pattFill>
              <a:ln>
                <a:noFill/>
              </a:ln>
              <a:effectLst/>
            </c:spPr>
            <c:extLst xmlns:c16r2="http://schemas.microsoft.com/office/drawing/2015/06/chart">
              <c:ext xmlns:c16="http://schemas.microsoft.com/office/drawing/2014/chart" uri="{C3380CC4-5D6E-409C-BE32-E72D297353CC}">
                <c16:uniqueId val="{00000001-800A-4BA0-919F-2FD05AA7E71E}"/>
              </c:ext>
            </c:extLst>
          </c:dPt>
          <c:dPt>
            <c:idx val="6"/>
            <c:invertIfNegative val="0"/>
            <c:bubble3D val="0"/>
            <c:spPr>
              <a:pattFill prst="pct50">
                <a:fgClr>
                  <a:schemeClr val="accent1"/>
                </a:fgClr>
                <a:bgClr>
                  <a:schemeClr val="bg1"/>
                </a:bgClr>
              </a:pattFill>
              <a:ln>
                <a:noFill/>
              </a:ln>
              <a:effectLst/>
            </c:spPr>
            <c:extLst xmlns:c16r2="http://schemas.microsoft.com/office/drawing/2015/06/chart">
              <c:ext xmlns:c16="http://schemas.microsoft.com/office/drawing/2014/chart" uri="{C3380CC4-5D6E-409C-BE32-E72D297353CC}">
                <c16:uniqueId val="{00000003-800A-4BA0-919F-2FD05AA7E71E}"/>
              </c:ext>
            </c:extLst>
          </c:dPt>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Stocks!$B$12:$H$12</c:f>
              <c:numCache>
                <c:formatCode>#,##0</c:formatCode>
                <c:ptCount val="7"/>
                <c:pt idx="0">
                  <c:v>43.802999999999997</c:v>
                </c:pt>
                <c:pt idx="1">
                  <c:v>44.509</c:v>
                </c:pt>
                <c:pt idx="2">
                  <c:v>61.161000000000001</c:v>
                </c:pt>
                <c:pt idx="3">
                  <c:v>64.798000000000002</c:v>
                </c:pt>
                <c:pt idx="4">
                  <c:v>58.609000000000002</c:v>
                </c:pt>
                <c:pt idx="5">
                  <c:v>65</c:v>
                </c:pt>
                <c:pt idx="6">
                  <c:v>61.87</c:v>
                </c:pt>
              </c:numCache>
            </c:numRef>
          </c:val>
          <c:extLst xmlns:c16r2="http://schemas.microsoft.com/office/drawing/2015/06/chart">
            <c:ext xmlns:c16="http://schemas.microsoft.com/office/drawing/2014/chart" uri="{C3380CC4-5D6E-409C-BE32-E72D297353CC}">
              <c16:uniqueId val="{00000004-800A-4BA0-919F-2FD05AA7E71E}"/>
            </c:ext>
          </c:extLst>
        </c:ser>
        <c:ser>
          <c:idx val="1"/>
          <c:order val="1"/>
          <c:tx>
            <c:strRef>
              <c:f>Stocks!$A$14</c:f>
              <c:strCache>
                <c:ptCount val="1"/>
                <c:pt idx="0">
                  <c:v>U.S.</c:v>
                </c:pt>
              </c:strCache>
            </c:strRef>
          </c:tx>
          <c:spPr>
            <a:solidFill>
              <a:schemeClr val="accent4">
                <a:lumMod val="60000"/>
                <a:lumOff val="40000"/>
              </a:schemeClr>
            </a:solidFill>
            <a:ln>
              <a:noFill/>
            </a:ln>
            <a:effectLst/>
          </c:spPr>
          <c:invertIfNegative val="0"/>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Stocks!$B$14:$H$14</c:f>
              <c:numCache>
                <c:formatCode>#,##0</c:formatCode>
                <c:ptCount val="7"/>
                <c:pt idx="0">
                  <c:v>25.122</c:v>
                </c:pt>
                <c:pt idx="1">
                  <c:v>20.859000000000002</c:v>
                </c:pt>
                <c:pt idx="2">
                  <c:v>31.292000000000002</c:v>
                </c:pt>
                <c:pt idx="3">
                  <c:v>43.973999999999997</c:v>
                </c:pt>
                <c:pt idx="4">
                  <c:v>44.122999999999998</c:v>
                </c:pt>
                <c:pt idx="5">
                  <c:v>60.203000000000003</c:v>
                </c:pt>
                <c:pt idx="6">
                  <c:v>59</c:v>
                </c:pt>
              </c:numCache>
            </c:numRef>
          </c:val>
          <c:extLst xmlns:c16r2="http://schemas.microsoft.com/office/drawing/2015/06/chart">
            <c:ext xmlns:c16="http://schemas.microsoft.com/office/drawing/2014/chart" uri="{C3380CC4-5D6E-409C-BE32-E72D297353CC}">
              <c16:uniqueId val="{00000005-800A-4BA0-919F-2FD05AA7E71E}"/>
            </c:ext>
          </c:extLst>
        </c:ser>
        <c:ser>
          <c:idx val="2"/>
          <c:order val="2"/>
          <c:tx>
            <c:strRef>
              <c:f>Stocks!$A$13</c:f>
              <c:strCache>
                <c:ptCount val="1"/>
                <c:pt idx="0">
                  <c:v>China</c:v>
                </c:pt>
              </c:strCache>
            </c:strRef>
          </c:tx>
          <c:spPr>
            <a:solidFill>
              <a:schemeClr val="accent6">
                <a:lumMod val="60000"/>
                <a:lumOff val="40000"/>
              </a:schemeClr>
            </a:solidFill>
            <a:ln>
              <a:noFill/>
            </a:ln>
            <a:effectLst/>
          </c:spPr>
          <c:invertIfNegative val="0"/>
          <c:dPt>
            <c:idx val="2"/>
            <c:invertIfNegative val="0"/>
            <c:bubble3D val="0"/>
            <c:spPr>
              <a:pattFill prst="pct50">
                <a:fgClr>
                  <a:schemeClr val="accent6">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7-800A-4BA0-919F-2FD05AA7E71E}"/>
              </c:ext>
            </c:extLst>
          </c:dPt>
          <c:dPt>
            <c:idx val="6"/>
            <c:invertIfNegative val="0"/>
            <c:bubble3D val="0"/>
            <c:spPr>
              <a:pattFill prst="pct50">
                <a:fgClr>
                  <a:schemeClr val="accent6">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9-800A-4BA0-919F-2FD05AA7E71E}"/>
              </c:ext>
            </c:extLst>
          </c:dPt>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Stocks!$B$13:$H$13</c:f>
              <c:numCache>
                <c:formatCode>#,##0</c:formatCode>
                <c:ptCount val="7"/>
                <c:pt idx="0">
                  <c:v>59.344000000000001</c:v>
                </c:pt>
                <c:pt idx="1">
                  <c:v>67.578999999999994</c:v>
                </c:pt>
                <c:pt idx="2">
                  <c:v>81.322999999999993</c:v>
                </c:pt>
                <c:pt idx="3">
                  <c:v>100.47199999999999</c:v>
                </c:pt>
                <c:pt idx="4">
                  <c:v>110.774</c:v>
                </c:pt>
                <c:pt idx="5">
                  <c:v>101.27800000000001</c:v>
                </c:pt>
                <c:pt idx="6">
                  <c:v>81.257999999999996</c:v>
                </c:pt>
              </c:numCache>
            </c:numRef>
          </c:val>
          <c:extLst xmlns:c16r2="http://schemas.microsoft.com/office/drawing/2015/06/chart">
            <c:ext xmlns:c16="http://schemas.microsoft.com/office/drawing/2014/chart" uri="{C3380CC4-5D6E-409C-BE32-E72D297353CC}">
              <c16:uniqueId val="{0000000A-800A-4BA0-919F-2FD05AA7E71E}"/>
            </c:ext>
          </c:extLst>
        </c:ser>
        <c:dLbls>
          <c:showLegendKey val="0"/>
          <c:showVal val="0"/>
          <c:showCatName val="0"/>
          <c:showSerName val="0"/>
          <c:showPercent val="0"/>
          <c:showBubbleSize val="0"/>
        </c:dLbls>
        <c:gapWidth val="50"/>
        <c:overlap val="100"/>
        <c:axId val="154873344"/>
        <c:axId val="154721432"/>
      </c:barChart>
      <c:lineChart>
        <c:grouping val="standard"/>
        <c:varyColors val="0"/>
        <c:ser>
          <c:idx val="3"/>
          <c:order val="3"/>
          <c:tx>
            <c:strRef>
              <c:f>Stocks!$A$15</c:f>
              <c:strCache>
                <c:ptCount val="1"/>
                <c:pt idx="0">
                  <c:v>Price</c:v>
                </c:pt>
              </c:strCache>
            </c:strRef>
          </c:tx>
          <c:spPr>
            <a:ln w="28575" cap="rnd">
              <a:solidFill>
                <a:schemeClr val="accent1">
                  <a:lumMod val="60000"/>
                  <a:lumOff val="4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Stocks!$B$11:$H$11</c:f>
              <c:strCache>
                <c:ptCount val="7"/>
                <c:pt idx="0">
                  <c:v>2011/2012</c:v>
                </c:pt>
                <c:pt idx="1">
                  <c:v>2012/2013</c:v>
                </c:pt>
                <c:pt idx="2">
                  <c:v>2013/2014</c:v>
                </c:pt>
                <c:pt idx="3">
                  <c:v>2014/2015</c:v>
                </c:pt>
                <c:pt idx="4">
                  <c:v>2015/2016</c:v>
                </c:pt>
                <c:pt idx="5">
                  <c:v>2016/2017</c:v>
                </c:pt>
                <c:pt idx="6">
                  <c:v>2017/2018</c:v>
                </c:pt>
              </c:strCache>
            </c:strRef>
          </c:cat>
          <c:val>
            <c:numRef>
              <c:f>Stocks!$B$15:$H$15</c:f>
              <c:numCache>
                <c:formatCode>"$"#,##0.00</c:formatCode>
                <c:ptCount val="7"/>
                <c:pt idx="0">
                  <c:v>6.22</c:v>
                </c:pt>
                <c:pt idx="1">
                  <c:v>6.89</c:v>
                </c:pt>
                <c:pt idx="2">
                  <c:v>4.46</c:v>
                </c:pt>
                <c:pt idx="3">
                  <c:v>3.7</c:v>
                </c:pt>
                <c:pt idx="4">
                  <c:v>3.61</c:v>
                </c:pt>
                <c:pt idx="5">
                  <c:v>3.35</c:v>
                </c:pt>
                <c:pt idx="6">
                  <c:v>3.2</c:v>
                </c:pt>
              </c:numCache>
            </c:numRef>
          </c:val>
          <c:smooth val="0"/>
          <c:extLst xmlns:c16r2="http://schemas.microsoft.com/office/drawing/2015/06/chart">
            <c:ext xmlns:c16="http://schemas.microsoft.com/office/drawing/2014/chart" uri="{C3380CC4-5D6E-409C-BE32-E72D297353CC}">
              <c16:uniqueId val="{0000000B-800A-4BA0-919F-2FD05AA7E71E}"/>
            </c:ext>
          </c:extLst>
        </c:ser>
        <c:dLbls>
          <c:showLegendKey val="0"/>
          <c:showVal val="0"/>
          <c:showCatName val="0"/>
          <c:showSerName val="0"/>
          <c:showPercent val="0"/>
          <c:showBubbleSize val="0"/>
        </c:dLbls>
        <c:marker val="1"/>
        <c:smooth val="0"/>
        <c:axId val="186360248"/>
        <c:axId val="186362600"/>
      </c:lineChart>
      <c:catAx>
        <c:axId val="154873344"/>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AR"/>
          </a:p>
        </c:txPr>
        <c:crossAx val="154721432"/>
        <c:crosses val="autoZero"/>
        <c:auto val="1"/>
        <c:lblAlgn val="ctr"/>
        <c:lblOffset val="100"/>
        <c:noMultiLvlLbl val="0"/>
      </c:catAx>
      <c:valAx>
        <c:axId val="154721432"/>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title>
          <c:tx>
            <c:rich>
              <a:bodyPr rot="-5400000" spcFirstLastPara="1" vertOverflow="ellipsis" vert="horz" wrap="square" anchor="ctr" anchorCtr="1"/>
              <a:lstStyle/>
              <a:p>
                <a:pPr>
                  <a:defRPr sz="1600" b="0" i="0" u="none" strike="noStrike" kern="1200" cap="all" baseline="0">
                    <a:solidFill>
                      <a:schemeClr val="tx1"/>
                    </a:solidFill>
                    <a:latin typeface="+mn-lt"/>
                    <a:ea typeface="+mn-ea"/>
                    <a:cs typeface="+mn-cs"/>
                  </a:defRPr>
                </a:pPr>
                <a:r>
                  <a:rPr lang="en-US" sz="1600">
                    <a:solidFill>
                      <a:schemeClr val="tx1"/>
                    </a:solidFill>
                  </a:rPr>
                  <a:t>Million Tons</a:t>
                </a:r>
              </a:p>
            </c:rich>
          </c:tx>
          <c:overlay val="0"/>
          <c:spPr>
            <a:noFill/>
            <a:ln>
              <a:noFill/>
            </a:ln>
            <a:effectLst/>
          </c:spPr>
          <c:txPr>
            <a:bodyPr rot="-5400000" spcFirstLastPara="1" vertOverflow="ellipsis" vert="horz" wrap="square" anchor="ctr" anchorCtr="1"/>
            <a:lstStyle/>
            <a:p>
              <a:pPr>
                <a:defRPr sz="1600" b="0" i="0" u="none" strike="noStrike" kern="1200" cap="all" baseline="0">
                  <a:solidFill>
                    <a:schemeClr val="tx1"/>
                  </a:solidFill>
                  <a:latin typeface="+mn-lt"/>
                  <a:ea typeface="+mn-ea"/>
                  <a:cs typeface="+mn-cs"/>
                </a:defRPr>
              </a:pPr>
              <a:endParaRPr lang="es-A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873344"/>
        <c:crosses val="autoZero"/>
        <c:crossBetween val="between"/>
      </c:valAx>
      <c:valAx>
        <c:axId val="186362600"/>
        <c:scaling>
          <c:orientation val="minMax"/>
          <c:max val="8"/>
          <c:min val="0"/>
        </c:scaling>
        <c:delete val="0"/>
        <c:axPos val="r"/>
        <c:numFmt formatCode="&quot;$&quot;#,##0.00" sourceLinked="1"/>
        <c:majorTickMark val="out"/>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AR"/>
          </a:p>
        </c:txPr>
        <c:crossAx val="186360248"/>
        <c:crosses val="max"/>
        <c:crossBetween val="between"/>
      </c:valAx>
      <c:catAx>
        <c:axId val="186360248"/>
        <c:scaling>
          <c:orientation val="minMax"/>
        </c:scaling>
        <c:delete val="1"/>
        <c:axPos val="b"/>
        <c:numFmt formatCode="General" sourceLinked="1"/>
        <c:majorTickMark val="out"/>
        <c:minorTickMark val="none"/>
        <c:tickLblPos val="nextTo"/>
        <c:crossAx val="1863626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r>
              <a:rPr lang="en-US" sz="2400" dirty="0"/>
              <a:t>Global</a:t>
            </a:r>
            <a:r>
              <a:rPr lang="en-US" sz="2400" baseline="0" dirty="0"/>
              <a:t> Corn Consumption (1,000 MT)</a:t>
            </a:r>
            <a:endParaRPr lang="en-US" sz="2400" dirty="0"/>
          </a:p>
        </c:rich>
      </c:tx>
      <c:overlay val="0"/>
      <c:spPr>
        <a:noFill/>
        <a:ln>
          <a:noFill/>
        </a:ln>
        <a:effectLst/>
      </c:spPr>
      <c:txPr>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endParaRPr lang="es-AR"/>
        </a:p>
      </c:txPr>
    </c:title>
    <c:autoTitleDeleted val="0"/>
    <c:plotArea>
      <c:layout/>
      <c:barChart>
        <c:barDir val="col"/>
        <c:grouping val="stacked"/>
        <c:varyColors val="0"/>
        <c:ser>
          <c:idx val="0"/>
          <c:order val="0"/>
          <c:tx>
            <c:strRef>
              <c:f>'Imp Cons'!$J$61</c:f>
              <c:strCache>
                <c:ptCount val="1"/>
                <c:pt idx="0">
                  <c:v>US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'Imp Cons'!$K$60:$Q$60</c:f>
              <c:strCache>
                <c:ptCount val="7"/>
                <c:pt idx="0">
                  <c:v>2011/2012</c:v>
                </c:pt>
                <c:pt idx="1">
                  <c:v>2012/2013</c:v>
                </c:pt>
                <c:pt idx="2">
                  <c:v>2013/2014</c:v>
                </c:pt>
                <c:pt idx="3">
                  <c:v>2014/2015</c:v>
                </c:pt>
                <c:pt idx="4">
                  <c:v>2015/2016</c:v>
                </c:pt>
                <c:pt idx="5">
                  <c:v>2016/2017</c:v>
                </c:pt>
                <c:pt idx="6">
                  <c:v>2017/2018</c:v>
                </c:pt>
              </c:strCache>
            </c:strRef>
          </c:cat>
          <c:val>
            <c:numRef>
              <c:f>'Imp Cons'!$K$61:$Q$61</c:f>
              <c:numCache>
                <c:formatCode>#,##0</c:formatCode>
                <c:ptCount val="7"/>
                <c:pt idx="0">
                  <c:v>277961</c:v>
                </c:pt>
                <c:pt idx="1">
                  <c:v>262973</c:v>
                </c:pt>
                <c:pt idx="2">
                  <c:v>292958</c:v>
                </c:pt>
                <c:pt idx="3">
                  <c:v>301792</c:v>
                </c:pt>
                <c:pt idx="4">
                  <c:v>298785</c:v>
                </c:pt>
                <c:pt idx="5">
                  <c:v>313577</c:v>
                </c:pt>
                <c:pt idx="6">
                  <c:v>316245</c:v>
                </c:pt>
              </c:numCache>
            </c:numRef>
          </c:val>
          <c:extLst xmlns:c16r2="http://schemas.microsoft.com/office/drawing/2015/06/chart">
            <c:ext xmlns:c16="http://schemas.microsoft.com/office/drawing/2014/chart" uri="{C3380CC4-5D6E-409C-BE32-E72D297353CC}">
              <c16:uniqueId val="{00000000-03CD-4244-9EB4-826F0C33140F}"/>
            </c:ext>
          </c:extLst>
        </c:ser>
        <c:ser>
          <c:idx val="1"/>
          <c:order val="1"/>
          <c:tx>
            <c:strRef>
              <c:f>'Imp Cons'!$J$62</c:f>
              <c:strCache>
                <c:ptCount val="1"/>
                <c:pt idx="0">
                  <c:v>China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'Imp Cons'!$K$60:$Q$60</c:f>
              <c:strCache>
                <c:ptCount val="7"/>
                <c:pt idx="0">
                  <c:v>2011/2012</c:v>
                </c:pt>
                <c:pt idx="1">
                  <c:v>2012/2013</c:v>
                </c:pt>
                <c:pt idx="2">
                  <c:v>2013/2014</c:v>
                </c:pt>
                <c:pt idx="3">
                  <c:v>2014/2015</c:v>
                </c:pt>
                <c:pt idx="4">
                  <c:v>2015/2016</c:v>
                </c:pt>
                <c:pt idx="5">
                  <c:v>2016/2017</c:v>
                </c:pt>
                <c:pt idx="6">
                  <c:v>2017/2018</c:v>
                </c:pt>
              </c:strCache>
            </c:strRef>
          </c:cat>
          <c:val>
            <c:numRef>
              <c:f>'Imp Cons'!$K$62:$Q$62</c:f>
              <c:numCache>
                <c:formatCode>#,##0</c:formatCode>
                <c:ptCount val="7"/>
                <c:pt idx="0">
                  <c:v>188000</c:v>
                </c:pt>
                <c:pt idx="1">
                  <c:v>200000</c:v>
                </c:pt>
                <c:pt idx="2">
                  <c:v>208000</c:v>
                </c:pt>
                <c:pt idx="3">
                  <c:v>202000</c:v>
                </c:pt>
                <c:pt idx="4">
                  <c:v>217500</c:v>
                </c:pt>
                <c:pt idx="5">
                  <c:v>232000</c:v>
                </c:pt>
                <c:pt idx="6">
                  <c:v>238000</c:v>
                </c:pt>
              </c:numCache>
            </c:numRef>
          </c:val>
          <c:extLst xmlns:c16r2="http://schemas.microsoft.com/office/drawing/2015/06/chart">
            <c:ext xmlns:c16="http://schemas.microsoft.com/office/drawing/2014/chart" uri="{C3380CC4-5D6E-409C-BE32-E72D297353CC}">
              <c16:uniqueId val="{00000001-03CD-4244-9EB4-826F0C33140F}"/>
            </c:ext>
          </c:extLst>
        </c:ser>
        <c:ser>
          <c:idx val="2"/>
          <c:order val="2"/>
          <c:tx>
            <c:strRef>
              <c:f>'Imp Cons'!$J$63</c:f>
              <c:strCache>
                <c:ptCount val="1"/>
                <c:pt idx="0">
                  <c:v>Other Asia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'Imp Cons'!$K$60:$Q$60</c:f>
              <c:strCache>
                <c:ptCount val="7"/>
                <c:pt idx="0">
                  <c:v>2011/2012</c:v>
                </c:pt>
                <c:pt idx="1">
                  <c:v>2012/2013</c:v>
                </c:pt>
                <c:pt idx="2">
                  <c:v>2013/2014</c:v>
                </c:pt>
                <c:pt idx="3">
                  <c:v>2014/2015</c:v>
                </c:pt>
                <c:pt idx="4">
                  <c:v>2015/2016</c:v>
                </c:pt>
                <c:pt idx="5">
                  <c:v>2016/2017</c:v>
                </c:pt>
                <c:pt idx="6">
                  <c:v>2017/2018</c:v>
                </c:pt>
              </c:strCache>
            </c:strRef>
          </c:cat>
          <c:val>
            <c:numRef>
              <c:f>'Imp Cons'!$K$63:$Q$63</c:f>
              <c:numCache>
                <c:formatCode>#,##0</c:formatCode>
                <c:ptCount val="7"/>
                <c:pt idx="0">
                  <c:v>93368</c:v>
                </c:pt>
                <c:pt idx="1">
                  <c:v>94320</c:v>
                </c:pt>
                <c:pt idx="2">
                  <c:v>103174</c:v>
                </c:pt>
                <c:pt idx="3">
                  <c:v>107949</c:v>
                </c:pt>
                <c:pt idx="4">
                  <c:v>113414</c:v>
                </c:pt>
                <c:pt idx="5">
                  <c:v>116117</c:v>
                </c:pt>
                <c:pt idx="6">
                  <c:v>120677</c:v>
                </c:pt>
              </c:numCache>
            </c:numRef>
          </c:val>
          <c:extLst xmlns:c16r2="http://schemas.microsoft.com/office/drawing/2015/06/chart">
            <c:ext xmlns:c16="http://schemas.microsoft.com/office/drawing/2014/chart" uri="{C3380CC4-5D6E-409C-BE32-E72D297353CC}">
              <c16:uniqueId val="{00000002-03CD-4244-9EB4-826F0C33140F}"/>
            </c:ext>
          </c:extLst>
        </c:ser>
        <c:ser>
          <c:idx val="3"/>
          <c:order val="3"/>
          <c:tx>
            <c:strRef>
              <c:f>'Imp Cons'!$J$64</c:f>
              <c:strCache>
                <c:ptCount val="1"/>
                <c:pt idx="0">
                  <c:v>Eur/FSU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'Imp Cons'!$K$60:$Q$60</c:f>
              <c:strCache>
                <c:ptCount val="7"/>
                <c:pt idx="0">
                  <c:v>2011/2012</c:v>
                </c:pt>
                <c:pt idx="1">
                  <c:v>2012/2013</c:v>
                </c:pt>
                <c:pt idx="2">
                  <c:v>2013/2014</c:v>
                </c:pt>
                <c:pt idx="3">
                  <c:v>2014/2015</c:v>
                </c:pt>
                <c:pt idx="4">
                  <c:v>2015/2016</c:v>
                </c:pt>
                <c:pt idx="5">
                  <c:v>2016/2017</c:v>
                </c:pt>
                <c:pt idx="6">
                  <c:v>2017/2018</c:v>
                </c:pt>
              </c:strCache>
            </c:strRef>
          </c:cat>
          <c:val>
            <c:numRef>
              <c:f>'Imp Cons'!$K$64:$Q$64</c:f>
              <c:numCache>
                <c:formatCode>#,##0</c:formatCode>
                <c:ptCount val="7"/>
                <c:pt idx="0">
                  <c:v>91401</c:v>
                </c:pt>
                <c:pt idx="1">
                  <c:v>93525</c:v>
                </c:pt>
                <c:pt idx="2">
                  <c:v>104673</c:v>
                </c:pt>
                <c:pt idx="3">
                  <c:v>104809</c:v>
                </c:pt>
                <c:pt idx="4">
                  <c:v>99262</c:v>
                </c:pt>
                <c:pt idx="5">
                  <c:v>99850</c:v>
                </c:pt>
                <c:pt idx="6">
                  <c:v>102800</c:v>
                </c:pt>
              </c:numCache>
            </c:numRef>
          </c:val>
          <c:extLst xmlns:c16r2="http://schemas.microsoft.com/office/drawing/2015/06/chart">
            <c:ext xmlns:c16="http://schemas.microsoft.com/office/drawing/2014/chart" uri="{C3380CC4-5D6E-409C-BE32-E72D297353CC}">
              <c16:uniqueId val="{00000003-03CD-4244-9EB4-826F0C33140F}"/>
            </c:ext>
          </c:extLst>
        </c:ser>
        <c:ser>
          <c:idx val="4"/>
          <c:order val="4"/>
          <c:tx>
            <c:strRef>
              <c:f>'Imp Cons'!$J$65</c:f>
              <c:strCache>
                <c:ptCount val="1"/>
                <c:pt idx="0">
                  <c:v>ROW</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'Imp Cons'!$K$60:$Q$60</c:f>
              <c:strCache>
                <c:ptCount val="7"/>
                <c:pt idx="0">
                  <c:v>2011/2012</c:v>
                </c:pt>
                <c:pt idx="1">
                  <c:v>2012/2013</c:v>
                </c:pt>
                <c:pt idx="2">
                  <c:v>2013/2014</c:v>
                </c:pt>
                <c:pt idx="3">
                  <c:v>2014/2015</c:v>
                </c:pt>
                <c:pt idx="4">
                  <c:v>2015/2016</c:v>
                </c:pt>
                <c:pt idx="5">
                  <c:v>2016/2017</c:v>
                </c:pt>
                <c:pt idx="6">
                  <c:v>2017/2018</c:v>
                </c:pt>
              </c:strCache>
            </c:strRef>
          </c:cat>
          <c:val>
            <c:numRef>
              <c:f>'Imp Cons'!$K$65:$Q$65</c:f>
              <c:numCache>
                <c:formatCode>#,##0</c:formatCode>
                <c:ptCount val="7"/>
                <c:pt idx="0">
                  <c:v>218902</c:v>
                </c:pt>
                <c:pt idx="1">
                  <c:v>221619</c:v>
                </c:pt>
                <c:pt idx="2">
                  <c:v>238878</c:v>
                </c:pt>
                <c:pt idx="3">
                  <c:v>250488</c:v>
                </c:pt>
                <c:pt idx="4">
                  <c:v>256038</c:v>
                </c:pt>
                <c:pt idx="5">
                  <c:v>268945</c:v>
                </c:pt>
                <c:pt idx="6">
                  <c:v>278671</c:v>
                </c:pt>
              </c:numCache>
            </c:numRef>
          </c:val>
          <c:extLst xmlns:c16r2="http://schemas.microsoft.com/office/drawing/2015/06/chart">
            <c:ext xmlns:c16="http://schemas.microsoft.com/office/drawing/2014/chart" uri="{C3380CC4-5D6E-409C-BE32-E72D297353CC}">
              <c16:uniqueId val="{00000004-03CD-4244-9EB4-826F0C33140F}"/>
            </c:ext>
          </c:extLst>
        </c:ser>
        <c:dLbls>
          <c:dLblPos val="ctr"/>
          <c:showLegendKey val="0"/>
          <c:showVal val="1"/>
          <c:showCatName val="0"/>
          <c:showSerName val="0"/>
          <c:showPercent val="0"/>
          <c:showBubbleSize val="0"/>
        </c:dLbls>
        <c:gapWidth val="79"/>
        <c:overlap val="100"/>
        <c:axId val="186363776"/>
        <c:axId val="186366912"/>
      </c:barChart>
      <c:catAx>
        <c:axId val="1863637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s-AR"/>
          </a:p>
        </c:txPr>
        <c:crossAx val="186366912"/>
        <c:crosses val="autoZero"/>
        <c:auto val="1"/>
        <c:lblAlgn val="ctr"/>
        <c:lblOffset val="100"/>
        <c:noMultiLvlLbl val="0"/>
      </c:catAx>
      <c:valAx>
        <c:axId val="186366912"/>
        <c:scaling>
          <c:orientation val="minMax"/>
        </c:scaling>
        <c:delete val="1"/>
        <c:axPos val="l"/>
        <c:numFmt formatCode="#,##0" sourceLinked="1"/>
        <c:majorTickMark val="none"/>
        <c:minorTickMark val="none"/>
        <c:tickLblPos val="nextTo"/>
        <c:crossAx val="1863637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Trends</a:t>
            </a:r>
            <a:r>
              <a:rPr lang="en-US" sz="2400" baseline="0"/>
              <a:t> in Global Corn Trade</a:t>
            </a:r>
            <a:endParaRPr lang="en-US" sz="2400"/>
          </a:p>
        </c:rich>
      </c:tx>
      <c:overlay val="0"/>
    </c:title>
    <c:autoTitleDeleted val="0"/>
    <c:plotArea>
      <c:layout/>
      <c:barChart>
        <c:barDir val="col"/>
        <c:grouping val="stacked"/>
        <c:varyColors val="0"/>
        <c:ser>
          <c:idx val="0"/>
          <c:order val="0"/>
          <c:tx>
            <c:strRef>
              <c:f>Trade!$A$3</c:f>
              <c:strCache>
                <c:ptCount val="1"/>
                <c:pt idx="0">
                  <c:v>United States</c:v>
                </c:pt>
              </c:strCache>
            </c:strRef>
          </c:tx>
          <c:invertIfNegative val="0"/>
          <c:dPt>
            <c:idx val="4"/>
            <c:invertIfNegative val="0"/>
            <c:bubble3D val="0"/>
            <c:spPr>
              <a:pattFill prst="ltUpDiag">
                <a:fgClr>
                  <a:schemeClr val="accent1"/>
                </a:fgClr>
                <a:bgClr>
                  <a:schemeClr val="bg1"/>
                </a:bgClr>
              </a:pattFill>
            </c:spPr>
            <c:extLst xmlns:c16r2="http://schemas.microsoft.com/office/drawing/2015/06/chart">
              <c:ext xmlns:c16="http://schemas.microsoft.com/office/drawing/2014/chart" uri="{C3380CC4-5D6E-409C-BE32-E72D297353CC}">
                <c16:uniqueId val="{00000001-F2E8-4B32-A464-298C05EB06E4}"/>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Trade!$B$2:$F$2</c:f>
              <c:strCache>
                <c:ptCount val="5"/>
                <c:pt idx="0">
                  <c:v>2013/2014</c:v>
                </c:pt>
                <c:pt idx="1">
                  <c:v>2014/2015</c:v>
                </c:pt>
                <c:pt idx="2">
                  <c:v>2015/2016</c:v>
                </c:pt>
                <c:pt idx="3">
                  <c:v>2016/2017</c:v>
                </c:pt>
                <c:pt idx="4">
                  <c:v>2017/2018</c:v>
                </c:pt>
              </c:strCache>
            </c:strRef>
          </c:cat>
          <c:val>
            <c:numRef>
              <c:f>Trade!$B$3:$F$3</c:f>
              <c:numCache>
                <c:formatCode>#,##0</c:formatCode>
                <c:ptCount val="5"/>
                <c:pt idx="0">
                  <c:v>48790</c:v>
                </c:pt>
                <c:pt idx="1">
                  <c:v>47421</c:v>
                </c:pt>
                <c:pt idx="2">
                  <c:v>48288</c:v>
                </c:pt>
                <c:pt idx="3">
                  <c:v>56518</c:v>
                </c:pt>
                <c:pt idx="4">
                  <c:v>46992</c:v>
                </c:pt>
              </c:numCache>
            </c:numRef>
          </c:val>
          <c:extLst xmlns:c16r2="http://schemas.microsoft.com/office/drawing/2015/06/chart">
            <c:ext xmlns:c16="http://schemas.microsoft.com/office/drawing/2014/chart" uri="{C3380CC4-5D6E-409C-BE32-E72D297353CC}">
              <c16:uniqueId val="{00000002-F2E8-4B32-A464-298C05EB06E4}"/>
            </c:ext>
          </c:extLst>
        </c:ser>
        <c:ser>
          <c:idx val="1"/>
          <c:order val="1"/>
          <c:tx>
            <c:strRef>
              <c:f>Trade!$A$4</c:f>
              <c:strCache>
                <c:ptCount val="1"/>
                <c:pt idx="0">
                  <c:v>Brazil</c:v>
                </c:pt>
              </c:strCache>
            </c:strRef>
          </c:tx>
          <c:invertIfNegative val="0"/>
          <c:dPt>
            <c:idx val="4"/>
            <c:invertIfNegative val="0"/>
            <c:bubble3D val="0"/>
            <c:spPr>
              <a:pattFill prst="dkUpDiag">
                <a:fgClr>
                  <a:schemeClr val="accent2"/>
                </a:fgClr>
                <a:bgClr>
                  <a:schemeClr val="bg1"/>
                </a:bgClr>
              </a:pattFill>
            </c:spPr>
            <c:extLst xmlns:c16r2="http://schemas.microsoft.com/office/drawing/2015/06/chart">
              <c:ext xmlns:c16="http://schemas.microsoft.com/office/drawing/2014/chart" uri="{C3380CC4-5D6E-409C-BE32-E72D297353CC}">
                <c16:uniqueId val="{00000004-F2E8-4B32-A464-298C05EB06E4}"/>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Trade!$B$2:$F$2</c:f>
              <c:strCache>
                <c:ptCount val="5"/>
                <c:pt idx="0">
                  <c:v>2013/2014</c:v>
                </c:pt>
                <c:pt idx="1">
                  <c:v>2014/2015</c:v>
                </c:pt>
                <c:pt idx="2">
                  <c:v>2015/2016</c:v>
                </c:pt>
                <c:pt idx="3">
                  <c:v>2016/2017</c:v>
                </c:pt>
                <c:pt idx="4">
                  <c:v>2017/2018</c:v>
                </c:pt>
              </c:strCache>
            </c:strRef>
          </c:cat>
          <c:val>
            <c:numRef>
              <c:f>Trade!$B$4:$F$4</c:f>
              <c:numCache>
                <c:formatCode>#,##0</c:formatCode>
                <c:ptCount val="5"/>
                <c:pt idx="0">
                  <c:v>20967</c:v>
                </c:pt>
                <c:pt idx="1">
                  <c:v>34461</c:v>
                </c:pt>
                <c:pt idx="2">
                  <c:v>13996</c:v>
                </c:pt>
                <c:pt idx="3">
                  <c:v>35000</c:v>
                </c:pt>
                <c:pt idx="4">
                  <c:v>34000</c:v>
                </c:pt>
              </c:numCache>
            </c:numRef>
          </c:val>
          <c:extLst xmlns:c16r2="http://schemas.microsoft.com/office/drawing/2015/06/chart">
            <c:ext xmlns:c16="http://schemas.microsoft.com/office/drawing/2014/chart" uri="{C3380CC4-5D6E-409C-BE32-E72D297353CC}">
              <c16:uniqueId val="{00000005-F2E8-4B32-A464-298C05EB06E4}"/>
            </c:ext>
          </c:extLst>
        </c:ser>
        <c:ser>
          <c:idx val="2"/>
          <c:order val="2"/>
          <c:tx>
            <c:strRef>
              <c:f>Trade!$A$5</c:f>
              <c:strCache>
                <c:ptCount val="1"/>
                <c:pt idx="0">
                  <c:v>Argentina</c:v>
                </c:pt>
              </c:strCache>
            </c:strRef>
          </c:tx>
          <c:invertIfNegative val="0"/>
          <c:dPt>
            <c:idx val="4"/>
            <c:invertIfNegative val="0"/>
            <c:bubble3D val="0"/>
            <c:spPr>
              <a:pattFill prst="dkUpDiag">
                <a:fgClr>
                  <a:schemeClr val="bg1">
                    <a:lumMod val="65000"/>
                  </a:schemeClr>
                </a:fgClr>
                <a:bgClr>
                  <a:schemeClr val="bg1"/>
                </a:bgClr>
              </a:pattFill>
            </c:spPr>
            <c:extLst xmlns:c16r2="http://schemas.microsoft.com/office/drawing/2015/06/chart">
              <c:ext xmlns:c16="http://schemas.microsoft.com/office/drawing/2014/chart" uri="{C3380CC4-5D6E-409C-BE32-E72D297353CC}">
                <c16:uniqueId val="{00000007-F2E8-4B32-A464-298C05EB06E4}"/>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Trade!$B$2:$F$2</c:f>
              <c:strCache>
                <c:ptCount val="5"/>
                <c:pt idx="0">
                  <c:v>2013/2014</c:v>
                </c:pt>
                <c:pt idx="1">
                  <c:v>2014/2015</c:v>
                </c:pt>
                <c:pt idx="2">
                  <c:v>2015/2016</c:v>
                </c:pt>
                <c:pt idx="3">
                  <c:v>2016/2017</c:v>
                </c:pt>
                <c:pt idx="4">
                  <c:v>2017/2018</c:v>
                </c:pt>
              </c:strCache>
            </c:strRef>
          </c:cat>
          <c:val>
            <c:numRef>
              <c:f>Trade!$B$5:$F$5</c:f>
              <c:numCache>
                <c:formatCode>#,##0</c:formatCode>
                <c:ptCount val="5"/>
                <c:pt idx="0">
                  <c:v>17102</c:v>
                </c:pt>
                <c:pt idx="1">
                  <c:v>18963</c:v>
                </c:pt>
                <c:pt idx="2">
                  <c:v>21642</c:v>
                </c:pt>
                <c:pt idx="3">
                  <c:v>27500</c:v>
                </c:pt>
                <c:pt idx="4">
                  <c:v>28500</c:v>
                </c:pt>
              </c:numCache>
            </c:numRef>
          </c:val>
          <c:extLst xmlns:c16r2="http://schemas.microsoft.com/office/drawing/2015/06/chart">
            <c:ext xmlns:c16="http://schemas.microsoft.com/office/drawing/2014/chart" uri="{C3380CC4-5D6E-409C-BE32-E72D297353CC}">
              <c16:uniqueId val="{00000008-F2E8-4B32-A464-298C05EB06E4}"/>
            </c:ext>
          </c:extLst>
        </c:ser>
        <c:ser>
          <c:idx val="3"/>
          <c:order val="3"/>
          <c:tx>
            <c:strRef>
              <c:f>Trade!$A$6</c:f>
              <c:strCache>
                <c:ptCount val="1"/>
                <c:pt idx="0">
                  <c:v>Ukraine</c:v>
                </c:pt>
              </c:strCache>
            </c:strRef>
          </c:tx>
          <c:invertIfNegative val="0"/>
          <c:dPt>
            <c:idx val="4"/>
            <c:invertIfNegative val="0"/>
            <c:bubble3D val="0"/>
            <c:spPr>
              <a:pattFill prst="dkUpDiag">
                <a:fgClr>
                  <a:srgbClr val="FFC000"/>
                </a:fgClr>
                <a:bgClr>
                  <a:schemeClr val="bg1"/>
                </a:bgClr>
              </a:pattFill>
            </c:spPr>
            <c:extLst xmlns:c16r2="http://schemas.microsoft.com/office/drawing/2015/06/chart">
              <c:ext xmlns:c16="http://schemas.microsoft.com/office/drawing/2014/chart" uri="{C3380CC4-5D6E-409C-BE32-E72D297353CC}">
                <c16:uniqueId val="{0000000A-F2E8-4B32-A464-298C05EB06E4}"/>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Trade!$B$2:$F$2</c:f>
              <c:strCache>
                <c:ptCount val="5"/>
                <c:pt idx="0">
                  <c:v>2013/2014</c:v>
                </c:pt>
                <c:pt idx="1">
                  <c:v>2014/2015</c:v>
                </c:pt>
                <c:pt idx="2">
                  <c:v>2015/2016</c:v>
                </c:pt>
                <c:pt idx="3">
                  <c:v>2016/2017</c:v>
                </c:pt>
                <c:pt idx="4">
                  <c:v>2017/2018</c:v>
                </c:pt>
              </c:strCache>
            </c:strRef>
          </c:cat>
          <c:val>
            <c:numRef>
              <c:f>Trade!$B$6:$F$6</c:f>
              <c:numCache>
                <c:formatCode>#,##0</c:formatCode>
                <c:ptCount val="5"/>
                <c:pt idx="0">
                  <c:v>20004</c:v>
                </c:pt>
                <c:pt idx="1">
                  <c:v>19661</c:v>
                </c:pt>
                <c:pt idx="2">
                  <c:v>16595</c:v>
                </c:pt>
                <c:pt idx="3">
                  <c:v>21500</c:v>
                </c:pt>
                <c:pt idx="4">
                  <c:v>21500</c:v>
                </c:pt>
              </c:numCache>
            </c:numRef>
          </c:val>
          <c:extLst xmlns:c16r2="http://schemas.microsoft.com/office/drawing/2015/06/chart">
            <c:ext xmlns:c16="http://schemas.microsoft.com/office/drawing/2014/chart" uri="{C3380CC4-5D6E-409C-BE32-E72D297353CC}">
              <c16:uniqueId val="{0000000B-F2E8-4B32-A464-298C05EB06E4}"/>
            </c:ext>
          </c:extLst>
        </c:ser>
        <c:ser>
          <c:idx val="4"/>
          <c:order val="4"/>
          <c:tx>
            <c:strRef>
              <c:f>Trade!$A$7</c:f>
              <c:strCache>
                <c:ptCount val="1"/>
                <c:pt idx="0">
                  <c:v>ROW</c:v>
                </c:pt>
              </c:strCache>
            </c:strRef>
          </c:tx>
          <c:invertIfNegative val="0"/>
          <c:dPt>
            <c:idx val="4"/>
            <c:invertIfNegative val="0"/>
            <c:bubble3D val="0"/>
            <c:spPr>
              <a:pattFill prst="ltUpDiag">
                <a:fgClr>
                  <a:srgbClr val="0070C0"/>
                </a:fgClr>
                <a:bgClr>
                  <a:schemeClr val="bg1"/>
                </a:bgClr>
              </a:pattFill>
            </c:spPr>
            <c:extLst xmlns:c16r2="http://schemas.microsoft.com/office/drawing/2015/06/chart">
              <c:ext xmlns:c16="http://schemas.microsoft.com/office/drawing/2014/chart" uri="{C3380CC4-5D6E-409C-BE32-E72D297353CC}">
                <c16:uniqueId val="{0000000D-F2E8-4B32-A464-298C05EB06E4}"/>
              </c:ext>
            </c:extLst>
          </c:dPt>
          <c:dLbls>
            <c:spPr>
              <a:noFill/>
              <a:ln>
                <a:noFill/>
              </a:ln>
              <a:effectLst/>
            </c:spPr>
            <c:txPr>
              <a:bodyPr wrap="square" lIns="38100" tIns="19050" rIns="38100" bIns="19050" anchor="ctr">
                <a:spAutoFit/>
              </a:bodyPr>
              <a:lstStyle/>
              <a:p>
                <a:pPr>
                  <a:defRPr sz="1200"/>
                </a:pPr>
                <a:endParaRPr lang="es-A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Trade!$B$2:$F$2</c:f>
              <c:strCache>
                <c:ptCount val="5"/>
                <c:pt idx="0">
                  <c:v>2013/2014</c:v>
                </c:pt>
                <c:pt idx="1">
                  <c:v>2014/2015</c:v>
                </c:pt>
                <c:pt idx="2">
                  <c:v>2015/2016</c:v>
                </c:pt>
                <c:pt idx="3">
                  <c:v>2016/2017</c:v>
                </c:pt>
                <c:pt idx="4">
                  <c:v>2017/2018</c:v>
                </c:pt>
              </c:strCache>
            </c:strRef>
          </c:cat>
          <c:val>
            <c:numRef>
              <c:f>Trade!$B$7:$F$7</c:f>
              <c:numCache>
                <c:formatCode>#,##0</c:formatCode>
                <c:ptCount val="5"/>
                <c:pt idx="0">
                  <c:v>24471</c:v>
                </c:pt>
                <c:pt idx="1">
                  <c:v>21799</c:v>
                </c:pt>
                <c:pt idx="2">
                  <c:v>19069</c:v>
                </c:pt>
                <c:pt idx="3">
                  <c:v>21884</c:v>
                </c:pt>
                <c:pt idx="4">
                  <c:v>21035</c:v>
                </c:pt>
              </c:numCache>
            </c:numRef>
          </c:val>
          <c:extLst xmlns:c16r2="http://schemas.microsoft.com/office/drawing/2015/06/chart">
            <c:ext xmlns:c16="http://schemas.microsoft.com/office/drawing/2014/chart" uri="{C3380CC4-5D6E-409C-BE32-E72D297353CC}">
              <c16:uniqueId val="{0000000E-F2E8-4B32-A464-298C05EB06E4}"/>
            </c:ext>
          </c:extLst>
        </c:ser>
        <c:dLbls>
          <c:showLegendKey val="0"/>
          <c:showVal val="1"/>
          <c:showCatName val="0"/>
          <c:showSerName val="0"/>
          <c:showPercent val="0"/>
          <c:showBubbleSize val="0"/>
        </c:dLbls>
        <c:gapWidth val="95"/>
        <c:overlap val="100"/>
        <c:axId val="186365344"/>
        <c:axId val="186364168"/>
      </c:barChart>
      <c:catAx>
        <c:axId val="186365344"/>
        <c:scaling>
          <c:orientation val="minMax"/>
        </c:scaling>
        <c:delete val="0"/>
        <c:axPos val="b"/>
        <c:numFmt formatCode="General" sourceLinked="0"/>
        <c:majorTickMark val="none"/>
        <c:minorTickMark val="none"/>
        <c:tickLblPos val="nextTo"/>
        <c:txPr>
          <a:bodyPr/>
          <a:lstStyle/>
          <a:p>
            <a:pPr>
              <a:defRPr sz="1800"/>
            </a:pPr>
            <a:endParaRPr lang="es-AR"/>
          </a:p>
        </c:txPr>
        <c:crossAx val="186364168"/>
        <c:crosses val="autoZero"/>
        <c:auto val="1"/>
        <c:lblAlgn val="ctr"/>
        <c:lblOffset val="100"/>
        <c:noMultiLvlLbl val="0"/>
      </c:catAx>
      <c:valAx>
        <c:axId val="186364168"/>
        <c:scaling>
          <c:orientation val="minMax"/>
        </c:scaling>
        <c:delete val="1"/>
        <c:axPos val="l"/>
        <c:numFmt formatCode="#,##0" sourceLinked="1"/>
        <c:majorTickMark val="out"/>
        <c:minorTickMark val="none"/>
        <c:tickLblPos val="nextTo"/>
        <c:crossAx val="186365344"/>
        <c:crosses val="autoZero"/>
        <c:crossBetween val="between"/>
      </c:valAx>
    </c:plotArea>
    <c:legend>
      <c:legendPos val="t"/>
      <c:overlay val="0"/>
      <c:txPr>
        <a:bodyPr/>
        <a:lstStyle/>
        <a:p>
          <a:pPr>
            <a:defRPr sz="1800"/>
          </a:pPr>
          <a:endParaRPr lang="es-AR"/>
        </a:p>
      </c:txPr>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r>
              <a:rPr lang="en-US" sz="2400" dirty="0"/>
              <a:t>Wheat</a:t>
            </a:r>
            <a:r>
              <a:rPr lang="en-US" sz="2400" baseline="0" dirty="0"/>
              <a:t> Stocks</a:t>
            </a:r>
          </a:p>
          <a:p>
            <a:pPr>
              <a:defRPr sz="2400"/>
            </a:pPr>
            <a:r>
              <a:rPr lang="en-US" sz="1200" baseline="0" dirty="0"/>
              <a:t>(Thousand Tons)</a:t>
            </a:r>
            <a:endParaRPr lang="en-US" sz="1200" dirty="0"/>
          </a:p>
        </c:rich>
      </c:tx>
      <c:overlay val="0"/>
      <c:spPr>
        <a:noFill/>
        <a:ln>
          <a:noFill/>
        </a:ln>
        <a:effectLst/>
      </c:spPr>
      <c:txPr>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endParaRPr lang="es-AR"/>
        </a:p>
      </c:txPr>
    </c:title>
    <c:autoTitleDeleted val="0"/>
    <c:plotArea>
      <c:layout/>
      <c:barChart>
        <c:barDir val="col"/>
        <c:grouping val="stacked"/>
        <c:varyColors val="0"/>
        <c:ser>
          <c:idx val="2"/>
          <c:order val="0"/>
          <c:tx>
            <c:strRef>
              <c:f>Stocks!$A$45</c:f>
              <c:strCache>
                <c:ptCount val="1"/>
                <c:pt idx="0">
                  <c:v>Other</c:v>
                </c:pt>
              </c:strCache>
            </c:strRef>
          </c:tx>
          <c:spPr>
            <a:solidFill>
              <a:srgbClr val="00B0F0"/>
            </a:solidFill>
            <a:ln>
              <a:noFill/>
            </a:ln>
            <a:effectLst/>
          </c:spPr>
          <c:invertIfNegative val="0"/>
          <c:dPt>
            <c:idx val="7"/>
            <c:invertIfNegative val="0"/>
            <c:bubble3D val="0"/>
            <c:spPr>
              <a:solidFill>
                <a:srgbClr val="00B0F0"/>
              </a:solidFill>
              <a:ln>
                <a:noFill/>
              </a:ln>
              <a:effectLst/>
            </c:spPr>
            <c:extLst xmlns:c16r2="http://schemas.microsoft.com/office/drawing/2015/06/chart">
              <c:ext xmlns:c16="http://schemas.microsoft.com/office/drawing/2014/chart" uri="{C3380CC4-5D6E-409C-BE32-E72D297353CC}">
                <c16:uniqueId val="{00000001-0E1F-4E5A-B0FE-6B0C6EBF75A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Stocks!$B$45:$I$45</c:f>
              <c:numCache>
                <c:formatCode>#,##0</c:formatCode>
                <c:ptCount val="8"/>
                <c:pt idx="0">
                  <c:v>123998</c:v>
                </c:pt>
                <c:pt idx="1">
                  <c:v>129038</c:v>
                </c:pt>
                <c:pt idx="2">
                  <c:v>126880</c:v>
                </c:pt>
                <c:pt idx="3">
                  <c:v>140475</c:v>
                </c:pt>
                <c:pt idx="4">
                  <c:v>152707</c:v>
                </c:pt>
                <c:pt idx="5">
                  <c:v>177759</c:v>
                </c:pt>
                <c:pt idx="6">
                  <c:v>182198</c:v>
                </c:pt>
                <c:pt idx="7">
                  <c:v>196687</c:v>
                </c:pt>
              </c:numCache>
            </c:numRef>
          </c:val>
          <c:extLst xmlns:c16r2="http://schemas.microsoft.com/office/drawing/2015/06/chart">
            <c:ext xmlns:c16="http://schemas.microsoft.com/office/drawing/2014/chart" uri="{C3380CC4-5D6E-409C-BE32-E72D297353CC}">
              <c16:uniqueId val="{00000002-0E1F-4E5A-B0FE-6B0C6EBF75AA}"/>
            </c:ext>
          </c:extLst>
        </c:ser>
        <c:ser>
          <c:idx val="5"/>
          <c:order val="1"/>
          <c:tx>
            <c:strRef>
              <c:f>Stocks!$A$44</c:f>
              <c:strCache>
                <c:ptCount val="1"/>
                <c:pt idx="0">
                  <c:v>Other Major Exporters</c:v>
                </c:pt>
              </c:strCache>
            </c:strRef>
          </c:tx>
          <c:spPr>
            <a:solidFill>
              <a:srgbClr val="92D050"/>
            </a:solidFill>
            <a:ln>
              <a:noFill/>
            </a:ln>
            <a:effectLst/>
          </c:spPr>
          <c:invertIfNegative val="0"/>
          <c:dPt>
            <c:idx val="7"/>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4-0E1F-4E5A-B0FE-6B0C6EBF75A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Stocks!$B$44:$I$44</c:f>
              <c:numCache>
                <c:formatCode>#,##0</c:formatCode>
                <c:ptCount val="8"/>
                <c:pt idx="0">
                  <c:v>51550</c:v>
                </c:pt>
                <c:pt idx="1">
                  <c:v>49679</c:v>
                </c:pt>
                <c:pt idx="2">
                  <c:v>31232</c:v>
                </c:pt>
                <c:pt idx="3">
                  <c:v>38258</c:v>
                </c:pt>
                <c:pt idx="4">
                  <c:v>44510</c:v>
                </c:pt>
                <c:pt idx="5">
                  <c:v>38544</c:v>
                </c:pt>
                <c:pt idx="6">
                  <c:v>44126</c:v>
                </c:pt>
                <c:pt idx="7">
                  <c:v>42621</c:v>
                </c:pt>
              </c:numCache>
            </c:numRef>
          </c:val>
          <c:extLst xmlns:c16r2="http://schemas.microsoft.com/office/drawing/2015/06/chart">
            <c:ext xmlns:c16="http://schemas.microsoft.com/office/drawing/2014/chart" uri="{C3380CC4-5D6E-409C-BE32-E72D297353CC}">
              <c16:uniqueId val="{00000005-0E1F-4E5A-B0FE-6B0C6EBF75AA}"/>
            </c:ext>
          </c:extLst>
        </c:ser>
        <c:ser>
          <c:idx val="6"/>
          <c:order val="2"/>
          <c:tx>
            <c:strRef>
              <c:f>Stocks!$A$43</c:f>
              <c:strCache>
                <c:ptCount val="1"/>
                <c:pt idx="0">
                  <c:v>US</c:v>
                </c:pt>
              </c:strCache>
            </c:strRef>
          </c:tx>
          <c:spPr>
            <a:solidFill>
              <a:schemeClr val="accent2">
                <a:lumMod val="60000"/>
                <a:lumOff val="40000"/>
              </a:schemeClr>
            </a:solidFill>
            <a:ln>
              <a:noFill/>
            </a:ln>
            <a:effectLst/>
          </c:spPr>
          <c:invertIfNegative val="0"/>
          <c:dPt>
            <c:idx val="7"/>
            <c:invertIfNegative val="0"/>
            <c:bubble3D val="0"/>
            <c:spPr>
              <a:pattFill prst="pct60">
                <a:fgClr>
                  <a:schemeClr val="accent2">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7-0E1F-4E5A-B0FE-6B0C6EBF75AA}"/>
              </c:ext>
            </c:extLst>
          </c:dPt>
          <c:dLbls>
            <c:spPr>
              <a:solidFill>
                <a:srgbClr val="FFC0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Stocks!$B$43:$I$43</c:f>
              <c:numCache>
                <c:formatCode>#,##0</c:formatCode>
                <c:ptCount val="8"/>
                <c:pt idx="0">
                  <c:v>23487</c:v>
                </c:pt>
                <c:pt idx="1">
                  <c:v>20211</c:v>
                </c:pt>
                <c:pt idx="2">
                  <c:v>19538</c:v>
                </c:pt>
                <c:pt idx="3">
                  <c:v>16065</c:v>
                </c:pt>
                <c:pt idx="4">
                  <c:v>20477</c:v>
                </c:pt>
                <c:pt idx="5">
                  <c:v>26552</c:v>
                </c:pt>
                <c:pt idx="6">
                  <c:v>32234</c:v>
                </c:pt>
                <c:pt idx="7">
                  <c:v>25382</c:v>
                </c:pt>
              </c:numCache>
            </c:numRef>
          </c:val>
          <c:extLst xmlns:c16r2="http://schemas.microsoft.com/office/drawing/2015/06/chart">
            <c:ext xmlns:c16="http://schemas.microsoft.com/office/drawing/2014/chart" uri="{C3380CC4-5D6E-409C-BE32-E72D297353CC}">
              <c16:uniqueId val="{00000008-0E1F-4E5A-B0FE-6B0C6EBF75AA}"/>
            </c:ext>
          </c:extLst>
        </c:ser>
        <c:dLbls>
          <c:dLblPos val="ctr"/>
          <c:showLegendKey val="0"/>
          <c:showVal val="1"/>
          <c:showCatName val="0"/>
          <c:showSerName val="0"/>
          <c:showPercent val="0"/>
          <c:showBubbleSize val="0"/>
        </c:dLbls>
        <c:gapWidth val="79"/>
        <c:overlap val="100"/>
        <c:axId val="186365736"/>
        <c:axId val="186366128"/>
      </c:barChart>
      <c:catAx>
        <c:axId val="186365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140000" spcFirstLastPara="1" vertOverflow="ellipsis" wrap="square" anchor="ctr" anchorCtr="1"/>
          <a:lstStyle/>
          <a:p>
            <a:pPr>
              <a:defRPr sz="1600" b="0" i="0" u="none" strike="noStrike" kern="1200" cap="all" spc="120" normalizeH="0" baseline="0">
                <a:solidFill>
                  <a:schemeClr val="tx1"/>
                </a:solidFill>
                <a:latin typeface="+mn-lt"/>
                <a:ea typeface="+mn-ea"/>
                <a:cs typeface="+mn-cs"/>
              </a:defRPr>
            </a:pPr>
            <a:endParaRPr lang="es-AR"/>
          </a:p>
        </c:txPr>
        <c:crossAx val="186366128"/>
        <c:crosses val="autoZero"/>
        <c:auto val="1"/>
        <c:lblAlgn val="ctr"/>
        <c:lblOffset val="100"/>
        <c:noMultiLvlLbl val="0"/>
      </c:catAx>
      <c:valAx>
        <c:axId val="186366128"/>
        <c:scaling>
          <c:orientation val="minMax"/>
        </c:scaling>
        <c:delete val="1"/>
        <c:axPos val="l"/>
        <c:numFmt formatCode="#,##0" sourceLinked="1"/>
        <c:majorTickMark val="none"/>
        <c:minorTickMark val="none"/>
        <c:tickLblPos val="nextTo"/>
        <c:crossAx val="186365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Wheat Stocks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s-AR"/>
        </a:p>
      </c:txPr>
    </c:title>
    <c:autoTitleDeleted val="0"/>
    <c:plotArea>
      <c:layout/>
      <c:barChart>
        <c:barDir val="col"/>
        <c:grouping val="stacked"/>
        <c:varyColors val="0"/>
        <c:ser>
          <c:idx val="6"/>
          <c:order val="0"/>
          <c:tx>
            <c:strRef>
              <c:f>Stocks!$A$45</c:f>
              <c:strCache>
                <c:ptCount val="1"/>
                <c:pt idx="0">
                  <c:v>Other</c:v>
                </c:pt>
              </c:strCache>
            </c:strRef>
          </c:tx>
          <c:spPr>
            <a:solidFill>
              <a:srgbClr val="00B0F0"/>
            </a:solidFill>
            <a:ln>
              <a:noFill/>
            </a:ln>
            <a:effectLst/>
          </c:spPr>
          <c:invertIfNegative val="0"/>
          <c:dLbls>
            <c:delete val="1"/>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Stocks!$B$45:$I$45</c:f>
              <c:numCache>
                <c:formatCode>#,##0</c:formatCode>
                <c:ptCount val="8"/>
                <c:pt idx="0">
                  <c:v>123998</c:v>
                </c:pt>
                <c:pt idx="1">
                  <c:v>129038</c:v>
                </c:pt>
                <c:pt idx="2">
                  <c:v>126880</c:v>
                </c:pt>
                <c:pt idx="3">
                  <c:v>140475</c:v>
                </c:pt>
                <c:pt idx="4">
                  <c:v>152707</c:v>
                </c:pt>
                <c:pt idx="5">
                  <c:v>177759</c:v>
                </c:pt>
                <c:pt idx="6">
                  <c:v>182198</c:v>
                </c:pt>
                <c:pt idx="7">
                  <c:v>196687</c:v>
                </c:pt>
              </c:numCache>
            </c:numRef>
          </c:val>
          <c:extLst xmlns:c16r2="http://schemas.microsoft.com/office/drawing/2015/06/chart">
            <c:ext xmlns:c16="http://schemas.microsoft.com/office/drawing/2014/chart" uri="{C3380CC4-5D6E-409C-BE32-E72D297353CC}">
              <c16:uniqueId val="{00000000-AA53-4FA7-AB52-20B1FEBC4036}"/>
            </c:ext>
          </c:extLst>
        </c:ser>
        <c:ser>
          <c:idx val="5"/>
          <c:order val="1"/>
          <c:tx>
            <c:strRef>
              <c:f>Stocks!$A$44</c:f>
              <c:strCache>
                <c:ptCount val="1"/>
                <c:pt idx="0">
                  <c:v>Other Major Exporters</c:v>
                </c:pt>
              </c:strCache>
            </c:strRef>
          </c:tx>
          <c:spPr>
            <a:solidFill>
              <a:srgbClr val="92D050"/>
            </a:solidFill>
            <a:ln>
              <a:noFill/>
            </a:ln>
            <a:effectLst/>
          </c:spPr>
          <c:invertIfNegative val="0"/>
          <c:dLbls>
            <c:delete val="1"/>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Stocks!$B$44:$I$44</c:f>
              <c:numCache>
                <c:formatCode>#,##0</c:formatCode>
                <c:ptCount val="8"/>
                <c:pt idx="0">
                  <c:v>51550</c:v>
                </c:pt>
                <c:pt idx="1">
                  <c:v>49679</c:v>
                </c:pt>
                <c:pt idx="2">
                  <c:v>31232</c:v>
                </c:pt>
                <c:pt idx="3">
                  <c:v>38258</c:v>
                </c:pt>
                <c:pt idx="4">
                  <c:v>44510</c:v>
                </c:pt>
                <c:pt idx="5">
                  <c:v>38544</c:v>
                </c:pt>
                <c:pt idx="6">
                  <c:v>44126</c:v>
                </c:pt>
                <c:pt idx="7">
                  <c:v>42621</c:v>
                </c:pt>
              </c:numCache>
            </c:numRef>
          </c:val>
          <c:extLst xmlns:c16r2="http://schemas.microsoft.com/office/drawing/2015/06/chart">
            <c:ext xmlns:c16="http://schemas.microsoft.com/office/drawing/2014/chart" uri="{C3380CC4-5D6E-409C-BE32-E72D297353CC}">
              <c16:uniqueId val="{00000001-AA53-4FA7-AB52-20B1FEBC4036}"/>
            </c:ext>
          </c:extLst>
        </c:ser>
        <c:ser>
          <c:idx val="2"/>
          <c:order val="2"/>
          <c:tx>
            <c:strRef>
              <c:f>Stocks!$A$43</c:f>
              <c:strCache>
                <c:ptCount val="1"/>
                <c:pt idx="0">
                  <c:v>US</c:v>
                </c:pt>
              </c:strCache>
            </c:strRef>
          </c:tx>
          <c:spPr>
            <a:solidFill>
              <a:srgbClr val="FFC000"/>
            </a:solidFill>
            <a:ln>
              <a:noFill/>
            </a:ln>
            <a:effectLst/>
          </c:spPr>
          <c:invertIfNegative val="0"/>
          <c:dLbls>
            <c:delete val="1"/>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Stocks!$B$43:$I$43</c:f>
              <c:numCache>
                <c:formatCode>#,##0</c:formatCode>
                <c:ptCount val="8"/>
                <c:pt idx="0">
                  <c:v>23487</c:v>
                </c:pt>
                <c:pt idx="1">
                  <c:v>20211</c:v>
                </c:pt>
                <c:pt idx="2">
                  <c:v>19538</c:v>
                </c:pt>
                <c:pt idx="3">
                  <c:v>16065</c:v>
                </c:pt>
                <c:pt idx="4">
                  <c:v>20477</c:v>
                </c:pt>
                <c:pt idx="5">
                  <c:v>26552</c:v>
                </c:pt>
                <c:pt idx="6">
                  <c:v>32234</c:v>
                </c:pt>
                <c:pt idx="7">
                  <c:v>25382</c:v>
                </c:pt>
              </c:numCache>
            </c:numRef>
          </c:val>
          <c:extLst xmlns:c16r2="http://schemas.microsoft.com/office/drawing/2015/06/chart">
            <c:ext xmlns:c16="http://schemas.microsoft.com/office/drawing/2014/chart" uri="{C3380CC4-5D6E-409C-BE32-E72D297353CC}">
              <c16:uniqueId val="{00000002-AA53-4FA7-AB52-20B1FEBC4036}"/>
            </c:ext>
          </c:extLst>
        </c:ser>
        <c:dLbls>
          <c:dLblPos val="ctr"/>
          <c:showLegendKey val="0"/>
          <c:showVal val="1"/>
          <c:showCatName val="0"/>
          <c:showSerName val="0"/>
          <c:showPercent val="0"/>
          <c:showBubbleSize val="0"/>
        </c:dLbls>
        <c:gapWidth val="75"/>
        <c:overlap val="100"/>
        <c:axId val="186360640"/>
        <c:axId val="186361032"/>
      </c:barChart>
      <c:lineChart>
        <c:grouping val="standard"/>
        <c:varyColors val="0"/>
        <c:ser>
          <c:idx val="0"/>
          <c:order val="3"/>
          <c:tx>
            <c:strRef>
              <c:f>Stocks!$A$46</c:f>
              <c:strCache>
                <c:ptCount val="1"/>
                <c:pt idx="0">
                  <c:v>Price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AR"/>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Stocks!$B$42:$I$42</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Stocks!$B$46:$I$46</c:f>
              <c:numCache>
                <c:formatCode>_("$"* #,##0.00_);_("$"* \(#,##0.00\);_("$"* "-"??_);_(@_)</c:formatCode>
                <c:ptCount val="8"/>
                <c:pt idx="0">
                  <c:v>5.7</c:v>
                </c:pt>
                <c:pt idx="1">
                  <c:v>7.24</c:v>
                </c:pt>
                <c:pt idx="2">
                  <c:v>7.77</c:v>
                </c:pt>
                <c:pt idx="3">
                  <c:v>6.87</c:v>
                </c:pt>
                <c:pt idx="4">
                  <c:v>5.99</c:v>
                </c:pt>
                <c:pt idx="5">
                  <c:v>4.8899999999999997</c:v>
                </c:pt>
                <c:pt idx="6">
                  <c:v>3.89</c:v>
                </c:pt>
                <c:pt idx="7">
                  <c:v>4.5999999999999996</c:v>
                </c:pt>
              </c:numCache>
            </c:numRef>
          </c:val>
          <c:smooth val="0"/>
          <c:extLst xmlns:c16r2="http://schemas.microsoft.com/office/drawing/2015/06/chart">
            <c:ext xmlns:c16="http://schemas.microsoft.com/office/drawing/2014/chart" uri="{C3380CC4-5D6E-409C-BE32-E72D297353CC}">
              <c16:uniqueId val="{00000003-AA53-4FA7-AB52-20B1FEBC4036}"/>
            </c:ext>
          </c:extLst>
        </c:ser>
        <c:dLbls>
          <c:showLegendKey val="0"/>
          <c:showVal val="0"/>
          <c:showCatName val="0"/>
          <c:showSerName val="0"/>
          <c:showPercent val="0"/>
          <c:showBubbleSize val="0"/>
        </c:dLbls>
        <c:marker val="1"/>
        <c:smooth val="0"/>
        <c:axId val="186361816"/>
        <c:axId val="186361424"/>
      </c:lineChart>
      <c:catAx>
        <c:axId val="18636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86361032"/>
        <c:crosses val="autoZero"/>
        <c:auto val="1"/>
        <c:lblAlgn val="ctr"/>
        <c:lblOffset val="100"/>
        <c:noMultiLvlLbl val="0"/>
      </c:catAx>
      <c:valAx>
        <c:axId val="186361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86360640"/>
        <c:crosses val="autoZero"/>
        <c:crossBetween val="between"/>
        <c:dispUnits>
          <c:builtInUnit val="thousands"/>
          <c:dispUnitsLbl>
            <c:layout>
              <c:manualLayout>
                <c:xMode val="edge"/>
                <c:yMode val="edge"/>
                <c:x val="1.7713365539452495E-2"/>
                <c:y val="0.27976659133351628"/>
              </c:manualLayout>
            </c:layout>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dirty="0">
                      <a:solidFill>
                        <a:schemeClr val="tx1"/>
                      </a:solidFill>
                    </a:rPr>
                    <a:t>Million Tons</a:t>
                  </a:r>
                </a:p>
              </c:rich>
            </c:tx>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dispUnitsLbl>
        </c:dispUnits>
      </c:valAx>
      <c:valAx>
        <c:axId val="186361424"/>
        <c:scaling>
          <c:orientation val="minMax"/>
        </c:scaling>
        <c:delete val="0"/>
        <c:axPos val="r"/>
        <c:numFmt formatCode="&quot;$&quot;#,##0.0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86361816"/>
        <c:crosses val="max"/>
        <c:crossBetween val="between"/>
        <c:majorUnit val="3"/>
        <c:minorUnit val="1"/>
      </c:valAx>
      <c:catAx>
        <c:axId val="186361816"/>
        <c:scaling>
          <c:orientation val="minMax"/>
        </c:scaling>
        <c:delete val="1"/>
        <c:axPos val="b"/>
        <c:numFmt formatCode="General" sourceLinked="1"/>
        <c:majorTickMark val="out"/>
        <c:minorTickMark val="none"/>
        <c:tickLblPos val="nextTo"/>
        <c:crossAx val="1863614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all" spc="120" normalizeH="0" baseline="0">
                <a:solidFill>
                  <a:schemeClr val="tx1"/>
                </a:solidFill>
                <a:latin typeface="+mn-lt"/>
                <a:ea typeface="+mn-ea"/>
                <a:cs typeface="+mn-cs"/>
              </a:defRPr>
            </a:pPr>
            <a:r>
              <a:rPr lang="en-US" sz="2000">
                <a:solidFill>
                  <a:schemeClr val="tx1"/>
                </a:solidFill>
              </a:rPr>
              <a:t>Wheat</a:t>
            </a:r>
            <a:r>
              <a:rPr lang="en-US" sz="2000" baseline="0">
                <a:solidFill>
                  <a:schemeClr val="tx1"/>
                </a:solidFill>
              </a:rPr>
              <a:t> Consumption</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1" i="0" u="none" strike="noStrike" kern="1200" cap="all" spc="120" normalizeH="0" baseline="0">
              <a:solidFill>
                <a:schemeClr val="tx1"/>
              </a:solidFill>
              <a:latin typeface="+mn-lt"/>
              <a:ea typeface="+mn-ea"/>
              <a:cs typeface="+mn-cs"/>
            </a:defRPr>
          </a:pPr>
          <a:endParaRPr lang="es-AR"/>
        </a:p>
      </c:txPr>
    </c:title>
    <c:autoTitleDeleted val="0"/>
    <c:plotArea>
      <c:layout/>
      <c:barChart>
        <c:barDir val="col"/>
        <c:grouping val="stacked"/>
        <c:varyColors val="0"/>
        <c:ser>
          <c:idx val="2"/>
          <c:order val="0"/>
          <c:tx>
            <c:strRef>
              <c:f>Stocks!$A$52</c:f>
              <c:strCache>
                <c:ptCount val="1"/>
                <c:pt idx="0">
                  <c:v>ROW</c:v>
                </c:pt>
              </c:strCache>
            </c:strRef>
          </c:tx>
          <c:spPr>
            <a:solidFill>
              <a:schemeClr val="accent3"/>
            </a:solidFill>
            <a:ln>
              <a:noFill/>
            </a:ln>
            <a:effectLst/>
          </c:spPr>
          <c:invertIfNegative val="0"/>
          <c:dPt>
            <c:idx val="6"/>
            <c:invertIfNegative val="0"/>
            <c:bubble3D val="0"/>
            <c:spPr>
              <a:pattFill prst="pct50">
                <a:fgClr>
                  <a:schemeClr val="bg1">
                    <a:lumMod val="65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1-D414-4230-B289-68939EC88C0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Stocks!$B$51:$H$51</c:f>
              <c:strCache>
                <c:ptCount val="7"/>
                <c:pt idx="0">
                  <c:v>2011/2012</c:v>
                </c:pt>
                <c:pt idx="1">
                  <c:v>2012/2013</c:v>
                </c:pt>
                <c:pt idx="2">
                  <c:v>2013/2014</c:v>
                </c:pt>
                <c:pt idx="3">
                  <c:v>2014/2015</c:v>
                </c:pt>
                <c:pt idx="4">
                  <c:v>2015/2016</c:v>
                </c:pt>
                <c:pt idx="5">
                  <c:v>2016/2017</c:v>
                </c:pt>
                <c:pt idx="6">
                  <c:v>2017/2018</c:v>
                </c:pt>
              </c:strCache>
            </c:strRef>
          </c:cat>
          <c:val>
            <c:numRef>
              <c:f>Stocks!$B$52:$H$52</c:f>
              <c:numCache>
                <c:formatCode>#,##0</c:formatCode>
                <c:ptCount val="7"/>
                <c:pt idx="0">
                  <c:v>195093</c:v>
                </c:pt>
                <c:pt idx="1">
                  <c:v>192204</c:v>
                </c:pt>
                <c:pt idx="2">
                  <c:v>193369</c:v>
                </c:pt>
                <c:pt idx="3">
                  <c:v>193390</c:v>
                </c:pt>
                <c:pt idx="4">
                  <c:v>198023</c:v>
                </c:pt>
                <c:pt idx="5">
                  <c:v>204791</c:v>
                </c:pt>
                <c:pt idx="6">
                  <c:v>205655</c:v>
                </c:pt>
              </c:numCache>
            </c:numRef>
          </c:val>
          <c:extLst xmlns:c16r2="http://schemas.microsoft.com/office/drawing/2015/06/chart">
            <c:ext xmlns:c16="http://schemas.microsoft.com/office/drawing/2014/chart" uri="{C3380CC4-5D6E-409C-BE32-E72D297353CC}">
              <c16:uniqueId val="{00000002-D414-4230-B289-68939EC88C05}"/>
            </c:ext>
          </c:extLst>
        </c:ser>
        <c:ser>
          <c:idx val="5"/>
          <c:order val="1"/>
          <c:tx>
            <c:strRef>
              <c:f>Stocks!$A$53</c:f>
              <c:strCache>
                <c:ptCount val="1"/>
                <c:pt idx="0">
                  <c:v>ME/N Afr</c:v>
                </c:pt>
              </c:strCache>
            </c:strRef>
          </c:tx>
          <c:spPr>
            <a:solidFill>
              <a:schemeClr val="accent6">
                <a:lumMod val="60000"/>
                <a:lumOff val="40000"/>
              </a:schemeClr>
            </a:solidFill>
            <a:ln>
              <a:noFill/>
            </a:ln>
            <a:effectLst/>
          </c:spPr>
          <c:invertIfNegative val="0"/>
          <c:dPt>
            <c:idx val="6"/>
            <c:invertIfNegative val="0"/>
            <c:bubble3D val="0"/>
            <c:spPr>
              <a:pattFill prst="pct50">
                <a:fgClr>
                  <a:schemeClr val="accent6">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4-D414-4230-B289-68939EC88C0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Stocks!$B$51:$H$51</c:f>
              <c:strCache>
                <c:ptCount val="7"/>
                <c:pt idx="0">
                  <c:v>2011/2012</c:v>
                </c:pt>
                <c:pt idx="1">
                  <c:v>2012/2013</c:v>
                </c:pt>
                <c:pt idx="2">
                  <c:v>2013/2014</c:v>
                </c:pt>
                <c:pt idx="3">
                  <c:v>2014/2015</c:v>
                </c:pt>
                <c:pt idx="4">
                  <c:v>2015/2016</c:v>
                </c:pt>
                <c:pt idx="5">
                  <c:v>2016/2017</c:v>
                </c:pt>
                <c:pt idx="6">
                  <c:v>2017/2018</c:v>
                </c:pt>
              </c:strCache>
            </c:strRef>
          </c:cat>
          <c:val>
            <c:numRef>
              <c:f>Stocks!$B$53:$H$53</c:f>
              <c:numCache>
                <c:formatCode>#,##0</c:formatCode>
                <c:ptCount val="7"/>
                <c:pt idx="0">
                  <c:v>97749</c:v>
                </c:pt>
                <c:pt idx="1">
                  <c:v>98123</c:v>
                </c:pt>
                <c:pt idx="2">
                  <c:v>101239</c:v>
                </c:pt>
                <c:pt idx="3">
                  <c:v>101083</c:v>
                </c:pt>
                <c:pt idx="4">
                  <c:v>103776</c:v>
                </c:pt>
                <c:pt idx="5">
                  <c:v>105188</c:v>
                </c:pt>
                <c:pt idx="6">
                  <c:v>106765</c:v>
                </c:pt>
              </c:numCache>
            </c:numRef>
          </c:val>
          <c:extLst xmlns:c16r2="http://schemas.microsoft.com/office/drawing/2015/06/chart">
            <c:ext xmlns:c16="http://schemas.microsoft.com/office/drawing/2014/chart" uri="{C3380CC4-5D6E-409C-BE32-E72D297353CC}">
              <c16:uniqueId val="{00000005-D414-4230-B289-68939EC88C05}"/>
            </c:ext>
          </c:extLst>
        </c:ser>
        <c:ser>
          <c:idx val="6"/>
          <c:order val="2"/>
          <c:tx>
            <c:strRef>
              <c:f>Stocks!$A$54</c:f>
              <c:strCache>
                <c:ptCount val="1"/>
                <c:pt idx="0">
                  <c:v>India</c:v>
                </c:pt>
              </c:strCache>
            </c:strRef>
          </c:tx>
          <c:spPr>
            <a:solidFill>
              <a:schemeClr val="accent2">
                <a:lumMod val="60000"/>
                <a:lumOff val="40000"/>
              </a:schemeClr>
            </a:solidFill>
            <a:ln>
              <a:noFill/>
            </a:ln>
            <a:effectLst/>
          </c:spPr>
          <c:invertIfNegative val="0"/>
          <c:dPt>
            <c:idx val="6"/>
            <c:invertIfNegative val="0"/>
            <c:bubble3D val="0"/>
            <c:spPr>
              <a:pattFill prst="pct50">
                <a:fgClr>
                  <a:schemeClr val="accent2">
                    <a:lumMod val="60000"/>
                    <a:lumOff val="40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7-D414-4230-B289-68939EC88C0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Stocks!$B$51:$H$51</c:f>
              <c:strCache>
                <c:ptCount val="7"/>
                <c:pt idx="0">
                  <c:v>2011/2012</c:v>
                </c:pt>
                <c:pt idx="1">
                  <c:v>2012/2013</c:v>
                </c:pt>
                <c:pt idx="2">
                  <c:v>2013/2014</c:v>
                </c:pt>
                <c:pt idx="3">
                  <c:v>2014/2015</c:v>
                </c:pt>
                <c:pt idx="4">
                  <c:v>2015/2016</c:v>
                </c:pt>
                <c:pt idx="5">
                  <c:v>2016/2017</c:v>
                </c:pt>
                <c:pt idx="6">
                  <c:v>2017/2018</c:v>
                </c:pt>
              </c:strCache>
            </c:strRef>
          </c:cat>
          <c:val>
            <c:numRef>
              <c:f>Stocks!$B$54:$H$54</c:f>
              <c:numCache>
                <c:formatCode>#,##0</c:formatCode>
                <c:ptCount val="7"/>
                <c:pt idx="0">
                  <c:v>81408</c:v>
                </c:pt>
                <c:pt idx="1">
                  <c:v>83824</c:v>
                </c:pt>
                <c:pt idx="2">
                  <c:v>93848</c:v>
                </c:pt>
                <c:pt idx="3">
                  <c:v>93102</c:v>
                </c:pt>
                <c:pt idx="4">
                  <c:v>88551</c:v>
                </c:pt>
                <c:pt idx="5">
                  <c:v>97500</c:v>
                </c:pt>
                <c:pt idx="6">
                  <c:v>99000</c:v>
                </c:pt>
              </c:numCache>
            </c:numRef>
          </c:val>
          <c:extLst xmlns:c16r2="http://schemas.microsoft.com/office/drawing/2015/06/chart">
            <c:ext xmlns:c16="http://schemas.microsoft.com/office/drawing/2014/chart" uri="{C3380CC4-5D6E-409C-BE32-E72D297353CC}">
              <c16:uniqueId val="{00000008-D414-4230-B289-68939EC88C05}"/>
            </c:ext>
          </c:extLst>
        </c:ser>
        <c:ser>
          <c:idx val="0"/>
          <c:order val="3"/>
          <c:tx>
            <c:strRef>
              <c:f>Stocks!$A$55</c:f>
              <c:strCache>
                <c:ptCount val="1"/>
                <c:pt idx="0">
                  <c:v>Asia (excl India)</c:v>
                </c:pt>
              </c:strCache>
            </c:strRef>
          </c:tx>
          <c:spPr>
            <a:solidFill>
              <a:srgbClr val="BF95DF"/>
            </a:solidFill>
            <a:ln>
              <a:noFill/>
            </a:ln>
            <a:effectLst/>
          </c:spPr>
          <c:invertIfNegative val="0"/>
          <c:dPt>
            <c:idx val="6"/>
            <c:invertIfNegative val="0"/>
            <c:bubble3D val="0"/>
            <c:spPr>
              <a:pattFill prst="pct50">
                <a:fgClr>
                  <a:srgbClr val="BF95DF"/>
                </a:fgClr>
                <a:bgClr>
                  <a:schemeClr val="bg1"/>
                </a:bgClr>
              </a:pattFill>
              <a:ln>
                <a:noFill/>
              </a:ln>
              <a:effectLst/>
            </c:spPr>
            <c:extLst xmlns:c16r2="http://schemas.microsoft.com/office/drawing/2015/06/chart">
              <c:ext xmlns:c16="http://schemas.microsoft.com/office/drawing/2014/chart" uri="{C3380CC4-5D6E-409C-BE32-E72D297353CC}">
                <c16:uniqueId val="{0000000A-D414-4230-B289-68939EC88C0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Stocks!$B$51:$H$51</c:f>
              <c:strCache>
                <c:ptCount val="7"/>
                <c:pt idx="0">
                  <c:v>2011/2012</c:v>
                </c:pt>
                <c:pt idx="1">
                  <c:v>2012/2013</c:v>
                </c:pt>
                <c:pt idx="2">
                  <c:v>2013/2014</c:v>
                </c:pt>
                <c:pt idx="3">
                  <c:v>2014/2015</c:v>
                </c:pt>
                <c:pt idx="4">
                  <c:v>2015/2016</c:v>
                </c:pt>
                <c:pt idx="5">
                  <c:v>2016/2017</c:v>
                </c:pt>
                <c:pt idx="6">
                  <c:v>2017/2018</c:v>
                </c:pt>
              </c:strCache>
            </c:strRef>
          </c:cat>
          <c:val>
            <c:numRef>
              <c:f>Stocks!$B$55:$H$55</c:f>
              <c:numCache>
                <c:formatCode>#,##0</c:formatCode>
                <c:ptCount val="7"/>
                <c:pt idx="0">
                  <c:v>188544</c:v>
                </c:pt>
                <c:pt idx="1">
                  <c:v>193769</c:v>
                </c:pt>
                <c:pt idx="2">
                  <c:v>185004</c:v>
                </c:pt>
                <c:pt idx="3">
                  <c:v>188022</c:v>
                </c:pt>
                <c:pt idx="4">
                  <c:v>188788</c:v>
                </c:pt>
                <c:pt idx="5">
                  <c:v>199809</c:v>
                </c:pt>
                <c:pt idx="6">
                  <c:v>197801</c:v>
                </c:pt>
              </c:numCache>
            </c:numRef>
          </c:val>
          <c:extLst xmlns:c16r2="http://schemas.microsoft.com/office/drawing/2015/06/chart">
            <c:ext xmlns:c16="http://schemas.microsoft.com/office/drawing/2014/chart" uri="{C3380CC4-5D6E-409C-BE32-E72D297353CC}">
              <c16:uniqueId val="{0000000B-D414-4230-B289-68939EC88C05}"/>
            </c:ext>
          </c:extLst>
        </c:ser>
        <c:ser>
          <c:idx val="1"/>
          <c:order val="4"/>
          <c:tx>
            <c:strRef>
              <c:f>Stocks!$A$56</c:f>
              <c:strCache>
                <c:ptCount val="1"/>
                <c:pt idx="0">
                  <c:v>EU</c:v>
                </c:pt>
              </c:strCache>
            </c:strRef>
          </c:tx>
          <c:spPr>
            <a:solidFill>
              <a:schemeClr val="accent2"/>
            </a:solidFill>
            <a:ln>
              <a:noFill/>
            </a:ln>
            <a:effectLst/>
          </c:spPr>
          <c:invertIfNegative val="0"/>
          <c:dPt>
            <c:idx val="6"/>
            <c:invertIfNegative val="0"/>
            <c:bubble3D val="0"/>
            <c:spPr>
              <a:pattFill prst="pct50">
                <a:fgClr>
                  <a:schemeClr val="accent2">
                    <a:lumMod val="75000"/>
                  </a:schemeClr>
                </a:fgClr>
                <a:bgClr>
                  <a:schemeClr val="bg1"/>
                </a:bgClr>
              </a:pattFill>
              <a:ln>
                <a:noFill/>
              </a:ln>
              <a:effectLst/>
            </c:spPr>
            <c:extLst xmlns:c16r2="http://schemas.microsoft.com/office/drawing/2015/06/chart">
              <c:ext xmlns:c16="http://schemas.microsoft.com/office/drawing/2014/chart" uri="{C3380CC4-5D6E-409C-BE32-E72D297353CC}">
                <c16:uniqueId val="{0000000D-D414-4230-B289-68939EC88C05}"/>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Stocks!$B$51:$H$51</c:f>
              <c:strCache>
                <c:ptCount val="7"/>
                <c:pt idx="0">
                  <c:v>2011/2012</c:v>
                </c:pt>
                <c:pt idx="1">
                  <c:v>2012/2013</c:v>
                </c:pt>
                <c:pt idx="2">
                  <c:v>2013/2014</c:v>
                </c:pt>
                <c:pt idx="3">
                  <c:v>2014/2015</c:v>
                </c:pt>
                <c:pt idx="4">
                  <c:v>2015/2016</c:v>
                </c:pt>
                <c:pt idx="5">
                  <c:v>2016/2017</c:v>
                </c:pt>
                <c:pt idx="6">
                  <c:v>2017/2018</c:v>
                </c:pt>
              </c:strCache>
            </c:strRef>
          </c:cat>
          <c:val>
            <c:numRef>
              <c:f>Stocks!$B$56:$H$56</c:f>
              <c:numCache>
                <c:formatCode>#,##0</c:formatCode>
                <c:ptCount val="7"/>
                <c:pt idx="0">
                  <c:v>127234</c:v>
                </c:pt>
                <c:pt idx="1">
                  <c:v>119250</c:v>
                </c:pt>
                <c:pt idx="2">
                  <c:v>117300</c:v>
                </c:pt>
                <c:pt idx="3">
                  <c:v>124677</c:v>
                </c:pt>
                <c:pt idx="4">
                  <c:v>129850</c:v>
                </c:pt>
                <c:pt idx="5">
                  <c:v>128500</c:v>
                </c:pt>
                <c:pt idx="6">
                  <c:v>127250</c:v>
                </c:pt>
              </c:numCache>
            </c:numRef>
          </c:val>
          <c:extLst xmlns:c16r2="http://schemas.microsoft.com/office/drawing/2015/06/chart">
            <c:ext xmlns:c16="http://schemas.microsoft.com/office/drawing/2014/chart" uri="{C3380CC4-5D6E-409C-BE32-E72D297353CC}">
              <c16:uniqueId val="{0000000C-D414-4230-B289-68939EC88C05}"/>
            </c:ext>
          </c:extLst>
        </c:ser>
        <c:dLbls>
          <c:dLblPos val="ctr"/>
          <c:showLegendKey val="0"/>
          <c:showVal val="1"/>
          <c:showCatName val="0"/>
          <c:showSerName val="0"/>
          <c:showPercent val="0"/>
          <c:showBubbleSize val="0"/>
        </c:dLbls>
        <c:gapWidth val="79"/>
        <c:overlap val="100"/>
        <c:axId val="186359856"/>
        <c:axId val="186362208"/>
      </c:barChart>
      <c:catAx>
        <c:axId val="186359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all" spc="120" normalizeH="0" baseline="0">
                <a:solidFill>
                  <a:schemeClr val="tx1"/>
                </a:solidFill>
                <a:latin typeface="+mn-lt"/>
                <a:ea typeface="+mn-ea"/>
                <a:cs typeface="+mn-cs"/>
              </a:defRPr>
            </a:pPr>
            <a:endParaRPr lang="es-AR"/>
          </a:p>
        </c:txPr>
        <c:crossAx val="186362208"/>
        <c:crosses val="autoZero"/>
        <c:auto val="1"/>
        <c:lblAlgn val="ctr"/>
        <c:lblOffset val="100"/>
        <c:noMultiLvlLbl val="0"/>
      </c:catAx>
      <c:valAx>
        <c:axId val="186362208"/>
        <c:scaling>
          <c:orientation val="minMax"/>
        </c:scaling>
        <c:delete val="1"/>
        <c:axPos val="l"/>
        <c:numFmt formatCode="#,##0" sourceLinked="1"/>
        <c:majorTickMark val="none"/>
        <c:minorTickMark val="none"/>
        <c:tickLblPos val="nextTo"/>
        <c:crossAx val="1863598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all" spc="120" normalizeH="0" baseline="0">
                <a:solidFill>
                  <a:schemeClr val="tx1">
                    <a:lumMod val="65000"/>
                    <a:lumOff val="35000"/>
                  </a:schemeClr>
                </a:solidFill>
                <a:latin typeface="+mn-lt"/>
                <a:ea typeface="+mn-ea"/>
                <a:cs typeface="+mn-cs"/>
              </a:defRPr>
            </a:pPr>
            <a:r>
              <a:rPr lang="en-US" sz="2000"/>
              <a:t>Global</a:t>
            </a:r>
            <a:r>
              <a:rPr lang="en-US" sz="2000" baseline="0"/>
              <a:t> Wheat Exports</a:t>
            </a:r>
            <a:endParaRPr lang="en-US" sz="2000"/>
          </a:p>
        </c:rich>
      </c:tx>
      <c:overlay val="0"/>
      <c:spPr>
        <a:noFill/>
        <a:ln>
          <a:noFill/>
        </a:ln>
        <a:effectLst/>
      </c:spPr>
      <c:txPr>
        <a:bodyPr rot="0" spcFirstLastPara="1" vertOverflow="ellipsis" vert="horz" wrap="square" anchor="ctr" anchorCtr="1"/>
        <a:lstStyle/>
        <a:p>
          <a:pPr>
            <a:defRPr sz="2000" b="1" i="0" u="none" strike="noStrike" kern="1200" cap="all" spc="120" normalizeH="0" baseline="0">
              <a:solidFill>
                <a:schemeClr val="tx1">
                  <a:lumMod val="65000"/>
                  <a:lumOff val="35000"/>
                </a:schemeClr>
              </a:solidFill>
              <a:latin typeface="+mn-lt"/>
              <a:ea typeface="+mn-ea"/>
              <a:cs typeface="+mn-cs"/>
            </a:defRPr>
          </a:pPr>
          <a:endParaRPr lang="es-AR"/>
        </a:p>
      </c:txPr>
    </c:title>
    <c:autoTitleDeleted val="0"/>
    <c:plotArea>
      <c:layout/>
      <c:barChart>
        <c:barDir val="col"/>
        <c:grouping val="stacked"/>
        <c:varyColors val="0"/>
        <c:ser>
          <c:idx val="0"/>
          <c:order val="0"/>
          <c:tx>
            <c:strRef>
              <c:f>Stocks!$A$75</c:f>
              <c:strCache>
                <c:ptCount val="1"/>
                <c:pt idx="0">
                  <c:v>Russia/Ukr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Stocks!$B$75:$I$75</c:f>
              <c:numCache>
                <c:formatCode>#,##0</c:formatCode>
                <c:ptCount val="8"/>
                <c:pt idx="0">
                  <c:v>8285</c:v>
                </c:pt>
                <c:pt idx="1">
                  <c:v>27063</c:v>
                </c:pt>
                <c:pt idx="2">
                  <c:v>18498</c:v>
                </c:pt>
                <c:pt idx="3">
                  <c:v>28364</c:v>
                </c:pt>
                <c:pt idx="4">
                  <c:v>34069</c:v>
                </c:pt>
                <c:pt idx="5">
                  <c:v>42974</c:v>
                </c:pt>
                <c:pt idx="6">
                  <c:v>45800</c:v>
                </c:pt>
                <c:pt idx="7">
                  <c:v>47500</c:v>
                </c:pt>
              </c:numCache>
            </c:numRef>
          </c:val>
          <c:extLst xmlns:c16r2="http://schemas.microsoft.com/office/drawing/2015/06/chart">
            <c:ext xmlns:c16="http://schemas.microsoft.com/office/drawing/2014/chart" uri="{C3380CC4-5D6E-409C-BE32-E72D297353CC}">
              <c16:uniqueId val="{00000000-3F5C-412B-8525-429ADDA4DA45}"/>
            </c:ext>
          </c:extLst>
        </c:ser>
        <c:ser>
          <c:idx val="1"/>
          <c:order val="1"/>
          <c:tx>
            <c:strRef>
              <c:f>Stocks!$A$76</c:f>
              <c:strCache>
                <c:ptCount val="1"/>
                <c:pt idx="0">
                  <c:v>European Union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Stocks!$B$76:$I$76</c:f>
              <c:numCache>
                <c:formatCode>#,##0</c:formatCode>
                <c:ptCount val="8"/>
                <c:pt idx="0">
                  <c:v>23086</c:v>
                </c:pt>
                <c:pt idx="1">
                  <c:v>16728</c:v>
                </c:pt>
                <c:pt idx="2">
                  <c:v>22786</c:v>
                </c:pt>
                <c:pt idx="3">
                  <c:v>32032</c:v>
                </c:pt>
                <c:pt idx="4">
                  <c:v>35455</c:v>
                </c:pt>
                <c:pt idx="5">
                  <c:v>34686</c:v>
                </c:pt>
                <c:pt idx="6">
                  <c:v>27000</c:v>
                </c:pt>
                <c:pt idx="7">
                  <c:v>29500</c:v>
                </c:pt>
              </c:numCache>
            </c:numRef>
          </c:val>
          <c:extLst xmlns:c16r2="http://schemas.microsoft.com/office/drawing/2015/06/chart">
            <c:ext xmlns:c16="http://schemas.microsoft.com/office/drawing/2014/chart" uri="{C3380CC4-5D6E-409C-BE32-E72D297353CC}">
              <c16:uniqueId val="{00000001-3F5C-412B-8525-429ADDA4DA45}"/>
            </c:ext>
          </c:extLst>
        </c:ser>
        <c:ser>
          <c:idx val="2"/>
          <c:order val="2"/>
          <c:tx>
            <c:strRef>
              <c:f>Stocks!$A$77</c:f>
              <c:strCache>
                <c:ptCount val="1"/>
                <c:pt idx="0">
                  <c:v>United States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Stocks!$B$77:$I$77</c:f>
              <c:numCache>
                <c:formatCode>#,##0</c:formatCode>
                <c:ptCount val="8"/>
                <c:pt idx="0">
                  <c:v>35147</c:v>
                </c:pt>
                <c:pt idx="1">
                  <c:v>28606</c:v>
                </c:pt>
                <c:pt idx="2">
                  <c:v>27544</c:v>
                </c:pt>
                <c:pt idx="3">
                  <c:v>32012</c:v>
                </c:pt>
                <c:pt idx="4">
                  <c:v>23523</c:v>
                </c:pt>
                <c:pt idx="5">
                  <c:v>21168</c:v>
                </c:pt>
                <c:pt idx="6">
                  <c:v>28716</c:v>
                </c:pt>
                <c:pt idx="7">
                  <c:v>26535</c:v>
                </c:pt>
              </c:numCache>
            </c:numRef>
          </c:val>
          <c:extLst xmlns:c16r2="http://schemas.microsoft.com/office/drawing/2015/06/chart">
            <c:ext xmlns:c16="http://schemas.microsoft.com/office/drawing/2014/chart" uri="{C3380CC4-5D6E-409C-BE32-E72D297353CC}">
              <c16:uniqueId val="{00000002-3F5C-412B-8525-429ADDA4DA45}"/>
            </c:ext>
          </c:extLst>
        </c:ser>
        <c:ser>
          <c:idx val="3"/>
          <c:order val="3"/>
          <c:tx>
            <c:strRef>
              <c:f>Stocks!$A$78</c:f>
              <c:strCache>
                <c:ptCount val="1"/>
                <c:pt idx="0">
                  <c:v>Canada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Stocks!$B$78:$I$78</c:f>
              <c:numCache>
                <c:formatCode>#,##0</c:formatCode>
                <c:ptCount val="8"/>
                <c:pt idx="0">
                  <c:v>16575</c:v>
                </c:pt>
                <c:pt idx="1">
                  <c:v>17352</c:v>
                </c:pt>
                <c:pt idx="2">
                  <c:v>18953</c:v>
                </c:pt>
                <c:pt idx="3">
                  <c:v>23268</c:v>
                </c:pt>
                <c:pt idx="4">
                  <c:v>24170</c:v>
                </c:pt>
                <c:pt idx="5">
                  <c:v>22129</c:v>
                </c:pt>
                <c:pt idx="6">
                  <c:v>20250</c:v>
                </c:pt>
                <c:pt idx="7">
                  <c:v>20500</c:v>
                </c:pt>
              </c:numCache>
            </c:numRef>
          </c:val>
          <c:extLst xmlns:c16r2="http://schemas.microsoft.com/office/drawing/2015/06/chart">
            <c:ext xmlns:c16="http://schemas.microsoft.com/office/drawing/2014/chart" uri="{C3380CC4-5D6E-409C-BE32-E72D297353CC}">
              <c16:uniqueId val="{00000003-3F5C-412B-8525-429ADDA4DA45}"/>
            </c:ext>
          </c:extLst>
        </c:ser>
        <c:ser>
          <c:idx val="4"/>
          <c:order val="4"/>
          <c:tx>
            <c:strRef>
              <c:f>Stocks!$A$79</c:f>
              <c:strCache>
                <c:ptCount val="1"/>
                <c:pt idx="0">
                  <c:v>Australia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Stocks!$B$79:$I$79</c:f>
              <c:numCache>
                <c:formatCode>#,##0</c:formatCode>
                <c:ptCount val="8"/>
                <c:pt idx="0">
                  <c:v>18600</c:v>
                </c:pt>
                <c:pt idx="1">
                  <c:v>24661</c:v>
                </c:pt>
                <c:pt idx="2">
                  <c:v>18647</c:v>
                </c:pt>
                <c:pt idx="3">
                  <c:v>18615</c:v>
                </c:pt>
                <c:pt idx="4">
                  <c:v>16590</c:v>
                </c:pt>
                <c:pt idx="5">
                  <c:v>16124</c:v>
                </c:pt>
                <c:pt idx="6">
                  <c:v>24000</c:v>
                </c:pt>
                <c:pt idx="7">
                  <c:v>19000</c:v>
                </c:pt>
              </c:numCache>
            </c:numRef>
          </c:val>
          <c:extLst xmlns:c16r2="http://schemas.microsoft.com/office/drawing/2015/06/chart">
            <c:ext xmlns:c16="http://schemas.microsoft.com/office/drawing/2014/chart" uri="{C3380CC4-5D6E-409C-BE32-E72D297353CC}">
              <c16:uniqueId val="{00000004-3F5C-412B-8525-429ADDA4DA45}"/>
            </c:ext>
          </c:extLst>
        </c:ser>
        <c:ser>
          <c:idx val="5"/>
          <c:order val="5"/>
          <c:tx>
            <c:strRef>
              <c:f>Stocks!$A$80</c:f>
              <c:strCache>
                <c:ptCount val="1"/>
                <c:pt idx="0">
                  <c:v>Argentina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Stocks!$B$80:$I$80</c:f>
              <c:numCache>
                <c:formatCode>#,##0</c:formatCode>
                <c:ptCount val="8"/>
                <c:pt idx="0">
                  <c:v>9494</c:v>
                </c:pt>
                <c:pt idx="1">
                  <c:v>12925</c:v>
                </c:pt>
                <c:pt idx="2">
                  <c:v>3550</c:v>
                </c:pt>
                <c:pt idx="3">
                  <c:v>2250</c:v>
                </c:pt>
                <c:pt idx="4">
                  <c:v>5301</c:v>
                </c:pt>
                <c:pt idx="5">
                  <c:v>9600</c:v>
                </c:pt>
                <c:pt idx="6">
                  <c:v>11700</c:v>
                </c:pt>
                <c:pt idx="7">
                  <c:v>11500</c:v>
                </c:pt>
              </c:numCache>
            </c:numRef>
          </c:val>
          <c:extLst xmlns:c16r2="http://schemas.microsoft.com/office/drawing/2015/06/chart">
            <c:ext xmlns:c16="http://schemas.microsoft.com/office/drawing/2014/chart" uri="{C3380CC4-5D6E-409C-BE32-E72D297353CC}">
              <c16:uniqueId val="{00000005-3F5C-412B-8525-429ADDA4DA45}"/>
            </c:ext>
          </c:extLst>
        </c:ser>
        <c:ser>
          <c:idx val="6"/>
          <c:order val="6"/>
          <c:tx>
            <c:strRef>
              <c:f>Stocks!$A$81</c:f>
              <c:strCache>
                <c:ptCount val="1"/>
                <c:pt idx="0">
                  <c:v>Other</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lt1"/>
                    </a:solidFill>
                    <a:latin typeface="+mn-lt"/>
                    <a:ea typeface="+mn-ea"/>
                    <a:cs typeface="+mn-cs"/>
                  </a:defRPr>
                </a:pPr>
                <a:endParaRPr lang="es-AR"/>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Stocks!$B$74:$I$74</c:f>
              <c:strCache>
                <c:ptCount val="8"/>
                <c:pt idx="0">
                  <c:v>2010/2011</c:v>
                </c:pt>
                <c:pt idx="1">
                  <c:v>2011/2012</c:v>
                </c:pt>
                <c:pt idx="2">
                  <c:v>2012/2013</c:v>
                </c:pt>
                <c:pt idx="3">
                  <c:v>2013/2014</c:v>
                </c:pt>
                <c:pt idx="4">
                  <c:v>2014/2015</c:v>
                </c:pt>
                <c:pt idx="5">
                  <c:v>2015/2016</c:v>
                </c:pt>
                <c:pt idx="6">
                  <c:v>2016/2017</c:v>
                </c:pt>
                <c:pt idx="7">
                  <c:v>2017/2018</c:v>
                </c:pt>
              </c:strCache>
            </c:strRef>
          </c:cat>
          <c:val>
            <c:numRef>
              <c:f>Stocks!$B$81:$I$81</c:f>
              <c:numCache>
                <c:formatCode>#,##0</c:formatCode>
                <c:ptCount val="8"/>
                <c:pt idx="0">
                  <c:v>21851</c:v>
                </c:pt>
                <c:pt idx="1">
                  <c:v>30308</c:v>
                </c:pt>
                <c:pt idx="2">
                  <c:v>28091</c:v>
                </c:pt>
                <c:pt idx="3" formatCode="General">
                  <c:v>29334</c:v>
                </c:pt>
                <c:pt idx="4">
                  <c:v>25065</c:v>
                </c:pt>
                <c:pt idx="5">
                  <c:v>26184</c:v>
                </c:pt>
                <c:pt idx="6" formatCode="General">
                  <c:v>24804</c:v>
                </c:pt>
                <c:pt idx="7">
                  <c:v>25389</c:v>
                </c:pt>
              </c:numCache>
            </c:numRef>
          </c:val>
          <c:extLst xmlns:c16r2="http://schemas.microsoft.com/office/drawing/2015/06/chart">
            <c:ext xmlns:c16="http://schemas.microsoft.com/office/drawing/2014/chart" uri="{C3380CC4-5D6E-409C-BE32-E72D297353CC}">
              <c16:uniqueId val="{00000006-3F5C-412B-8525-429ADDA4DA45}"/>
            </c:ext>
          </c:extLst>
        </c:ser>
        <c:dLbls>
          <c:dLblPos val="ctr"/>
          <c:showLegendKey val="0"/>
          <c:showVal val="1"/>
          <c:showCatName val="0"/>
          <c:showSerName val="0"/>
          <c:showPercent val="0"/>
          <c:showBubbleSize val="0"/>
        </c:dLbls>
        <c:gapWidth val="79"/>
        <c:overlap val="100"/>
        <c:axId val="185508400"/>
        <c:axId val="185511144"/>
      </c:barChart>
      <c:catAx>
        <c:axId val="1855084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s-AR"/>
          </a:p>
        </c:txPr>
        <c:crossAx val="185511144"/>
        <c:crosses val="autoZero"/>
        <c:auto val="1"/>
        <c:lblAlgn val="ctr"/>
        <c:lblOffset val="100"/>
        <c:noMultiLvlLbl val="0"/>
      </c:catAx>
      <c:valAx>
        <c:axId val="185511144"/>
        <c:scaling>
          <c:orientation val="minMax"/>
        </c:scaling>
        <c:delete val="1"/>
        <c:axPos val="l"/>
        <c:numFmt formatCode="#,##0" sourceLinked="1"/>
        <c:majorTickMark val="none"/>
        <c:minorTickMark val="none"/>
        <c:tickLblPos val="nextTo"/>
        <c:crossAx val="1855084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Commodity</a:t>
            </a:r>
            <a:r>
              <a:rPr lang="en-US" sz="2000" baseline="0">
                <a:solidFill>
                  <a:schemeClr val="tx1"/>
                </a:solidFill>
              </a:rPr>
              <a:t> Price Trends</a:t>
            </a:r>
          </a:p>
          <a:p>
            <a:pPr>
              <a:defRPr sz="2000">
                <a:solidFill>
                  <a:schemeClr val="tx1"/>
                </a:solidFill>
              </a:defRPr>
            </a:pPr>
            <a:r>
              <a:rPr lang="en-US" sz="2000" baseline="0">
                <a:solidFill>
                  <a:schemeClr val="tx1"/>
                </a:solidFill>
              </a:rPr>
              <a:t>U.S. Cash (KC &amp; Cent Ill)</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s-AR"/>
        </a:p>
      </c:txPr>
    </c:title>
    <c:autoTitleDeleted val="0"/>
    <c:plotArea>
      <c:layout/>
      <c:lineChart>
        <c:grouping val="standard"/>
        <c:varyColors val="0"/>
        <c:ser>
          <c:idx val="0"/>
          <c:order val="0"/>
          <c:tx>
            <c:strRef>
              <c:f>Prices!$Y$35</c:f>
              <c:strCache>
                <c:ptCount val="1"/>
                <c:pt idx="0">
                  <c:v>HRW</c:v>
                </c:pt>
              </c:strCache>
            </c:strRef>
          </c:tx>
          <c:spPr>
            <a:ln w="28575" cap="rnd">
              <a:solidFill>
                <a:srgbClr val="FF0000"/>
              </a:solidFill>
              <a:round/>
            </a:ln>
            <a:effectLst/>
          </c:spPr>
          <c:marker>
            <c:symbol val="none"/>
          </c:marker>
          <c:dPt>
            <c:idx val="7"/>
            <c:marker>
              <c:symbol val="none"/>
            </c:marker>
            <c:bubble3D val="0"/>
            <c:spPr>
              <a:ln w="28575" cap="rnd">
                <a:solidFill>
                  <a:srgbClr val="FF0000"/>
                </a:solidFill>
                <a:prstDash val="sysDash"/>
                <a:round/>
              </a:ln>
              <a:effectLst/>
            </c:spPr>
            <c:extLst xmlns:c16r2="http://schemas.microsoft.com/office/drawing/2015/06/chart">
              <c:ext xmlns:c16="http://schemas.microsoft.com/office/drawing/2014/chart" uri="{C3380CC4-5D6E-409C-BE32-E72D297353CC}">
                <c16:uniqueId val="{00000001-6808-4EB5-9493-DEBF3C297C91}"/>
              </c:ext>
            </c:extLst>
          </c:dPt>
          <c:cat>
            <c:strRef>
              <c:f>Prices!$X$36:$X$43</c:f>
              <c:strCache>
                <c:ptCount val="8"/>
                <c:pt idx="0">
                  <c:v>Jan</c:v>
                </c:pt>
                <c:pt idx="1">
                  <c:v>Feb</c:v>
                </c:pt>
                <c:pt idx="2">
                  <c:v>Mar</c:v>
                </c:pt>
                <c:pt idx="3">
                  <c:v>Apr</c:v>
                </c:pt>
                <c:pt idx="4">
                  <c:v>May</c:v>
                </c:pt>
                <c:pt idx="5">
                  <c:v>Jun</c:v>
                </c:pt>
                <c:pt idx="6">
                  <c:v>July</c:v>
                </c:pt>
                <c:pt idx="7">
                  <c:v>Aug</c:v>
                </c:pt>
              </c:strCache>
            </c:strRef>
          </c:cat>
          <c:val>
            <c:numRef>
              <c:f>Prices!$Y$36:$Y$43</c:f>
              <c:numCache>
                <c:formatCode>General</c:formatCode>
                <c:ptCount val="8"/>
                <c:pt idx="0">
                  <c:v>4.4504999999999999</c:v>
                </c:pt>
                <c:pt idx="1">
                  <c:v>4.6436842105263159</c:v>
                </c:pt>
                <c:pt idx="2">
                  <c:v>4.5652173913043486</c:v>
                </c:pt>
                <c:pt idx="3">
                  <c:v>4.0400000000000009</c:v>
                </c:pt>
                <c:pt idx="4">
                  <c:v>4.3377272727272729</c:v>
                </c:pt>
                <c:pt idx="5">
                  <c:v>4.57</c:v>
                </c:pt>
                <c:pt idx="6">
                  <c:v>5.19</c:v>
                </c:pt>
                <c:pt idx="7">
                  <c:v>4.42</c:v>
                </c:pt>
              </c:numCache>
            </c:numRef>
          </c:val>
          <c:smooth val="0"/>
          <c:extLst xmlns:c16r2="http://schemas.microsoft.com/office/drawing/2015/06/chart">
            <c:ext xmlns:c16="http://schemas.microsoft.com/office/drawing/2014/chart" uri="{C3380CC4-5D6E-409C-BE32-E72D297353CC}">
              <c16:uniqueId val="{00000002-6808-4EB5-9493-DEBF3C297C91}"/>
            </c:ext>
          </c:extLst>
        </c:ser>
        <c:ser>
          <c:idx val="1"/>
          <c:order val="1"/>
          <c:tx>
            <c:strRef>
              <c:f>Prices!$Z$35</c:f>
              <c:strCache>
                <c:ptCount val="1"/>
                <c:pt idx="0">
                  <c:v>Corn</c:v>
                </c:pt>
              </c:strCache>
            </c:strRef>
          </c:tx>
          <c:spPr>
            <a:ln w="28575" cap="rnd">
              <a:solidFill>
                <a:srgbClr val="00B050"/>
              </a:solidFill>
              <a:round/>
            </a:ln>
            <a:effectLst/>
          </c:spPr>
          <c:marker>
            <c:symbol val="none"/>
          </c:marker>
          <c:dPt>
            <c:idx val="7"/>
            <c:marker>
              <c:symbol val="none"/>
            </c:marker>
            <c:bubble3D val="0"/>
            <c:spPr>
              <a:ln w="28575" cap="rnd">
                <a:solidFill>
                  <a:srgbClr val="00B050"/>
                </a:solidFill>
                <a:prstDash val="sysDash"/>
                <a:round/>
              </a:ln>
              <a:effectLst/>
            </c:spPr>
            <c:extLst xmlns:c16r2="http://schemas.microsoft.com/office/drawing/2015/06/chart">
              <c:ext xmlns:c16="http://schemas.microsoft.com/office/drawing/2014/chart" uri="{C3380CC4-5D6E-409C-BE32-E72D297353CC}">
                <c16:uniqueId val="{00000004-6808-4EB5-9493-DEBF3C297C91}"/>
              </c:ext>
            </c:extLst>
          </c:dPt>
          <c:cat>
            <c:strRef>
              <c:f>Prices!$X$36:$X$43</c:f>
              <c:strCache>
                <c:ptCount val="8"/>
                <c:pt idx="0">
                  <c:v>Jan</c:v>
                </c:pt>
                <c:pt idx="1">
                  <c:v>Feb</c:v>
                </c:pt>
                <c:pt idx="2">
                  <c:v>Mar</c:v>
                </c:pt>
                <c:pt idx="3">
                  <c:v>Apr</c:v>
                </c:pt>
                <c:pt idx="4">
                  <c:v>May</c:v>
                </c:pt>
                <c:pt idx="5">
                  <c:v>Jun</c:v>
                </c:pt>
                <c:pt idx="6">
                  <c:v>July</c:v>
                </c:pt>
                <c:pt idx="7">
                  <c:v>Aug</c:v>
                </c:pt>
              </c:strCache>
            </c:strRef>
          </c:cat>
          <c:val>
            <c:numRef>
              <c:f>Prices!$Z$36:$Z$43</c:f>
              <c:numCache>
                <c:formatCode>General</c:formatCode>
                <c:ptCount val="8"/>
                <c:pt idx="0">
                  <c:v>3.455000000000001</c:v>
                </c:pt>
                <c:pt idx="1">
                  <c:v>3.5152631578947364</c:v>
                </c:pt>
                <c:pt idx="2">
                  <c:v>3.4043478260869562</c:v>
                </c:pt>
                <c:pt idx="3">
                  <c:v>3.4121052631578945</c:v>
                </c:pt>
                <c:pt idx="4">
                  <c:v>3.4686363636363633</c:v>
                </c:pt>
                <c:pt idx="5">
                  <c:v>3.49</c:v>
                </c:pt>
                <c:pt idx="6">
                  <c:v>3.51</c:v>
                </c:pt>
                <c:pt idx="7">
                  <c:v>3.31</c:v>
                </c:pt>
              </c:numCache>
            </c:numRef>
          </c:val>
          <c:smooth val="0"/>
          <c:extLst xmlns:c16r2="http://schemas.microsoft.com/office/drawing/2015/06/chart">
            <c:ext xmlns:c16="http://schemas.microsoft.com/office/drawing/2014/chart" uri="{C3380CC4-5D6E-409C-BE32-E72D297353CC}">
              <c16:uniqueId val="{00000005-6808-4EB5-9493-DEBF3C297C91}"/>
            </c:ext>
          </c:extLst>
        </c:ser>
        <c:dLbls>
          <c:showLegendKey val="0"/>
          <c:showVal val="0"/>
          <c:showCatName val="0"/>
          <c:showSerName val="0"/>
          <c:showPercent val="0"/>
          <c:showBubbleSize val="0"/>
        </c:dLbls>
        <c:marker val="1"/>
        <c:smooth val="0"/>
        <c:axId val="154237344"/>
        <c:axId val="154238128"/>
      </c:lineChart>
      <c:lineChart>
        <c:grouping val="standard"/>
        <c:varyColors val="0"/>
        <c:ser>
          <c:idx val="2"/>
          <c:order val="2"/>
          <c:tx>
            <c:strRef>
              <c:f>Prices!$AA$35</c:f>
              <c:strCache>
                <c:ptCount val="1"/>
                <c:pt idx="0">
                  <c:v>Soybean</c:v>
                </c:pt>
              </c:strCache>
            </c:strRef>
          </c:tx>
          <c:spPr>
            <a:ln w="28575" cap="rnd">
              <a:solidFill>
                <a:schemeClr val="accent1"/>
              </a:solidFill>
              <a:round/>
            </a:ln>
            <a:effectLst/>
          </c:spPr>
          <c:marker>
            <c:symbol val="none"/>
          </c:marker>
          <c:dPt>
            <c:idx val="7"/>
            <c:marker>
              <c:symbol val="none"/>
            </c:marker>
            <c:bubble3D val="0"/>
            <c:spPr>
              <a:ln w="28575" cap="rnd">
                <a:solidFill>
                  <a:schemeClr val="accent1"/>
                </a:solidFill>
                <a:prstDash val="sysDash"/>
                <a:round/>
              </a:ln>
              <a:effectLst/>
            </c:spPr>
            <c:extLst xmlns:c16r2="http://schemas.microsoft.com/office/drawing/2015/06/chart">
              <c:ext xmlns:c16="http://schemas.microsoft.com/office/drawing/2014/chart" uri="{C3380CC4-5D6E-409C-BE32-E72D297353CC}">
                <c16:uniqueId val="{00000007-6808-4EB5-9493-DEBF3C297C91}"/>
              </c:ext>
            </c:extLst>
          </c:dPt>
          <c:cat>
            <c:strRef>
              <c:f>Prices!$X$36:$X$43</c:f>
              <c:strCache>
                <c:ptCount val="8"/>
                <c:pt idx="0">
                  <c:v>Jan</c:v>
                </c:pt>
                <c:pt idx="1">
                  <c:v>Feb</c:v>
                </c:pt>
                <c:pt idx="2">
                  <c:v>Mar</c:v>
                </c:pt>
                <c:pt idx="3">
                  <c:v>Apr</c:v>
                </c:pt>
                <c:pt idx="4">
                  <c:v>May</c:v>
                </c:pt>
                <c:pt idx="5">
                  <c:v>Jun</c:v>
                </c:pt>
                <c:pt idx="6">
                  <c:v>July</c:v>
                </c:pt>
                <c:pt idx="7">
                  <c:v>Aug</c:v>
                </c:pt>
              </c:strCache>
            </c:strRef>
          </c:cat>
          <c:val>
            <c:numRef>
              <c:f>Prices!$AA$36:$AA$43</c:f>
              <c:numCache>
                <c:formatCode>General</c:formatCode>
                <c:ptCount val="8"/>
                <c:pt idx="0">
                  <c:v>10.085999999999999</c:v>
                </c:pt>
                <c:pt idx="1">
                  <c:v>10.062105263157894</c:v>
                </c:pt>
                <c:pt idx="2">
                  <c:v>9.6343478260869571</c:v>
                </c:pt>
                <c:pt idx="3">
                  <c:v>9.1321052631578965</c:v>
                </c:pt>
                <c:pt idx="4">
                  <c:v>9.2418181818181804</c:v>
                </c:pt>
                <c:pt idx="5">
                  <c:v>8.99</c:v>
                </c:pt>
                <c:pt idx="6">
                  <c:v>9.66</c:v>
                </c:pt>
                <c:pt idx="7">
                  <c:v>9.19</c:v>
                </c:pt>
              </c:numCache>
            </c:numRef>
          </c:val>
          <c:smooth val="0"/>
          <c:extLst xmlns:c16r2="http://schemas.microsoft.com/office/drawing/2015/06/chart">
            <c:ext xmlns:c16="http://schemas.microsoft.com/office/drawing/2014/chart" uri="{C3380CC4-5D6E-409C-BE32-E72D297353CC}">
              <c16:uniqueId val="{00000008-6808-4EB5-9493-DEBF3C297C91}"/>
            </c:ext>
          </c:extLst>
        </c:ser>
        <c:dLbls>
          <c:showLegendKey val="0"/>
          <c:showVal val="0"/>
          <c:showCatName val="0"/>
          <c:showSerName val="0"/>
          <c:showPercent val="0"/>
          <c:showBubbleSize val="0"/>
        </c:dLbls>
        <c:marker val="1"/>
        <c:smooth val="0"/>
        <c:axId val="154236168"/>
        <c:axId val="154230680"/>
      </c:lineChart>
      <c:catAx>
        <c:axId val="15423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8128"/>
        <c:crosses val="autoZero"/>
        <c:auto val="1"/>
        <c:lblAlgn val="ctr"/>
        <c:lblOffset val="100"/>
        <c:noMultiLvlLbl val="0"/>
      </c:catAx>
      <c:valAx>
        <c:axId val="154238128"/>
        <c:scaling>
          <c:orientation val="minMax"/>
          <c:max val="5.25"/>
          <c:min val="3.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Corn and Wheat (HRW) $/BU</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7344"/>
        <c:crosses val="autoZero"/>
        <c:crossBetween val="between"/>
      </c:valAx>
      <c:valAx>
        <c:axId val="154230680"/>
        <c:scaling>
          <c:orientation val="minMax"/>
          <c:min val="8.8000000000000007"/>
        </c:scaling>
        <c:delete val="0"/>
        <c:axPos val="r"/>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solidFill>
                      <a:schemeClr val="tx1"/>
                    </a:solidFill>
                  </a:rPr>
                  <a:t>Soybean ($/BU)</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AR"/>
          </a:p>
        </c:txPr>
        <c:crossAx val="154236168"/>
        <c:crosses val="max"/>
        <c:crossBetween val="between"/>
      </c:valAx>
      <c:catAx>
        <c:axId val="154236168"/>
        <c:scaling>
          <c:orientation val="minMax"/>
        </c:scaling>
        <c:delete val="1"/>
        <c:axPos val="b"/>
        <c:numFmt formatCode="General" sourceLinked="1"/>
        <c:majorTickMark val="out"/>
        <c:minorTickMark val="none"/>
        <c:tickLblPos val="nextTo"/>
        <c:crossAx val="1542306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982624065061048E-2"/>
          <c:y val="8.2451341985775042E-2"/>
          <c:w val="0.85198569430893345"/>
          <c:h val="0.79868212605459332"/>
        </c:manualLayout>
      </c:layout>
      <c:barChart>
        <c:barDir val="col"/>
        <c:grouping val="clustered"/>
        <c:varyColors val="0"/>
        <c:ser>
          <c:idx val="0"/>
          <c:order val="0"/>
          <c:tx>
            <c:v>3-Crop Total Area</c:v>
          </c:tx>
          <c:spPr>
            <a:solidFill>
              <a:schemeClr val="tx2">
                <a:lumMod val="40000"/>
                <a:lumOff val="60000"/>
              </a:schemeClr>
            </a:solidFill>
          </c:spPr>
          <c:invertIfNegative val="0"/>
          <c:cat>
            <c:strRef>
              <c:f>'Total Acreage'!$B$1:$AC$1</c:f>
              <c:strCache>
                <c:ptCount val="28"/>
                <c:pt idx="0">
                  <c:v>1990-91</c:v>
                </c:pt>
                <c:pt idx="1">
                  <c:v>1991-92</c:v>
                </c:pt>
                <c:pt idx="2">
                  <c:v>1992-93</c:v>
                </c:pt>
                <c:pt idx="3">
                  <c:v>1993-94</c:v>
                </c:pt>
                <c:pt idx="4">
                  <c:v>1994-95</c:v>
                </c:pt>
                <c:pt idx="5">
                  <c:v>1995-96</c:v>
                </c:pt>
                <c:pt idx="6">
                  <c:v>1996-97</c:v>
                </c:pt>
                <c:pt idx="7">
                  <c:v>1997-98</c:v>
                </c:pt>
                <c:pt idx="8">
                  <c:v>1998-99</c:v>
                </c:pt>
                <c:pt idx="9">
                  <c:v>1999-00</c:v>
                </c:pt>
                <c:pt idx="10">
                  <c:v>2000-01</c:v>
                </c:pt>
                <c:pt idx="11">
                  <c:v>2001-02</c:v>
                </c:pt>
                <c:pt idx="12">
                  <c:v>2002-03</c:v>
                </c:pt>
                <c:pt idx="13">
                  <c:v>2003-04</c:v>
                </c:pt>
                <c:pt idx="14">
                  <c:v>2004-05</c:v>
                </c:pt>
                <c:pt idx="15">
                  <c:v>2005-06</c:v>
                </c:pt>
                <c:pt idx="16">
                  <c:v>2006-07</c:v>
                </c:pt>
                <c:pt idx="17">
                  <c:v>2007-08</c:v>
                </c:pt>
                <c:pt idx="18">
                  <c:v>2008-09</c:v>
                </c:pt>
                <c:pt idx="19">
                  <c:v>2009-10</c:v>
                </c:pt>
                <c:pt idx="20">
                  <c:v>2010-11</c:v>
                </c:pt>
                <c:pt idx="21">
                  <c:v>2011-12</c:v>
                </c:pt>
                <c:pt idx="22">
                  <c:v>2012-13</c:v>
                </c:pt>
                <c:pt idx="23">
                  <c:v>2013-14</c:v>
                </c:pt>
                <c:pt idx="24">
                  <c:v>2014-15</c:v>
                </c:pt>
                <c:pt idx="25">
                  <c:v>2015-16</c:v>
                </c:pt>
                <c:pt idx="26">
                  <c:v>2016-17</c:v>
                </c:pt>
                <c:pt idx="27">
                  <c:v>2017-18</c:v>
                </c:pt>
              </c:strCache>
            </c:strRef>
          </c:cat>
          <c:val>
            <c:numRef>
              <c:f>'Total Acreage'!$B$2:$AC$2</c:f>
              <c:numCache>
                <c:formatCode>#,##0</c:formatCode>
                <c:ptCount val="28"/>
                <c:pt idx="0">
                  <c:v>77930</c:v>
                </c:pt>
                <c:pt idx="1">
                  <c:v>74720</c:v>
                </c:pt>
                <c:pt idx="2">
                  <c:v>78134</c:v>
                </c:pt>
                <c:pt idx="3">
                  <c:v>74038</c:v>
                </c:pt>
                <c:pt idx="4">
                  <c:v>78952</c:v>
                </c:pt>
                <c:pt idx="5">
                  <c:v>75964</c:v>
                </c:pt>
                <c:pt idx="6">
                  <c:v>80457</c:v>
                </c:pt>
                <c:pt idx="7">
                  <c:v>82808</c:v>
                </c:pt>
                <c:pt idx="8">
                  <c:v>81760</c:v>
                </c:pt>
                <c:pt idx="9">
                  <c:v>79604</c:v>
                </c:pt>
                <c:pt idx="10">
                  <c:v>80093</c:v>
                </c:pt>
                <c:pt idx="11">
                  <c:v>76978</c:v>
                </c:pt>
                <c:pt idx="12">
                  <c:v>75939</c:v>
                </c:pt>
                <c:pt idx="13">
                  <c:v>79514</c:v>
                </c:pt>
                <c:pt idx="14">
                  <c:v>79950</c:v>
                </c:pt>
                <c:pt idx="15">
                  <c:v>79509</c:v>
                </c:pt>
                <c:pt idx="16">
                  <c:v>77715</c:v>
                </c:pt>
                <c:pt idx="17">
                  <c:v>81612</c:v>
                </c:pt>
                <c:pt idx="18">
                  <c:v>84695</c:v>
                </c:pt>
                <c:pt idx="19">
                  <c:v>83246</c:v>
                </c:pt>
                <c:pt idx="20">
                  <c:v>82936</c:v>
                </c:pt>
                <c:pt idx="21">
                  <c:v>82290</c:v>
                </c:pt>
                <c:pt idx="22">
                  <c:v>85902</c:v>
                </c:pt>
                <c:pt idx="23">
                  <c:v>84593</c:v>
                </c:pt>
                <c:pt idx="24">
                  <c:v>85838</c:v>
                </c:pt>
                <c:pt idx="25">
                  <c:v>84905</c:v>
                </c:pt>
                <c:pt idx="26">
                  <c:v>86350</c:v>
                </c:pt>
                <c:pt idx="27">
                  <c:v>85123</c:v>
                </c:pt>
              </c:numCache>
            </c:numRef>
          </c:val>
          <c:extLst xmlns:c16r2="http://schemas.microsoft.com/office/drawing/2015/06/chart">
            <c:ext xmlns:c16="http://schemas.microsoft.com/office/drawing/2014/chart" uri="{C3380CC4-5D6E-409C-BE32-E72D297353CC}">
              <c16:uniqueId val="{00000000-B958-47FD-801F-DAF3888C1EAD}"/>
            </c:ext>
          </c:extLst>
        </c:ser>
        <c:dLbls>
          <c:showLegendKey val="0"/>
          <c:showVal val="0"/>
          <c:showCatName val="0"/>
          <c:showSerName val="0"/>
          <c:showPercent val="0"/>
          <c:showBubbleSize val="0"/>
        </c:dLbls>
        <c:gapWidth val="100"/>
        <c:axId val="154232640"/>
        <c:axId val="154232248"/>
      </c:barChart>
      <c:lineChart>
        <c:grouping val="standard"/>
        <c:varyColors val="0"/>
        <c:ser>
          <c:idx val="1"/>
          <c:order val="1"/>
          <c:tx>
            <c:v>% of Global </c:v>
          </c:tx>
          <c:spPr>
            <a:ln w="38100">
              <a:solidFill>
                <a:srgbClr val="FF0000"/>
              </a:solidFill>
            </a:ln>
          </c:spPr>
          <c:marker>
            <c:symbol val="none"/>
          </c:marker>
          <c:cat>
            <c:strRef>
              <c:f>'Total Acreage'!$B$1:$AC$1</c:f>
              <c:strCache>
                <c:ptCount val="28"/>
                <c:pt idx="0">
                  <c:v>1990-91</c:v>
                </c:pt>
                <c:pt idx="1">
                  <c:v>1991-92</c:v>
                </c:pt>
                <c:pt idx="2">
                  <c:v>1992-93</c:v>
                </c:pt>
                <c:pt idx="3">
                  <c:v>1993-94</c:v>
                </c:pt>
                <c:pt idx="4">
                  <c:v>1994-95</c:v>
                </c:pt>
                <c:pt idx="5">
                  <c:v>1995-96</c:v>
                </c:pt>
                <c:pt idx="6">
                  <c:v>1996-97</c:v>
                </c:pt>
                <c:pt idx="7">
                  <c:v>1997-98</c:v>
                </c:pt>
                <c:pt idx="8">
                  <c:v>1998-99</c:v>
                </c:pt>
                <c:pt idx="9">
                  <c:v>1999-00</c:v>
                </c:pt>
                <c:pt idx="10">
                  <c:v>2000-01</c:v>
                </c:pt>
                <c:pt idx="11">
                  <c:v>2001-02</c:v>
                </c:pt>
                <c:pt idx="12">
                  <c:v>2002-03</c:v>
                </c:pt>
                <c:pt idx="13">
                  <c:v>2003-04</c:v>
                </c:pt>
                <c:pt idx="14">
                  <c:v>2004-05</c:v>
                </c:pt>
                <c:pt idx="15">
                  <c:v>2005-06</c:v>
                </c:pt>
                <c:pt idx="16">
                  <c:v>2006-07</c:v>
                </c:pt>
                <c:pt idx="17">
                  <c:v>2007-08</c:v>
                </c:pt>
                <c:pt idx="18">
                  <c:v>2008-09</c:v>
                </c:pt>
                <c:pt idx="19">
                  <c:v>2009-10</c:v>
                </c:pt>
                <c:pt idx="20">
                  <c:v>2010-11</c:v>
                </c:pt>
                <c:pt idx="21">
                  <c:v>2011-12</c:v>
                </c:pt>
                <c:pt idx="22">
                  <c:v>2012-13</c:v>
                </c:pt>
                <c:pt idx="23">
                  <c:v>2013-14</c:v>
                </c:pt>
                <c:pt idx="24">
                  <c:v>2014-15</c:v>
                </c:pt>
                <c:pt idx="25">
                  <c:v>2015-16</c:v>
                </c:pt>
                <c:pt idx="26">
                  <c:v>2016-17</c:v>
                </c:pt>
                <c:pt idx="27">
                  <c:v>2017-18</c:v>
                </c:pt>
              </c:strCache>
            </c:strRef>
          </c:cat>
          <c:val>
            <c:numRef>
              <c:f>'Total Acreage'!$B$3:$AC$3</c:f>
              <c:numCache>
                <c:formatCode>0%</c:formatCode>
                <c:ptCount val="28"/>
                <c:pt idx="0">
                  <c:v>0.18801463971299601</c:v>
                </c:pt>
                <c:pt idx="1">
                  <c:v>0.18213107002003637</c:v>
                </c:pt>
                <c:pt idx="2">
                  <c:v>0.18967969975189719</c:v>
                </c:pt>
                <c:pt idx="3">
                  <c:v>0.17967902498926119</c:v>
                </c:pt>
                <c:pt idx="4">
                  <c:v>0.19223717497644272</c:v>
                </c:pt>
                <c:pt idx="5">
                  <c:v>0.18399502009160512</c:v>
                </c:pt>
                <c:pt idx="6">
                  <c:v>0.18666564583710343</c:v>
                </c:pt>
                <c:pt idx="7">
                  <c:v>0.19205150564966511</c:v>
                </c:pt>
                <c:pt idx="8">
                  <c:v>0.19038659469730487</c:v>
                </c:pt>
                <c:pt idx="9">
                  <c:v>0.18801799780341769</c:v>
                </c:pt>
                <c:pt idx="10">
                  <c:v>0.18710694762416483</c:v>
                </c:pt>
                <c:pt idx="11">
                  <c:v>0.17861775318181292</c:v>
                </c:pt>
                <c:pt idx="12">
                  <c:v>0.17547763635859467</c:v>
                </c:pt>
                <c:pt idx="13">
                  <c:v>0.18147169311807049</c:v>
                </c:pt>
                <c:pt idx="14">
                  <c:v>0.17592926741248646</c:v>
                </c:pt>
                <c:pt idx="15">
                  <c:v>0.17435266564917637</c:v>
                </c:pt>
                <c:pt idx="16">
                  <c:v>0.16984657749803306</c:v>
                </c:pt>
                <c:pt idx="17">
                  <c:v>0.17437231990051982</c:v>
                </c:pt>
                <c:pt idx="18">
                  <c:v>0.17671335485176692</c:v>
                </c:pt>
                <c:pt idx="19">
                  <c:v>0.17103432972894123</c:v>
                </c:pt>
                <c:pt idx="20">
                  <c:v>0.17095200992699044</c:v>
                </c:pt>
                <c:pt idx="21">
                  <c:v>0.16583604218349782</c:v>
                </c:pt>
                <c:pt idx="22">
                  <c:v>0.17053995783254516</c:v>
                </c:pt>
                <c:pt idx="23">
                  <c:v>0.16488352918933352</c:v>
                </c:pt>
                <c:pt idx="24">
                  <c:v>0.16506641077956466</c:v>
                </c:pt>
                <c:pt idx="25">
                  <c:v>0.16215870372350991</c:v>
                </c:pt>
                <c:pt idx="26">
                  <c:v>0.16402005850396992</c:v>
                </c:pt>
                <c:pt idx="27">
                  <c:v>0.16070009307137423</c:v>
                </c:pt>
              </c:numCache>
            </c:numRef>
          </c:val>
          <c:smooth val="0"/>
          <c:extLst xmlns:c16r2="http://schemas.microsoft.com/office/drawing/2015/06/chart">
            <c:ext xmlns:c16="http://schemas.microsoft.com/office/drawing/2014/chart" uri="{C3380CC4-5D6E-409C-BE32-E72D297353CC}">
              <c16:uniqueId val="{00000001-B958-47FD-801F-DAF3888C1EAD}"/>
            </c:ext>
          </c:extLst>
        </c:ser>
        <c:dLbls>
          <c:showLegendKey val="0"/>
          <c:showVal val="0"/>
          <c:showCatName val="0"/>
          <c:showSerName val="0"/>
          <c:showPercent val="0"/>
          <c:showBubbleSize val="0"/>
        </c:dLbls>
        <c:marker val="1"/>
        <c:smooth val="0"/>
        <c:axId val="154231072"/>
        <c:axId val="154233032"/>
      </c:lineChart>
      <c:catAx>
        <c:axId val="154232640"/>
        <c:scaling>
          <c:orientation val="minMax"/>
        </c:scaling>
        <c:delete val="0"/>
        <c:axPos val="b"/>
        <c:numFmt formatCode="General" sourceLinked="0"/>
        <c:majorTickMark val="out"/>
        <c:minorTickMark val="none"/>
        <c:tickLblPos val="nextTo"/>
        <c:txPr>
          <a:bodyPr rot="-1920000"/>
          <a:lstStyle/>
          <a:p>
            <a:pPr>
              <a:defRPr sz="1400" baseline="0"/>
            </a:pPr>
            <a:endParaRPr lang="es-AR"/>
          </a:p>
        </c:txPr>
        <c:crossAx val="154232248"/>
        <c:crosses val="autoZero"/>
        <c:auto val="1"/>
        <c:lblAlgn val="ctr"/>
        <c:lblOffset val="100"/>
        <c:tickLblSkip val="3"/>
        <c:noMultiLvlLbl val="0"/>
      </c:catAx>
      <c:valAx>
        <c:axId val="154232248"/>
        <c:scaling>
          <c:orientation val="minMax"/>
          <c:min val="72000"/>
        </c:scaling>
        <c:delete val="0"/>
        <c:axPos val="l"/>
        <c:numFmt formatCode="#,##0" sourceLinked="1"/>
        <c:majorTickMark val="out"/>
        <c:minorTickMark val="none"/>
        <c:tickLblPos val="nextTo"/>
        <c:txPr>
          <a:bodyPr/>
          <a:lstStyle/>
          <a:p>
            <a:pPr>
              <a:defRPr sz="1600" baseline="0"/>
            </a:pPr>
            <a:endParaRPr lang="es-AR"/>
          </a:p>
        </c:txPr>
        <c:crossAx val="154232640"/>
        <c:crosses val="autoZero"/>
        <c:crossBetween val="midCat"/>
        <c:dispUnits>
          <c:builtInUnit val="thousands"/>
          <c:dispUnitsLbl>
            <c:layout>
              <c:manualLayout>
                <c:xMode val="edge"/>
                <c:yMode val="edge"/>
                <c:x val="0"/>
                <c:y val="0.28135056888380755"/>
              </c:manualLayout>
            </c:layout>
            <c:tx>
              <c:rich>
                <a:bodyPr/>
                <a:lstStyle/>
                <a:p>
                  <a:pPr>
                    <a:defRPr sz="1600"/>
                  </a:pPr>
                  <a:r>
                    <a:rPr lang="en-US" sz="1600"/>
                    <a:t>Million Hectares</a:t>
                  </a:r>
                </a:p>
              </c:rich>
            </c:tx>
          </c:dispUnitsLbl>
        </c:dispUnits>
      </c:valAx>
      <c:valAx>
        <c:axId val="154233032"/>
        <c:scaling>
          <c:orientation val="minMax"/>
          <c:max val="0.2"/>
          <c:min val="0.16000000000000003"/>
        </c:scaling>
        <c:delete val="0"/>
        <c:axPos val="r"/>
        <c:numFmt formatCode="0%" sourceLinked="1"/>
        <c:majorTickMark val="out"/>
        <c:minorTickMark val="none"/>
        <c:tickLblPos val="nextTo"/>
        <c:txPr>
          <a:bodyPr/>
          <a:lstStyle/>
          <a:p>
            <a:pPr>
              <a:defRPr sz="1600"/>
            </a:pPr>
            <a:endParaRPr lang="es-AR"/>
          </a:p>
        </c:txPr>
        <c:crossAx val="154231072"/>
        <c:crosses val="max"/>
        <c:crossBetween val="between"/>
        <c:majorUnit val="1.0000000000000002E-2"/>
      </c:valAx>
      <c:catAx>
        <c:axId val="154231072"/>
        <c:scaling>
          <c:orientation val="minMax"/>
        </c:scaling>
        <c:delete val="1"/>
        <c:axPos val="b"/>
        <c:numFmt formatCode="General" sourceLinked="1"/>
        <c:majorTickMark val="out"/>
        <c:minorTickMark val="none"/>
        <c:tickLblPos val="nextTo"/>
        <c:crossAx val="154233032"/>
        <c:crosses val="autoZero"/>
        <c:auto val="1"/>
        <c:lblAlgn val="ctr"/>
        <c:lblOffset val="100"/>
        <c:noMultiLvlLbl val="0"/>
      </c:catAx>
      <c:spPr>
        <a:noFill/>
        <a:ln w="25400">
          <a:noFill/>
        </a:ln>
      </c:spPr>
    </c:plotArea>
    <c:legend>
      <c:legendPos val="r"/>
      <c:layout>
        <c:manualLayout>
          <c:xMode val="edge"/>
          <c:yMode val="edge"/>
          <c:x val="0.141870905842652"/>
          <c:y val="2.2640956504338079E-2"/>
          <c:w val="0.25839906041156618"/>
          <c:h val="0.18698413808334047"/>
        </c:manualLayout>
      </c:layout>
      <c:overlay val="0"/>
      <c:txPr>
        <a:bodyPr/>
        <a:lstStyle/>
        <a:p>
          <a:pPr>
            <a:defRPr sz="2000"/>
          </a:pPr>
          <a:endParaRPr lang="es-AR"/>
        </a:p>
      </c:txPr>
    </c:legend>
    <c:plotVisOnly val="1"/>
    <c:dispBlanksAs val="gap"/>
    <c:showDLblsOverMax val="0"/>
  </c:chart>
  <c:txPr>
    <a:bodyPr/>
    <a:lstStyle/>
    <a:p>
      <a:pPr>
        <a:defRPr sz="1400">
          <a:latin typeface="Times New Roman" panose="02020603050405020304" pitchFamily="18" charset="0"/>
          <a:cs typeface="Times New Roman" panose="02020603050405020304" pitchFamily="18" charset="0"/>
        </a:defRPr>
      </a:pPr>
      <a:endParaRPr lang="es-A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844850306574749E-2"/>
          <c:y val="7.8184986876640411E-2"/>
          <c:w val="0.94894076518443493"/>
          <c:h val="0.69052623622047249"/>
        </c:manualLayout>
      </c:layout>
      <c:lineChart>
        <c:grouping val="standard"/>
        <c:varyColors val="0"/>
        <c:ser>
          <c:idx val="1"/>
          <c:order val="0"/>
          <c:tx>
            <c:strRef>
              <c:f>'Total Acreage'!$A$75</c:f>
              <c:strCache>
                <c:ptCount val="1"/>
                <c:pt idx="0">
                  <c:v>SOYBEANS</c:v>
                </c:pt>
              </c:strCache>
            </c:strRef>
          </c:tx>
          <c:spPr>
            <a:ln w="57150">
              <a:solidFill>
                <a:srgbClr val="00B050"/>
              </a:solidFill>
            </a:ln>
          </c:spPr>
          <c:marker>
            <c:spPr>
              <a:noFill/>
              <a:ln w="57150">
                <a:noFill/>
              </a:ln>
            </c:spPr>
          </c:marker>
          <c:dPt>
            <c:idx val="17"/>
            <c:marker>
              <c:symbol val="square"/>
              <c:size val="3"/>
            </c:marker>
            <c:bubble3D val="0"/>
            <c:extLst xmlns:c16r2="http://schemas.microsoft.com/office/drawing/2015/06/chart">
              <c:ext xmlns:c16="http://schemas.microsoft.com/office/drawing/2014/chart" uri="{C3380CC4-5D6E-409C-BE32-E72D297353CC}">
                <c16:uniqueId val="{00000002-4490-4906-94F3-716B688E05E2}"/>
              </c:ext>
            </c:extLst>
          </c:dPt>
          <c:trendline>
            <c:spPr>
              <a:ln w="31750">
                <a:tailEnd type="triangle" w="lg" len="lg"/>
              </a:ln>
            </c:spPr>
            <c:trendlineType val="poly"/>
            <c:order val="2"/>
            <c:dispRSqr val="0"/>
            <c:dispEq val="0"/>
          </c:trendline>
          <c:cat>
            <c:strRef>
              <c:f>'Total Acreage'!$L$39:$AC$39</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'Total Acreage'!$L$75:$AC$75</c:f>
              <c:numCache>
                <c:formatCode>General</c:formatCode>
                <c:ptCount val="18"/>
                <c:pt idx="0">
                  <c:v>74266000</c:v>
                </c:pt>
                <c:pt idx="1">
                  <c:v>74075000</c:v>
                </c:pt>
                <c:pt idx="2">
                  <c:v>73963000</c:v>
                </c:pt>
                <c:pt idx="3">
                  <c:v>73404000</c:v>
                </c:pt>
                <c:pt idx="4">
                  <c:v>75208000</c:v>
                </c:pt>
                <c:pt idx="5">
                  <c:v>72032000</c:v>
                </c:pt>
                <c:pt idx="6">
                  <c:v>75522000</c:v>
                </c:pt>
                <c:pt idx="7">
                  <c:v>64741000</c:v>
                </c:pt>
                <c:pt idx="8">
                  <c:v>75718000</c:v>
                </c:pt>
                <c:pt idx="9">
                  <c:v>77451000</c:v>
                </c:pt>
                <c:pt idx="10">
                  <c:v>77404000</c:v>
                </c:pt>
                <c:pt idx="11">
                  <c:v>75046000</c:v>
                </c:pt>
                <c:pt idx="12">
                  <c:v>77198000</c:v>
                </c:pt>
                <c:pt idx="13">
                  <c:v>76840000</c:v>
                </c:pt>
                <c:pt idx="14">
                  <c:v>83276000</c:v>
                </c:pt>
                <c:pt idx="15">
                  <c:v>82650000</c:v>
                </c:pt>
                <c:pt idx="16">
                  <c:v>83433000</c:v>
                </c:pt>
                <c:pt idx="17">
                  <c:v>89513000</c:v>
                </c:pt>
              </c:numCache>
            </c:numRef>
          </c:val>
          <c:smooth val="0"/>
          <c:extLst xmlns:c16r2="http://schemas.microsoft.com/office/drawing/2015/06/chart">
            <c:ext xmlns:c16="http://schemas.microsoft.com/office/drawing/2014/chart" uri="{C3380CC4-5D6E-409C-BE32-E72D297353CC}">
              <c16:uniqueId val="{00000003-4490-4906-94F3-716B688E05E2}"/>
            </c:ext>
          </c:extLst>
        </c:ser>
        <c:dLbls>
          <c:showLegendKey val="0"/>
          <c:showVal val="0"/>
          <c:showCatName val="0"/>
          <c:showSerName val="0"/>
          <c:showPercent val="0"/>
          <c:showBubbleSize val="0"/>
        </c:dLbls>
        <c:marker val="1"/>
        <c:smooth val="0"/>
        <c:axId val="154231464"/>
        <c:axId val="154234208"/>
      </c:lineChart>
      <c:catAx>
        <c:axId val="154231464"/>
        <c:scaling>
          <c:orientation val="minMax"/>
        </c:scaling>
        <c:delete val="0"/>
        <c:axPos val="b"/>
        <c:numFmt formatCode="General" sourceLinked="0"/>
        <c:majorTickMark val="out"/>
        <c:minorTickMark val="none"/>
        <c:tickLblPos val="nextTo"/>
        <c:txPr>
          <a:bodyPr/>
          <a:lstStyle/>
          <a:p>
            <a:pPr>
              <a:defRPr sz="1600"/>
            </a:pPr>
            <a:endParaRPr lang="es-AR"/>
          </a:p>
        </c:txPr>
        <c:crossAx val="154234208"/>
        <c:crosses val="autoZero"/>
        <c:auto val="1"/>
        <c:lblAlgn val="ctr"/>
        <c:lblOffset val="100"/>
        <c:noMultiLvlLbl val="0"/>
      </c:catAx>
      <c:valAx>
        <c:axId val="154234208"/>
        <c:scaling>
          <c:orientation val="minMax"/>
          <c:max val="100000000"/>
          <c:min val="60000000"/>
        </c:scaling>
        <c:delete val="0"/>
        <c:axPos val="l"/>
        <c:majorGridlines/>
        <c:numFmt formatCode="General" sourceLinked="1"/>
        <c:majorTickMark val="out"/>
        <c:minorTickMark val="none"/>
        <c:tickLblPos val="nextTo"/>
        <c:txPr>
          <a:bodyPr/>
          <a:lstStyle/>
          <a:p>
            <a:pPr>
              <a:defRPr sz="1800"/>
            </a:pPr>
            <a:endParaRPr lang="es-AR"/>
          </a:p>
        </c:txPr>
        <c:crossAx val="154231464"/>
        <c:crosses val="autoZero"/>
        <c:crossBetween val="between"/>
        <c:majorUnit val="10000000"/>
        <c:minorUnit val="4000000"/>
        <c:dispUnits>
          <c:builtInUnit val="millions"/>
        </c:dispUnits>
      </c:valAx>
    </c:plotArea>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405594405594401E-2"/>
          <c:y val="4.5454545454545456E-2"/>
          <c:w val="0.80419580419580416"/>
          <c:h val="0.65837010301824161"/>
        </c:manualLayout>
      </c:layout>
      <c:barChart>
        <c:barDir val="col"/>
        <c:grouping val="clustered"/>
        <c:varyColors val="0"/>
        <c:ser>
          <c:idx val="0"/>
          <c:order val="0"/>
          <c:tx>
            <c:strRef>
              <c:f>psd!$C$6</c:f>
              <c:strCache>
                <c:ptCount val="1"/>
                <c:pt idx="0">
                  <c:v>Production</c:v>
                </c:pt>
              </c:strCache>
            </c:strRef>
          </c:tx>
          <c:spPr>
            <a:solidFill>
              <a:srgbClr val="9999FF"/>
            </a:solidFill>
            <a:ln w="23107">
              <a:solidFill>
                <a:srgbClr val="0070C0"/>
              </a:solidFill>
              <a:prstDash val="solid"/>
            </a:ln>
          </c:spPr>
          <c:invertIfNegative val="0"/>
          <c:cat>
            <c:strRef>
              <c:f>psd!$D$1:$U$1</c:f>
              <c:strCache>
                <c:ptCount val="18"/>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strCache>
            </c:strRef>
          </c:cat>
          <c:val>
            <c:numRef>
              <c:f>psd!$D$6:$U$6</c:f>
              <c:numCache>
                <c:formatCode>#,##0</c:formatCode>
                <c:ptCount val="18"/>
                <c:pt idx="0">
                  <c:v>75055</c:v>
                </c:pt>
                <c:pt idx="1">
                  <c:v>78672</c:v>
                </c:pt>
                <c:pt idx="2">
                  <c:v>75010</c:v>
                </c:pt>
                <c:pt idx="3">
                  <c:v>66783</c:v>
                </c:pt>
                <c:pt idx="4">
                  <c:v>85016</c:v>
                </c:pt>
                <c:pt idx="5">
                  <c:v>83507</c:v>
                </c:pt>
                <c:pt idx="6">
                  <c:v>87001</c:v>
                </c:pt>
                <c:pt idx="7">
                  <c:v>72859</c:v>
                </c:pt>
                <c:pt idx="8">
                  <c:v>80749</c:v>
                </c:pt>
                <c:pt idx="9">
                  <c:v>91470</c:v>
                </c:pt>
                <c:pt idx="10">
                  <c:v>90663</c:v>
                </c:pt>
                <c:pt idx="11">
                  <c:v>84291</c:v>
                </c:pt>
                <c:pt idx="12">
                  <c:v>82791</c:v>
                </c:pt>
                <c:pt idx="13">
                  <c:v>91389</c:v>
                </c:pt>
                <c:pt idx="14">
                  <c:v>106878</c:v>
                </c:pt>
                <c:pt idx="15">
                  <c:v>106857</c:v>
                </c:pt>
                <c:pt idx="16">
                  <c:v>117208</c:v>
                </c:pt>
                <c:pt idx="17">
                  <c:v>120593</c:v>
                </c:pt>
              </c:numCache>
            </c:numRef>
          </c:val>
          <c:extLst xmlns:c16r2="http://schemas.microsoft.com/office/drawing/2015/06/chart">
            <c:ext xmlns:c16="http://schemas.microsoft.com/office/drawing/2014/chart" uri="{C3380CC4-5D6E-409C-BE32-E72D297353CC}">
              <c16:uniqueId val="{00000000-048A-4FC3-9F93-26240BF8CE0B}"/>
            </c:ext>
          </c:extLst>
        </c:ser>
        <c:dLbls>
          <c:showLegendKey val="0"/>
          <c:showVal val="0"/>
          <c:showCatName val="0"/>
          <c:showSerName val="0"/>
          <c:showPercent val="0"/>
          <c:showBubbleSize val="0"/>
        </c:dLbls>
        <c:gapWidth val="75"/>
        <c:axId val="185510752"/>
        <c:axId val="185511536"/>
      </c:barChart>
      <c:lineChart>
        <c:grouping val="standard"/>
        <c:varyColors val="0"/>
        <c:ser>
          <c:idx val="1"/>
          <c:order val="1"/>
          <c:tx>
            <c:strRef>
              <c:f>psd!$C$7</c:f>
              <c:strCache>
                <c:ptCount val="1"/>
                <c:pt idx="0">
                  <c:v>Yield</c:v>
                </c:pt>
              </c:strCache>
            </c:strRef>
          </c:tx>
          <c:spPr>
            <a:ln w="47625">
              <a:solidFill>
                <a:srgbClr val="FF0000"/>
              </a:solidFill>
              <a:prstDash val="solid"/>
            </a:ln>
          </c:spPr>
          <c:marker>
            <c:symbol val="none"/>
          </c:marker>
          <c:cat>
            <c:strRef>
              <c:f>psd!$D$1:$U$1</c:f>
              <c:strCache>
                <c:ptCount val="18"/>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strCache>
            </c:strRef>
          </c:cat>
          <c:val>
            <c:numRef>
              <c:f>psd!$D$7:$U$7</c:f>
              <c:numCache>
                <c:formatCode>General</c:formatCode>
                <c:ptCount val="18"/>
                <c:pt idx="0">
                  <c:v>2.56</c:v>
                </c:pt>
                <c:pt idx="1">
                  <c:v>2.66</c:v>
                </c:pt>
                <c:pt idx="2">
                  <c:v>2.56</c:v>
                </c:pt>
                <c:pt idx="3">
                  <c:v>2.2799999999999998</c:v>
                </c:pt>
                <c:pt idx="4">
                  <c:v>2.84</c:v>
                </c:pt>
                <c:pt idx="5">
                  <c:v>2.9</c:v>
                </c:pt>
                <c:pt idx="6">
                  <c:v>2.88</c:v>
                </c:pt>
                <c:pt idx="7">
                  <c:v>2.81</c:v>
                </c:pt>
                <c:pt idx="8">
                  <c:v>2.67</c:v>
                </c:pt>
                <c:pt idx="9">
                  <c:v>2.96</c:v>
                </c:pt>
                <c:pt idx="10">
                  <c:v>2.92</c:v>
                </c:pt>
                <c:pt idx="11">
                  <c:v>2.82</c:v>
                </c:pt>
                <c:pt idx="12">
                  <c:v>2.69</c:v>
                </c:pt>
                <c:pt idx="13">
                  <c:v>2.96</c:v>
                </c:pt>
                <c:pt idx="14">
                  <c:v>3.2</c:v>
                </c:pt>
                <c:pt idx="15">
                  <c:v>3.23</c:v>
                </c:pt>
                <c:pt idx="16">
                  <c:v>3.5</c:v>
                </c:pt>
                <c:pt idx="17">
                  <c:v>3.36</c:v>
                </c:pt>
              </c:numCache>
            </c:numRef>
          </c:val>
          <c:smooth val="0"/>
          <c:extLst xmlns:c16r2="http://schemas.microsoft.com/office/drawing/2015/06/chart">
            <c:ext xmlns:c16="http://schemas.microsoft.com/office/drawing/2014/chart" uri="{C3380CC4-5D6E-409C-BE32-E72D297353CC}">
              <c16:uniqueId val="{00000001-048A-4FC3-9F93-26240BF8CE0B}"/>
            </c:ext>
          </c:extLst>
        </c:ser>
        <c:dLbls>
          <c:showLegendKey val="0"/>
          <c:showVal val="0"/>
          <c:showCatName val="0"/>
          <c:showSerName val="0"/>
          <c:showPercent val="0"/>
          <c:showBubbleSize val="0"/>
        </c:dLbls>
        <c:marker val="1"/>
        <c:smooth val="0"/>
        <c:axId val="185512712"/>
        <c:axId val="185513104"/>
      </c:lineChart>
      <c:catAx>
        <c:axId val="185510752"/>
        <c:scaling>
          <c:orientation val="minMax"/>
        </c:scaling>
        <c:delete val="0"/>
        <c:axPos val="b"/>
        <c:numFmt formatCode="General" sourceLinked="1"/>
        <c:majorTickMark val="out"/>
        <c:minorTickMark val="none"/>
        <c:tickLblPos val="nextTo"/>
        <c:spPr>
          <a:ln w="5777">
            <a:solidFill>
              <a:srgbClr val="000000"/>
            </a:solidFill>
            <a:prstDash val="solid"/>
          </a:ln>
        </c:spPr>
        <c:txPr>
          <a:bodyPr rot="-2700000" vert="horz"/>
          <a:lstStyle/>
          <a:p>
            <a:pPr>
              <a:defRPr sz="1200" b="0" i="0" u="none" strike="noStrike" baseline="0">
                <a:solidFill>
                  <a:srgbClr val="000000"/>
                </a:solidFill>
                <a:latin typeface="Arial"/>
                <a:ea typeface="Arial"/>
                <a:cs typeface="Arial"/>
              </a:defRPr>
            </a:pPr>
            <a:endParaRPr lang="es-AR"/>
          </a:p>
        </c:txPr>
        <c:crossAx val="185511536"/>
        <c:crosses val="autoZero"/>
        <c:auto val="1"/>
        <c:lblAlgn val="ctr"/>
        <c:lblOffset val="100"/>
        <c:tickLblSkip val="1"/>
        <c:tickMarkSkip val="1"/>
        <c:noMultiLvlLbl val="0"/>
      </c:catAx>
      <c:valAx>
        <c:axId val="185511536"/>
        <c:scaling>
          <c:orientation val="minMax"/>
        </c:scaling>
        <c:delete val="0"/>
        <c:axPos val="l"/>
        <c:majorGridlines>
          <c:spPr>
            <a:ln w="5777">
              <a:solidFill>
                <a:srgbClr val="000000"/>
              </a:solidFill>
              <a:prstDash val="solid"/>
            </a:ln>
          </c:spPr>
        </c:majorGridlines>
        <c:numFmt formatCode="#,##0" sourceLinked="1"/>
        <c:majorTickMark val="out"/>
        <c:minorTickMark val="none"/>
        <c:tickLblPos val="nextTo"/>
        <c:spPr>
          <a:ln w="5777">
            <a:solidFill>
              <a:srgbClr val="000000"/>
            </a:solidFill>
            <a:prstDash val="solid"/>
          </a:ln>
        </c:spPr>
        <c:txPr>
          <a:bodyPr rot="0" vert="horz"/>
          <a:lstStyle/>
          <a:p>
            <a:pPr>
              <a:defRPr sz="1592" b="0" i="0" u="none" strike="noStrike" baseline="0">
                <a:solidFill>
                  <a:srgbClr val="000000"/>
                </a:solidFill>
                <a:latin typeface="Arial"/>
                <a:ea typeface="Arial"/>
                <a:cs typeface="Arial"/>
              </a:defRPr>
            </a:pPr>
            <a:endParaRPr lang="es-AR"/>
          </a:p>
        </c:txPr>
        <c:crossAx val="185510752"/>
        <c:crosses val="autoZero"/>
        <c:crossBetween val="between"/>
        <c:dispUnits>
          <c:builtInUnit val="thousands"/>
          <c:dispUnitsLbl>
            <c:layout>
              <c:manualLayout>
                <c:xMode val="edge"/>
                <c:yMode val="edge"/>
                <c:x val="1.399137322173352E-2"/>
                <c:y val="0.23398495871695457"/>
              </c:manualLayout>
            </c:layout>
            <c:tx>
              <c:rich>
                <a:bodyPr rot="-5400000" vert="horz"/>
                <a:lstStyle/>
                <a:p>
                  <a:pPr algn="ctr">
                    <a:defRPr sz="1592" b="1" i="0" u="none" strike="noStrike" baseline="0">
                      <a:solidFill>
                        <a:srgbClr val="000000"/>
                      </a:solidFill>
                      <a:latin typeface="Arial"/>
                      <a:ea typeface="Arial"/>
                      <a:cs typeface="Arial"/>
                    </a:defRPr>
                  </a:pPr>
                  <a:r>
                    <a:rPr lang="en-US"/>
                    <a:t>Million Tons</a:t>
                  </a:r>
                </a:p>
              </c:rich>
            </c:tx>
            <c:spPr>
              <a:noFill/>
              <a:ln w="46214">
                <a:noFill/>
              </a:ln>
            </c:spPr>
          </c:dispUnitsLbl>
        </c:dispUnits>
      </c:valAx>
      <c:catAx>
        <c:axId val="185512712"/>
        <c:scaling>
          <c:orientation val="minMax"/>
        </c:scaling>
        <c:delete val="1"/>
        <c:axPos val="b"/>
        <c:numFmt formatCode="General" sourceLinked="1"/>
        <c:majorTickMark val="out"/>
        <c:minorTickMark val="none"/>
        <c:tickLblPos val="nextTo"/>
        <c:crossAx val="185513104"/>
        <c:crosses val="autoZero"/>
        <c:auto val="1"/>
        <c:lblAlgn val="ctr"/>
        <c:lblOffset val="100"/>
        <c:noMultiLvlLbl val="0"/>
      </c:catAx>
      <c:valAx>
        <c:axId val="185513104"/>
        <c:scaling>
          <c:orientation val="minMax"/>
          <c:max val="3.6"/>
          <c:min val="2"/>
        </c:scaling>
        <c:delete val="0"/>
        <c:axPos val="r"/>
        <c:title>
          <c:tx>
            <c:rich>
              <a:bodyPr/>
              <a:lstStyle/>
              <a:p>
                <a:pPr>
                  <a:defRPr sz="1592" b="1" i="0" u="none" strike="noStrike" baseline="0">
                    <a:solidFill>
                      <a:srgbClr val="000000"/>
                    </a:solidFill>
                    <a:latin typeface="Arial"/>
                    <a:ea typeface="Arial"/>
                    <a:cs typeface="Arial"/>
                  </a:defRPr>
                </a:pPr>
                <a:r>
                  <a:rPr lang="en-US"/>
                  <a:t>MT/HA</a:t>
                </a:r>
              </a:p>
            </c:rich>
          </c:tx>
          <c:layout>
            <c:manualLayout>
              <c:xMode val="edge"/>
              <c:yMode val="edge"/>
              <c:x val="0.9500963672105508"/>
              <c:y val="0.28826170489680958"/>
            </c:manualLayout>
          </c:layout>
          <c:overlay val="0"/>
          <c:spPr>
            <a:noFill/>
            <a:ln w="46214">
              <a:noFill/>
            </a:ln>
          </c:spPr>
        </c:title>
        <c:numFmt formatCode="General" sourceLinked="1"/>
        <c:majorTickMark val="cross"/>
        <c:minorTickMark val="none"/>
        <c:tickLblPos val="nextTo"/>
        <c:spPr>
          <a:ln w="5777">
            <a:solidFill>
              <a:srgbClr val="000000"/>
            </a:solidFill>
            <a:prstDash val="solid"/>
          </a:ln>
        </c:spPr>
        <c:txPr>
          <a:bodyPr rot="0" vert="horz"/>
          <a:lstStyle/>
          <a:p>
            <a:pPr>
              <a:defRPr sz="1592" b="0" i="0" u="none" strike="noStrike" baseline="0">
                <a:solidFill>
                  <a:srgbClr val="000000"/>
                </a:solidFill>
                <a:latin typeface="Arial"/>
                <a:ea typeface="Arial"/>
                <a:cs typeface="Arial"/>
              </a:defRPr>
            </a:pPr>
            <a:endParaRPr lang="es-AR"/>
          </a:p>
        </c:txPr>
        <c:crossAx val="185512712"/>
        <c:crosses val="max"/>
        <c:crossBetween val="between"/>
      </c:valAx>
      <c:spPr>
        <a:solidFill>
          <a:srgbClr val="FFFFFF"/>
        </a:solidFill>
        <a:ln w="23107">
          <a:solidFill>
            <a:srgbClr val="808080"/>
          </a:solidFill>
          <a:prstDash val="solid"/>
        </a:ln>
      </c:spPr>
    </c:plotArea>
    <c:legend>
      <c:legendPos val="b"/>
      <c:layout>
        <c:manualLayout>
          <c:xMode val="edge"/>
          <c:yMode val="edge"/>
          <c:x val="0.34790209790209792"/>
          <c:y val="0.89393939393939392"/>
          <c:w val="0.28496503496503495"/>
          <c:h val="8.7121212121212127E-2"/>
        </c:manualLayout>
      </c:layout>
      <c:overlay val="0"/>
      <c:spPr>
        <a:solidFill>
          <a:srgbClr val="FFFFFF"/>
        </a:solidFill>
        <a:ln w="5777">
          <a:solidFill>
            <a:srgbClr val="000000"/>
          </a:solidFill>
          <a:prstDash val="solid"/>
        </a:ln>
      </c:spPr>
      <c:txPr>
        <a:bodyPr/>
        <a:lstStyle/>
        <a:p>
          <a:pPr>
            <a:defRPr sz="1465" b="0" i="0" u="none" strike="noStrike" baseline="0">
              <a:solidFill>
                <a:srgbClr val="000000"/>
              </a:solidFill>
              <a:latin typeface="Arial"/>
              <a:ea typeface="Arial"/>
              <a:cs typeface="Arial"/>
            </a:defRPr>
          </a:pPr>
          <a:endParaRPr lang="es-AR"/>
        </a:p>
      </c:txPr>
    </c:legend>
    <c:plotVisOnly val="1"/>
    <c:dispBlanksAs val="gap"/>
    <c:showDLblsOverMax val="0"/>
  </c:chart>
  <c:spPr>
    <a:solidFill>
      <a:srgbClr val="FFFFFF"/>
    </a:solidFill>
    <a:ln>
      <a:noFill/>
    </a:ln>
  </c:spPr>
  <c:txPr>
    <a:bodyPr/>
    <a:lstStyle/>
    <a:p>
      <a:pPr>
        <a:defRPr sz="1592" b="0" i="0" u="none" strike="noStrike" baseline="0">
          <a:solidFill>
            <a:srgbClr val="000000"/>
          </a:solidFill>
          <a:latin typeface="Arial"/>
          <a:ea typeface="Arial"/>
          <a:cs typeface="Arial"/>
        </a:defRPr>
      </a:pPr>
      <a:endParaRPr lang="es-A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844850306574749E-2"/>
          <c:y val="8.8001654855914505E-2"/>
          <c:w val="0.94894076518443493"/>
          <c:h val="0.70512626396428202"/>
        </c:manualLayout>
      </c:layout>
      <c:lineChart>
        <c:grouping val="standard"/>
        <c:varyColors val="0"/>
        <c:ser>
          <c:idx val="0"/>
          <c:order val="0"/>
          <c:tx>
            <c:strRef>
              <c:f>'Total Acreage'!$A$74</c:f>
              <c:strCache>
                <c:ptCount val="1"/>
                <c:pt idx="0">
                  <c:v>CORN</c:v>
                </c:pt>
              </c:strCache>
            </c:strRef>
          </c:tx>
          <c:spPr>
            <a:ln w="57150">
              <a:solidFill>
                <a:schemeClr val="accent6"/>
              </a:solidFill>
            </a:ln>
          </c:spPr>
          <c:marker>
            <c:spPr>
              <a:noFill/>
              <a:ln w="57150">
                <a:noFill/>
              </a:ln>
            </c:spPr>
          </c:marker>
          <c:dPt>
            <c:idx val="17"/>
            <c:marker>
              <c:symbol val="diamond"/>
              <c:size val="11"/>
            </c:marker>
            <c:bubble3D val="0"/>
            <c:extLst xmlns:c16r2="http://schemas.microsoft.com/office/drawing/2015/06/chart">
              <c:ext xmlns:c16="http://schemas.microsoft.com/office/drawing/2014/chart" uri="{C3380CC4-5D6E-409C-BE32-E72D297353CC}">
                <c16:uniqueId val="{00000000-0C9C-4A21-A941-C0E4B4ECCEDE}"/>
              </c:ext>
            </c:extLst>
          </c:dPt>
          <c:trendline>
            <c:spPr>
              <a:ln w="28575">
                <a:tailEnd type="triangle" w="lg" len="lg"/>
              </a:ln>
            </c:spPr>
            <c:trendlineType val="poly"/>
            <c:order val="2"/>
            <c:dispRSqr val="0"/>
            <c:dispEq val="0"/>
          </c:trendline>
          <c:cat>
            <c:strRef>
              <c:f>'Total Acreage'!$L$39:$AC$39</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'Total Acreage'!$L$74:$AC$74</c:f>
              <c:numCache>
                <c:formatCode>General</c:formatCode>
                <c:ptCount val="18"/>
                <c:pt idx="0">
                  <c:v>79551000</c:v>
                </c:pt>
                <c:pt idx="1">
                  <c:v>75702000</c:v>
                </c:pt>
                <c:pt idx="2">
                  <c:v>78894000</c:v>
                </c:pt>
                <c:pt idx="3">
                  <c:v>78603000</c:v>
                </c:pt>
                <c:pt idx="4">
                  <c:v>80929000</c:v>
                </c:pt>
                <c:pt idx="5">
                  <c:v>81779000</c:v>
                </c:pt>
                <c:pt idx="6">
                  <c:v>78327000</c:v>
                </c:pt>
                <c:pt idx="7">
                  <c:v>93527000</c:v>
                </c:pt>
                <c:pt idx="8">
                  <c:v>85982000</c:v>
                </c:pt>
                <c:pt idx="9">
                  <c:v>86382000</c:v>
                </c:pt>
                <c:pt idx="10">
                  <c:v>88192000</c:v>
                </c:pt>
                <c:pt idx="11">
                  <c:v>91936000</c:v>
                </c:pt>
                <c:pt idx="12">
                  <c:v>97291000</c:v>
                </c:pt>
                <c:pt idx="13">
                  <c:v>95365000</c:v>
                </c:pt>
                <c:pt idx="14">
                  <c:v>90597000</c:v>
                </c:pt>
                <c:pt idx="15">
                  <c:v>88019000</c:v>
                </c:pt>
                <c:pt idx="16">
                  <c:v>94004000</c:v>
                </c:pt>
                <c:pt idx="17">
                  <c:v>90886000</c:v>
                </c:pt>
              </c:numCache>
            </c:numRef>
          </c:val>
          <c:smooth val="0"/>
          <c:extLst xmlns:c16r2="http://schemas.microsoft.com/office/drawing/2015/06/chart">
            <c:ext xmlns:c16="http://schemas.microsoft.com/office/drawing/2014/chart" uri="{C3380CC4-5D6E-409C-BE32-E72D297353CC}">
              <c16:uniqueId val="{00000001-0C9C-4A21-A941-C0E4B4ECCEDE}"/>
            </c:ext>
          </c:extLst>
        </c:ser>
        <c:dLbls>
          <c:showLegendKey val="0"/>
          <c:showVal val="0"/>
          <c:showCatName val="0"/>
          <c:showSerName val="0"/>
          <c:showPercent val="0"/>
          <c:showBubbleSize val="0"/>
        </c:dLbls>
        <c:marker val="1"/>
        <c:smooth val="0"/>
        <c:axId val="154235384"/>
        <c:axId val="154719472"/>
      </c:lineChart>
      <c:catAx>
        <c:axId val="154235384"/>
        <c:scaling>
          <c:orientation val="minMax"/>
        </c:scaling>
        <c:delete val="0"/>
        <c:axPos val="b"/>
        <c:numFmt formatCode="General" sourceLinked="0"/>
        <c:majorTickMark val="out"/>
        <c:minorTickMark val="none"/>
        <c:tickLblPos val="nextTo"/>
        <c:txPr>
          <a:bodyPr/>
          <a:lstStyle/>
          <a:p>
            <a:pPr>
              <a:defRPr sz="1600"/>
            </a:pPr>
            <a:endParaRPr lang="es-AR"/>
          </a:p>
        </c:txPr>
        <c:crossAx val="154719472"/>
        <c:crosses val="autoZero"/>
        <c:auto val="1"/>
        <c:lblAlgn val="ctr"/>
        <c:lblOffset val="100"/>
        <c:noMultiLvlLbl val="0"/>
      </c:catAx>
      <c:valAx>
        <c:axId val="154719472"/>
        <c:scaling>
          <c:orientation val="minMax"/>
          <c:max val="100000000"/>
          <c:min val="70000000"/>
        </c:scaling>
        <c:delete val="0"/>
        <c:axPos val="l"/>
        <c:majorGridlines/>
        <c:numFmt formatCode="General" sourceLinked="1"/>
        <c:majorTickMark val="out"/>
        <c:minorTickMark val="none"/>
        <c:tickLblPos val="nextTo"/>
        <c:txPr>
          <a:bodyPr/>
          <a:lstStyle/>
          <a:p>
            <a:pPr>
              <a:defRPr sz="1600"/>
            </a:pPr>
            <a:endParaRPr lang="es-AR"/>
          </a:p>
        </c:txPr>
        <c:crossAx val="154235384"/>
        <c:crosses val="autoZero"/>
        <c:crossBetween val="between"/>
        <c:majorUnit val="10000000"/>
        <c:minorUnit val="4000000"/>
        <c:dispUnits>
          <c:builtInUnit val="millions"/>
        </c:dispUnits>
      </c:valAx>
    </c:plotArea>
    <c:plotVisOnly val="1"/>
    <c:dispBlanksAs val="gap"/>
    <c:showDLblsOverMax val="0"/>
  </c:chart>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395513653772411E-2"/>
          <c:y val="0.10695610965296004"/>
          <c:w val="0.85603629717063356"/>
          <c:h val="0.68166632131509874"/>
        </c:manualLayout>
      </c:layout>
      <c:barChart>
        <c:barDir val="col"/>
        <c:grouping val="clustered"/>
        <c:varyColors val="0"/>
        <c:ser>
          <c:idx val="0"/>
          <c:order val="0"/>
          <c:tx>
            <c:strRef>
              <c:f>Corn!$K$58</c:f>
              <c:strCache>
                <c:ptCount val="1"/>
                <c:pt idx="0">
                  <c:v>Production</c:v>
                </c:pt>
              </c:strCache>
            </c:strRef>
          </c:tx>
          <c:invertIfNegative val="0"/>
          <c:cat>
            <c:strRef>
              <c:f>Corn!$L$57:$AC$57</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Corn!$L$58:$AC$58</c:f>
              <c:numCache>
                <c:formatCode>#,##0</c:formatCode>
                <c:ptCount val="18"/>
                <c:pt idx="0">
                  <c:v>251854</c:v>
                </c:pt>
                <c:pt idx="1">
                  <c:v>241377</c:v>
                </c:pt>
                <c:pt idx="2">
                  <c:v>227767</c:v>
                </c:pt>
                <c:pt idx="3">
                  <c:v>256229</c:v>
                </c:pt>
                <c:pt idx="4">
                  <c:v>299876</c:v>
                </c:pt>
                <c:pt idx="5">
                  <c:v>282263</c:v>
                </c:pt>
                <c:pt idx="6">
                  <c:v>267503</c:v>
                </c:pt>
                <c:pt idx="7">
                  <c:v>331177</c:v>
                </c:pt>
                <c:pt idx="8">
                  <c:v>305911</c:v>
                </c:pt>
                <c:pt idx="9">
                  <c:v>331921</c:v>
                </c:pt>
                <c:pt idx="10">
                  <c:v>315618</c:v>
                </c:pt>
                <c:pt idx="11">
                  <c:v>312789</c:v>
                </c:pt>
                <c:pt idx="12">
                  <c:v>273192</c:v>
                </c:pt>
                <c:pt idx="13">
                  <c:v>351272</c:v>
                </c:pt>
                <c:pt idx="14">
                  <c:v>361091</c:v>
                </c:pt>
                <c:pt idx="15">
                  <c:v>345506</c:v>
                </c:pt>
                <c:pt idx="16">
                  <c:v>384778</c:v>
                </c:pt>
                <c:pt idx="17">
                  <c:v>359502</c:v>
                </c:pt>
              </c:numCache>
            </c:numRef>
          </c:val>
          <c:extLst xmlns:c16r2="http://schemas.microsoft.com/office/drawing/2015/06/chart">
            <c:ext xmlns:c16="http://schemas.microsoft.com/office/drawing/2014/chart" uri="{C3380CC4-5D6E-409C-BE32-E72D297353CC}">
              <c16:uniqueId val="{00000000-774B-4A10-A598-FE648857EE7C}"/>
            </c:ext>
          </c:extLst>
        </c:ser>
        <c:dLbls>
          <c:showLegendKey val="0"/>
          <c:showVal val="0"/>
          <c:showCatName val="0"/>
          <c:showSerName val="0"/>
          <c:showPercent val="0"/>
          <c:showBubbleSize val="0"/>
        </c:dLbls>
        <c:gapWidth val="100"/>
        <c:axId val="154722216"/>
        <c:axId val="154721040"/>
      </c:barChart>
      <c:lineChart>
        <c:grouping val="standard"/>
        <c:varyColors val="0"/>
        <c:ser>
          <c:idx val="1"/>
          <c:order val="1"/>
          <c:tx>
            <c:strRef>
              <c:f>Corn!$K$59</c:f>
              <c:strCache>
                <c:ptCount val="1"/>
                <c:pt idx="0">
                  <c:v>Yield</c:v>
                </c:pt>
              </c:strCache>
            </c:strRef>
          </c:tx>
          <c:spPr>
            <a:ln w="38100">
              <a:solidFill>
                <a:srgbClr val="FF0000"/>
              </a:solidFill>
            </a:ln>
          </c:spPr>
          <c:marker>
            <c:symbol val="none"/>
          </c:marker>
          <c:cat>
            <c:strRef>
              <c:f>Corn!$L$57:$AC$57</c:f>
              <c:strCache>
                <c:ptCount val="18"/>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strCache>
            </c:strRef>
          </c:cat>
          <c:val>
            <c:numRef>
              <c:f>Corn!$L$59:$AC$59</c:f>
              <c:numCache>
                <c:formatCode>General</c:formatCode>
                <c:ptCount val="18"/>
                <c:pt idx="0">
                  <c:v>8.59</c:v>
                </c:pt>
                <c:pt idx="1">
                  <c:v>8.67</c:v>
                </c:pt>
                <c:pt idx="2">
                  <c:v>8.1199999999999992</c:v>
                </c:pt>
                <c:pt idx="3">
                  <c:v>8.93</c:v>
                </c:pt>
                <c:pt idx="4">
                  <c:v>10.06</c:v>
                </c:pt>
                <c:pt idx="5">
                  <c:v>9.2899999999999991</c:v>
                </c:pt>
                <c:pt idx="6">
                  <c:v>9.36</c:v>
                </c:pt>
                <c:pt idx="7">
                  <c:v>9.4600000000000009</c:v>
                </c:pt>
                <c:pt idx="8">
                  <c:v>9.6199999999999992</c:v>
                </c:pt>
                <c:pt idx="9">
                  <c:v>10.32</c:v>
                </c:pt>
                <c:pt idx="10">
                  <c:v>9.58</c:v>
                </c:pt>
                <c:pt idx="11">
                  <c:v>9.2200000000000006</c:v>
                </c:pt>
                <c:pt idx="12">
                  <c:v>7.73</c:v>
                </c:pt>
                <c:pt idx="13">
                  <c:v>9.93</c:v>
                </c:pt>
                <c:pt idx="14">
                  <c:v>10.73</c:v>
                </c:pt>
                <c:pt idx="15">
                  <c:v>10.57</c:v>
                </c:pt>
                <c:pt idx="16">
                  <c:v>10.96</c:v>
                </c:pt>
                <c:pt idx="17">
                  <c:v>10.64</c:v>
                </c:pt>
              </c:numCache>
            </c:numRef>
          </c:val>
          <c:smooth val="0"/>
          <c:extLst xmlns:c16r2="http://schemas.microsoft.com/office/drawing/2015/06/chart">
            <c:ext xmlns:c16="http://schemas.microsoft.com/office/drawing/2014/chart" uri="{C3380CC4-5D6E-409C-BE32-E72D297353CC}">
              <c16:uniqueId val="{00000001-774B-4A10-A598-FE648857EE7C}"/>
            </c:ext>
          </c:extLst>
        </c:ser>
        <c:dLbls>
          <c:showLegendKey val="0"/>
          <c:showVal val="0"/>
          <c:showCatName val="0"/>
          <c:showSerName val="0"/>
          <c:showPercent val="0"/>
          <c:showBubbleSize val="0"/>
        </c:dLbls>
        <c:marker val="1"/>
        <c:smooth val="0"/>
        <c:axId val="154724176"/>
        <c:axId val="154720648"/>
      </c:lineChart>
      <c:catAx>
        <c:axId val="154722216"/>
        <c:scaling>
          <c:orientation val="minMax"/>
        </c:scaling>
        <c:delete val="0"/>
        <c:axPos val="b"/>
        <c:numFmt formatCode="General" sourceLinked="0"/>
        <c:majorTickMark val="out"/>
        <c:minorTickMark val="none"/>
        <c:tickLblPos val="nextTo"/>
        <c:txPr>
          <a:bodyPr/>
          <a:lstStyle/>
          <a:p>
            <a:pPr>
              <a:defRPr sz="1600"/>
            </a:pPr>
            <a:endParaRPr lang="es-AR"/>
          </a:p>
        </c:txPr>
        <c:crossAx val="154721040"/>
        <c:crosses val="autoZero"/>
        <c:auto val="1"/>
        <c:lblAlgn val="ctr"/>
        <c:lblOffset val="100"/>
        <c:noMultiLvlLbl val="0"/>
      </c:catAx>
      <c:valAx>
        <c:axId val="154721040"/>
        <c:scaling>
          <c:orientation val="minMax"/>
          <c:min val="150000"/>
        </c:scaling>
        <c:delete val="0"/>
        <c:axPos val="l"/>
        <c:majorGridlines/>
        <c:numFmt formatCode="#,##0" sourceLinked="1"/>
        <c:majorTickMark val="out"/>
        <c:minorTickMark val="none"/>
        <c:tickLblPos val="nextTo"/>
        <c:txPr>
          <a:bodyPr/>
          <a:lstStyle/>
          <a:p>
            <a:pPr>
              <a:defRPr sz="1600"/>
            </a:pPr>
            <a:endParaRPr lang="es-AR"/>
          </a:p>
        </c:txPr>
        <c:crossAx val="154722216"/>
        <c:crosses val="autoZero"/>
        <c:crossBetween val="between"/>
        <c:dispUnits>
          <c:builtInUnit val="thousands"/>
        </c:dispUnits>
      </c:valAx>
      <c:valAx>
        <c:axId val="154720648"/>
        <c:scaling>
          <c:orientation val="minMax"/>
          <c:min val="6"/>
        </c:scaling>
        <c:delete val="0"/>
        <c:axPos val="r"/>
        <c:numFmt formatCode="General" sourceLinked="1"/>
        <c:majorTickMark val="out"/>
        <c:minorTickMark val="none"/>
        <c:tickLblPos val="nextTo"/>
        <c:txPr>
          <a:bodyPr/>
          <a:lstStyle/>
          <a:p>
            <a:pPr>
              <a:defRPr sz="1600"/>
            </a:pPr>
            <a:endParaRPr lang="es-AR"/>
          </a:p>
        </c:txPr>
        <c:crossAx val="154724176"/>
        <c:crosses val="max"/>
        <c:crossBetween val="between"/>
      </c:valAx>
      <c:catAx>
        <c:axId val="154724176"/>
        <c:scaling>
          <c:orientation val="minMax"/>
        </c:scaling>
        <c:delete val="1"/>
        <c:axPos val="b"/>
        <c:numFmt formatCode="General" sourceLinked="1"/>
        <c:majorTickMark val="out"/>
        <c:minorTickMark val="none"/>
        <c:tickLblPos val="nextTo"/>
        <c:crossAx val="154720648"/>
        <c:crosses val="autoZero"/>
        <c:auto val="1"/>
        <c:lblAlgn val="ctr"/>
        <c:lblOffset val="100"/>
        <c:noMultiLvlLbl val="0"/>
      </c:catAx>
    </c:plotArea>
    <c:legend>
      <c:legendPos val="b"/>
      <c:overlay val="0"/>
      <c:txPr>
        <a:bodyPr/>
        <a:lstStyle/>
        <a:p>
          <a:pPr>
            <a:defRPr sz="1800"/>
          </a:pPr>
          <a:endParaRPr lang="es-AR"/>
        </a:p>
      </c:txPr>
    </c:legend>
    <c:plotVisOnly val="1"/>
    <c:dispBlanksAs val="gap"/>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88407699037624E-2"/>
          <c:y val="7.5495406824146988E-2"/>
          <c:w val="0.89745603674540686"/>
          <c:h val="0.67455708661417324"/>
        </c:manualLayout>
      </c:layout>
      <c:lineChart>
        <c:grouping val="standard"/>
        <c:varyColors val="0"/>
        <c:ser>
          <c:idx val="0"/>
          <c:order val="0"/>
          <c:tx>
            <c:strRef>
              <c:f>Wheat!$B$38:$L$38</c:f>
              <c:strCache>
                <c:ptCount val="1"/>
                <c:pt idx="0">
                  <c:v>Area</c:v>
                </c:pt>
              </c:strCache>
            </c:strRef>
          </c:tx>
          <c:spPr>
            <a:ln w="57150">
              <a:solidFill>
                <a:srgbClr val="FF0000"/>
              </a:solidFill>
            </a:ln>
          </c:spPr>
          <c:marker>
            <c:symbol val="none"/>
          </c:marker>
          <c:trendline>
            <c:spPr>
              <a:ln w="28575">
                <a:tailEnd type="triangle" w="lg" len="lg"/>
              </a:ln>
            </c:spPr>
            <c:trendlineType val="poly"/>
            <c:order val="3"/>
            <c:dispRSqr val="0"/>
            <c:dispEq val="0"/>
          </c:trendline>
          <c:cat>
            <c:strRef>
              <c:f>Wheat!$C$20:$AD$20</c:f>
              <c:strCache>
                <c:ptCount val="28"/>
                <c:pt idx="0">
                  <c:v>1990/1991</c:v>
                </c:pt>
                <c:pt idx="1">
                  <c:v>1991/1992</c:v>
                </c:pt>
                <c:pt idx="2">
                  <c:v>1992/1993</c:v>
                </c:pt>
                <c:pt idx="3">
                  <c:v>1993/1994</c:v>
                </c:pt>
                <c:pt idx="4">
                  <c:v>1994/1995</c:v>
                </c:pt>
                <c:pt idx="5">
                  <c:v>1995/1996</c:v>
                </c:pt>
                <c:pt idx="6">
                  <c:v>1996/1997</c:v>
                </c:pt>
                <c:pt idx="7">
                  <c:v>1997/1998</c:v>
                </c:pt>
                <c:pt idx="8">
                  <c:v>1998/1999</c:v>
                </c:pt>
                <c:pt idx="9">
                  <c:v>1999/2000</c:v>
                </c:pt>
                <c:pt idx="10">
                  <c:v>2000/2001</c:v>
                </c:pt>
                <c:pt idx="11">
                  <c:v>2001/2002</c:v>
                </c:pt>
                <c:pt idx="12">
                  <c:v>2002/2003</c:v>
                </c:pt>
                <c:pt idx="13">
                  <c:v>2003/2004</c:v>
                </c:pt>
                <c:pt idx="14">
                  <c:v>2004/2005</c:v>
                </c:pt>
                <c:pt idx="15">
                  <c:v>2005/2006</c:v>
                </c:pt>
                <c:pt idx="16">
                  <c:v>2006/2007</c:v>
                </c:pt>
                <c:pt idx="17">
                  <c:v>2007/2008</c:v>
                </c:pt>
                <c:pt idx="18">
                  <c:v>2008/2009</c:v>
                </c:pt>
                <c:pt idx="19">
                  <c:v>2009/2010</c:v>
                </c:pt>
                <c:pt idx="20">
                  <c:v>2010/2011</c:v>
                </c:pt>
                <c:pt idx="21">
                  <c:v>2011/2012</c:v>
                </c:pt>
                <c:pt idx="22">
                  <c:v>2012/2013</c:v>
                </c:pt>
                <c:pt idx="23">
                  <c:v>2013/2014</c:v>
                </c:pt>
                <c:pt idx="24">
                  <c:v>2014/2015</c:v>
                </c:pt>
                <c:pt idx="25">
                  <c:v>2015/2016</c:v>
                </c:pt>
                <c:pt idx="26">
                  <c:v>2016/2017</c:v>
                </c:pt>
                <c:pt idx="27">
                  <c:v>2017/2018</c:v>
                </c:pt>
              </c:strCache>
            </c:strRef>
          </c:cat>
          <c:val>
            <c:numRef>
              <c:f>Wheat!$C$3:$AD$3</c:f>
              <c:numCache>
                <c:formatCode>#,##0</c:formatCode>
                <c:ptCount val="28"/>
                <c:pt idx="0">
                  <c:v>27965</c:v>
                </c:pt>
                <c:pt idx="1">
                  <c:v>23392</c:v>
                </c:pt>
                <c:pt idx="2">
                  <c:v>25399</c:v>
                </c:pt>
                <c:pt idx="3">
                  <c:v>25379</c:v>
                </c:pt>
                <c:pt idx="4">
                  <c:v>24998</c:v>
                </c:pt>
                <c:pt idx="5">
                  <c:v>24668</c:v>
                </c:pt>
                <c:pt idx="6">
                  <c:v>25422</c:v>
                </c:pt>
                <c:pt idx="7">
                  <c:v>25431</c:v>
                </c:pt>
                <c:pt idx="8">
                  <c:v>23877</c:v>
                </c:pt>
                <c:pt idx="9">
                  <c:v>21761</c:v>
                </c:pt>
                <c:pt idx="10">
                  <c:v>21474</c:v>
                </c:pt>
                <c:pt idx="11">
                  <c:v>19616</c:v>
                </c:pt>
                <c:pt idx="12">
                  <c:v>18544</c:v>
                </c:pt>
                <c:pt idx="13">
                  <c:v>21474</c:v>
                </c:pt>
                <c:pt idx="14">
                  <c:v>20222</c:v>
                </c:pt>
                <c:pt idx="15">
                  <c:v>20276</c:v>
                </c:pt>
                <c:pt idx="16">
                  <c:v>18939</c:v>
                </c:pt>
                <c:pt idx="17">
                  <c:v>20639</c:v>
                </c:pt>
                <c:pt idx="18">
                  <c:v>22677</c:v>
                </c:pt>
                <c:pt idx="19">
                  <c:v>20170</c:v>
                </c:pt>
                <c:pt idx="20">
                  <c:v>18973</c:v>
                </c:pt>
                <c:pt idx="21">
                  <c:v>18489</c:v>
                </c:pt>
                <c:pt idx="22">
                  <c:v>19732</c:v>
                </c:pt>
                <c:pt idx="23">
                  <c:v>18345</c:v>
                </c:pt>
                <c:pt idx="24">
                  <c:v>18771</c:v>
                </c:pt>
                <c:pt idx="25">
                  <c:v>19149</c:v>
                </c:pt>
                <c:pt idx="26">
                  <c:v>17762</c:v>
                </c:pt>
                <c:pt idx="27">
                  <c:v>15425</c:v>
                </c:pt>
              </c:numCache>
            </c:numRef>
          </c:val>
          <c:smooth val="0"/>
          <c:extLst xmlns:c16r2="http://schemas.microsoft.com/office/drawing/2015/06/chart">
            <c:ext xmlns:c16="http://schemas.microsoft.com/office/drawing/2014/chart" uri="{C3380CC4-5D6E-409C-BE32-E72D297353CC}">
              <c16:uniqueId val="{00000000-A4DE-47F4-9A65-FFD6C464BDE3}"/>
            </c:ext>
          </c:extLst>
        </c:ser>
        <c:dLbls>
          <c:showLegendKey val="0"/>
          <c:showVal val="0"/>
          <c:showCatName val="0"/>
          <c:showSerName val="0"/>
          <c:showPercent val="0"/>
          <c:showBubbleSize val="0"/>
        </c:dLbls>
        <c:smooth val="0"/>
        <c:axId val="154723392"/>
        <c:axId val="154723784"/>
      </c:lineChart>
      <c:catAx>
        <c:axId val="154723392"/>
        <c:scaling>
          <c:orientation val="minMax"/>
        </c:scaling>
        <c:delete val="0"/>
        <c:axPos val="b"/>
        <c:numFmt formatCode="General" sourceLinked="0"/>
        <c:majorTickMark val="out"/>
        <c:minorTickMark val="none"/>
        <c:tickLblPos val="nextTo"/>
        <c:txPr>
          <a:bodyPr/>
          <a:lstStyle/>
          <a:p>
            <a:pPr>
              <a:defRPr sz="1800"/>
            </a:pPr>
            <a:endParaRPr lang="es-AR"/>
          </a:p>
        </c:txPr>
        <c:crossAx val="154723784"/>
        <c:crosses val="autoZero"/>
        <c:auto val="1"/>
        <c:lblAlgn val="ctr"/>
        <c:lblOffset val="100"/>
        <c:tickLblSkip val="3"/>
        <c:noMultiLvlLbl val="0"/>
      </c:catAx>
      <c:valAx>
        <c:axId val="154723784"/>
        <c:scaling>
          <c:orientation val="minMax"/>
          <c:min val="10000"/>
        </c:scaling>
        <c:delete val="0"/>
        <c:axPos val="l"/>
        <c:majorGridlines/>
        <c:numFmt formatCode="#,##0" sourceLinked="1"/>
        <c:majorTickMark val="out"/>
        <c:minorTickMark val="none"/>
        <c:tickLblPos val="nextTo"/>
        <c:txPr>
          <a:bodyPr/>
          <a:lstStyle/>
          <a:p>
            <a:pPr>
              <a:defRPr b="1">
                <a:solidFill>
                  <a:schemeClr val="tx1"/>
                </a:solidFill>
              </a:defRPr>
            </a:pPr>
            <a:endParaRPr lang="es-AR"/>
          </a:p>
        </c:txPr>
        <c:crossAx val="154723392"/>
        <c:crosses val="autoZero"/>
        <c:crossBetween val="between"/>
        <c:majorUnit val="5000"/>
        <c:dispUnits>
          <c:builtInUnit val="thousands"/>
        </c:dispUnits>
      </c:valAx>
    </c:plotArea>
    <c:plotVisOnly val="1"/>
    <c:dispBlanksAs val="gap"/>
    <c:showDLblsOverMax val="0"/>
  </c:chart>
  <c:txPr>
    <a:bodyPr/>
    <a:lstStyle/>
    <a:p>
      <a:pPr>
        <a:defRPr sz="1600"/>
      </a:pPr>
      <a:endParaRPr lang="es-AR"/>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0.3508</cdr:x>
      <cdr:y>0.21087</cdr:y>
    </cdr:from>
    <cdr:to>
      <cdr:x>0.56462</cdr:x>
      <cdr:y>0.29355</cdr:y>
    </cdr:to>
    <cdr:sp macro="" textlink="">
      <cdr:nvSpPr>
        <cdr:cNvPr id="2" name="TextBox 1">
          <a:extLst xmlns:a="http://schemas.openxmlformats.org/drawingml/2006/main">
            <a:ext uri="{FF2B5EF4-FFF2-40B4-BE49-F238E27FC236}">
              <a16:creationId xmlns:a16="http://schemas.microsoft.com/office/drawing/2014/main" xmlns="" id="{B40698F4-B0B8-450F-9130-3E46327B8C94}"/>
            </a:ext>
          </a:extLst>
        </cdr:cNvPr>
        <cdr:cNvSpPr txBox="1"/>
      </cdr:nvSpPr>
      <cdr:spPr>
        <a:xfrm xmlns:a="http://schemas.openxmlformats.org/drawingml/2006/main">
          <a:off x="3688830" y="917575"/>
          <a:ext cx="2248524" cy="3597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Initial USDA Area Forecast</a:t>
          </a:r>
        </a:p>
      </cdr:txBody>
    </cdr:sp>
  </cdr:relSizeAnchor>
  <cdr:relSizeAnchor xmlns:cdr="http://schemas.openxmlformats.org/drawingml/2006/chartDrawing">
    <cdr:from>
      <cdr:x>0.40354</cdr:x>
      <cdr:y>0.26599</cdr:y>
    </cdr:from>
    <cdr:to>
      <cdr:x>0.43633</cdr:x>
      <cdr:y>0.32111</cdr:y>
    </cdr:to>
    <cdr:cxnSp macro="">
      <cdr:nvCxnSpPr>
        <cdr:cNvPr id="4" name="Straight Arrow Connector 3">
          <a:extLst xmlns:a="http://schemas.openxmlformats.org/drawingml/2006/main">
            <a:ext uri="{FF2B5EF4-FFF2-40B4-BE49-F238E27FC236}">
              <a16:creationId xmlns:a16="http://schemas.microsoft.com/office/drawing/2014/main" xmlns="" id="{087C453C-423E-4749-AFE4-DDF2FE5AFA32}"/>
            </a:ext>
          </a:extLst>
        </cdr:cNvPr>
        <cdr:cNvCxnSpPr/>
      </cdr:nvCxnSpPr>
      <cdr:spPr>
        <a:xfrm xmlns:a="http://schemas.openxmlformats.org/drawingml/2006/main" flipH="1">
          <a:off x="4243465" y="1157418"/>
          <a:ext cx="344774" cy="239843"/>
        </a:xfrm>
        <a:prstGeom xmlns:a="http://schemas.openxmlformats.org/drawingml/2006/main" prst="straightConnector1">
          <a:avLst/>
        </a:prstGeom>
        <a:ln xmlns:a="http://schemas.openxmlformats.org/drawingml/2006/main" w="2222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0.37503</cdr:x>
      <cdr:y>0.47613</cdr:y>
    </cdr:from>
    <cdr:to>
      <cdr:x>0.45486</cdr:x>
      <cdr:y>0.52781</cdr:y>
    </cdr:to>
    <cdr:cxnSp macro="">
      <cdr:nvCxnSpPr>
        <cdr:cNvPr id="6" name="Straight Arrow Connector 5">
          <a:extLst xmlns:a="http://schemas.openxmlformats.org/drawingml/2006/main">
            <a:ext uri="{FF2B5EF4-FFF2-40B4-BE49-F238E27FC236}">
              <a16:creationId xmlns:a16="http://schemas.microsoft.com/office/drawing/2014/main" xmlns="" id="{81133B29-C4BB-40E8-AA56-09B1C46A926A}"/>
            </a:ext>
          </a:extLst>
        </cdr:cNvPr>
        <cdr:cNvCxnSpPr/>
      </cdr:nvCxnSpPr>
      <cdr:spPr>
        <a:xfrm xmlns:a="http://schemas.openxmlformats.org/drawingml/2006/main" flipV="1">
          <a:off x="3943662" y="2071818"/>
          <a:ext cx="839449" cy="224853"/>
        </a:xfrm>
        <a:prstGeom xmlns:a="http://schemas.openxmlformats.org/drawingml/2006/main" prst="straightConnector1">
          <a:avLst/>
        </a:prstGeom>
        <a:ln xmlns:a="http://schemas.openxmlformats.org/drawingml/2006/main" w="2222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0.20682</cdr:x>
      <cdr:y>0.42171</cdr:y>
    </cdr:from>
    <cdr:to>
      <cdr:x>0.37218</cdr:x>
      <cdr:y>0.4968</cdr:y>
    </cdr:to>
    <cdr:sp macro="" textlink="">
      <cdr:nvSpPr>
        <cdr:cNvPr id="8" name="TextBox 7">
          <a:extLst xmlns:a="http://schemas.openxmlformats.org/drawingml/2006/main">
            <a:ext uri="{FF2B5EF4-FFF2-40B4-BE49-F238E27FC236}">
              <a16:creationId xmlns:a16="http://schemas.microsoft.com/office/drawing/2014/main" xmlns="" id="{F6FF7B55-9EB8-487F-9FC7-71ABB7636BF0}"/>
            </a:ext>
          </a:extLst>
        </cdr:cNvPr>
        <cdr:cNvSpPr txBox="1"/>
      </cdr:nvSpPr>
      <cdr:spPr>
        <a:xfrm xmlns:a="http://schemas.openxmlformats.org/drawingml/2006/main">
          <a:off x="2174823" y="1835005"/>
          <a:ext cx="1738859" cy="3267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Early Dryness So. Plains</a:t>
          </a:r>
        </a:p>
      </cdr:txBody>
    </cdr:sp>
  </cdr:relSizeAnchor>
  <cdr:relSizeAnchor xmlns:cdr="http://schemas.openxmlformats.org/drawingml/2006/chartDrawing">
    <cdr:from>
      <cdr:x>0.30803</cdr:x>
      <cdr:y>0.38312</cdr:y>
    </cdr:from>
    <cdr:to>
      <cdr:x>0.34224</cdr:x>
      <cdr:y>0.42101</cdr:y>
    </cdr:to>
    <cdr:cxnSp macro="">
      <cdr:nvCxnSpPr>
        <cdr:cNvPr id="12" name="Straight Arrow Connector 11">
          <a:extLst xmlns:a="http://schemas.openxmlformats.org/drawingml/2006/main">
            <a:ext uri="{FF2B5EF4-FFF2-40B4-BE49-F238E27FC236}">
              <a16:creationId xmlns:a16="http://schemas.microsoft.com/office/drawing/2014/main" xmlns="" id="{163E1E47-89F4-4BEB-B5DA-0E544EFE7995}"/>
            </a:ext>
          </a:extLst>
        </cdr:cNvPr>
        <cdr:cNvCxnSpPr/>
      </cdr:nvCxnSpPr>
      <cdr:spPr>
        <a:xfrm xmlns:a="http://schemas.openxmlformats.org/drawingml/2006/main" flipV="1">
          <a:off x="3239125" y="1667083"/>
          <a:ext cx="359764" cy="164892"/>
        </a:xfrm>
        <a:prstGeom xmlns:a="http://schemas.openxmlformats.org/drawingml/2006/main" prst="straightConnector1">
          <a:avLst/>
        </a:prstGeom>
        <a:ln xmlns:a="http://schemas.openxmlformats.org/drawingml/2006/main" w="2222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0.62307</cdr:x>
      <cdr:y>0.47613</cdr:y>
    </cdr:from>
    <cdr:to>
      <cdr:x>0.79556</cdr:x>
      <cdr:y>0.58293</cdr:y>
    </cdr:to>
    <cdr:sp macro="" textlink="">
      <cdr:nvSpPr>
        <cdr:cNvPr id="2" name="TextBox 1">
          <a:extLst xmlns:a="http://schemas.openxmlformats.org/drawingml/2006/main">
            <a:ext uri="{FF2B5EF4-FFF2-40B4-BE49-F238E27FC236}">
              <a16:creationId xmlns:a16="http://schemas.microsoft.com/office/drawing/2014/main" xmlns="" id="{1D8E15DA-1BEA-4FF2-9261-16521776A72F}"/>
            </a:ext>
          </a:extLst>
        </cdr:cNvPr>
        <cdr:cNvSpPr txBox="1"/>
      </cdr:nvSpPr>
      <cdr:spPr>
        <a:xfrm xmlns:a="http://schemas.openxmlformats.org/drawingml/2006/main">
          <a:off x="6551951" y="2071818"/>
          <a:ext cx="1813810" cy="4646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Yield Concerns &amp; USDA Planting Report</a:t>
          </a:r>
        </a:p>
      </cdr:txBody>
    </cdr:sp>
  </cdr:relSizeAnchor>
  <cdr:relSizeAnchor xmlns:cdr="http://schemas.openxmlformats.org/drawingml/2006/chartDrawing">
    <cdr:from>
      <cdr:x>0.68722</cdr:x>
      <cdr:y>0.59326</cdr:y>
    </cdr:from>
    <cdr:to>
      <cdr:x>0.72143</cdr:x>
      <cdr:y>0.71039</cdr:y>
    </cdr:to>
    <cdr:cxnSp macro="">
      <cdr:nvCxnSpPr>
        <cdr:cNvPr id="4" name="Straight Arrow Connector 3">
          <a:extLst xmlns:a="http://schemas.openxmlformats.org/drawingml/2006/main">
            <a:ext uri="{FF2B5EF4-FFF2-40B4-BE49-F238E27FC236}">
              <a16:creationId xmlns:a16="http://schemas.microsoft.com/office/drawing/2014/main" xmlns="" id="{3CA847CC-A05A-4AE3-87DE-E9483D6CED64}"/>
            </a:ext>
          </a:extLst>
        </cdr:cNvPr>
        <cdr:cNvCxnSpPr/>
      </cdr:nvCxnSpPr>
      <cdr:spPr>
        <a:xfrm xmlns:a="http://schemas.openxmlformats.org/drawingml/2006/main">
          <a:off x="7226508" y="2581483"/>
          <a:ext cx="359764" cy="509666"/>
        </a:xfrm>
        <a:prstGeom xmlns:a="http://schemas.openxmlformats.org/drawingml/2006/main" prst="straightConnector1">
          <a:avLst/>
        </a:prstGeom>
        <a:ln xmlns:a="http://schemas.openxmlformats.org/drawingml/2006/main" w="2222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0.73569</cdr:x>
      <cdr:y>0.48991</cdr:y>
    </cdr:from>
    <cdr:to>
      <cdr:x>0.80411</cdr:x>
      <cdr:y>0.55192</cdr:y>
    </cdr:to>
    <cdr:cxnSp macro="">
      <cdr:nvCxnSpPr>
        <cdr:cNvPr id="6" name="Straight Arrow Connector 5">
          <a:extLst xmlns:a="http://schemas.openxmlformats.org/drawingml/2006/main">
            <a:ext uri="{FF2B5EF4-FFF2-40B4-BE49-F238E27FC236}">
              <a16:creationId xmlns:a16="http://schemas.microsoft.com/office/drawing/2014/main" xmlns="" id="{0643F3A6-3D7E-461C-8B14-DA3072F59307}"/>
            </a:ext>
          </a:extLst>
        </cdr:cNvPr>
        <cdr:cNvCxnSpPr/>
      </cdr:nvCxnSpPr>
      <cdr:spPr>
        <a:xfrm xmlns:a="http://schemas.openxmlformats.org/drawingml/2006/main" flipV="1">
          <a:off x="7736174" y="2131778"/>
          <a:ext cx="719528" cy="269823"/>
        </a:xfrm>
        <a:prstGeom xmlns:a="http://schemas.openxmlformats.org/drawingml/2006/main" prst="straightConnector1">
          <a:avLst/>
        </a:prstGeom>
        <a:ln xmlns:a="http://schemas.openxmlformats.org/drawingml/2006/main" w="2222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0.00207</cdr:x>
      <cdr:y>0</cdr:y>
    </cdr:from>
    <cdr:to>
      <cdr:x>0.10166</cdr:x>
      <cdr:y>0.05472</cdr:y>
    </cdr:to>
    <cdr:sp macro="" textlink="">
      <cdr:nvSpPr>
        <cdr:cNvPr id="2" name="TextBox 1"/>
        <cdr:cNvSpPr txBox="1"/>
      </cdr:nvSpPr>
      <cdr:spPr>
        <a:xfrm xmlns:a="http://schemas.openxmlformats.org/drawingml/2006/main">
          <a:off x="19050" y="-904874"/>
          <a:ext cx="914445" cy="32575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Million</a:t>
          </a:r>
          <a:r>
            <a:rPr lang="en-US" sz="1600" dirty="0"/>
            <a:t> Acres</a:t>
          </a:r>
        </a:p>
      </cdr:txBody>
    </cdr:sp>
  </cdr:relSizeAnchor>
</c:userShapes>
</file>

<file path=ppt/drawings/drawing4.xml><?xml version="1.0" encoding="utf-8"?>
<c:userShapes xmlns:c="http://schemas.openxmlformats.org/drawingml/2006/chart">
  <cdr:relSizeAnchor xmlns:cdr="http://schemas.openxmlformats.org/drawingml/2006/chartDrawing">
    <cdr:from>
      <cdr:x>0.0013</cdr:x>
      <cdr:y>0.0125</cdr:y>
    </cdr:from>
    <cdr:to>
      <cdr:x>0.10089</cdr:x>
      <cdr:y>0.06722</cdr:y>
    </cdr:to>
    <cdr:sp macro="" textlink="">
      <cdr:nvSpPr>
        <cdr:cNvPr id="2" name="TextBox 1"/>
        <cdr:cNvSpPr txBox="1"/>
      </cdr:nvSpPr>
      <cdr:spPr>
        <a:xfrm xmlns:a="http://schemas.openxmlformats.org/drawingml/2006/main">
          <a:off x="11962" y="76200"/>
          <a:ext cx="914445" cy="3335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Million</a:t>
          </a:r>
          <a:r>
            <a:rPr lang="en-US" sz="1600" dirty="0"/>
            <a:t> Acres</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0.03037</cdr:y>
    </cdr:from>
    <cdr:to>
      <cdr:x>0.18216</cdr:x>
      <cdr:y>0.08879</cdr:y>
    </cdr:to>
    <cdr:sp macro="" textlink="">
      <cdr:nvSpPr>
        <cdr:cNvPr id="2" name="TextBox 1"/>
        <cdr:cNvSpPr txBox="1"/>
      </cdr:nvSpPr>
      <cdr:spPr>
        <a:xfrm xmlns:a="http://schemas.openxmlformats.org/drawingml/2006/main">
          <a:off x="0" y="123825"/>
          <a:ext cx="914400" cy="2381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Million Metric Tons</a:t>
          </a:r>
        </a:p>
      </cdr:txBody>
    </cdr:sp>
  </cdr:relSizeAnchor>
  <cdr:relSizeAnchor xmlns:cdr="http://schemas.openxmlformats.org/drawingml/2006/chartDrawing">
    <cdr:from>
      <cdr:x>0.88994</cdr:x>
      <cdr:y>0.03816</cdr:y>
    </cdr:from>
    <cdr:to>
      <cdr:x>0.99431</cdr:x>
      <cdr:y>0.09657</cdr:y>
    </cdr:to>
    <cdr:sp macro="" textlink="">
      <cdr:nvSpPr>
        <cdr:cNvPr id="3" name="TextBox 1"/>
        <cdr:cNvSpPr txBox="1"/>
      </cdr:nvSpPr>
      <cdr:spPr>
        <a:xfrm xmlns:a="http://schemas.openxmlformats.org/drawingml/2006/main">
          <a:off x="4467226" y="155575"/>
          <a:ext cx="523873" cy="23812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MT/HA</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1.64042E-7</cdr:y>
    </cdr:from>
    <cdr:to>
      <cdr:x>0.2</cdr:x>
      <cdr:y>0.05</cdr:y>
    </cdr:to>
    <cdr:sp macro="" textlink="">
      <cdr:nvSpPr>
        <cdr:cNvPr id="2" name="TextBox 1"/>
        <cdr:cNvSpPr txBox="1"/>
      </cdr:nvSpPr>
      <cdr:spPr>
        <a:xfrm xmlns:a="http://schemas.openxmlformats.org/drawingml/2006/main">
          <a:off x="0" y="1"/>
          <a:ext cx="18288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Million Hectares</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0.03614</cdr:y>
    </cdr:from>
    <cdr:to>
      <cdr:x>0.18216</cdr:x>
      <cdr:y>0.09456</cdr:y>
    </cdr:to>
    <cdr:sp macro="" textlink="">
      <cdr:nvSpPr>
        <cdr:cNvPr id="2" name="TextBox 1"/>
        <cdr:cNvSpPr txBox="1"/>
      </cdr:nvSpPr>
      <cdr:spPr>
        <a:xfrm xmlns:a="http://schemas.openxmlformats.org/drawingml/2006/main">
          <a:off x="0" y="228600"/>
          <a:ext cx="1665671" cy="3694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Million Metric Tons</a:t>
          </a:r>
        </a:p>
      </cdr:txBody>
    </cdr:sp>
  </cdr:relSizeAnchor>
  <cdr:relSizeAnchor xmlns:cdr="http://schemas.openxmlformats.org/drawingml/2006/chartDrawing">
    <cdr:from>
      <cdr:x>0.9</cdr:x>
      <cdr:y>0.03816</cdr:y>
    </cdr:from>
    <cdr:to>
      <cdr:x>0.99431</cdr:x>
      <cdr:y>0.09657</cdr:y>
    </cdr:to>
    <cdr:sp macro="" textlink="">
      <cdr:nvSpPr>
        <cdr:cNvPr id="3" name="TextBox 1"/>
        <cdr:cNvSpPr txBox="1"/>
      </cdr:nvSpPr>
      <cdr:spPr>
        <a:xfrm xmlns:a="http://schemas.openxmlformats.org/drawingml/2006/main">
          <a:off x="8229599" y="226808"/>
          <a:ext cx="862371" cy="34716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MT/HA</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0573F55E-9AFF-4CCB-BD7F-7A4743AFB850}" type="datetimeFigureOut">
              <a:rPr lang="en-US" smtClean="0"/>
              <a:t>9/27/2017</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512816B2-527E-419D-AF3A-40086BBCB08E}" type="slidenum">
              <a:rPr lang="en-US" smtClean="0"/>
              <a:t>‹Nº›</a:t>
            </a:fld>
            <a:endParaRPr lang="en-US"/>
          </a:p>
        </p:txBody>
      </p:sp>
    </p:spTree>
    <p:extLst>
      <p:ext uri="{BB962C8B-B14F-4D97-AF65-F5344CB8AC3E}">
        <p14:creationId xmlns:p14="http://schemas.microsoft.com/office/powerpoint/2010/main" val="36458870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434396F1-E66A-4E32-8B26-53EA0BC35BFB}" type="datetimeFigureOut">
              <a:rPr lang="en-US" smtClean="0"/>
              <a:t>9/27/2017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21B3D3FB-304A-4380-B81F-9B1691386BA2}" type="slidenum">
              <a:rPr lang="en-US" smtClean="0"/>
              <a:t>‹Nº›</a:t>
            </a:fld>
            <a:endParaRPr lang="en-US"/>
          </a:p>
        </p:txBody>
      </p:sp>
    </p:spTree>
    <p:extLst>
      <p:ext uri="{BB962C8B-B14F-4D97-AF65-F5344CB8AC3E}">
        <p14:creationId xmlns:p14="http://schemas.microsoft.com/office/powerpoint/2010/main" val="222464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6F8033-490C-48A2-927C-BD048D9B4CB8}" type="slidenum">
              <a:rPr lang="en-US" smtClean="0"/>
              <a:t>1</a:t>
            </a:fld>
            <a:endParaRPr lang="en-US"/>
          </a:p>
        </p:txBody>
      </p:sp>
    </p:spTree>
    <p:extLst>
      <p:ext uri="{BB962C8B-B14F-4D97-AF65-F5344CB8AC3E}">
        <p14:creationId xmlns:p14="http://schemas.microsoft.com/office/powerpoint/2010/main" val="3279433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Though yields are down from last season’s record, they are on track to be the second largest observed, exceeding the trend yield.  Accordingly, the total quantity harvested is projected to reach a record.  This yield is much higher than the market anticipated in August and exceeded most market forecasts for September.</a:t>
            </a:r>
          </a:p>
        </p:txBody>
      </p:sp>
      <p:sp>
        <p:nvSpPr>
          <p:cNvPr id="4" name="Slide Number Placeholder 3"/>
          <p:cNvSpPr>
            <a:spLocks noGrp="1"/>
          </p:cNvSpPr>
          <p:nvPr>
            <p:ph type="sldNum" sz="quarter" idx="10"/>
          </p:nvPr>
        </p:nvSpPr>
        <p:spPr/>
        <p:txBody>
          <a:bodyPr/>
          <a:lstStyle/>
          <a:p>
            <a:fld id="{E89E42CA-7C6A-4D1E-B927-3FEA29A4B864}" type="slidenum">
              <a:rPr lang="en-US" smtClean="0"/>
              <a:t>10</a:t>
            </a:fld>
            <a:endParaRPr lang="en-US"/>
          </a:p>
        </p:txBody>
      </p:sp>
    </p:spTree>
    <p:extLst>
      <p:ext uri="{BB962C8B-B14F-4D97-AF65-F5344CB8AC3E}">
        <p14:creationId xmlns:p14="http://schemas.microsoft.com/office/powerpoint/2010/main" val="247477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yields by region, we see that this year’s lower yields reflect a return to more normal growing conditions in the principal producing regions. Yield increases are confined</a:t>
            </a:r>
            <a:r>
              <a:rPr lang="en-US" baseline="0" dirty="0"/>
              <a:t> to southern areas and the North East where ideal conditions existed.  In fact, record yields were observed in many of these states. </a:t>
            </a:r>
          </a:p>
        </p:txBody>
      </p:sp>
      <p:sp>
        <p:nvSpPr>
          <p:cNvPr id="4" name="Slide Number Placeholder 3"/>
          <p:cNvSpPr>
            <a:spLocks noGrp="1"/>
          </p:cNvSpPr>
          <p:nvPr>
            <p:ph type="sldNum" sz="quarter" idx="10"/>
          </p:nvPr>
        </p:nvSpPr>
        <p:spPr/>
        <p:txBody>
          <a:bodyPr/>
          <a:lstStyle/>
          <a:p>
            <a:fld id="{E89E42CA-7C6A-4D1E-B927-3FEA29A4B864}" type="slidenum">
              <a:rPr lang="en-US" smtClean="0"/>
              <a:t>11</a:t>
            </a:fld>
            <a:endParaRPr lang="en-US"/>
          </a:p>
        </p:txBody>
      </p:sp>
    </p:spTree>
    <p:extLst>
      <p:ext uri="{BB962C8B-B14F-4D97-AF65-F5344CB8AC3E}">
        <p14:creationId xmlns:p14="http://schemas.microsoft.com/office/powerpoint/2010/main" val="623871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a:solidFill>
                  <a:schemeClr val="tx1"/>
                </a:solidFill>
                <a:effectLst/>
                <a:latin typeface="+mn-lt"/>
                <a:ea typeface="+mn-ea"/>
                <a:cs typeface="+mn-cs"/>
              </a:rPr>
              <a:t>With the increase in USDA’s September soybean yield, we see an implied record pod weight.  Pod counts are the lowest since 2013 and are surveyed for the report.  Pod weights, however, are implied from the yield forecast with the forecast verified once actual harvest data is received.  This data will influence both the October and November USDA production forecasts.</a:t>
            </a:r>
          </a:p>
        </p:txBody>
      </p:sp>
      <p:sp>
        <p:nvSpPr>
          <p:cNvPr id="4" name="Slide Number Placeholder 3"/>
          <p:cNvSpPr>
            <a:spLocks noGrp="1"/>
          </p:cNvSpPr>
          <p:nvPr>
            <p:ph type="sldNum" sz="quarter" idx="10"/>
          </p:nvPr>
        </p:nvSpPr>
        <p:spPr/>
        <p:txBody>
          <a:bodyPr/>
          <a:lstStyle/>
          <a:p>
            <a:fld id="{EF591947-B947-4E3E-8197-B705853AF825}" type="slidenum">
              <a:rPr lang="en-US" smtClean="0"/>
              <a:pPr/>
              <a:t>12</a:t>
            </a:fld>
            <a:endParaRPr lang="en-US"/>
          </a:p>
        </p:txBody>
      </p:sp>
    </p:spTree>
    <p:extLst>
      <p:ext uri="{BB962C8B-B14F-4D97-AF65-F5344CB8AC3E}">
        <p14:creationId xmlns:p14="http://schemas.microsoft.com/office/powerpoint/2010/main" val="511345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Turning out attention to corn, corn area in the U.S. declined in 2017 as producers switched to soybeans.  This decline follows a trend of slowing growth in corn area that is evident in the long-term trend. </a:t>
            </a:r>
            <a:endParaRPr lang="en-US" dirty="0"/>
          </a:p>
        </p:txBody>
      </p:sp>
      <p:sp>
        <p:nvSpPr>
          <p:cNvPr id="4" name="Slide Number Placeholder 3"/>
          <p:cNvSpPr>
            <a:spLocks noGrp="1"/>
          </p:cNvSpPr>
          <p:nvPr>
            <p:ph type="sldNum" sz="quarter" idx="10"/>
          </p:nvPr>
        </p:nvSpPr>
        <p:spPr/>
        <p:txBody>
          <a:bodyPr/>
          <a:lstStyle/>
          <a:p>
            <a:fld id="{E89E42CA-7C6A-4D1E-B927-3FEA29A4B864}" type="slidenum">
              <a:rPr lang="en-US" smtClean="0"/>
              <a:t>13</a:t>
            </a:fld>
            <a:endParaRPr lang="en-US"/>
          </a:p>
        </p:txBody>
      </p:sp>
    </p:spTree>
    <p:extLst>
      <p:ext uri="{BB962C8B-B14F-4D97-AF65-F5344CB8AC3E}">
        <p14:creationId xmlns:p14="http://schemas.microsoft.com/office/powerpoint/2010/main" val="2678372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an expected decline from last year’s record yields, and lower planted area, total corn production is projected to decline from last season’s record.  While forecast production is lower, it is consistent with the higher production levels observed since the 2012 drought.</a:t>
            </a:r>
          </a:p>
        </p:txBody>
      </p:sp>
      <p:sp>
        <p:nvSpPr>
          <p:cNvPr id="4" name="Slide Number Placeholder 3"/>
          <p:cNvSpPr>
            <a:spLocks noGrp="1"/>
          </p:cNvSpPr>
          <p:nvPr>
            <p:ph type="sldNum" sz="quarter" idx="10"/>
          </p:nvPr>
        </p:nvSpPr>
        <p:spPr/>
        <p:txBody>
          <a:bodyPr/>
          <a:lstStyle/>
          <a:p>
            <a:fld id="{E89E42CA-7C6A-4D1E-B927-3FEA29A4B864}" type="slidenum">
              <a:rPr lang="en-US" smtClean="0"/>
              <a:t>14</a:t>
            </a:fld>
            <a:endParaRPr lang="en-US"/>
          </a:p>
        </p:txBody>
      </p:sp>
    </p:spTree>
    <p:extLst>
      <p:ext uri="{BB962C8B-B14F-4D97-AF65-F5344CB8AC3E}">
        <p14:creationId xmlns:p14="http://schemas.microsoft.com/office/powerpoint/2010/main" val="1894690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corn, we see a similar distribution as was seen with soybeans with lower yields in the central corn belt with higher yields mostly</a:t>
            </a:r>
            <a:r>
              <a:rPr lang="en-US" baseline="0" dirty="0"/>
              <a:t> limited to southern areas and the North East where some states, similar to soybeans, are expected to see record yields.  High temperatures at pollination, particularly in the western half of the corn belt, and drought in the Dakotas helped push yields lower.  One difference with soybeans is that yields for corn are projected to rise in the eastern corn belt.  Wet conditions generally benefitted earlier planted corn whereas later planted corn and soybeans generally struggled early in the year.  However, conditions improved later in the season benefitting all crops.</a:t>
            </a:r>
            <a:endParaRPr lang="en-US" dirty="0"/>
          </a:p>
        </p:txBody>
      </p:sp>
      <p:sp>
        <p:nvSpPr>
          <p:cNvPr id="4" name="Slide Number Placeholder 3"/>
          <p:cNvSpPr>
            <a:spLocks noGrp="1"/>
          </p:cNvSpPr>
          <p:nvPr>
            <p:ph type="sldNum" sz="quarter" idx="10"/>
          </p:nvPr>
        </p:nvSpPr>
        <p:spPr/>
        <p:txBody>
          <a:bodyPr/>
          <a:lstStyle/>
          <a:p>
            <a:fld id="{E89E42CA-7C6A-4D1E-B927-3FEA29A4B864}" type="slidenum">
              <a:rPr lang="en-US" smtClean="0"/>
              <a:t>15</a:t>
            </a:fld>
            <a:endParaRPr lang="en-US"/>
          </a:p>
        </p:txBody>
      </p:sp>
    </p:spTree>
    <p:extLst>
      <p:ext uri="{BB962C8B-B14F-4D97-AF65-F5344CB8AC3E}">
        <p14:creationId xmlns:p14="http://schemas.microsoft.com/office/powerpoint/2010/main" val="613332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buFont typeface="Arial" panose="020B0604020202020204" pitchFamily="34" charset="0"/>
              <a:buNone/>
            </a:pPr>
            <a:r>
              <a:rPr lang="en-US" sz="1200" kern="1200" dirty="0">
                <a:solidFill>
                  <a:schemeClr val="tx1"/>
                </a:solidFill>
                <a:effectLst/>
                <a:latin typeface="+mn-lt"/>
                <a:ea typeface="+mn-ea"/>
                <a:cs typeface="+mn-cs"/>
              </a:rPr>
              <a:t>With corn, USDA is expecting the third highest ears per acre on record for the 10 State survey region.  And if realized, 2017 would be the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highest ear weight on record</a:t>
            </a:r>
          </a:p>
        </p:txBody>
      </p:sp>
      <p:sp>
        <p:nvSpPr>
          <p:cNvPr id="4" name="Slide Number Placeholder 3"/>
          <p:cNvSpPr>
            <a:spLocks noGrp="1"/>
          </p:cNvSpPr>
          <p:nvPr>
            <p:ph type="sldNum" sz="quarter" idx="10"/>
          </p:nvPr>
        </p:nvSpPr>
        <p:spPr/>
        <p:txBody>
          <a:bodyPr/>
          <a:lstStyle/>
          <a:p>
            <a:fld id="{EF591947-B947-4E3E-8197-B705853AF825}" type="slidenum">
              <a:rPr lang="en-US" smtClean="0"/>
              <a:pPr/>
              <a:t>16</a:t>
            </a:fld>
            <a:endParaRPr lang="en-US"/>
          </a:p>
        </p:txBody>
      </p:sp>
    </p:spTree>
    <p:extLst>
      <p:ext uri="{BB962C8B-B14F-4D97-AF65-F5344CB8AC3E}">
        <p14:creationId xmlns:p14="http://schemas.microsoft.com/office/powerpoint/2010/main" val="677886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Turning our attention to wheat, we see that wheat harvested area has been on a downward trajectory in the U.S. for the past 30 years.  While the rate of decline slowed beginning around 2000, it has accelerated over the past few years reflecting lower returns relative to other crops.  Increasing competition from eastern Europe and Russia, declining growth in consumption in the U.S. in response to low carb diets and gluten free products, and rising stocks have all contributed to the decline.  In fact, wheat plantings in the U.S. declined to their lowest level in nearly 100 years.</a:t>
            </a:r>
          </a:p>
        </p:txBody>
      </p:sp>
      <p:sp>
        <p:nvSpPr>
          <p:cNvPr id="4" name="Slide Number Placeholder 3"/>
          <p:cNvSpPr>
            <a:spLocks noGrp="1"/>
          </p:cNvSpPr>
          <p:nvPr>
            <p:ph type="sldNum" sz="quarter" idx="10"/>
          </p:nvPr>
        </p:nvSpPr>
        <p:spPr/>
        <p:txBody>
          <a:bodyPr/>
          <a:lstStyle/>
          <a:p>
            <a:fld id="{E89E42CA-7C6A-4D1E-B927-3FEA29A4B864}" type="slidenum">
              <a:rPr lang="en-US" smtClean="0"/>
              <a:t>17</a:t>
            </a:fld>
            <a:endParaRPr lang="en-US"/>
          </a:p>
        </p:txBody>
      </p:sp>
    </p:spTree>
    <p:extLst>
      <p:ext uri="{BB962C8B-B14F-4D97-AF65-F5344CB8AC3E}">
        <p14:creationId xmlns:p14="http://schemas.microsoft.com/office/powerpoint/2010/main" val="2869682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Looking at production and yield, we see rising yields have mostly offset the decline in area harvested.  While last year’s record yields pushed production to it’s highest level since 2008, a return to the lower yields seen for most of this decade, along with a precipitous drop in plantings dropped total production to the lowest level in 15 years.</a:t>
            </a:r>
          </a:p>
        </p:txBody>
      </p:sp>
      <p:sp>
        <p:nvSpPr>
          <p:cNvPr id="4" name="Slide Number Placeholder 3"/>
          <p:cNvSpPr>
            <a:spLocks noGrp="1"/>
          </p:cNvSpPr>
          <p:nvPr>
            <p:ph type="sldNum" sz="quarter" idx="10"/>
          </p:nvPr>
        </p:nvSpPr>
        <p:spPr/>
        <p:txBody>
          <a:bodyPr/>
          <a:lstStyle/>
          <a:p>
            <a:fld id="{E89E42CA-7C6A-4D1E-B927-3FEA29A4B864}" type="slidenum">
              <a:rPr lang="en-US" smtClean="0"/>
              <a:t>18</a:t>
            </a:fld>
            <a:endParaRPr lang="en-US"/>
          </a:p>
        </p:txBody>
      </p:sp>
    </p:spTree>
    <p:extLst>
      <p:ext uri="{BB962C8B-B14F-4D97-AF65-F5344CB8AC3E}">
        <p14:creationId xmlns:p14="http://schemas.microsoft.com/office/powerpoint/2010/main" val="265456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various wheat classes, we see that Durum</a:t>
            </a:r>
            <a:r>
              <a:rPr lang="en-US" baseline="0" dirty="0"/>
              <a:t> wheat saw the greatest declines in harvested area and yields resulting in production falling more than 50 percent from last year.  Other spring wheat also saw a significant decline in harvested area and yield resulting in a 25 percent decline in production.  Yield reductions for both durum and other spring wheat was significantly impacted by drought in the upper mid-west.  Winter wheat yields which declined 10 percent from last year were influenced by excessively dry early season conditions in the southern plains.  Final figures will be reported at the end of this month.</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19</a:t>
            </a:fld>
            <a:endParaRPr lang="en-US"/>
          </a:p>
        </p:txBody>
      </p:sp>
    </p:spTree>
    <p:extLst>
      <p:ext uri="{BB962C8B-B14F-4D97-AF65-F5344CB8AC3E}">
        <p14:creationId xmlns:p14="http://schemas.microsoft.com/office/powerpoint/2010/main" val="217473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traveling through Minnesota in July, I spotted this car that reminded me of what it is like to forecast markets  Commodity outlooks are all about looking forward.  The trick is determining which direction is forward.  Often, the best way to determine market direction is to take a look at recent price movement as these reflect both the events taking place,  the data, and the market’s perceptions of those events.  Together, these are our best indicators of the market dynamics and what is driving commodity markets  into the future. </a:t>
            </a:r>
          </a:p>
        </p:txBody>
      </p:sp>
      <p:sp>
        <p:nvSpPr>
          <p:cNvPr id="4" name="Slide Number Placeholder 3"/>
          <p:cNvSpPr>
            <a:spLocks noGrp="1"/>
          </p:cNvSpPr>
          <p:nvPr>
            <p:ph type="sldNum" sz="quarter" idx="10"/>
          </p:nvPr>
        </p:nvSpPr>
        <p:spPr/>
        <p:txBody>
          <a:bodyPr/>
          <a:lstStyle/>
          <a:p>
            <a:fld id="{896F8033-490C-48A2-927C-BD048D9B4CB8}" type="slidenum">
              <a:rPr lang="en-US" smtClean="0"/>
              <a:t>2</a:t>
            </a:fld>
            <a:endParaRPr lang="en-US"/>
          </a:p>
        </p:txBody>
      </p:sp>
    </p:spTree>
    <p:extLst>
      <p:ext uri="{BB962C8B-B14F-4D97-AF65-F5344CB8AC3E}">
        <p14:creationId xmlns:p14="http://schemas.microsoft.com/office/powerpoint/2010/main" val="78379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where does this take us into the coming year?  Let’s look at the market dynamics for each, beginning with soybeans, and see what insight we can gather.</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20</a:t>
            </a:fld>
            <a:endParaRPr lang="en-US"/>
          </a:p>
        </p:txBody>
      </p:sp>
    </p:spTree>
    <p:extLst>
      <p:ext uri="{BB962C8B-B14F-4D97-AF65-F5344CB8AC3E}">
        <p14:creationId xmlns:p14="http://schemas.microsoft.com/office/powerpoint/2010/main" val="2379570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record 2017 harvests in both Brazil and the U.S., and generally good to record crops in Argentina, Paraguay, Canada and Ukraine, stocks are forecast to remain at record levels.  Brazil is expected to carry-over record supplies into 2018 while stock holding in Argentina, encouraged by the expected future decline in export taxes, will rise.  When viewed in relation to disappearance, which includes both exports and domestic use, we see that you need to go back about 10 years to see a larger stock/use level.</a:t>
            </a:r>
          </a:p>
          <a:p>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21</a:t>
            </a:fld>
            <a:endParaRPr lang="en-US"/>
          </a:p>
        </p:txBody>
      </p:sp>
    </p:spTree>
    <p:extLst>
      <p:ext uri="{BB962C8B-B14F-4D97-AF65-F5344CB8AC3E}">
        <p14:creationId xmlns:p14="http://schemas.microsoft.com/office/powerpoint/2010/main" val="3742580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Looking at current stock levels, with Argentina and Brazil converted to an October to September period, the volume of stocks remains at record.  However, with much larger disappearance, stocks relative to use among exporting countries are not too far removed from where they were at the beginning of the decade. </a:t>
            </a:r>
          </a:p>
          <a:p>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22</a:t>
            </a:fld>
            <a:endParaRPr lang="en-US"/>
          </a:p>
        </p:txBody>
      </p:sp>
    </p:spTree>
    <p:extLst>
      <p:ext uri="{BB962C8B-B14F-4D97-AF65-F5344CB8AC3E}">
        <p14:creationId xmlns:p14="http://schemas.microsoft.com/office/powerpoint/2010/main" val="269522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Prices today are comparable to what they were then, though somewhat reduced today due to lower soybean oil prices that in the late 2000’s were high, benefiting from strong biofuel demand and significantly higher energy prices.  Prices are also significantly higher than they were a decade reflecting the emergence of China as a growing buyer of soybeans.</a:t>
            </a:r>
          </a:p>
          <a:p>
            <a:endParaRPr lang="en-US" dirty="0"/>
          </a:p>
          <a:p>
            <a:r>
              <a:rPr lang="en-US" dirty="0"/>
              <a:t>While current prices remain low, we see little additional price decline in the short term, primarily due to the strong demand for protein feeds.  This is especially true as the reduced soybean prices enhance profitability in the feeding sector, encouraging additional demand growth.</a:t>
            </a:r>
          </a:p>
          <a:p>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23</a:t>
            </a:fld>
            <a:endParaRPr lang="en-US"/>
          </a:p>
        </p:txBody>
      </p:sp>
    </p:spTree>
    <p:extLst>
      <p:ext uri="{BB962C8B-B14F-4D97-AF65-F5344CB8AC3E}">
        <p14:creationId xmlns:p14="http://schemas.microsoft.com/office/powerpoint/2010/main" val="3519236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looking at trends in global soybean imports, we can see China’s importance in driving trade.  Here we see the almost linear growth in China’s soybean imports.  In addition, we also see an uptick in imports by other markets corresponding with declines in the soybean price.  While this</a:t>
            </a:r>
            <a:r>
              <a:rPr lang="en-US" baseline="0" dirty="0"/>
              <a:t> rise in demand is certainly </a:t>
            </a:r>
            <a:r>
              <a:rPr lang="en-US" dirty="0"/>
              <a:t>encouraged by lower prices, the opening of markets in Iran and the changing dynamics in South Asia also come into play.  The EU, always an important importer of both soybeans and meal has not helped drive demand higher.  This is due to a number of factors including slower meal demand growth and the abundance of rapeseed and sunflower seed available.</a:t>
            </a:r>
          </a:p>
          <a:p>
            <a:endParaRPr lang="en-US" dirty="0"/>
          </a:p>
        </p:txBody>
      </p:sp>
      <p:sp>
        <p:nvSpPr>
          <p:cNvPr id="4" name="Slide Number Placeholder 3"/>
          <p:cNvSpPr>
            <a:spLocks noGrp="1"/>
          </p:cNvSpPr>
          <p:nvPr>
            <p:ph type="sldNum" sz="quarter" idx="10"/>
          </p:nvPr>
        </p:nvSpPr>
        <p:spPr/>
        <p:txBody>
          <a:bodyPr/>
          <a:lstStyle/>
          <a:p>
            <a:fld id="{896F8033-490C-48A2-927C-BD048D9B4CB8}" type="slidenum">
              <a:rPr lang="en-US" smtClean="0"/>
              <a:t>24</a:t>
            </a:fld>
            <a:endParaRPr lang="en-US"/>
          </a:p>
        </p:txBody>
      </p:sp>
    </p:spTree>
    <p:extLst>
      <p:ext uri="{BB962C8B-B14F-4D97-AF65-F5344CB8AC3E}">
        <p14:creationId xmlns:p14="http://schemas.microsoft.com/office/powerpoint/2010/main" val="2141306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see this increase in demand for soybeans outside of China by looking at annual demand growth for soybean meal, excluding China.  What we find is that imported soybeans, as a source of soybean meal, has been rising faster than imported meal, whose annual growth has been slowing over the extended period.</a:t>
            </a:r>
          </a:p>
          <a:p>
            <a:endParaRPr lang="en-US" dirty="0"/>
          </a:p>
          <a:p>
            <a:r>
              <a:rPr lang="en-US" dirty="0"/>
              <a:t>Over the past 15 years, the trend in annual growth in global soybean meal trade has declined marginally from about 1.8 million tons in the early 2000’s to about 1.4 million tons today.  In contrast, the soybean meal equivalent of soybean exports, excluding China, has gone from negative growth to approaching 3 million tons today.  Considerable variability is evident in the chart from one year to the next.  However, these trends likely reflect the impact of weak growth in EU meal imports, declining Indian exports and growing soybean trade to South Asia and Iran and Vietnam over the last few years. </a:t>
            </a:r>
          </a:p>
          <a:p>
            <a:endParaRPr lang="en-US" dirty="0"/>
          </a:p>
        </p:txBody>
      </p:sp>
      <p:sp>
        <p:nvSpPr>
          <p:cNvPr id="4" name="Slide Number Placeholder 3"/>
          <p:cNvSpPr>
            <a:spLocks noGrp="1"/>
          </p:cNvSpPr>
          <p:nvPr>
            <p:ph type="sldNum" sz="quarter" idx="10"/>
          </p:nvPr>
        </p:nvSpPr>
        <p:spPr/>
        <p:txBody>
          <a:bodyPr/>
          <a:lstStyle/>
          <a:p>
            <a:fld id="{896F8033-490C-48A2-927C-BD048D9B4CB8}" type="slidenum">
              <a:rPr lang="en-US" smtClean="0"/>
              <a:t>25</a:t>
            </a:fld>
            <a:endParaRPr lang="en-US"/>
          </a:p>
        </p:txBody>
      </p:sp>
    </p:spTree>
    <p:extLst>
      <p:ext uri="{BB962C8B-B14F-4D97-AF65-F5344CB8AC3E}">
        <p14:creationId xmlns:p14="http://schemas.microsoft.com/office/powerpoint/2010/main" val="4117419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import demand growth, we see demand increasing at a growing rate, spurred on by the lower prices seen over the past few years.  Current demand for imported soybeans is roughly 8 to 10 million tons per year, roughly double the level of ten years earlier.</a:t>
            </a:r>
          </a:p>
          <a:p>
            <a:endParaRPr lang="en-US" dirty="0"/>
          </a:p>
        </p:txBody>
      </p:sp>
      <p:sp>
        <p:nvSpPr>
          <p:cNvPr id="4" name="Slide Number Placeholder 3"/>
          <p:cNvSpPr>
            <a:spLocks noGrp="1"/>
          </p:cNvSpPr>
          <p:nvPr>
            <p:ph type="sldNum" sz="quarter" idx="10"/>
          </p:nvPr>
        </p:nvSpPr>
        <p:spPr/>
        <p:txBody>
          <a:bodyPr/>
          <a:lstStyle/>
          <a:p>
            <a:fld id="{896F8033-490C-48A2-927C-BD048D9B4CB8}" type="slidenum">
              <a:rPr lang="en-US" smtClean="0"/>
              <a:t>26</a:t>
            </a:fld>
            <a:endParaRPr lang="en-US"/>
          </a:p>
        </p:txBody>
      </p:sp>
    </p:spTree>
    <p:extLst>
      <p:ext uri="{BB962C8B-B14F-4D97-AF65-F5344CB8AC3E}">
        <p14:creationId xmlns:p14="http://schemas.microsoft.com/office/powerpoint/2010/main" val="15436074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add to this the demand for domestically produced beans, either consumed locally or exported as meal and oil, we see total annual demand reaching between 14 and 16 million tons.  Again, double the level observed 10 years ago.</a:t>
            </a:r>
          </a:p>
          <a:p>
            <a:endParaRPr lang="en-US" dirty="0"/>
          </a:p>
          <a:p>
            <a:r>
              <a:rPr lang="en-US" dirty="0"/>
              <a:t>Given these trends in trade and consumption, it’s safe to say that demand will continue to grow.  It is this strong demand that has helped keep prices above the levels observed a decade ago and why the downside in price movements is somewhat limited.  And it also places, by the sheer magnitude of the annual increase, the supply side forces in the driver seat with regards to future price movements.  With soybean consumption rising 15 million tons a year, it is easy to see how we are just a short harvest away from tighter stocks and higher prices.  </a:t>
            </a:r>
          </a:p>
          <a:p>
            <a:endParaRPr lang="en-US" dirty="0"/>
          </a:p>
        </p:txBody>
      </p:sp>
      <p:sp>
        <p:nvSpPr>
          <p:cNvPr id="4" name="Slide Number Placeholder 3"/>
          <p:cNvSpPr>
            <a:spLocks noGrp="1"/>
          </p:cNvSpPr>
          <p:nvPr>
            <p:ph type="sldNum" sz="quarter" idx="10"/>
          </p:nvPr>
        </p:nvSpPr>
        <p:spPr/>
        <p:txBody>
          <a:bodyPr/>
          <a:lstStyle/>
          <a:p>
            <a:fld id="{896F8033-490C-48A2-927C-BD048D9B4CB8}" type="slidenum">
              <a:rPr lang="en-US" smtClean="0"/>
              <a:t>27</a:t>
            </a:fld>
            <a:endParaRPr lang="en-US"/>
          </a:p>
        </p:txBody>
      </p:sp>
    </p:spTree>
    <p:extLst>
      <p:ext uri="{BB962C8B-B14F-4D97-AF65-F5344CB8AC3E}">
        <p14:creationId xmlns:p14="http://schemas.microsoft.com/office/powerpoint/2010/main" val="41593355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has been record or near record soybean exports for both Brazil and the U.S. for most years.  This is a trend we expect to continue into the coming year given current production forecasts.  So, while producers face lower prices, higher yields have allowed for growing sales volumes, compensating some for the lower prices received by producers</a:t>
            </a:r>
          </a:p>
        </p:txBody>
      </p:sp>
      <p:sp>
        <p:nvSpPr>
          <p:cNvPr id="4" name="Slide Number Placeholder 3"/>
          <p:cNvSpPr>
            <a:spLocks noGrp="1"/>
          </p:cNvSpPr>
          <p:nvPr>
            <p:ph type="sldNum" sz="quarter" idx="10"/>
          </p:nvPr>
        </p:nvSpPr>
        <p:spPr/>
        <p:txBody>
          <a:bodyPr/>
          <a:lstStyle/>
          <a:p>
            <a:fld id="{21B3D3FB-304A-4380-B81F-9B1691386BA2}" type="slidenum">
              <a:rPr lang="en-US" smtClean="0"/>
              <a:t>28</a:t>
            </a:fld>
            <a:endParaRPr lang="en-US"/>
          </a:p>
        </p:txBody>
      </p:sp>
    </p:spTree>
    <p:extLst>
      <p:ext uri="{BB962C8B-B14F-4D97-AF65-F5344CB8AC3E}">
        <p14:creationId xmlns:p14="http://schemas.microsoft.com/office/powerpoint/2010/main" val="1218193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Soybean exports outside of the US and Brazil have been noticeably more stable with export growth primarily linked to production growth, offsetting declines in other markets.  This is not different in the coming year where export gains in Canada are directly related to the expansion of soybean production in southern Manitoba and Saskatchewan.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Before we move on to the other commodities, there are a couple of additional points that can be made.</a:t>
            </a:r>
          </a:p>
        </p:txBody>
      </p:sp>
      <p:sp>
        <p:nvSpPr>
          <p:cNvPr id="4" name="Slide Number Placeholder 3"/>
          <p:cNvSpPr>
            <a:spLocks noGrp="1"/>
          </p:cNvSpPr>
          <p:nvPr>
            <p:ph type="sldNum" sz="quarter" idx="10"/>
          </p:nvPr>
        </p:nvSpPr>
        <p:spPr/>
        <p:txBody>
          <a:bodyPr/>
          <a:lstStyle/>
          <a:p>
            <a:fld id="{21B3D3FB-304A-4380-B81F-9B1691386BA2}" type="slidenum">
              <a:rPr lang="en-US" smtClean="0"/>
              <a:t>29</a:t>
            </a:fld>
            <a:endParaRPr lang="en-US"/>
          </a:p>
        </p:txBody>
      </p:sp>
    </p:spTree>
    <p:extLst>
      <p:ext uri="{BB962C8B-B14F-4D97-AF65-F5344CB8AC3E}">
        <p14:creationId xmlns:p14="http://schemas.microsoft.com/office/powerpoint/2010/main" val="4100749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Coming off Brazil’s short soybean and corn crops, we saw soybean prices fall following USDA’s initial forecast of record soybean plantings.  Prices continued lower as the magnitude of Brazil’s harvest became apparent.  Corn prices, in contrast, moved more slowly, staying between $3.40 and $3.50 per bushel.  For wheat, dry weather in the southern plains kept prices elevated until spring rains arrived.  However, a developing drought in the northern plains added to values.</a:t>
            </a:r>
          </a:p>
        </p:txBody>
      </p:sp>
      <p:sp>
        <p:nvSpPr>
          <p:cNvPr id="4" name="Slide Number Placeholder 3"/>
          <p:cNvSpPr>
            <a:spLocks noGrp="1"/>
          </p:cNvSpPr>
          <p:nvPr>
            <p:ph type="sldNum" sz="quarter" idx="10"/>
          </p:nvPr>
        </p:nvSpPr>
        <p:spPr/>
        <p:txBody>
          <a:bodyPr/>
          <a:lstStyle/>
          <a:p>
            <a:fld id="{21B3D3FB-304A-4380-B81F-9B1691386BA2}" type="slidenum">
              <a:rPr lang="en-US" smtClean="0"/>
              <a:t>3</a:t>
            </a:fld>
            <a:endParaRPr lang="en-US"/>
          </a:p>
        </p:txBody>
      </p:sp>
    </p:spTree>
    <p:extLst>
      <p:ext uri="{BB962C8B-B14F-4D97-AF65-F5344CB8AC3E}">
        <p14:creationId xmlns:p14="http://schemas.microsoft.com/office/powerpoint/2010/main" val="27923877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significant portion of exporter stocks are being held in Argentina.  With the advent of low cost on-farm storage using silo bags or, as is the case in the U.S., on-farm grain bins, effective supplies can decline with prices as producers withhold sales. In Argentina, with an expected reduction in export taxes beginning in 2018, incentive is to hold soybeans for later sale, especially if prices remain relatively stable and at today’s lower values.  This ability to hold crop cheaply for later sale is one factor limiting potential price declines from current levels.</a:t>
            </a:r>
          </a:p>
        </p:txBody>
      </p:sp>
      <p:sp>
        <p:nvSpPr>
          <p:cNvPr id="4" name="Slide Number Placeholder 3"/>
          <p:cNvSpPr>
            <a:spLocks noGrp="1"/>
          </p:cNvSpPr>
          <p:nvPr>
            <p:ph type="sldNum" sz="quarter" idx="10"/>
          </p:nvPr>
        </p:nvSpPr>
        <p:spPr/>
        <p:txBody>
          <a:bodyPr/>
          <a:lstStyle/>
          <a:p>
            <a:fld id="{896F8033-490C-48A2-927C-BD048D9B4CB8}" type="slidenum">
              <a:rPr lang="en-US" smtClean="0"/>
              <a:t>30</a:t>
            </a:fld>
            <a:endParaRPr lang="en-US"/>
          </a:p>
        </p:txBody>
      </p:sp>
    </p:spTree>
    <p:extLst>
      <p:ext uri="{BB962C8B-B14F-4D97-AF65-F5344CB8AC3E}">
        <p14:creationId xmlns:p14="http://schemas.microsoft.com/office/powerpoint/2010/main" val="3770734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soybean prices faced by producers in the U.S., Brazil and Argentina, factoring in exchange rates and compensating for inflation, in effect a constant dollar using January 2015 as a base price, we see that U.S. producers have faced today’s low prices for much longer.  In fact, current prices are above the lows seen in late 2015 and early 2016.  For South American producers, current prices are much more of a reality check as they are significantly below the levels seen for most of the past 3 years.  Market psychology is an interesting subject to ponder but a difficult one to incorporate into forecasts.  However, in this case it suggests that U.S. producers may be a bit more willing to part with their crop at current prices then South American producers.  Also, U.S. producers have had a longer time to adjust to marketing in a lower price market.</a:t>
            </a:r>
          </a:p>
          <a:p>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31</a:t>
            </a:fld>
            <a:endParaRPr lang="en-US"/>
          </a:p>
        </p:txBody>
      </p:sp>
    </p:spTree>
    <p:extLst>
      <p:ext uri="{BB962C8B-B14F-4D97-AF65-F5344CB8AC3E}">
        <p14:creationId xmlns:p14="http://schemas.microsoft.com/office/powerpoint/2010/main" val="1390819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finally, while earlier in the period, U.S. producers faced a higher export prices relative to their South American counterparts, export prices of late have been much more uniform.  During our normal slow period from March through August, corresponding with the South American harvest and their peak sales period, U.S. exports fall to minimum levels.  In 2016, given the short crop in Brazil, our sales for the period were near record levels as Brazil was running out of supplies.  We saw this again in 2017 with a similar level of sales, this time despite a massive increase in the Brazil crop and record volumes being exported.  This says something about the strength in global demand.  However, with export price offers being fairly uniform, price becomes less of a factor in a buyer’s choice of where to source their purchases.  Other factors such as quality, reliability, and relationships take on an increasing role in purchase decisions.  Given that the protein content of this year’s Argentine harvest has been reported to be the lowest in 20 years, this may be one factor influencing the low level of soybean exports observed recently.</a:t>
            </a:r>
          </a:p>
          <a:p>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32</a:t>
            </a:fld>
            <a:endParaRPr lang="en-US"/>
          </a:p>
        </p:txBody>
      </p:sp>
    </p:spTree>
    <p:extLst>
      <p:ext uri="{BB962C8B-B14F-4D97-AF65-F5344CB8AC3E}">
        <p14:creationId xmlns:p14="http://schemas.microsoft.com/office/powerpoint/2010/main" val="1570855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our attention to corn, global corn stocks are forecast to decline in the coming year, primarily due to a draw down in China’s stocks to a level last seen in 2013/14.  Stocks in other countries, as a whole, are forecast to decline as well as Brazil draws down stocks next year following this year’s record harvest.  Stocks in the U.S. are also forecast to decline marginally in the coming year but will remain historically large. </a:t>
            </a:r>
          </a:p>
        </p:txBody>
      </p:sp>
      <p:sp>
        <p:nvSpPr>
          <p:cNvPr id="4" name="Slide Number Placeholder 3"/>
          <p:cNvSpPr>
            <a:spLocks noGrp="1"/>
          </p:cNvSpPr>
          <p:nvPr>
            <p:ph type="sldNum" sz="quarter" idx="10"/>
          </p:nvPr>
        </p:nvSpPr>
        <p:spPr/>
        <p:txBody>
          <a:bodyPr/>
          <a:lstStyle/>
          <a:p>
            <a:fld id="{21B3D3FB-304A-4380-B81F-9B1691386BA2}" type="slidenum">
              <a:rPr lang="en-US" smtClean="0"/>
              <a:t>33</a:t>
            </a:fld>
            <a:endParaRPr lang="en-US"/>
          </a:p>
        </p:txBody>
      </p:sp>
    </p:spTree>
    <p:extLst>
      <p:ext uri="{BB962C8B-B14F-4D97-AF65-F5344CB8AC3E}">
        <p14:creationId xmlns:p14="http://schemas.microsoft.com/office/powerpoint/2010/main" val="18413946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 corn prices are forecast to decline a bit in the coming year, dragged down in part due to a</a:t>
            </a:r>
            <a:r>
              <a:rPr lang="en-US" baseline="0" dirty="0"/>
              <a:t> lower expected soybean price.  At $3.30/</a:t>
            </a:r>
            <a:r>
              <a:rPr lang="en-US" baseline="0" dirty="0" err="1"/>
              <a:t>bu</a:t>
            </a:r>
            <a:r>
              <a:rPr lang="en-US" baseline="0" dirty="0"/>
              <a:t>, it is down significantly from 2013/14 when prices in the U.S. averaged nearly $4.50/bu.  AS is the case this year, higher soybean and energy prices had a lot to do with the elevated price compared to this year.  It should also be noted that though global stocks were comparable to this year, U.S. stock levels are nearly double what they were in 2013/14.  And with global exports representing only about 14 percent of total disappearance compared to about half for soybeans, the likelihood that a significant downturn in production prospects elsewhere can lead to a significant draw-down in U.S. stocks.</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34</a:t>
            </a:fld>
            <a:endParaRPr lang="en-US"/>
          </a:p>
        </p:txBody>
      </p:sp>
    </p:spTree>
    <p:extLst>
      <p:ext uri="{BB962C8B-B14F-4D97-AF65-F5344CB8AC3E}">
        <p14:creationId xmlns:p14="http://schemas.microsoft.com/office/powerpoint/2010/main" val="1142121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a:t>
            </a:r>
            <a:r>
              <a:rPr lang="en-US" baseline="0" dirty="0"/>
              <a:t> Corn consumption continues to trend higher, with the coming year forecast to rise about 25 million tons from the current year.  Consumption growth is fairly consistent across major countries and regions.</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35</a:t>
            </a:fld>
            <a:endParaRPr lang="en-US"/>
          </a:p>
        </p:txBody>
      </p:sp>
    </p:spTree>
    <p:extLst>
      <p:ext uri="{BB962C8B-B14F-4D97-AF65-F5344CB8AC3E}">
        <p14:creationId xmlns:p14="http://schemas.microsoft.com/office/powerpoint/2010/main" val="1341154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corn exports continue to trend higher, though are expected to fall slightly from the current year in response to lower U.S.</a:t>
            </a:r>
            <a:r>
              <a:rPr lang="en-US" baseline="0" dirty="0"/>
              <a:t> exports.  Exports last year benefitted from the reduced corn output from Brazil due to drought, with the impact also being felt in other exporter countries.  With this year’s record production in Brazil, and a continued shift in Argentina to more corn area, U.S. export volume is expected to return to near historic levels, reducing the potential for any significant draw-down in U.S. stocks.</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36</a:t>
            </a:fld>
            <a:endParaRPr lang="en-US"/>
          </a:p>
        </p:txBody>
      </p:sp>
    </p:spTree>
    <p:extLst>
      <p:ext uri="{BB962C8B-B14F-4D97-AF65-F5344CB8AC3E}">
        <p14:creationId xmlns:p14="http://schemas.microsoft.com/office/powerpoint/2010/main" val="641453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our attention to wheat, stocks are forecast to grow in the coming year with most growth occurring in consuming countries.  Stocks</a:t>
            </a:r>
            <a:r>
              <a:rPr lang="en-US" baseline="0" dirty="0"/>
              <a:t> in major exporting countries are  forecast to fall with U.S. stocks taking the biggest hit.</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37</a:t>
            </a:fld>
            <a:endParaRPr lang="en-US"/>
          </a:p>
        </p:txBody>
      </p:sp>
    </p:spTree>
    <p:extLst>
      <p:ext uri="{BB962C8B-B14F-4D97-AF65-F5344CB8AC3E}">
        <p14:creationId xmlns:p14="http://schemas.microsoft.com/office/powerpoint/2010/main" val="35265275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Wheat prices in the U.S. are forecast to increase in 2017/18 following this year’s reduced plantings coupled with declines in yield.</a:t>
            </a:r>
            <a:r>
              <a:rPr lang="en-US" baseline="0" dirty="0"/>
              <a:t>  Higher prices needed to encourage additional area, especially for spring wheat varieties where alternative crops such a dry beans and lentils currently show greater profit potential</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38</a:t>
            </a:fld>
            <a:endParaRPr lang="en-US"/>
          </a:p>
        </p:txBody>
      </p:sp>
    </p:spTree>
    <p:extLst>
      <p:ext uri="{BB962C8B-B14F-4D97-AF65-F5344CB8AC3E}">
        <p14:creationId xmlns:p14="http://schemas.microsoft.com/office/powerpoint/2010/main" val="3327121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consumption will continue to grow in the coming year, though at a slow pace.  Growth markets continue to be Asia, India and the Middle East as wheat consumption remains flat to declining in many developed countries.</a:t>
            </a:r>
          </a:p>
        </p:txBody>
      </p:sp>
      <p:sp>
        <p:nvSpPr>
          <p:cNvPr id="4" name="Slide Number Placeholder 3"/>
          <p:cNvSpPr>
            <a:spLocks noGrp="1"/>
          </p:cNvSpPr>
          <p:nvPr>
            <p:ph type="sldNum" sz="quarter" idx="10"/>
          </p:nvPr>
        </p:nvSpPr>
        <p:spPr/>
        <p:txBody>
          <a:bodyPr/>
          <a:lstStyle/>
          <a:p>
            <a:fld id="{21B3D3FB-304A-4380-B81F-9B1691386BA2}" type="slidenum">
              <a:rPr lang="en-US" smtClean="0"/>
              <a:t>39</a:t>
            </a:fld>
            <a:endParaRPr lang="en-US"/>
          </a:p>
        </p:txBody>
      </p:sp>
    </p:spTree>
    <p:extLst>
      <p:ext uri="{BB962C8B-B14F-4D97-AF65-F5344CB8AC3E}">
        <p14:creationId xmlns:p14="http://schemas.microsoft.com/office/powerpoint/2010/main" val="243545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plantings report showing no change in soy area and more corn sent soybean cash prices higher.  Expectations of below trend yields for soybeans added to the price rise while corn prices again remained nearly unchanged in response to large U.S. stocks.  Wheat prices continued higher in response to worsening drought conditions in the Northern plains.</a:t>
            </a:r>
          </a:p>
        </p:txBody>
      </p:sp>
      <p:sp>
        <p:nvSpPr>
          <p:cNvPr id="4" name="Slide Number Placeholder 3"/>
          <p:cNvSpPr>
            <a:spLocks noGrp="1"/>
          </p:cNvSpPr>
          <p:nvPr>
            <p:ph type="sldNum" sz="quarter" idx="10"/>
          </p:nvPr>
        </p:nvSpPr>
        <p:spPr/>
        <p:txBody>
          <a:bodyPr/>
          <a:lstStyle/>
          <a:p>
            <a:fld id="{21B3D3FB-304A-4380-B81F-9B1691386BA2}" type="slidenum">
              <a:rPr lang="en-US" smtClean="0"/>
              <a:t>4</a:t>
            </a:fld>
            <a:endParaRPr lang="en-US"/>
          </a:p>
        </p:txBody>
      </p:sp>
    </p:spTree>
    <p:extLst>
      <p:ext uri="{BB962C8B-B14F-4D97-AF65-F5344CB8AC3E}">
        <p14:creationId xmlns:p14="http://schemas.microsoft.com/office/powerpoint/2010/main" val="1219383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exports likely to remain close to this year’s level</a:t>
            </a:r>
            <a:r>
              <a:rPr lang="en-US" baseline="0" dirty="0"/>
              <a:t> with continued expansion in Eastern Europe and Russia helping to boost exports.  Lower production in the U.S. and Australia will likely lead to lower exports from these countries</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40</a:t>
            </a:fld>
            <a:endParaRPr lang="en-US"/>
          </a:p>
        </p:txBody>
      </p:sp>
    </p:spTree>
    <p:extLst>
      <p:ext uri="{BB962C8B-B14F-4D97-AF65-F5344CB8AC3E}">
        <p14:creationId xmlns:p14="http://schemas.microsoft.com/office/powerpoint/2010/main" val="3899178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the best</a:t>
            </a:r>
            <a:r>
              <a:rPr lang="en-US" baseline="0" dirty="0"/>
              <a:t> way to describe the outlook for next year is “What you see is what you get”.  Current low prices for corn and soybeans are expected to continue into 2018 baring any significant production issues developing in South America and elsewhere in the southern hemisphere.  Wheat prices are forecast to rise from current low levels, particularly with lower output in the U.S. and strong competition from Russia and Eastern Europe.  The soybean market has the greatest potential to change direction given the higher demand growth and larger share of global output yet to be planted and harvested in South America.  The corn market will likely follow soybean’s lead with regards to pricing while higher wheat prices will be needed if additional area is to be planted in the U.S.</a:t>
            </a:r>
            <a:endParaRPr lang="en-US" dirty="0"/>
          </a:p>
        </p:txBody>
      </p:sp>
      <p:sp>
        <p:nvSpPr>
          <p:cNvPr id="4" name="Slide Number Placeholder 3"/>
          <p:cNvSpPr>
            <a:spLocks noGrp="1"/>
          </p:cNvSpPr>
          <p:nvPr>
            <p:ph type="sldNum" sz="quarter" idx="10"/>
          </p:nvPr>
        </p:nvSpPr>
        <p:spPr/>
        <p:txBody>
          <a:bodyPr/>
          <a:lstStyle/>
          <a:p>
            <a:fld id="{21B3D3FB-304A-4380-B81F-9B1691386BA2}" type="slidenum">
              <a:rPr lang="en-US" smtClean="0"/>
              <a:t>41</a:t>
            </a:fld>
            <a:endParaRPr lang="en-US"/>
          </a:p>
        </p:txBody>
      </p:sp>
    </p:spTree>
    <p:extLst>
      <p:ext uri="{BB962C8B-B14F-4D97-AF65-F5344CB8AC3E}">
        <p14:creationId xmlns:p14="http://schemas.microsoft.com/office/powerpoint/2010/main" val="512423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this all came crashing down in August with USDA’s first estimates of corn and soybean yields.  Most of the price gains we saw in July for soybeans and wheat were lost in August.  And for corn, prices declined to near-term lows approaching $3.30/bu.  </a:t>
            </a:r>
          </a:p>
        </p:txBody>
      </p:sp>
      <p:sp>
        <p:nvSpPr>
          <p:cNvPr id="4" name="Slide Number Placeholder 3"/>
          <p:cNvSpPr>
            <a:spLocks noGrp="1"/>
          </p:cNvSpPr>
          <p:nvPr>
            <p:ph type="sldNum" sz="quarter" idx="10"/>
          </p:nvPr>
        </p:nvSpPr>
        <p:spPr/>
        <p:txBody>
          <a:bodyPr/>
          <a:lstStyle/>
          <a:p>
            <a:fld id="{21B3D3FB-304A-4380-B81F-9B1691386BA2}" type="slidenum">
              <a:rPr lang="en-US" smtClean="0"/>
              <a:t>5</a:t>
            </a:fld>
            <a:endParaRPr lang="en-US"/>
          </a:p>
        </p:txBody>
      </p:sp>
    </p:spTree>
    <p:extLst>
      <p:ext uri="{BB962C8B-B14F-4D97-AF65-F5344CB8AC3E}">
        <p14:creationId xmlns:p14="http://schemas.microsoft.com/office/powerpoint/2010/main" val="280490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see these declines in cash prices are mirrored in the U.S. November soybean and December corn futures.  A couple things to note here is that though the USDA September forecasts again exceeded market expectations, the market’s reaction was more muted with smaller price declines on the day of release than was observed in August.  Also of note is that post September USDA forecast prices for soybeans remains above the lows reached following the August Report.  This is in contrast to corn where prices are significantly lower, reflecting the underlying demand strength in the soybean market and the comparatively higher stock volume for corn in the U.S.</a:t>
            </a:r>
          </a:p>
        </p:txBody>
      </p:sp>
      <p:sp>
        <p:nvSpPr>
          <p:cNvPr id="4" name="Slide Number Placeholder 3"/>
          <p:cNvSpPr>
            <a:spLocks noGrp="1"/>
          </p:cNvSpPr>
          <p:nvPr>
            <p:ph type="sldNum" sz="quarter" idx="10"/>
          </p:nvPr>
        </p:nvSpPr>
        <p:spPr/>
        <p:txBody>
          <a:bodyPr/>
          <a:lstStyle/>
          <a:p>
            <a:fld id="{21B3D3FB-304A-4380-B81F-9B1691386BA2}" type="slidenum">
              <a:rPr lang="en-US" smtClean="0"/>
              <a:t>6</a:t>
            </a:fld>
            <a:endParaRPr lang="en-US"/>
          </a:p>
        </p:txBody>
      </p:sp>
    </p:spTree>
    <p:extLst>
      <p:ext uri="{BB962C8B-B14F-4D97-AF65-F5344CB8AC3E}">
        <p14:creationId xmlns:p14="http://schemas.microsoft.com/office/powerpoint/2010/main" val="1161811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B3D3FB-304A-4380-B81F-9B1691386BA2}" type="slidenum">
              <a:rPr lang="en-US" smtClean="0"/>
              <a:t>7</a:t>
            </a:fld>
            <a:endParaRPr lang="en-US"/>
          </a:p>
        </p:txBody>
      </p:sp>
    </p:spTree>
    <p:extLst>
      <p:ext uri="{BB962C8B-B14F-4D97-AF65-F5344CB8AC3E}">
        <p14:creationId xmlns:p14="http://schemas.microsoft.com/office/powerpoint/2010/main" val="2666213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Total area harvested for wheat, corn and soybeans in the U.S. has remained relatively unchanged over the past few years.  This is in contrast to the previous two decades where a gradual increase in planted and harvested area was the norm. Despite this growth, the US share of global harvested area has been declining since the mid-1990s, reflecting even greater expansion in plantings in the rest of the world.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In 2017, total harvested area for the three main row crops in the United States is projected reach a bit more than 85 million hectares, close to the average area harvested since 2012.  Both wheat and corn area are lower, partly offset by an increase in soybean plantings.</a:t>
            </a:r>
          </a:p>
          <a:p>
            <a:endParaRPr lang="en-US" dirty="0"/>
          </a:p>
          <a:p>
            <a:endParaRPr lang="en-US" dirty="0"/>
          </a:p>
        </p:txBody>
      </p:sp>
      <p:sp>
        <p:nvSpPr>
          <p:cNvPr id="4" name="Slide Number Placeholder 3"/>
          <p:cNvSpPr>
            <a:spLocks noGrp="1"/>
          </p:cNvSpPr>
          <p:nvPr>
            <p:ph type="sldNum" sz="quarter" idx="10"/>
          </p:nvPr>
        </p:nvSpPr>
        <p:spPr/>
        <p:txBody>
          <a:bodyPr/>
          <a:lstStyle/>
          <a:p>
            <a:fld id="{E89E42CA-7C6A-4D1E-B927-3FEA29A4B864}" type="slidenum">
              <a:rPr lang="en-US" smtClean="0"/>
              <a:t>8</a:t>
            </a:fld>
            <a:endParaRPr lang="en-US"/>
          </a:p>
        </p:txBody>
      </p:sp>
    </p:spTree>
    <p:extLst>
      <p:ext uri="{BB962C8B-B14F-4D97-AF65-F5344CB8AC3E}">
        <p14:creationId xmlns:p14="http://schemas.microsoft.com/office/powerpoint/2010/main" val="1307837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2017, we saw a significant increase in soybean plantings after three years of relatively</a:t>
            </a:r>
            <a:r>
              <a:rPr lang="en-US" baseline="0" dirty="0"/>
              <a:t> stable area. T</a:t>
            </a:r>
            <a:r>
              <a:rPr lang="en-US" dirty="0"/>
              <a:t>he relatively high prices observed in 2016 and record export demand over the past two seasons drove this year’s plantings higher with soybean harvested area projected</a:t>
            </a:r>
            <a:r>
              <a:rPr lang="en-US" baseline="0" dirty="0"/>
              <a:t> </a:t>
            </a:r>
            <a:r>
              <a:rPr lang="en-US" dirty="0"/>
              <a:t>to exceed corn for the second time.</a:t>
            </a:r>
          </a:p>
        </p:txBody>
      </p:sp>
      <p:sp>
        <p:nvSpPr>
          <p:cNvPr id="4" name="Slide Number Placeholder 3"/>
          <p:cNvSpPr>
            <a:spLocks noGrp="1"/>
          </p:cNvSpPr>
          <p:nvPr>
            <p:ph type="sldNum" sz="quarter" idx="10"/>
          </p:nvPr>
        </p:nvSpPr>
        <p:spPr/>
        <p:txBody>
          <a:bodyPr/>
          <a:lstStyle/>
          <a:p>
            <a:fld id="{E89E42CA-7C6A-4D1E-B927-3FEA29A4B864}" type="slidenum">
              <a:rPr lang="en-US" smtClean="0"/>
              <a:t>9</a:t>
            </a:fld>
            <a:endParaRPr lang="en-US"/>
          </a:p>
        </p:txBody>
      </p:sp>
    </p:spTree>
    <p:extLst>
      <p:ext uri="{BB962C8B-B14F-4D97-AF65-F5344CB8AC3E}">
        <p14:creationId xmlns:p14="http://schemas.microsoft.com/office/powerpoint/2010/main" val="274369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1A9DA4-EBFF-4F88-BD52-771396772D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42B76EA9-C921-4D2C-A2D2-95E5699E69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7E59F78-06CF-45F4-ADD7-A0BAD7D4696C}"/>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43F283A8-2B03-419B-983C-2CD5256ABF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0C46A69-E2A9-4505-8AB4-B421E1987E89}"/>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21838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531C9D-06FC-429C-AC04-F9E7DE812D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61FC182-09D6-41D2-B890-6876EA175FA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7C02672-EF0C-46AA-8583-A2086FF217E0}"/>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A49882BF-B983-4D5B-9F9B-9B636B91D4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C99A64E1-BA9A-4516-991C-8AA4A0309DEF}"/>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61040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2D6B372-5356-4295-9B48-4EAE9A9923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7799F47-571C-4818-AE68-93296F1DC5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916241-3A4E-4DC2-ABE2-3A4DB02C4085}"/>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07046E7B-D619-4678-9DA5-B419749AAC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E7FCD08D-3E35-4CAC-9509-C7926A4AE517}"/>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14025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8897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B7FDB0-53D2-43A0-8797-3B632A311F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C314607-757F-45F9-AF4A-9A86415F4C2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12E57C-9EA4-4435-A6AB-1CDED8906322}"/>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DF4E98A1-081F-4DAD-8CCD-192A1613D2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B898023E-86AF-4C16-84BC-8C29802D2C66}"/>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20105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079242-D798-4323-A88D-4B2A4C812B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CF56225-DA5F-4A14-8246-B889BA9177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D97946D-03F5-4D09-86ED-1DA6A38F4E41}"/>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25D8BB57-E8E5-4F32-9C19-76DC17545C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AAF771D1-1B3A-4F9A-9516-2803F1590D0D}"/>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02927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814F92-C017-489F-B6A1-A18C19DE81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53CC838-898F-40D0-8C53-41F41CA5D0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492DFD8-62B5-4D4C-BF67-F612090F401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191E61F-BEF4-45B5-91A8-8B5D5D9E3836}"/>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6" name="Footer Placeholder 5">
            <a:extLst>
              <a:ext uri="{FF2B5EF4-FFF2-40B4-BE49-F238E27FC236}">
                <a16:creationId xmlns:a16="http://schemas.microsoft.com/office/drawing/2014/main" xmlns="" id="{CA443A22-E547-42C3-8DB5-34C895B2D8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C8F15D1D-6051-4D17-9E65-54ECC471FB97}"/>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5628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D64A15-41F7-4D55-A613-5ED3B268B0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FFD8100-729F-4C1A-A275-C2DF3CB0AE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ACF157B-FCE8-4DA9-A4F8-6E7E72C09D7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4F9C7F1-B296-41EC-B492-79792B6588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600BC549-C539-44EE-ABC2-A654034823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5E8FE24-33C5-41E0-9F22-184BA1B75194}"/>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8" name="Footer Placeholder 7">
            <a:extLst>
              <a:ext uri="{FF2B5EF4-FFF2-40B4-BE49-F238E27FC236}">
                <a16:creationId xmlns:a16="http://schemas.microsoft.com/office/drawing/2014/main" xmlns="" id="{5D9AEB02-EA52-4A41-84CD-B07ED43EF57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BC6B751C-4737-4EC4-B9BB-BCF46ED91B84}"/>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2356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3D539-848A-4DB9-95B7-13EAA282DA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5D405C8-5D93-41CD-9698-FC00019CA89A}"/>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4" name="Footer Placeholder 3">
            <a:extLst>
              <a:ext uri="{FF2B5EF4-FFF2-40B4-BE49-F238E27FC236}">
                <a16:creationId xmlns:a16="http://schemas.microsoft.com/office/drawing/2014/main" xmlns="" id="{25F1875F-DDB4-4B10-9D0F-8956AA2498A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7D37F749-E0D3-43AF-9590-39247BA97108}"/>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414058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D79F415-58A7-4F89-8261-18EB249EEAF5}"/>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3" name="Footer Placeholder 2">
            <a:extLst>
              <a:ext uri="{FF2B5EF4-FFF2-40B4-BE49-F238E27FC236}">
                <a16:creationId xmlns:a16="http://schemas.microsoft.com/office/drawing/2014/main" xmlns="" id="{6E34C1D0-0757-40F9-8458-E57C6DEC516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2F3BA8E8-4CEF-4F7C-995A-A8D6B486F5B3}"/>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67899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808424-6283-41F0-A6E6-A659CD7BD0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5BF67C2-0822-4FB0-819A-25EE7D2204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F076704-16C7-4AAE-B699-EBAD08176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72E0F3F7-7605-4655-AD5E-7CFDFC1A6402}"/>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6" name="Footer Placeholder 5">
            <a:extLst>
              <a:ext uri="{FF2B5EF4-FFF2-40B4-BE49-F238E27FC236}">
                <a16:creationId xmlns:a16="http://schemas.microsoft.com/office/drawing/2014/main" xmlns="" id="{46E9807E-F13A-444B-82F0-C70AB02E4EF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509467D6-8480-4594-ACFD-6618AB8D26CA}"/>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6975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7CE518-5834-49B1-A26C-C5A8CF57A2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37791EF-5D69-4350-866E-6180BFEC44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088BF85-55E9-42F2-B67B-F2EE827DA3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A5D093F-625D-47C6-8DB9-B0BA7A0BF9B5}"/>
              </a:ext>
            </a:extLst>
          </p:cNvPr>
          <p:cNvSpPr>
            <a:spLocks noGrp="1"/>
          </p:cNvSpPr>
          <p:nvPr>
            <p:ph type="dt" sz="half" idx="10"/>
          </p:nvPr>
        </p:nvSpPr>
        <p:spPr/>
        <p:txBody>
          <a:bodyPr/>
          <a:lstStyle/>
          <a:p>
            <a:fld id="{B61BEF0D-F0BB-DE4B-95CE-6DB70DBA9567}" type="datetimeFigureOut">
              <a:rPr lang="en-US" smtClean="0"/>
              <a:pPr/>
              <a:t>9/27/2017</a:t>
            </a:fld>
            <a:endParaRPr lang="en-US" dirty="0"/>
          </a:p>
        </p:txBody>
      </p:sp>
      <p:sp>
        <p:nvSpPr>
          <p:cNvPr id="6" name="Footer Placeholder 5">
            <a:extLst>
              <a:ext uri="{FF2B5EF4-FFF2-40B4-BE49-F238E27FC236}">
                <a16:creationId xmlns:a16="http://schemas.microsoft.com/office/drawing/2014/main" xmlns="" id="{5AF36606-2061-43C5-8663-B5573AADD8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5DADE35E-FA56-441A-BF22-244ADA587AC7}"/>
              </a:ext>
            </a:extLst>
          </p:cNvPr>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7678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25456A4-250F-4B21-82B2-10AF999BE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B46BC82-C263-493B-8715-E796842183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EFE79CC-6039-44D5-8911-2CF2D8BDFF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9/27/2017</a:t>
            </a:fld>
            <a:endParaRPr lang="en-US" dirty="0"/>
          </a:p>
        </p:txBody>
      </p:sp>
      <p:sp>
        <p:nvSpPr>
          <p:cNvPr id="5" name="Footer Placeholder 4">
            <a:extLst>
              <a:ext uri="{FF2B5EF4-FFF2-40B4-BE49-F238E27FC236}">
                <a16:creationId xmlns:a16="http://schemas.microsoft.com/office/drawing/2014/main" xmlns="" id="{A9B6092A-4A35-4EDB-9A22-4A828CFA95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3BB65405-C63E-4669-A99E-A1B411949B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7321233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5FE39F15-3A72-457A-AE9E-D6635EE5767A}"/>
              </a:ext>
            </a:extLst>
          </p:cNvPr>
          <p:cNvSpPr>
            <a:spLocks noGrp="1"/>
          </p:cNvSpPr>
          <p:nvPr>
            <p:ph type="title"/>
          </p:nvPr>
        </p:nvSpPr>
        <p:spPr>
          <a:xfrm>
            <a:off x="839787" y="457200"/>
            <a:ext cx="8101012" cy="1600200"/>
          </a:xfrm>
        </p:spPr>
        <p:txBody>
          <a:bodyPr>
            <a:normAutofit fontScale="90000"/>
          </a:bodyPr>
          <a:lstStyle/>
          <a:p>
            <a:r>
              <a:rPr lang="en-US" sz="4800" dirty="0"/>
              <a:t>Commodity Outlook: September 2017</a:t>
            </a:r>
            <a:br>
              <a:rPr lang="en-US" sz="4800" dirty="0"/>
            </a:br>
            <a:endParaRPr lang="en-US" dirty="0"/>
          </a:p>
        </p:txBody>
      </p:sp>
      <p:sp>
        <p:nvSpPr>
          <p:cNvPr id="14" name="Text Placeholder 13">
            <a:extLst>
              <a:ext uri="{FF2B5EF4-FFF2-40B4-BE49-F238E27FC236}">
                <a16:creationId xmlns:a16="http://schemas.microsoft.com/office/drawing/2014/main" xmlns="" id="{F8977071-6115-4030-A73D-4DDEED4EF627}"/>
              </a:ext>
            </a:extLst>
          </p:cNvPr>
          <p:cNvSpPr>
            <a:spLocks noGrp="1"/>
          </p:cNvSpPr>
          <p:nvPr>
            <p:ph type="body" sz="half" idx="2"/>
          </p:nvPr>
        </p:nvSpPr>
        <p:spPr>
          <a:xfrm>
            <a:off x="839787" y="4726184"/>
            <a:ext cx="6272212" cy="1979416"/>
          </a:xfrm>
        </p:spPr>
        <p:txBody>
          <a:bodyPr>
            <a:noAutofit/>
          </a:bodyPr>
          <a:lstStyle/>
          <a:p>
            <a:r>
              <a:rPr lang="en-US" sz="2000" dirty="0"/>
              <a:t>William George</a:t>
            </a:r>
          </a:p>
          <a:p>
            <a:r>
              <a:rPr lang="en-US" sz="2000" dirty="0"/>
              <a:t>Senior Agriculture Economist</a:t>
            </a:r>
          </a:p>
          <a:p>
            <a:r>
              <a:rPr lang="en-US" sz="2000" dirty="0"/>
              <a:t>U.S. Department of Agriculture</a:t>
            </a:r>
          </a:p>
          <a:p>
            <a:r>
              <a:rPr lang="en-US" sz="2000" dirty="0"/>
              <a:t>	Foreign Agriculture Service</a:t>
            </a:r>
          </a:p>
          <a:p>
            <a:r>
              <a:rPr lang="en-US" sz="2000" dirty="0"/>
              <a:t>	Office of Global Analysis</a:t>
            </a:r>
          </a:p>
        </p:txBody>
      </p:sp>
      <p:sp>
        <p:nvSpPr>
          <p:cNvPr id="5" name="TextBox 4">
            <a:extLst>
              <a:ext uri="{FF2B5EF4-FFF2-40B4-BE49-F238E27FC236}">
                <a16:creationId xmlns:a16="http://schemas.microsoft.com/office/drawing/2014/main" xmlns="" id="{EC6D7D72-2D07-4395-9CE2-5B2FC99F667D}"/>
              </a:ext>
            </a:extLst>
          </p:cNvPr>
          <p:cNvSpPr txBox="1"/>
          <p:nvPr/>
        </p:nvSpPr>
        <p:spPr>
          <a:xfrm>
            <a:off x="7518400" y="1610885"/>
            <a:ext cx="4470400" cy="369332"/>
          </a:xfrm>
          <a:prstGeom prst="rect">
            <a:avLst/>
          </a:prstGeom>
          <a:noFill/>
        </p:spPr>
        <p:txBody>
          <a:bodyPr wrap="square" rtlCol="0">
            <a:spAutoFit/>
          </a:bodyPr>
          <a:lstStyle/>
          <a:p>
            <a:r>
              <a:rPr lang="en-US" b="1" dirty="0"/>
              <a:t>West Central Illinois: July 2017</a:t>
            </a:r>
          </a:p>
        </p:txBody>
      </p:sp>
      <p:pic>
        <p:nvPicPr>
          <p:cNvPr id="16" name="Picture 3">
            <a:extLst>
              <a:ext uri="{FF2B5EF4-FFF2-40B4-BE49-F238E27FC236}">
                <a16:creationId xmlns:a16="http://schemas.microsoft.com/office/drawing/2014/main" xmlns="" id="{81E0B255-6159-42EF-AFA0-357DCE3DDED7}"/>
              </a:ext>
            </a:extLst>
          </p:cNvPr>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221707" y="1795551"/>
            <a:ext cx="7495117" cy="31620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5565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U.S. Soybean Production to Reach New Record on Larger Area and Above Trend Yield</a:t>
            </a:r>
          </a:p>
        </p:txBody>
      </p:sp>
      <p:graphicFrame>
        <p:nvGraphicFramePr>
          <p:cNvPr id="8" name="Object 6">
            <a:extLst>
              <a:ext uri="{FF2B5EF4-FFF2-40B4-BE49-F238E27FC236}">
                <a16:creationId xmlns:a16="http://schemas.microsoft.com/office/drawing/2014/main" xmlns="" id="{042D1EED-1116-423B-9C53-B5A1D75FAE6C}"/>
              </a:ext>
            </a:extLst>
          </p:cNvPr>
          <p:cNvGraphicFramePr>
            <a:graphicFrameLocks noChangeAspect="1"/>
          </p:cNvGraphicFramePr>
          <p:nvPr>
            <p:extLst>
              <p:ext uri="{D42A27DB-BD31-4B8C-83A1-F6EECF244321}">
                <p14:modId xmlns:p14="http://schemas.microsoft.com/office/powerpoint/2010/main" val="3839537961"/>
              </p:ext>
            </p:extLst>
          </p:nvPr>
        </p:nvGraphicFramePr>
        <p:xfrm>
          <a:off x="1369076" y="1871869"/>
          <a:ext cx="9984724" cy="46469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973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813" t="14648" r="12813" b="15430"/>
          <a:stretch/>
        </p:blipFill>
        <p:spPr bwMode="auto">
          <a:xfrm>
            <a:off x="1828800" y="153362"/>
            <a:ext cx="8610600" cy="6476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2011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extLst/>
          </p:nvPr>
        </p:nvPicPr>
        <p:blipFill>
          <a:blip r:embed="rId3"/>
          <a:srcRect/>
          <a:stretch>
            <a:fillRect/>
          </a:stretch>
        </p:blipFill>
        <p:spPr bwMode="auto">
          <a:xfrm>
            <a:off x="2062164" y="381001"/>
            <a:ext cx="8220075" cy="601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USDA_color_logo.jpg"/>
          <p:cNvPicPr>
            <a:picLocks noChangeAspect="1"/>
          </p:cNvPicPr>
          <p:nvPr/>
        </p:nvPicPr>
        <p:blipFill>
          <a:blip r:embed="rId4" cstate="print"/>
          <a:stretch>
            <a:fillRect/>
          </a:stretch>
        </p:blipFill>
        <p:spPr>
          <a:xfrm>
            <a:off x="1600199" y="76200"/>
            <a:ext cx="936048" cy="640080"/>
          </a:xfrm>
          <a:prstGeom prst="rect">
            <a:avLst/>
          </a:prstGeom>
        </p:spPr>
      </p:pic>
      <p:pic>
        <p:nvPicPr>
          <p:cNvPr id="6" name="Picture 5" descr="nass_logo_.jpg"/>
          <p:cNvPicPr>
            <a:picLocks noChangeAspect="1"/>
          </p:cNvPicPr>
          <p:nvPr/>
        </p:nvPicPr>
        <p:blipFill>
          <a:blip r:embed="rId5" cstate="print"/>
          <a:stretch>
            <a:fillRect/>
          </a:stretch>
        </p:blipFill>
        <p:spPr>
          <a:xfrm>
            <a:off x="9862572" y="45720"/>
            <a:ext cx="729229" cy="731520"/>
          </a:xfrm>
          <a:prstGeom prst="rect">
            <a:avLst/>
          </a:prstGeom>
        </p:spPr>
      </p:pic>
      <p:sp>
        <p:nvSpPr>
          <p:cNvPr id="7" name="TextBox 6"/>
          <p:cNvSpPr txBox="1"/>
          <p:nvPr/>
        </p:nvSpPr>
        <p:spPr>
          <a:xfrm>
            <a:off x="9448800" y="6324601"/>
            <a:ext cx="1143000" cy="461665"/>
          </a:xfrm>
          <a:prstGeom prst="rect">
            <a:avLst/>
          </a:prstGeom>
          <a:noFill/>
        </p:spPr>
        <p:txBody>
          <a:bodyPr wrap="square" rtlCol="0">
            <a:spAutoFit/>
          </a:bodyPr>
          <a:lstStyle/>
          <a:p>
            <a:pPr algn="ctr"/>
            <a:r>
              <a:rPr lang="en-US" sz="1200" dirty="0">
                <a:latin typeface="Arial" pitchFamily="34" charset="0"/>
                <a:cs typeface="Arial" pitchFamily="34" charset="0"/>
              </a:rPr>
              <a:t>USDA-NASS</a:t>
            </a:r>
          </a:p>
          <a:p>
            <a:pPr algn="ctr"/>
            <a:r>
              <a:rPr lang="en-US" sz="1200" dirty="0">
                <a:latin typeface="Arial" pitchFamily="34" charset="0"/>
                <a:cs typeface="Arial" pitchFamily="34" charset="0"/>
              </a:rPr>
              <a:t>9-12-17</a:t>
            </a:r>
          </a:p>
        </p:txBody>
      </p:sp>
    </p:spTree>
    <p:extLst>
      <p:ext uri="{BB962C8B-B14F-4D97-AF65-F5344CB8AC3E}">
        <p14:creationId xmlns:p14="http://schemas.microsoft.com/office/powerpoint/2010/main" val="2586121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0" y="76200"/>
            <a:ext cx="8972550" cy="1143000"/>
          </a:xfrm>
        </p:spPr>
        <p:txBody>
          <a:bodyPr>
            <a:normAutofit fontScale="90000"/>
          </a:bodyPr>
          <a:lstStyle/>
          <a:p>
            <a:pPr algn="ctr"/>
            <a:r>
              <a:rPr lang="en-US" dirty="0"/>
              <a:t>U.S. Corn Harvested Area Declines on Slowing Trend</a:t>
            </a:r>
          </a:p>
        </p:txBody>
      </p:sp>
      <p:graphicFrame>
        <p:nvGraphicFramePr>
          <p:cNvPr id="5" name="Chart 4"/>
          <p:cNvGraphicFramePr>
            <a:graphicFrameLocks/>
          </p:cNvGraphicFramePr>
          <p:nvPr>
            <p:extLst>
              <p:ext uri="{D42A27DB-BD31-4B8C-83A1-F6EECF244321}">
                <p14:modId xmlns:p14="http://schemas.microsoft.com/office/powerpoint/2010/main" val="5445433"/>
              </p:ext>
            </p:extLst>
          </p:nvPr>
        </p:nvGraphicFramePr>
        <p:xfrm>
          <a:off x="800100" y="1219200"/>
          <a:ext cx="9886950" cy="5353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1073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5743"/>
          </a:xfrm>
        </p:spPr>
        <p:txBody>
          <a:bodyPr>
            <a:normAutofit/>
          </a:bodyPr>
          <a:lstStyle/>
          <a:p>
            <a:pPr algn="ctr"/>
            <a:r>
              <a:rPr lang="en-US" sz="3600" dirty="0"/>
              <a:t>U.S. Corn Production to Decline with Reduced Yield</a:t>
            </a:r>
          </a:p>
        </p:txBody>
      </p:sp>
      <p:graphicFrame>
        <p:nvGraphicFramePr>
          <p:cNvPr id="7" name="Chart 6"/>
          <p:cNvGraphicFramePr>
            <a:graphicFrameLocks/>
          </p:cNvGraphicFramePr>
          <p:nvPr>
            <p:extLst>
              <p:ext uri="{D42A27DB-BD31-4B8C-83A1-F6EECF244321}">
                <p14:modId xmlns:p14="http://schemas.microsoft.com/office/powerpoint/2010/main" val="975238602"/>
              </p:ext>
            </p:extLst>
          </p:nvPr>
        </p:nvGraphicFramePr>
        <p:xfrm>
          <a:off x="1650609" y="1230868"/>
          <a:ext cx="9144000" cy="5791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0"/>
          <p:cNvSpPr txBox="1"/>
          <p:nvPr/>
        </p:nvSpPr>
        <p:spPr>
          <a:xfrm>
            <a:off x="6555545" y="1994041"/>
            <a:ext cx="1118381" cy="369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dirty="0"/>
              <a:t>Drought</a:t>
            </a:r>
          </a:p>
        </p:txBody>
      </p:sp>
      <p:cxnSp>
        <p:nvCxnSpPr>
          <p:cNvPr id="6" name="Straight Arrow Connector 5"/>
          <p:cNvCxnSpPr>
            <a:cxnSpLocks/>
          </p:cNvCxnSpPr>
          <p:nvPr/>
        </p:nvCxnSpPr>
        <p:spPr>
          <a:xfrm>
            <a:off x="7287065" y="2363372"/>
            <a:ext cx="464233" cy="13786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41976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662" t="14732" r="13572" b="15919"/>
          <a:stretch/>
        </p:blipFill>
        <p:spPr bwMode="auto">
          <a:xfrm>
            <a:off x="1752601" y="228600"/>
            <a:ext cx="8460179" cy="6362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0879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extLst/>
          </p:nvPr>
        </p:nvPicPr>
        <p:blipFill>
          <a:blip r:embed="rId3"/>
          <a:srcRect/>
          <a:stretch>
            <a:fillRect/>
          </a:stretch>
        </p:blipFill>
        <p:spPr bwMode="auto">
          <a:xfrm>
            <a:off x="1981200" y="423864"/>
            <a:ext cx="8229600" cy="601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USDA_color_logo.jpg"/>
          <p:cNvPicPr>
            <a:picLocks noChangeAspect="1"/>
          </p:cNvPicPr>
          <p:nvPr/>
        </p:nvPicPr>
        <p:blipFill>
          <a:blip r:embed="rId4" cstate="print"/>
          <a:stretch>
            <a:fillRect/>
          </a:stretch>
        </p:blipFill>
        <p:spPr>
          <a:xfrm>
            <a:off x="1600199" y="76200"/>
            <a:ext cx="936048" cy="640080"/>
          </a:xfrm>
          <a:prstGeom prst="rect">
            <a:avLst/>
          </a:prstGeom>
        </p:spPr>
      </p:pic>
      <p:pic>
        <p:nvPicPr>
          <p:cNvPr id="6" name="Picture 5" descr="nass_logo_.jpg"/>
          <p:cNvPicPr>
            <a:picLocks noChangeAspect="1"/>
          </p:cNvPicPr>
          <p:nvPr/>
        </p:nvPicPr>
        <p:blipFill>
          <a:blip r:embed="rId5" cstate="print"/>
          <a:stretch>
            <a:fillRect/>
          </a:stretch>
        </p:blipFill>
        <p:spPr>
          <a:xfrm>
            <a:off x="9862572" y="45720"/>
            <a:ext cx="729229" cy="731520"/>
          </a:xfrm>
          <a:prstGeom prst="rect">
            <a:avLst/>
          </a:prstGeom>
        </p:spPr>
      </p:pic>
      <p:sp>
        <p:nvSpPr>
          <p:cNvPr id="7" name="TextBox 6"/>
          <p:cNvSpPr txBox="1"/>
          <p:nvPr/>
        </p:nvSpPr>
        <p:spPr>
          <a:xfrm>
            <a:off x="9448800" y="6324601"/>
            <a:ext cx="1143000" cy="461665"/>
          </a:xfrm>
          <a:prstGeom prst="rect">
            <a:avLst/>
          </a:prstGeom>
          <a:noFill/>
        </p:spPr>
        <p:txBody>
          <a:bodyPr wrap="square" rtlCol="0">
            <a:spAutoFit/>
          </a:bodyPr>
          <a:lstStyle/>
          <a:p>
            <a:pPr algn="ctr"/>
            <a:r>
              <a:rPr lang="en-US" sz="1200" dirty="0">
                <a:latin typeface="Arial" pitchFamily="34" charset="0"/>
                <a:cs typeface="Arial" pitchFamily="34" charset="0"/>
              </a:rPr>
              <a:t>USDA-NASS</a:t>
            </a:r>
          </a:p>
          <a:p>
            <a:pPr algn="ctr"/>
            <a:r>
              <a:rPr lang="en-US" sz="1200" dirty="0">
                <a:latin typeface="Arial" pitchFamily="34" charset="0"/>
                <a:cs typeface="Arial" pitchFamily="34" charset="0"/>
              </a:rPr>
              <a:t>9-12-17</a:t>
            </a:r>
          </a:p>
        </p:txBody>
      </p:sp>
      <p:sp>
        <p:nvSpPr>
          <p:cNvPr id="8" name="Oval 7"/>
          <p:cNvSpPr/>
          <p:nvPr/>
        </p:nvSpPr>
        <p:spPr>
          <a:xfrm>
            <a:off x="7162800" y="2286000"/>
            <a:ext cx="1371600" cy="5334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144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189" y="274638"/>
            <a:ext cx="8995611" cy="639762"/>
          </a:xfrm>
        </p:spPr>
        <p:txBody>
          <a:bodyPr>
            <a:normAutofit fontScale="90000"/>
          </a:bodyPr>
          <a:lstStyle/>
          <a:p>
            <a:pPr algn="ctr"/>
            <a:r>
              <a:rPr lang="en-US" dirty="0"/>
              <a:t>U.S. Wheat Harvested Area Trending Lower</a:t>
            </a:r>
          </a:p>
        </p:txBody>
      </p:sp>
      <p:graphicFrame>
        <p:nvGraphicFramePr>
          <p:cNvPr id="4" name="Chart 3"/>
          <p:cNvGraphicFramePr>
            <a:graphicFrameLocks/>
          </p:cNvGraphicFramePr>
          <p:nvPr>
            <p:extLst>
              <p:ext uri="{D42A27DB-BD31-4B8C-83A1-F6EECF244321}">
                <p14:modId xmlns:p14="http://schemas.microsoft.com/office/powerpoint/2010/main" val="1534420292"/>
              </p:ext>
            </p:extLst>
          </p:nvPr>
        </p:nvGraphicFramePr>
        <p:xfrm>
          <a:off x="974558" y="762000"/>
          <a:ext cx="9693442" cy="609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7311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0358" y="0"/>
            <a:ext cx="8795084" cy="1143000"/>
          </a:xfrm>
        </p:spPr>
        <p:txBody>
          <a:bodyPr>
            <a:normAutofit/>
          </a:bodyPr>
          <a:lstStyle/>
          <a:p>
            <a:r>
              <a:rPr lang="en-US" sz="3800" dirty="0"/>
              <a:t>Wheat Production and Yield Decline in 2017</a:t>
            </a:r>
          </a:p>
        </p:txBody>
      </p:sp>
      <p:graphicFrame>
        <p:nvGraphicFramePr>
          <p:cNvPr id="5" name="Chart 4"/>
          <p:cNvGraphicFramePr>
            <a:graphicFrameLocks/>
          </p:cNvGraphicFramePr>
          <p:nvPr>
            <p:extLst>
              <p:ext uri="{D42A27DB-BD31-4B8C-83A1-F6EECF244321}">
                <p14:modId xmlns:p14="http://schemas.microsoft.com/office/powerpoint/2010/main" val="1747044311"/>
              </p:ext>
            </p:extLst>
          </p:nvPr>
        </p:nvGraphicFramePr>
        <p:xfrm>
          <a:off x="1524000" y="806116"/>
          <a:ext cx="9144000" cy="60518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2099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6954CF-A6AD-47F0-9EC6-0AEF20BF9A4E}"/>
              </a:ext>
            </a:extLst>
          </p:cNvPr>
          <p:cNvSpPr>
            <a:spLocks noGrp="1"/>
          </p:cNvSpPr>
          <p:nvPr>
            <p:ph type="title"/>
          </p:nvPr>
        </p:nvSpPr>
        <p:spPr/>
        <p:txBody>
          <a:bodyPr/>
          <a:lstStyle/>
          <a:p>
            <a:r>
              <a:rPr lang="en-US" dirty="0"/>
              <a:t>Wheat Yields and Production Fall in 2017</a:t>
            </a:r>
          </a:p>
        </p:txBody>
      </p:sp>
      <p:pic>
        <p:nvPicPr>
          <p:cNvPr id="5" name="Content Placeholder 4">
            <a:extLst>
              <a:ext uri="{FF2B5EF4-FFF2-40B4-BE49-F238E27FC236}">
                <a16:creationId xmlns:a16="http://schemas.microsoft.com/office/drawing/2014/main" xmlns="" id="{38FE5DB0-F066-4548-B9D9-F98A56A7CBFA}"/>
              </a:ext>
            </a:extLst>
          </p:cNvPr>
          <p:cNvPicPr>
            <a:picLocks noGrp="1" noChangeAspect="1"/>
          </p:cNvPicPr>
          <p:nvPr>
            <p:ph idx="1"/>
          </p:nvPr>
        </p:nvPicPr>
        <p:blipFill>
          <a:blip r:embed="rId3"/>
          <a:stretch>
            <a:fillRect/>
          </a:stretch>
        </p:blipFill>
        <p:spPr>
          <a:xfrm>
            <a:off x="1603633" y="1816768"/>
            <a:ext cx="8424512" cy="4680285"/>
          </a:xfrm>
          <a:prstGeom prst="rect">
            <a:avLst/>
          </a:prstGeom>
        </p:spPr>
      </p:pic>
    </p:spTree>
    <p:extLst>
      <p:ext uri="{BB962C8B-B14F-4D97-AF65-F5344CB8AC3E}">
        <p14:creationId xmlns:p14="http://schemas.microsoft.com/office/powerpoint/2010/main" val="212625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Commodity Outlooks are all about Looking Forward ……</a:t>
            </a:r>
          </a:p>
        </p:txBody>
      </p:sp>
      <p:pic>
        <p:nvPicPr>
          <p:cNvPr id="2052" name="Picture 4"/>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2129" b="2129"/>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a:extLst>
              <a:ext uri="{FF2B5EF4-FFF2-40B4-BE49-F238E27FC236}">
                <a16:creationId xmlns:a16="http://schemas.microsoft.com/office/drawing/2014/main" xmlns="" id="{8F5694AF-C268-4AEF-8FFE-393C84E37DBB}"/>
              </a:ext>
            </a:extLst>
          </p:cNvPr>
          <p:cNvSpPr>
            <a:spLocks noGrp="1"/>
          </p:cNvSpPr>
          <p:nvPr>
            <p:ph type="body" sz="half" idx="2"/>
          </p:nvPr>
        </p:nvSpPr>
        <p:spPr/>
        <p:txBody>
          <a:bodyPr>
            <a:normAutofit/>
          </a:bodyPr>
          <a:lstStyle/>
          <a:p>
            <a:pPr algn="r"/>
            <a:r>
              <a:rPr lang="en-US" sz="2400" dirty="0"/>
              <a:t>….. The Trick is Determining where the Market is Going</a:t>
            </a:r>
          </a:p>
        </p:txBody>
      </p:sp>
    </p:spTree>
    <p:extLst>
      <p:ext uri="{BB962C8B-B14F-4D97-AF65-F5344CB8AC3E}">
        <p14:creationId xmlns:p14="http://schemas.microsoft.com/office/powerpoint/2010/main" val="786996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519AA0E-315A-4C80-A02A-1226993A6E8D}"/>
              </a:ext>
            </a:extLst>
          </p:cNvPr>
          <p:cNvSpPr>
            <a:spLocks noGrp="1"/>
          </p:cNvSpPr>
          <p:nvPr>
            <p:ph type="title"/>
          </p:nvPr>
        </p:nvSpPr>
        <p:spPr>
          <a:xfrm>
            <a:off x="1154956" y="4800587"/>
            <a:ext cx="8825657" cy="566738"/>
          </a:xfrm>
        </p:spPr>
        <p:txBody>
          <a:bodyPr/>
          <a:lstStyle/>
          <a:p>
            <a:r>
              <a:rPr lang="en-US" dirty="0"/>
              <a:t>Where does this take us into 2017/18?</a:t>
            </a:r>
          </a:p>
        </p:txBody>
      </p:sp>
      <p:pic>
        <p:nvPicPr>
          <p:cNvPr id="8" name="Picture Placeholder 7">
            <a:extLst>
              <a:ext uri="{FF2B5EF4-FFF2-40B4-BE49-F238E27FC236}">
                <a16:creationId xmlns:a16="http://schemas.microsoft.com/office/drawing/2014/main" xmlns="" id="{61BCAF23-EC1F-4143-B6FF-381FCE13EFE4}"/>
              </a:ext>
            </a:extLst>
          </p:cNvPr>
          <p:cNvPicPr>
            <a:picLocks noGrp="1" noChangeAspect="1"/>
          </p:cNvPicPr>
          <p:nvPr>
            <p:ph type="pic" idx="1"/>
          </p:nvPr>
        </p:nvPicPr>
        <p:blipFill>
          <a:blip r:embed="rId3"/>
          <a:srcRect t="10298" b="10298"/>
          <a:stretch>
            <a:fillRect/>
          </a:stretch>
        </p:blipFill>
        <p:spPr>
          <a:xfrm>
            <a:off x="1154955" y="685799"/>
            <a:ext cx="9975016" cy="4114788"/>
          </a:xfrm>
        </p:spPr>
      </p:pic>
      <p:sp>
        <p:nvSpPr>
          <p:cNvPr id="6" name="Text Placeholder 5">
            <a:extLst>
              <a:ext uri="{FF2B5EF4-FFF2-40B4-BE49-F238E27FC236}">
                <a16:creationId xmlns:a16="http://schemas.microsoft.com/office/drawing/2014/main" xmlns="" id="{9AFA69D5-4883-4DA6-B62C-3FB09719F994}"/>
              </a:ext>
            </a:extLst>
          </p:cNvPr>
          <p:cNvSpPr>
            <a:spLocks noGrp="1"/>
          </p:cNvSpPr>
          <p:nvPr>
            <p:ph type="body" sz="half" idx="2"/>
          </p:nvPr>
        </p:nvSpPr>
        <p:spPr/>
        <p:txBody>
          <a:bodyPr>
            <a:normAutofit/>
          </a:bodyPr>
          <a:lstStyle/>
          <a:p>
            <a:pPr algn="r"/>
            <a:r>
              <a:rPr lang="en-US" sz="2400" dirty="0"/>
              <a:t> Lets look at each commodity separately</a:t>
            </a:r>
          </a:p>
        </p:txBody>
      </p:sp>
    </p:spTree>
    <p:extLst>
      <p:ext uri="{BB962C8B-B14F-4D97-AF65-F5344CB8AC3E}">
        <p14:creationId xmlns:p14="http://schemas.microsoft.com/office/powerpoint/2010/main" val="1409996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74EE0B-E91A-479C-AF7F-CC937E53F180}"/>
              </a:ext>
            </a:extLst>
          </p:cNvPr>
          <p:cNvSpPr>
            <a:spLocks noGrp="1"/>
          </p:cNvSpPr>
          <p:nvPr>
            <p:ph type="title"/>
          </p:nvPr>
        </p:nvSpPr>
        <p:spPr/>
        <p:txBody>
          <a:bodyPr/>
          <a:lstStyle/>
          <a:p>
            <a:r>
              <a:rPr lang="en-US" dirty="0"/>
              <a:t>Record Soybean Stocks to Continue into 2018</a:t>
            </a:r>
          </a:p>
        </p:txBody>
      </p:sp>
      <p:graphicFrame>
        <p:nvGraphicFramePr>
          <p:cNvPr id="4" name="Content Placeholder 3">
            <a:extLst>
              <a:ext uri="{FF2B5EF4-FFF2-40B4-BE49-F238E27FC236}">
                <a16:creationId xmlns:a16="http://schemas.microsoft.com/office/drawing/2014/main" xmlns="" id="{00000000-0008-0000-0300-000010000000}"/>
              </a:ext>
            </a:extLst>
          </p:cNvPr>
          <p:cNvGraphicFramePr>
            <a:graphicFrameLocks noGrp="1"/>
          </p:cNvGraphicFramePr>
          <p:nvPr>
            <p:ph idx="1"/>
            <p:extLst>
              <p:ext uri="{D42A27DB-BD31-4B8C-83A1-F6EECF244321}">
                <p14:modId xmlns:p14="http://schemas.microsoft.com/office/powerpoint/2010/main" val="3776443881"/>
              </p:ext>
            </p:extLst>
          </p:nvPr>
        </p:nvGraphicFramePr>
        <p:xfrm>
          <a:off x="838200" y="1443789"/>
          <a:ext cx="10515600" cy="47331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6405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7B6ED3-608B-46F2-A24C-B7C67C877626}"/>
              </a:ext>
            </a:extLst>
          </p:cNvPr>
          <p:cNvSpPr>
            <a:spLocks noGrp="1"/>
          </p:cNvSpPr>
          <p:nvPr>
            <p:ph type="title"/>
          </p:nvPr>
        </p:nvSpPr>
        <p:spPr>
          <a:xfrm>
            <a:off x="838200" y="365126"/>
            <a:ext cx="10515600" cy="930276"/>
          </a:xfrm>
        </p:spPr>
        <p:txBody>
          <a:bodyPr>
            <a:normAutofit fontScale="90000"/>
          </a:bodyPr>
          <a:lstStyle/>
          <a:p>
            <a:r>
              <a:rPr lang="en-US" dirty="0"/>
              <a:t>Current Exporter Stocks Remain High…</a:t>
            </a:r>
            <a:br>
              <a:rPr lang="en-US" dirty="0"/>
            </a:br>
            <a:r>
              <a:rPr lang="en-US" dirty="0"/>
              <a:t>	…Stocks to Use Comparable to 2011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8024830"/>
              </p:ext>
            </p:extLst>
          </p:nvPr>
        </p:nvGraphicFramePr>
        <p:xfrm>
          <a:off x="838200" y="1295401"/>
          <a:ext cx="10515600" cy="4881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5934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C8120-EDE5-492F-A69C-6FBEA6EC43DE}"/>
              </a:ext>
            </a:extLst>
          </p:cNvPr>
          <p:cNvSpPr>
            <a:spLocks noGrp="1"/>
          </p:cNvSpPr>
          <p:nvPr>
            <p:ph type="title"/>
          </p:nvPr>
        </p:nvSpPr>
        <p:spPr/>
        <p:txBody>
          <a:bodyPr/>
          <a:lstStyle/>
          <a:p>
            <a:pPr algn="ctr"/>
            <a:r>
              <a:rPr lang="en-US" dirty="0"/>
              <a:t>Current and Forecast U.S Farm Prices Comparable to 2010</a:t>
            </a:r>
          </a:p>
        </p:txBody>
      </p:sp>
      <p:graphicFrame>
        <p:nvGraphicFramePr>
          <p:cNvPr id="5" name="Content Placeholder 4">
            <a:extLst>
              <a:ext uri="{FF2B5EF4-FFF2-40B4-BE49-F238E27FC236}">
                <a16:creationId xmlns:a16="http://schemas.microsoft.com/office/drawing/2014/main" xmlns="" id="{1A4B6C51-051D-4E5E-A796-4428C2F0A491}"/>
              </a:ext>
            </a:extLst>
          </p:cNvPr>
          <p:cNvGraphicFramePr>
            <a:graphicFrameLocks noGrp="1"/>
          </p:cNvGraphicFramePr>
          <p:nvPr>
            <p:ph idx="1"/>
            <p:extLst>
              <p:ext uri="{D42A27DB-BD31-4B8C-83A1-F6EECF244321}">
                <p14:modId xmlns:p14="http://schemas.microsoft.com/office/powerpoint/2010/main" val="13443889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6033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China’s Demand Drives Imports </a:t>
            </a:r>
          </a:p>
        </p:txBody>
      </p:sp>
      <p:graphicFrame>
        <p:nvGraphicFramePr>
          <p:cNvPr id="5" name="Content Placeholder 4">
            <a:extLst>
              <a:ext uri="{FF2B5EF4-FFF2-40B4-BE49-F238E27FC236}">
                <a16:creationId xmlns:a16="http://schemas.microsoft.com/office/drawing/2014/main" xmlns="" id="{00000000-0008-0000-0300-000007000000}"/>
              </a:ext>
            </a:extLst>
          </p:cNvPr>
          <p:cNvGraphicFramePr>
            <a:graphicFrameLocks noGrp="1"/>
          </p:cNvGraphicFramePr>
          <p:nvPr>
            <p:ph idx="1"/>
            <p:extLst>
              <p:ext uri="{D42A27DB-BD31-4B8C-83A1-F6EECF244321}">
                <p14:modId xmlns:p14="http://schemas.microsoft.com/office/powerpoint/2010/main" val="2847196149"/>
              </p:ext>
            </p:extLst>
          </p:nvPr>
        </p:nvGraphicFramePr>
        <p:xfrm>
          <a:off x="838200" y="1469036"/>
          <a:ext cx="10515600" cy="47079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399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F959F4-F9DB-4713-A6E5-305C1887D65F}"/>
              </a:ext>
            </a:extLst>
          </p:cNvPr>
          <p:cNvSpPr>
            <a:spLocks noGrp="1"/>
          </p:cNvSpPr>
          <p:nvPr>
            <p:ph type="title"/>
          </p:nvPr>
        </p:nvSpPr>
        <p:spPr/>
        <p:txBody>
          <a:bodyPr>
            <a:normAutofit/>
          </a:bodyPr>
          <a:lstStyle/>
          <a:p>
            <a:pPr algn="ctr"/>
            <a:r>
              <a:rPr lang="en-US" dirty="0"/>
              <a:t>Soybean Trade Eclipses Meal in Consumption Growth</a:t>
            </a:r>
          </a:p>
        </p:txBody>
      </p:sp>
      <p:graphicFrame>
        <p:nvGraphicFramePr>
          <p:cNvPr id="4" name="Content Placeholder 3">
            <a:extLst>
              <a:ext uri="{FF2B5EF4-FFF2-40B4-BE49-F238E27FC236}">
                <a16:creationId xmlns:a16="http://schemas.microsoft.com/office/drawing/2014/main" xmlns="" id="{8EDBF7F0-C553-47CF-8D83-D375B141B4F7}"/>
              </a:ext>
            </a:extLst>
          </p:cNvPr>
          <p:cNvGraphicFramePr>
            <a:graphicFrameLocks noGrp="1"/>
          </p:cNvGraphicFramePr>
          <p:nvPr>
            <p:ph idx="1"/>
            <p:extLst/>
          </p:nvPr>
        </p:nvGraphicFramePr>
        <p:xfrm>
          <a:off x="2018088" y="1524000"/>
          <a:ext cx="7631112" cy="47291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16346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Import Growth Accelerates</a:t>
            </a:r>
          </a:p>
        </p:txBody>
      </p:sp>
      <p:graphicFrame>
        <p:nvGraphicFramePr>
          <p:cNvPr id="5" name="Content Placeholder 4">
            <a:extLst>
              <a:ext uri="{FF2B5EF4-FFF2-40B4-BE49-F238E27FC236}">
                <a16:creationId xmlns:a16="http://schemas.microsoft.com/office/drawing/2014/main" xmlns="" id="{00000000-0008-0000-0300-000008000000}"/>
              </a:ext>
            </a:extLst>
          </p:cNvPr>
          <p:cNvGraphicFramePr>
            <a:graphicFrameLocks noGrp="1"/>
          </p:cNvGraphicFramePr>
          <p:nvPr>
            <p:ph idx="1"/>
            <p:extLst>
              <p:ext uri="{D42A27DB-BD31-4B8C-83A1-F6EECF244321}">
                <p14:modId xmlns:p14="http://schemas.microsoft.com/office/powerpoint/2010/main" val="4281711074"/>
              </p:ext>
            </p:extLst>
          </p:nvPr>
        </p:nvGraphicFramePr>
        <p:xfrm>
          <a:off x="838200" y="1439056"/>
          <a:ext cx="10515600" cy="47379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5454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Consumption Growth Mirrors Trade</a:t>
            </a:r>
            <a:br>
              <a:rPr lang="en-US" dirty="0"/>
            </a:br>
            <a:r>
              <a:rPr lang="en-US" dirty="0"/>
              <a:t>Adds to Total Demand</a:t>
            </a:r>
          </a:p>
        </p:txBody>
      </p:sp>
      <p:graphicFrame>
        <p:nvGraphicFramePr>
          <p:cNvPr id="5" name="Content Placeholder 4">
            <a:extLst>
              <a:ext uri="{FF2B5EF4-FFF2-40B4-BE49-F238E27FC236}">
                <a16:creationId xmlns:a16="http://schemas.microsoft.com/office/drawing/2014/main" xmlns="" id="{00000000-0008-0000-0300-000009000000}"/>
              </a:ext>
            </a:extLst>
          </p:cNvPr>
          <p:cNvGraphicFramePr>
            <a:graphicFrameLocks noGrp="1"/>
          </p:cNvGraphicFramePr>
          <p:nvPr>
            <p:ph idx="1"/>
            <p:extLst>
              <p:ext uri="{D42A27DB-BD31-4B8C-83A1-F6EECF244321}">
                <p14:modId xmlns:p14="http://schemas.microsoft.com/office/powerpoint/2010/main" val="176816882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2787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ABFE6D-A9FD-4084-AAB9-F01D40A1658C}"/>
              </a:ext>
            </a:extLst>
          </p:cNvPr>
          <p:cNvSpPr>
            <a:spLocks noGrp="1"/>
          </p:cNvSpPr>
          <p:nvPr>
            <p:ph type="title"/>
          </p:nvPr>
        </p:nvSpPr>
        <p:spPr/>
        <p:txBody>
          <a:bodyPr>
            <a:normAutofit/>
          </a:bodyPr>
          <a:lstStyle/>
          <a:p>
            <a:r>
              <a:rPr lang="en-US" sz="4000" dirty="0"/>
              <a:t>Exports Set Records Every Year in Brazil and U.S.</a:t>
            </a:r>
          </a:p>
        </p:txBody>
      </p:sp>
      <p:graphicFrame>
        <p:nvGraphicFramePr>
          <p:cNvPr id="5" name="Content Placeholder 4">
            <a:extLst>
              <a:ext uri="{FF2B5EF4-FFF2-40B4-BE49-F238E27FC236}">
                <a16:creationId xmlns:a16="http://schemas.microsoft.com/office/drawing/2014/main" xmlns="" id="{00000000-0008-0000-0300-000004000000}"/>
              </a:ext>
            </a:extLst>
          </p:cNvPr>
          <p:cNvGraphicFramePr>
            <a:graphicFrameLocks noGrp="1"/>
          </p:cNvGraphicFramePr>
          <p:nvPr>
            <p:ph idx="1"/>
            <p:extLst>
              <p:ext uri="{D42A27DB-BD31-4B8C-83A1-F6EECF244321}">
                <p14:modId xmlns:p14="http://schemas.microsoft.com/office/powerpoint/2010/main" val="122078847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2321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752101-A9CD-40C9-A7AE-526283919A95}"/>
              </a:ext>
            </a:extLst>
          </p:cNvPr>
          <p:cNvSpPr>
            <a:spLocks noGrp="1"/>
          </p:cNvSpPr>
          <p:nvPr>
            <p:ph type="title"/>
          </p:nvPr>
        </p:nvSpPr>
        <p:spPr/>
        <p:txBody>
          <a:bodyPr>
            <a:normAutofit/>
          </a:bodyPr>
          <a:lstStyle/>
          <a:p>
            <a:pPr algn="ctr"/>
            <a:r>
              <a:rPr lang="en-US" sz="3800" dirty="0"/>
              <a:t>Exports from Other Markets Fail to Match U.S. and Brazil Growth</a:t>
            </a:r>
          </a:p>
        </p:txBody>
      </p:sp>
      <p:graphicFrame>
        <p:nvGraphicFramePr>
          <p:cNvPr id="6" name="Content Placeholder 5">
            <a:extLst>
              <a:ext uri="{FF2B5EF4-FFF2-40B4-BE49-F238E27FC236}">
                <a16:creationId xmlns:a16="http://schemas.microsoft.com/office/drawing/2014/main" xmlns="" id="{00000000-0008-0000-0300-000003000000}"/>
              </a:ext>
            </a:extLst>
          </p:cNvPr>
          <p:cNvGraphicFramePr>
            <a:graphicFrameLocks noGrp="1"/>
          </p:cNvGraphicFramePr>
          <p:nvPr>
            <p:ph idx="1"/>
            <p:extLst>
              <p:ext uri="{D42A27DB-BD31-4B8C-83A1-F6EECF244321}">
                <p14:modId xmlns:p14="http://schemas.microsoft.com/office/powerpoint/2010/main" val="159524408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686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1A388D-395F-4140-B713-18CF22A3DDFA}"/>
              </a:ext>
            </a:extLst>
          </p:cNvPr>
          <p:cNvSpPr>
            <a:spLocks noGrp="1"/>
          </p:cNvSpPr>
          <p:nvPr>
            <p:ph type="title"/>
          </p:nvPr>
        </p:nvSpPr>
        <p:spPr/>
        <p:txBody>
          <a:bodyPr/>
          <a:lstStyle/>
          <a:p>
            <a:pPr algn="ctr"/>
            <a:r>
              <a:rPr lang="en-US" dirty="0"/>
              <a:t>Record U.S. Soy Plantings and Brazil Harvest Send Soybean Price Lower</a:t>
            </a:r>
          </a:p>
        </p:txBody>
      </p:sp>
      <p:graphicFrame>
        <p:nvGraphicFramePr>
          <p:cNvPr id="6" name="Content Placeholder 5">
            <a:extLst>
              <a:ext uri="{FF2B5EF4-FFF2-40B4-BE49-F238E27FC236}">
                <a16:creationId xmlns:a16="http://schemas.microsoft.com/office/drawing/2014/main" xmlns="" id="{05704F16-B2EA-490D-AADC-EAEA3DDA44A1}"/>
              </a:ext>
            </a:extLst>
          </p:cNvPr>
          <p:cNvGraphicFramePr>
            <a:graphicFrameLocks noGrp="1"/>
          </p:cNvGraphicFramePr>
          <p:nvPr>
            <p:ph idx="1"/>
            <p:extLst>
              <p:ext uri="{D42A27DB-BD31-4B8C-83A1-F6EECF244321}">
                <p14:modId xmlns:p14="http://schemas.microsoft.com/office/powerpoint/2010/main" val="157704083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xmlns="" id="{D2BF035B-3BC7-4CB8-947E-DC7C242AA339}"/>
              </a:ext>
            </a:extLst>
          </p:cNvPr>
          <p:cNvSpPr txBox="1"/>
          <p:nvPr/>
        </p:nvSpPr>
        <p:spPr>
          <a:xfrm>
            <a:off x="4257207" y="4122295"/>
            <a:ext cx="1364104" cy="461665"/>
          </a:xfrm>
          <a:prstGeom prst="rect">
            <a:avLst/>
          </a:prstGeom>
          <a:noFill/>
        </p:spPr>
        <p:txBody>
          <a:bodyPr wrap="square" rtlCol="0">
            <a:spAutoFit/>
          </a:bodyPr>
          <a:lstStyle/>
          <a:p>
            <a:r>
              <a:rPr lang="en-US" sz="1200" dirty="0"/>
              <a:t>Brazil Soybean Harvest</a:t>
            </a:r>
          </a:p>
        </p:txBody>
      </p:sp>
      <p:sp>
        <p:nvSpPr>
          <p:cNvPr id="8" name="TextBox 7">
            <a:extLst>
              <a:ext uri="{FF2B5EF4-FFF2-40B4-BE49-F238E27FC236}">
                <a16:creationId xmlns:a16="http://schemas.microsoft.com/office/drawing/2014/main" xmlns="" id="{1DFE5CCA-406C-46E4-AF7F-641B7F71E89E}"/>
              </a:ext>
            </a:extLst>
          </p:cNvPr>
          <p:cNvSpPr txBox="1"/>
          <p:nvPr/>
        </p:nvSpPr>
        <p:spPr>
          <a:xfrm>
            <a:off x="5426439" y="4583960"/>
            <a:ext cx="1229194" cy="461665"/>
          </a:xfrm>
          <a:prstGeom prst="rect">
            <a:avLst/>
          </a:prstGeom>
          <a:noFill/>
        </p:spPr>
        <p:txBody>
          <a:bodyPr wrap="square" rtlCol="0">
            <a:spAutoFit/>
          </a:bodyPr>
          <a:lstStyle/>
          <a:p>
            <a:r>
              <a:rPr lang="en-US" sz="1200" dirty="0"/>
              <a:t>March USDA Intentions</a:t>
            </a:r>
          </a:p>
        </p:txBody>
      </p:sp>
      <p:cxnSp>
        <p:nvCxnSpPr>
          <p:cNvPr id="10" name="Straight Arrow Connector 9">
            <a:extLst>
              <a:ext uri="{FF2B5EF4-FFF2-40B4-BE49-F238E27FC236}">
                <a16:creationId xmlns:a16="http://schemas.microsoft.com/office/drawing/2014/main" xmlns="" id="{DE123B80-D8AB-49E7-8606-377F9EB3F112}"/>
              </a:ext>
            </a:extLst>
          </p:cNvPr>
          <p:cNvCxnSpPr/>
          <p:nvPr/>
        </p:nvCxnSpPr>
        <p:spPr>
          <a:xfrm flipV="1">
            <a:off x="6340839" y="4583960"/>
            <a:ext cx="314794" cy="23083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787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62800" y="274638"/>
            <a:ext cx="3048000" cy="1782762"/>
          </a:xfrm>
        </p:spPr>
        <p:txBody>
          <a:bodyPr>
            <a:normAutofit/>
          </a:bodyPr>
          <a:lstStyle/>
          <a:p>
            <a:r>
              <a:rPr lang="en-US" sz="3200" dirty="0"/>
              <a:t>Producers have Many On-Farm Storage Options</a:t>
            </a:r>
          </a:p>
        </p:txBody>
      </p:sp>
      <p:pic>
        <p:nvPicPr>
          <p:cNvPr id="4098"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524000" y="1"/>
            <a:ext cx="5562600" cy="5044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5334696" y="2819970"/>
            <a:ext cx="5333305" cy="4047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xmlns="" id="{94E08A64-B58D-4C9A-AA17-C6A6D125EA30}"/>
              </a:ext>
            </a:extLst>
          </p:cNvPr>
          <p:cNvSpPr txBox="1"/>
          <p:nvPr/>
        </p:nvSpPr>
        <p:spPr>
          <a:xfrm>
            <a:off x="1600201" y="5181600"/>
            <a:ext cx="3734495" cy="1569660"/>
          </a:xfrm>
          <a:prstGeom prst="rect">
            <a:avLst/>
          </a:prstGeom>
          <a:noFill/>
        </p:spPr>
        <p:txBody>
          <a:bodyPr wrap="square" rtlCol="0">
            <a:spAutoFit/>
          </a:bodyPr>
          <a:lstStyle/>
          <a:p>
            <a:r>
              <a:rPr lang="en-US" sz="3200" dirty="0"/>
              <a:t>Grain Bins and Silo Bags are found on many Farms</a:t>
            </a:r>
          </a:p>
        </p:txBody>
      </p:sp>
    </p:spTree>
    <p:extLst>
      <p:ext uri="{BB962C8B-B14F-4D97-AF65-F5344CB8AC3E}">
        <p14:creationId xmlns:p14="http://schemas.microsoft.com/office/powerpoint/2010/main" val="1731978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999D44-F8B4-4DBB-A5E7-F0A944A6A798}"/>
              </a:ext>
            </a:extLst>
          </p:cNvPr>
          <p:cNvSpPr>
            <a:spLocks noGrp="1"/>
          </p:cNvSpPr>
          <p:nvPr>
            <p:ph type="title"/>
          </p:nvPr>
        </p:nvSpPr>
        <p:spPr>
          <a:xfrm>
            <a:off x="838200" y="365125"/>
            <a:ext cx="10515600" cy="1174917"/>
          </a:xfrm>
        </p:spPr>
        <p:txBody>
          <a:bodyPr>
            <a:normAutofit/>
          </a:bodyPr>
          <a:lstStyle/>
          <a:p>
            <a:pPr algn="ctr"/>
            <a:r>
              <a:rPr lang="en-US" sz="4000" dirty="0"/>
              <a:t>South American Producers Facing Sticker Shock</a:t>
            </a:r>
          </a:p>
        </p:txBody>
      </p:sp>
      <p:graphicFrame>
        <p:nvGraphicFramePr>
          <p:cNvPr id="4" name="Content Placeholder 3">
            <a:extLst>
              <a:ext uri="{FF2B5EF4-FFF2-40B4-BE49-F238E27FC236}">
                <a16:creationId xmlns:a16="http://schemas.microsoft.com/office/drawing/2014/main" xmlns="" id="{017CF086-E79A-4E46-99F3-B50E20AD7959}"/>
              </a:ext>
            </a:extLst>
          </p:cNvPr>
          <p:cNvGraphicFramePr>
            <a:graphicFrameLocks noGrp="1"/>
          </p:cNvGraphicFramePr>
          <p:nvPr>
            <p:ph idx="1"/>
            <p:extLst>
              <p:ext uri="{D42A27DB-BD31-4B8C-83A1-F6EECF244321}">
                <p14:modId xmlns:p14="http://schemas.microsoft.com/office/powerpoint/2010/main" val="3077022269"/>
              </p:ext>
            </p:extLst>
          </p:nvPr>
        </p:nvGraphicFramePr>
        <p:xfrm>
          <a:off x="838200" y="1540042"/>
          <a:ext cx="10515600" cy="46369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7131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2291747-4CAD-49CE-A78F-9383816C985F}"/>
              </a:ext>
            </a:extLst>
          </p:cNvPr>
          <p:cNvSpPr>
            <a:spLocks noGrp="1"/>
          </p:cNvSpPr>
          <p:nvPr>
            <p:ph type="title"/>
          </p:nvPr>
        </p:nvSpPr>
        <p:spPr/>
        <p:txBody>
          <a:bodyPr/>
          <a:lstStyle/>
          <a:p>
            <a:pPr algn="ctr"/>
            <a:r>
              <a:rPr lang="en-US" dirty="0"/>
              <a:t>Export Market Competitive on Price</a:t>
            </a:r>
          </a:p>
        </p:txBody>
      </p:sp>
      <p:graphicFrame>
        <p:nvGraphicFramePr>
          <p:cNvPr id="7" name="Content Placeholder 6">
            <a:extLst>
              <a:ext uri="{FF2B5EF4-FFF2-40B4-BE49-F238E27FC236}">
                <a16:creationId xmlns:a16="http://schemas.microsoft.com/office/drawing/2014/main" xmlns="" id="{245011CD-DB47-4CE3-AD5B-BA10F7A4795B}"/>
              </a:ext>
            </a:extLst>
          </p:cNvPr>
          <p:cNvGraphicFramePr>
            <a:graphicFrameLocks noGrp="1"/>
          </p:cNvGraphicFramePr>
          <p:nvPr>
            <p:ph idx="1"/>
            <p:extLst>
              <p:ext uri="{D42A27DB-BD31-4B8C-83A1-F6EECF244321}">
                <p14:modId xmlns:p14="http://schemas.microsoft.com/office/powerpoint/2010/main" val="272845342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8871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Global Corn Stocks Forecast to Decline</a:t>
            </a:r>
          </a:p>
        </p:txBody>
      </p:sp>
      <p:graphicFrame>
        <p:nvGraphicFramePr>
          <p:cNvPr id="5" name="Content Placeholder 4">
            <a:extLst>
              <a:ext uri="{FF2B5EF4-FFF2-40B4-BE49-F238E27FC236}">
                <a16:creationId xmlns:a16="http://schemas.microsoft.com/office/drawing/2014/main" xmlns="" id="{6C99067C-4943-4244-91D0-9216834298D1}"/>
              </a:ext>
            </a:extLst>
          </p:cNvPr>
          <p:cNvGraphicFramePr>
            <a:graphicFrameLocks noGrp="1"/>
          </p:cNvGraphicFramePr>
          <p:nvPr>
            <p:ph idx="1"/>
            <p:extLst>
              <p:ext uri="{D42A27DB-BD31-4B8C-83A1-F6EECF244321}">
                <p14:modId xmlns:p14="http://schemas.microsoft.com/office/powerpoint/2010/main" val="170859129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240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7A9FE0-E28B-4FB7-9568-33AEB1524836}"/>
              </a:ext>
            </a:extLst>
          </p:cNvPr>
          <p:cNvSpPr>
            <a:spLocks noGrp="1"/>
          </p:cNvSpPr>
          <p:nvPr>
            <p:ph type="title"/>
          </p:nvPr>
        </p:nvSpPr>
        <p:spPr/>
        <p:txBody>
          <a:bodyPr/>
          <a:lstStyle/>
          <a:p>
            <a:pPr algn="ctr"/>
            <a:r>
              <a:rPr lang="en-US" dirty="0"/>
              <a:t>U.S. Corn Prices Face Further Declines</a:t>
            </a:r>
          </a:p>
        </p:txBody>
      </p:sp>
      <p:graphicFrame>
        <p:nvGraphicFramePr>
          <p:cNvPr id="5" name="Content Placeholder 6">
            <a:extLst>
              <a:ext uri="{FF2B5EF4-FFF2-40B4-BE49-F238E27FC236}">
                <a16:creationId xmlns:a16="http://schemas.microsoft.com/office/drawing/2014/main" xmlns="" id="{CCD2D37B-3D1F-4461-93DA-C2BA49CBC332}"/>
              </a:ext>
            </a:extLst>
          </p:cNvPr>
          <p:cNvGraphicFramePr>
            <a:graphicFrameLocks noGrp="1"/>
          </p:cNvGraphicFramePr>
          <p:nvPr>
            <p:ph idx="1"/>
            <p:extLst>
              <p:ext uri="{D42A27DB-BD31-4B8C-83A1-F6EECF244321}">
                <p14:modId xmlns:p14="http://schemas.microsoft.com/office/powerpoint/2010/main" val="273752704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8243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1CF879-8B6A-48C5-9396-FA690B974355}"/>
              </a:ext>
            </a:extLst>
          </p:cNvPr>
          <p:cNvSpPr>
            <a:spLocks noGrp="1"/>
          </p:cNvSpPr>
          <p:nvPr>
            <p:ph type="title"/>
          </p:nvPr>
        </p:nvSpPr>
        <p:spPr/>
        <p:txBody>
          <a:bodyPr>
            <a:normAutofit/>
          </a:bodyPr>
          <a:lstStyle/>
          <a:p>
            <a:pPr algn="ctr"/>
            <a:r>
              <a:rPr lang="en-US" sz="4000" dirty="0"/>
              <a:t>Global Corn Consumption Growth Continues to Trend Higher</a:t>
            </a:r>
          </a:p>
        </p:txBody>
      </p:sp>
      <p:graphicFrame>
        <p:nvGraphicFramePr>
          <p:cNvPr id="6" name="Content Placeholder 5">
            <a:extLst>
              <a:ext uri="{FF2B5EF4-FFF2-40B4-BE49-F238E27FC236}">
                <a16:creationId xmlns:a16="http://schemas.microsoft.com/office/drawing/2014/main" xmlns="" id="{B21F1AD1-6CAF-439C-8139-71F2CB975724}"/>
              </a:ext>
            </a:extLst>
          </p:cNvPr>
          <p:cNvGraphicFramePr>
            <a:graphicFrameLocks noGrp="1"/>
          </p:cNvGraphicFramePr>
          <p:nvPr>
            <p:ph idx="1"/>
            <p:extLst>
              <p:ext uri="{D42A27DB-BD31-4B8C-83A1-F6EECF244321}">
                <p14:modId xmlns:p14="http://schemas.microsoft.com/office/powerpoint/2010/main" val="24209605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7516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8204D4-AC2E-4B7C-96D4-A03E96873ED8}"/>
              </a:ext>
            </a:extLst>
          </p:cNvPr>
          <p:cNvSpPr>
            <a:spLocks noGrp="1"/>
          </p:cNvSpPr>
          <p:nvPr>
            <p:ph type="title"/>
          </p:nvPr>
        </p:nvSpPr>
        <p:spPr/>
        <p:txBody>
          <a:bodyPr/>
          <a:lstStyle/>
          <a:p>
            <a:pPr algn="ctr"/>
            <a:r>
              <a:rPr lang="en-US" dirty="0"/>
              <a:t>Global Corn Exports Forecast to Decline</a:t>
            </a:r>
          </a:p>
        </p:txBody>
      </p:sp>
      <p:graphicFrame>
        <p:nvGraphicFramePr>
          <p:cNvPr id="4" name="Content Placeholder 3">
            <a:extLst>
              <a:ext uri="{FF2B5EF4-FFF2-40B4-BE49-F238E27FC236}">
                <a16:creationId xmlns:a16="http://schemas.microsoft.com/office/drawing/2014/main" xmlns="" id="{00000000-0008-0000-0300-000002000000}"/>
              </a:ext>
            </a:extLst>
          </p:cNvPr>
          <p:cNvGraphicFramePr>
            <a:graphicFrameLocks noGrp="1"/>
          </p:cNvGraphicFramePr>
          <p:nvPr>
            <p:ph idx="1"/>
            <p:extLst>
              <p:ext uri="{D42A27DB-BD31-4B8C-83A1-F6EECF244321}">
                <p14:modId xmlns:p14="http://schemas.microsoft.com/office/powerpoint/2010/main" val="382590852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1022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4AB1F2-2AA0-48EB-9D08-31BBBECE00F3}"/>
              </a:ext>
            </a:extLst>
          </p:cNvPr>
          <p:cNvSpPr>
            <a:spLocks noGrp="1"/>
          </p:cNvSpPr>
          <p:nvPr>
            <p:ph type="title"/>
          </p:nvPr>
        </p:nvSpPr>
        <p:spPr/>
        <p:txBody>
          <a:bodyPr/>
          <a:lstStyle/>
          <a:p>
            <a:pPr algn="ctr"/>
            <a:r>
              <a:rPr lang="en-US" dirty="0"/>
              <a:t>Global Wheat Stocks Forecast to Rise in the Coming Year </a:t>
            </a:r>
          </a:p>
        </p:txBody>
      </p:sp>
      <p:graphicFrame>
        <p:nvGraphicFramePr>
          <p:cNvPr id="5" name="Content Placeholder 5">
            <a:extLst>
              <a:ext uri="{FF2B5EF4-FFF2-40B4-BE49-F238E27FC236}">
                <a16:creationId xmlns:a16="http://schemas.microsoft.com/office/drawing/2014/main" xmlns="" id="{7A68D8A5-057A-4DFD-8114-006C94FAC013}"/>
              </a:ext>
            </a:extLst>
          </p:cNvPr>
          <p:cNvGraphicFramePr>
            <a:graphicFrameLocks noGrp="1"/>
          </p:cNvGraphicFramePr>
          <p:nvPr>
            <p:ph idx="1"/>
            <p:extLst>
              <p:ext uri="{D42A27DB-BD31-4B8C-83A1-F6EECF244321}">
                <p14:modId xmlns:p14="http://schemas.microsoft.com/office/powerpoint/2010/main" val="13634104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2236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6C7D3F-25AA-43C2-AF68-B9709B731BD0}"/>
              </a:ext>
            </a:extLst>
          </p:cNvPr>
          <p:cNvSpPr>
            <a:spLocks noGrp="1"/>
          </p:cNvSpPr>
          <p:nvPr>
            <p:ph type="title"/>
          </p:nvPr>
        </p:nvSpPr>
        <p:spPr/>
        <p:txBody>
          <a:bodyPr/>
          <a:lstStyle/>
          <a:p>
            <a:pPr algn="ctr"/>
            <a:r>
              <a:rPr lang="en-US" dirty="0"/>
              <a:t>U.S. Prices to Rise as Lower U.S. Production Reduces Domestic Stocks</a:t>
            </a:r>
          </a:p>
        </p:txBody>
      </p:sp>
      <p:graphicFrame>
        <p:nvGraphicFramePr>
          <p:cNvPr id="5" name="Content Placeholder 4">
            <a:extLst>
              <a:ext uri="{FF2B5EF4-FFF2-40B4-BE49-F238E27FC236}">
                <a16:creationId xmlns:a16="http://schemas.microsoft.com/office/drawing/2014/main" xmlns="" id="{341B79F5-BCDE-4895-B715-39F49088BCD6}"/>
              </a:ext>
            </a:extLst>
          </p:cNvPr>
          <p:cNvGraphicFramePr>
            <a:graphicFrameLocks noGrp="1"/>
          </p:cNvGraphicFramePr>
          <p:nvPr>
            <p:ph idx="1"/>
            <p:extLst>
              <p:ext uri="{D42A27DB-BD31-4B8C-83A1-F6EECF244321}">
                <p14:modId xmlns:p14="http://schemas.microsoft.com/office/powerpoint/2010/main" val="130125363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110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73D396-3BED-4079-827A-400A858D6421}"/>
              </a:ext>
            </a:extLst>
          </p:cNvPr>
          <p:cNvSpPr>
            <a:spLocks noGrp="1"/>
          </p:cNvSpPr>
          <p:nvPr>
            <p:ph type="title"/>
          </p:nvPr>
        </p:nvSpPr>
        <p:spPr/>
        <p:txBody>
          <a:bodyPr/>
          <a:lstStyle/>
          <a:p>
            <a:pPr algn="ctr"/>
            <a:r>
              <a:rPr lang="en-US" dirty="0"/>
              <a:t>Global Wheat Consumption Continues to Grow at a Slow Pace</a:t>
            </a:r>
          </a:p>
        </p:txBody>
      </p:sp>
      <p:graphicFrame>
        <p:nvGraphicFramePr>
          <p:cNvPr id="5" name="Content Placeholder 4">
            <a:extLst>
              <a:ext uri="{FF2B5EF4-FFF2-40B4-BE49-F238E27FC236}">
                <a16:creationId xmlns:a16="http://schemas.microsoft.com/office/drawing/2014/main" xmlns="" id="{AD99B63C-2AB8-427E-B371-E6E8DB2AA3B3}"/>
              </a:ext>
            </a:extLst>
          </p:cNvPr>
          <p:cNvGraphicFramePr>
            <a:graphicFrameLocks noGrp="1"/>
          </p:cNvGraphicFramePr>
          <p:nvPr>
            <p:ph idx="1"/>
            <p:extLst>
              <p:ext uri="{D42A27DB-BD31-4B8C-83A1-F6EECF244321}">
                <p14:modId xmlns:p14="http://schemas.microsoft.com/office/powerpoint/2010/main" val="345312170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086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625B1D-0C12-4150-8CD6-502B2AF9538E}"/>
              </a:ext>
            </a:extLst>
          </p:cNvPr>
          <p:cNvSpPr>
            <a:spLocks noGrp="1"/>
          </p:cNvSpPr>
          <p:nvPr>
            <p:ph type="title"/>
          </p:nvPr>
        </p:nvSpPr>
        <p:spPr/>
        <p:txBody>
          <a:bodyPr>
            <a:normAutofit/>
          </a:bodyPr>
          <a:lstStyle/>
          <a:p>
            <a:pPr algn="ctr"/>
            <a:r>
              <a:rPr lang="en-US" sz="4000" dirty="0"/>
              <a:t>Wheat and Soybean Prices Rise in July</a:t>
            </a:r>
          </a:p>
        </p:txBody>
      </p:sp>
      <p:graphicFrame>
        <p:nvGraphicFramePr>
          <p:cNvPr id="5" name="Content Placeholder 4">
            <a:extLst>
              <a:ext uri="{FF2B5EF4-FFF2-40B4-BE49-F238E27FC236}">
                <a16:creationId xmlns:a16="http://schemas.microsoft.com/office/drawing/2014/main" xmlns="" id="{520A24E6-DAD2-4B69-AC86-6BB6BACE1D38}"/>
              </a:ext>
            </a:extLst>
          </p:cNvPr>
          <p:cNvGraphicFramePr>
            <a:graphicFrameLocks noGrp="1"/>
          </p:cNvGraphicFramePr>
          <p:nvPr>
            <p:ph idx="1"/>
            <p:extLst>
              <p:ext uri="{D42A27DB-BD31-4B8C-83A1-F6EECF244321}">
                <p14:modId xmlns:p14="http://schemas.microsoft.com/office/powerpoint/2010/main" val="905054190"/>
              </p:ext>
            </p:extLst>
          </p:nvPr>
        </p:nvGraphicFramePr>
        <p:xfrm>
          <a:off x="838200" y="1514007"/>
          <a:ext cx="10515600" cy="466295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xmlns="" id="{9BC2CD0D-37BC-454F-BC21-E0019627D2FA}"/>
              </a:ext>
            </a:extLst>
          </p:cNvPr>
          <p:cNvSpPr txBox="1"/>
          <p:nvPr/>
        </p:nvSpPr>
        <p:spPr>
          <a:xfrm>
            <a:off x="8064708" y="2818151"/>
            <a:ext cx="1394086" cy="276999"/>
          </a:xfrm>
          <a:prstGeom prst="rect">
            <a:avLst/>
          </a:prstGeom>
          <a:noFill/>
        </p:spPr>
        <p:txBody>
          <a:bodyPr wrap="square" rtlCol="0">
            <a:spAutoFit/>
          </a:bodyPr>
          <a:lstStyle/>
          <a:p>
            <a:r>
              <a:rPr lang="en-US" sz="1200" dirty="0"/>
              <a:t>No. Plains Drought</a:t>
            </a:r>
          </a:p>
        </p:txBody>
      </p:sp>
    </p:spTree>
    <p:extLst>
      <p:ext uri="{BB962C8B-B14F-4D97-AF65-F5344CB8AC3E}">
        <p14:creationId xmlns:p14="http://schemas.microsoft.com/office/powerpoint/2010/main" val="765325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0ABB67-2140-415E-B0A4-668C0CABE7ED}"/>
              </a:ext>
            </a:extLst>
          </p:cNvPr>
          <p:cNvSpPr>
            <a:spLocks noGrp="1"/>
          </p:cNvSpPr>
          <p:nvPr>
            <p:ph type="title"/>
          </p:nvPr>
        </p:nvSpPr>
        <p:spPr/>
        <p:txBody>
          <a:bodyPr/>
          <a:lstStyle/>
          <a:p>
            <a:pPr algn="ctr"/>
            <a:r>
              <a:rPr lang="en-US" dirty="0"/>
              <a:t>Global Exports Forecast to Remain Near Current Levels</a:t>
            </a:r>
          </a:p>
        </p:txBody>
      </p:sp>
      <p:graphicFrame>
        <p:nvGraphicFramePr>
          <p:cNvPr id="4" name="Content Placeholder 3">
            <a:extLst>
              <a:ext uri="{FF2B5EF4-FFF2-40B4-BE49-F238E27FC236}">
                <a16:creationId xmlns:a16="http://schemas.microsoft.com/office/drawing/2014/main" xmlns="" id="{0DC2C7B4-6CB6-4E06-B94A-5BD6ECE5B202}"/>
              </a:ext>
            </a:extLst>
          </p:cNvPr>
          <p:cNvGraphicFramePr>
            <a:graphicFrameLocks noGrp="1"/>
          </p:cNvGraphicFramePr>
          <p:nvPr>
            <p:ph idx="1"/>
            <p:extLst>
              <p:ext uri="{D42A27DB-BD31-4B8C-83A1-F6EECF244321}">
                <p14:modId xmlns:p14="http://schemas.microsoft.com/office/powerpoint/2010/main" val="234582211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6988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C91B24C-84C2-43EB-BE92-A7C076B181C0}"/>
              </a:ext>
            </a:extLst>
          </p:cNvPr>
          <p:cNvSpPr>
            <a:spLocks noGrp="1"/>
          </p:cNvSpPr>
          <p:nvPr>
            <p:ph type="title"/>
          </p:nvPr>
        </p:nvSpPr>
        <p:spPr/>
        <p:txBody>
          <a:bodyPr>
            <a:normAutofit/>
          </a:bodyPr>
          <a:lstStyle/>
          <a:p>
            <a:r>
              <a:rPr lang="en-US" sz="4000" dirty="0"/>
              <a:t>Outlook Summary: What You See is What You Get</a:t>
            </a:r>
          </a:p>
        </p:txBody>
      </p:sp>
      <p:sp>
        <p:nvSpPr>
          <p:cNvPr id="5" name="Content Placeholder 4">
            <a:extLst>
              <a:ext uri="{FF2B5EF4-FFF2-40B4-BE49-F238E27FC236}">
                <a16:creationId xmlns:a16="http://schemas.microsoft.com/office/drawing/2014/main" xmlns="" id="{A86EE1A1-E421-40C7-A94E-9765F8E3C2F2}"/>
              </a:ext>
            </a:extLst>
          </p:cNvPr>
          <p:cNvSpPr>
            <a:spLocks noGrp="1"/>
          </p:cNvSpPr>
          <p:nvPr>
            <p:ph idx="1"/>
          </p:nvPr>
        </p:nvSpPr>
        <p:spPr/>
        <p:txBody>
          <a:bodyPr>
            <a:normAutofit/>
          </a:bodyPr>
          <a:lstStyle/>
          <a:p>
            <a:r>
              <a:rPr lang="en-US" dirty="0"/>
              <a:t>Current Corn and Soybean Prices Expected into 2018</a:t>
            </a:r>
          </a:p>
          <a:p>
            <a:r>
              <a:rPr lang="en-US" dirty="0"/>
              <a:t>Wheat Prices Forecast to Rebound from Current Lows with lower production in the U.S. and Australia and increased competition from Russia and Eastern Europe in Export Markets.</a:t>
            </a:r>
          </a:p>
          <a:p>
            <a:r>
              <a:rPr lang="en-US" dirty="0"/>
              <a:t>Strong Demand Growth Boosts Soybeans Potential to Move Markets</a:t>
            </a:r>
          </a:p>
          <a:p>
            <a:r>
              <a:rPr lang="en-US" dirty="0"/>
              <a:t>Corn Markets will Likely </a:t>
            </a:r>
            <a:r>
              <a:rPr lang="en-US"/>
              <a:t>Follow Soybeans</a:t>
            </a:r>
            <a:endParaRPr lang="en-US" dirty="0"/>
          </a:p>
        </p:txBody>
      </p:sp>
    </p:spTree>
    <p:extLst>
      <p:ext uri="{BB962C8B-B14F-4D97-AF65-F5344CB8AC3E}">
        <p14:creationId xmlns:p14="http://schemas.microsoft.com/office/powerpoint/2010/main" val="834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24394B-1209-4A34-B09C-AC514D4D3C70}"/>
              </a:ext>
            </a:extLst>
          </p:cNvPr>
          <p:cNvSpPr>
            <a:spLocks noGrp="1"/>
          </p:cNvSpPr>
          <p:nvPr>
            <p:ph type="title"/>
          </p:nvPr>
        </p:nvSpPr>
        <p:spPr/>
        <p:txBody>
          <a:bodyPr>
            <a:normAutofit/>
          </a:bodyPr>
          <a:lstStyle/>
          <a:p>
            <a:pPr algn="ctr"/>
            <a:r>
              <a:rPr lang="en-US" sz="4000" dirty="0"/>
              <a:t>Prices Declined Following USDA’s August Forecast</a:t>
            </a:r>
          </a:p>
        </p:txBody>
      </p:sp>
      <p:graphicFrame>
        <p:nvGraphicFramePr>
          <p:cNvPr id="5" name="Content Placeholder 4">
            <a:extLst>
              <a:ext uri="{FF2B5EF4-FFF2-40B4-BE49-F238E27FC236}">
                <a16:creationId xmlns:a16="http://schemas.microsoft.com/office/drawing/2014/main" xmlns="" id="{D502D036-A4E5-4878-B91F-ADE3100D2A98}"/>
              </a:ext>
            </a:extLst>
          </p:cNvPr>
          <p:cNvGraphicFramePr>
            <a:graphicFrameLocks noGrp="1"/>
          </p:cNvGraphicFramePr>
          <p:nvPr>
            <p:ph idx="1"/>
            <p:extLst>
              <p:ext uri="{D42A27DB-BD31-4B8C-83A1-F6EECF244321}">
                <p14:modId xmlns:p14="http://schemas.microsoft.com/office/powerpoint/2010/main" val="317184206"/>
              </p:ext>
            </p:extLst>
          </p:nvPr>
        </p:nvGraphicFramePr>
        <p:xfrm>
          <a:off x="838200" y="1439056"/>
          <a:ext cx="10515600" cy="460297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xmlns="" id="{21269153-BFE4-4529-AEE3-DF5A4878431E}"/>
              </a:ext>
            </a:extLst>
          </p:cNvPr>
          <p:cNvSpPr txBox="1"/>
          <p:nvPr/>
        </p:nvSpPr>
        <p:spPr>
          <a:xfrm>
            <a:off x="9308892" y="3635524"/>
            <a:ext cx="1124262" cy="461665"/>
          </a:xfrm>
          <a:prstGeom prst="rect">
            <a:avLst/>
          </a:prstGeom>
          <a:noFill/>
        </p:spPr>
        <p:txBody>
          <a:bodyPr wrap="square" rtlCol="0">
            <a:spAutoFit/>
          </a:bodyPr>
          <a:lstStyle/>
          <a:p>
            <a:r>
              <a:rPr lang="en-US" sz="1200" dirty="0"/>
              <a:t>USDA August Yield Forecast</a:t>
            </a:r>
          </a:p>
        </p:txBody>
      </p:sp>
    </p:spTree>
    <p:extLst>
      <p:ext uri="{BB962C8B-B14F-4D97-AF65-F5344CB8AC3E}">
        <p14:creationId xmlns:p14="http://schemas.microsoft.com/office/powerpoint/2010/main" val="543179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xmlns="" id="{911EACAD-AD37-4837-BE2D-5CE8782D531F}"/>
              </a:ext>
            </a:extLst>
          </p:cNvPr>
          <p:cNvSpPr>
            <a:spLocks noGrp="1"/>
          </p:cNvSpPr>
          <p:nvPr>
            <p:ph type="title"/>
          </p:nvPr>
        </p:nvSpPr>
        <p:spPr/>
        <p:txBody>
          <a:bodyPr/>
          <a:lstStyle/>
          <a:p>
            <a:r>
              <a:rPr lang="en-US" dirty="0"/>
              <a:t>Price Impact of September USDA Forecasts Less than August</a:t>
            </a:r>
          </a:p>
        </p:txBody>
      </p:sp>
      <p:pic>
        <p:nvPicPr>
          <p:cNvPr id="11" name="Content Placeholder 10">
            <a:extLst>
              <a:ext uri="{FF2B5EF4-FFF2-40B4-BE49-F238E27FC236}">
                <a16:creationId xmlns:a16="http://schemas.microsoft.com/office/drawing/2014/main" xmlns="" id="{08ACD24B-0650-4A24-955F-2B78C005985D}"/>
              </a:ext>
            </a:extLst>
          </p:cNvPr>
          <p:cNvPicPr>
            <a:picLocks noGrp="1" noChangeAspect="1"/>
          </p:cNvPicPr>
          <p:nvPr>
            <p:ph sz="half" idx="1"/>
          </p:nvPr>
        </p:nvPicPr>
        <p:blipFill>
          <a:blip r:embed="rId3"/>
          <a:stretch>
            <a:fillRect/>
          </a:stretch>
        </p:blipFill>
        <p:spPr bwMode="auto">
          <a:xfrm>
            <a:off x="838200" y="1866900"/>
            <a:ext cx="5181600" cy="3777701"/>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12">
            <a:extLst>
              <a:ext uri="{FF2B5EF4-FFF2-40B4-BE49-F238E27FC236}">
                <a16:creationId xmlns:a16="http://schemas.microsoft.com/office/drawing/2014/main" xmlns="" id="{D291DD03-5FB6-4F06-8FFF-A896202DB92F}"/>
              </a:ext>
            </a:extLst>
          </p:cNvPr>
          <p:cNvPicPr>
            <a:picLocks noGrp="1" noChangeAspect="1"/>
          </p:cNvPicPr>
          <p:nvPr>
            <p:ph sz="half" idx="2"/>
          </p:nvPr>
        </p:nvPicPr>
        <p:blipFill>
          <a:blip r:embed="rId4"/>
          <a:stretch>
            <a:fillRect/>
          </a:stretch>
        </p:blipFill>
        <p:spPr>
          <a:xfrm>
            <a:off x="6096000" y="1866900"/>
            <a:ext cx="5181600" cy="3777701"/>
          </a:xfrm>
        </p:spPr>
      </p:pic>
      <p:sp>
        <p:nvSpPr>
          <p:cNvPr id="15" name="TextBox 14">
            <a:extLst>
              <a:ext uri="{FF2B5EF4-FFF2-40B4-BE49-F238E27FC236}">
                <a16:creationId xmlns:a16="http://schemas.microsoft.com/office/drawing/2014/main" xmlns="" id="{DEF496FD-6437-4127-9BBD-1F36D32CED64}"/>
              </a:ext>
            </a:extLst>
          </p:cNvPr>
          <p:cNvSpPr txBox="1"/>
          <p:nvPr/>
        </p:nvSpPr>
        <p:spPr>
          <a:xfrm>
            <a:off x="3750365" y="2716696"/>
            <a:ext cx="1166192" cy="307777"/>
          </a:xfrm>
          <a:prstGeom prst="rect">
            <a:avLst/>
          </a:prstGeom>
          <a:noFill/>
        </p:spPr>
        <p:txBody>
          <a:bodyPr wrap="square" rtlCol="0">
            <a:spAutoFit/>
          </a:bodyPr>
          <a:lstStyle/>
          <a:p>
            <a:r>
              <a:rPr lang="en-US" sz="1400" dirty="0"/>
              <a:t>August</a:t>
            </a:r>
          </a:p>
        </p:txBody>
      </p:sp>
      <p:sp>
        <p:nvSpPr>
          <p:cNvPr id="16" name="TextBox 15">
            <a:extLst>
              <a:ext uri="{FF2B5EF4-FFF2-40B4-BE49-F238E27FC236}">
                <a16:creationId xmlns:a16="http://schemas.microsoft.com/office/drawing/2014/main" xmlns="" id="{942EFD69-454F-45F7-B7EB-9F6F8DF2F146}"/>
              </a:ext>
            </a:extLst>
          </p:cNvPr>
          <p:cNvSpPr txBox="1"/>
          <p:nvPr/>
        </p:nvSpPr>
        <p:spPr>
          <a:xfrm>
            <a:off x="4320209" y="4797287"/>
            <a:ext cx="1179443" cy="307777"/>
          </a:xfrm>
          <a:prstGeom prst="rect">
            <a:avLst/>
          </a:prstGeom>
          <a:noFill/>
        </p:spPr>
        <p:txBody>
          <a:bodyPr wrap="square" rtlCol="0">
            <a:spAutoFit/>
          </a:bodyPr>
          <a:lstStyle/>
          <a:p>
            <a:r>
              <a:rPr lang="en-US" sz="1400" dirty="0"/>
              <a:t>September</a:t>
            </a:r>
          </a:p>
        </p:txBody>
      </p:sp>
      <p:sp>
        <p:nvSpPr>
          <p:cNvPr id="17" name="TextBox 16">
            <a:extLst>
              <a:ext uri="{FF2B5EF4-FFF2-40B4-BE49-F238E27FC236}">
                <a16:creationId xmlns:a16="http://schemas.microsoft.com/office/drawing/2014/main" xmlns="" id="{7A03BE74-8926-475D-9480-9A521C2BE658}"/>
              </a:ext>
            </a:extLst>
          </p:cNvPr>
          <p:cNvSpPr txBox="1"/>
          <p:nvPr/>
        </p:nvSpPr>
        <p:spPr>
          <a:xfrm>
            <a:off x="9051236" y="2716696"/>
            <a:ext cx="781878" cy="307777"/>
          </a:xfrm>
          <a:prstGeom prst="rect">
            <a:avLst/>
          </a:prstGeom>
          <a:noFill/>
        </p:spPr>
        <p:txBody>
          <a:bodyPr wrap="square" rtlCol="0">
            <a:spAutoFit/>
          </a:bodyPr>
          <a:lstStyle/>
          <a:p>
            <a:r>
              <a:rPr lang="en-US" sz="1400" dirty="0"/>
              <a:t>August</a:t>
            </a:r>
          </a:p>
        </p:txBody>
      </p:sp>
      <p:sp>
        <p:nvSpPr>
          <p:cNvPr id="18" name="TextBox 17">
            <a:extLst>
              <a:ext uri="{FF2B5EF4-FFF2-40B4-BE49-F238E27FC236}">
                <a16:creationId xmlns:a16="http://schemas.microsoft.com/office/drawing/2014/main" xmlns="" id="{C6E53261-FF7E-40CF-AF26-901A66D5C0D6}"/>
              </a:ext>
            </a:extLst>
          </p:cNvPr>
          <p:cNvSpPr txBox="1"/>
          <p:nvPr/>
        </p:nvSpPr>
        <p:spPr>
          <a:xfrm>
            <a:off x="9833114" y="4158206"/>
            <a:ext cx="1069908" cy="307777"/>
          </a:xfrm>
          <a:prstGeom prst="rect">
            <a:avLst/>
          </a:prstGeom>
          <a:noFill/>
        </p:spPr>
        <p:txBody>
          <a:bodyPr wrap="square" rtlCol="0">
            <a:spAutoFit/>
          </a:bodyPr>
          <a:lstStyle/>
          <a:p>
            <a:r>
              <a:rPr lang="en-US" sz="1400" dirty="0"/>
              <a:t>September</a:t>
            </a:r>
          </a:p>
        </p:txBody>
      </p:sp>
      <p:cxnSp>
        <p:nvCxnSpPr>
          <p:cNvPr id="20" name="Straight Arrow Connector 19">
            <a:extLst>
              <a:ext uri="{FF2B5EF4-FFF2-40B4-BE49-F238E27FC236}">
                <a16:creationId xmlns:a16="http://schemas.microsoft.com/office/drawing/2014/main" xmlns="" id="{A5C2E004-EE31-460D-B4E3-A4C60F3999AB}"/>
              </a:ext>
            </a:extLst>
          </p:cNvPr>
          <p:cNvCxnSpPr>
            <a:cxnSpLocks/>
          </p:cNvCxnSpPr>
          <p:nvPr/>
        </p:nvCxnSpPr>
        <p:spPr>
          <a:xfrm flipH="1">
            <a:off x="3578088" y="3024473"/>
            <a:ext cx="518516" cy="1441510"/>
          </a:xfrm>
          <a:prstGeom prst="straightConnector1">
            <a:avLst/>
          </a:prstGeom>
          <a:ln w="22225">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xmlns="" id="{B6A10094-6C66-4FC8-89E6-B776C592CF5D}"/>
              </a:ext>
            </a:extLst>
          </p:cNvPr>
          <p:cNvCxnSpPr>
            <a:cxnSpLocks/>
          </p:cNvCxnSpPr>
          <p:nvPr/>
        </p:nvCxnSpPr>
        <p:spPr>
          <a:xfrm flipV="1">
            <a:off x="4783015" y="4283430"/>
            <a:ext cx="323557" cy="513857"/>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2996291A-5518-4D29-9782-B5EE8C1B5BFC}"/>
              </a:ext>
            </a:extLst>
          </p:cNvPr>
          <p:cNvCxnSpPr/>
          <p:nvPr/>
        </p:nvCxnSpPr>
        <p:spPr>
          <a:xfrm flipH="1">
            <a:off x="8932985" y="3024473"/>
            <a:ext cx="509190" cy="1105067"/>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51A6907B-E563-4996-B871-E65B262FEA89}"/>
              </a:ext>
            </a:extLst>
          </p:cNvPr>
          <p:cNvCxnSpPr>
            <a:cxnSpLocks/>
          </p:cNvCxnSpPr>
          <p:nvPr/>
        </p:nvCxnSpPr>
        <p:spPr>
          <a:xfrm flipH="1">
            <a:off x="10494498" y="4465983"/>
            <a:ext cx="196949" cy="485192"/>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B8A17638-588F-4E49-B6C1-2F5C684958B8}"/>
              </a:ext>
            </a:extLst>
          </p:cNvPr>
          <p:cNvCxnSpPr/>
          <p:nvPr/>
        </p:nvCxnSpPr>
        <p:spPr>
          <a:xfrm>
            <a:off x="2743200" y="4540358"/>
            <a:ext cx="27564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0B21F32E-867F-4D5E-854C-CBABABAB4895}"/>
              </a:ext>
            </a:extLst>
          </p:cNvPr>
          <p:cNvCxnSpPr>
            <a:cxnSpLocks/>
          </p:cNvCxnSpPr>
          <p:nvPr/>
        </p:nvCxnSpPr>
        <p:spPr>
          <a:xfrm>
            <a:off x="8023173" y="4129540"/>
            <a:ext cx="266827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468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8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07AA3A1E-1392-4470-B8CD-ABE683968C5B}"/>
              </a:ext>
            </a:extLst>
          </p:cNvPr>
          <p:cNvSpPr txBox="1"/>
          <p:nvPr/>
        </p:nvSpPr>
        <p:spPr>
          <a:xfrm>
            <a:off x="604911" y="154745"/>
            <a:ext cx="6189784" cy="1323439"/>
          </a:xfrm>
          <a:prstGeom prst="rect">
            <a:avLst/>
          </a:prstGeom>
          <a:solidFill>
            <a:srgbClr val="080808"/>
          </a:solidFill>
        </p:spPr>
        <p:txBody>
          <a:bodyPr wrap="square" rtlCol="0">
            <a:spAutoFit/>
          </a:bodyPr>
          <a:lstStyle/>
          <a:p>
            <a:r>
              <a:rPr lang="en-US" sz="4000" dirty="0">
                <a:solidFill>
                  <a:schemeClr val="accent6">
                    <a:lumMod val="40000"/>
                    <a:lumOff val="60000"/>
                  </a:schemeClr>
                </a:solidFill>
              </a:rPr>
              <a:t>U.S. Crop  Trends</a:t>
            </a:r>
          </a:p>
          <a:p>
            <a:r>
              <a:rPr lang="en-US" sz="4000" dirty="0">
                <a:solidFill>
                  <a:schemeClr val="accent6">
                    <a:lumMod val="40000"/>
                    <a:lumOff val="60000"/>
                  </a:schemeClr>
                </a:solidFill>
              </a:rPr>
              <a:t>	Wheat, Corn, Soybeans</a:t>
            </a:r>
          </a:p>
        </p:txBody>
      </p:sp>
    </p:spTree>
    <p:extLst>
      <p:ext uri="{BB962C8B-B14F-4D97-AF65-F5344CB8AC3E}">
        <p14:creationId xmlns:p14="http://schemas.microsoft.com/office/powerpoint/2010/main" val="389295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9762"/>
          </a:xfrm>
        </p:spPr>
        <p:txBody>
          <a:bodyPr>
            <a:normAutofit fontScale="90000"/>
          </a:bodyPr>
          <a:lstStyle/>
          <a:p>
            <a:r>
              <a:rPr lang="en-US" dirty="0">
                <a:latin typeface="Times New Roman" panose="02020603050405020304" pitchFamily="18" charset="0"/>
                <a:cs typeface="Times New Roman" panose="02020603050405020304" pitchFamily="18" charset="0"/>
              </a:rPr>
              <a:t>Growth in Area Harvested for Wheat, Corn and Soybeans in the U.S Slows </a:t>
            </a:r>
          </a:p>
        </p:txBody>
      </p:sp>
      <p:graphicFrame>
        <p:nvGraphicFramePr>
          <p:cNvPr id="7" name="Chart 6"/>
          <p:cNvGraphicFramePr>
            <a:graphicFrameLocks/>
          </p:cNvGraphicFramePr>
          <p:nvPr>
            <p:extLst>
              <p:ext uri="{D42A27DB-BD31-4B8C-83A1-F6EECF244321}">
                <p14:modId xmlns:p14="http://schemas.microsoft.com/office/powerpoint/2010/main" val="2745017147"/>
              </p:ext>
            </p:extLst>
          </p:nvPr>
        </p:nvGraphicFramePr>
        <p:xfrm>
          <a:off x="991892" y="1332853"/>
          <a:ext cx="9404133" cy="552514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410774" y="1196989"/>
            <a:ext cx="1336007"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Wheat ↓</a:t>
            </a:r>
          </a:p>
          <a:p>
            <a:r>
              <a:rPr lang="en-US" dirty="0"/>
              <a:t>Corn ↓</a:t>
            </a:r>
          </a:p>
          <a:p>
            <a:r>
              <a:rPr lang="en-US" dirty="0"/>
              <a:t>Soybeans ↑</a:t>
            </a:r>
          </a:p>
        </p:txBody>
      </p:sp>
      <p:cxnSp>
        <p:nvCxnSpPr>
          <p:cNvPr id="6" name="Straight Arrow Connector 5"/>
          <p:cNvCxnSpPr/>
          <p:nvPr/>
        </p:nvCxnSpPr>
        <p:spPr>
          <a:xfrm>
            <a:off x="8746781" y="2120319"/>
            <a:ext cx="1006820" cy="39428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8236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normAutofit fontScale="90000"/>
          </a:bodyPr>
          <a:lstStyle/>
          <a:p>
            <a:pPr algn="ctr"/>
            <a:r>
              <a:rPr lang="en-US" dirty="0"/>
              <a:t>U.S. Soybean Harvested Area Continues to Expand </a:t>
            </a:r>
          </a:p>
        </p:txBody>
      </p:sp>
      <p:graphicFrame>
        <p:nvGraphicFramePr>
          <p:cNvPr id="5" name="Chart 4"/>
          <p:cNvGraphicFramePr>
            <a:graphicFrameLocks/>
          </p:cNvGraphicFramePr>
          <p:nvPr>
            <p:extLst>
              <p:ext uri="{D42A27DB-BD31-4B8C-83A1-F6EECF244321}">
                <p14:modId xmlns:p14="http://schemas.microsoft.com/office/powerpoint/2010/main" val="1333669787"/>
              </p:ext>
            </p:extLst>
          </p:nvPr>
        </p:nvGraphicFramePr>
        <p:xfrm>
          <a:off x="1504950" y="1219200"/>
          <a:ext cx="9182100" cy="5638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8976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3138</TotalTime>
  <Words>4055</Words>
  <Application>Microsoft Office PowerPoint</Application>
  <PresentationFormat>Panorámica</PresentationFormat>
  <Paragraphs>211</Paragraphs>
  <Slides>41</Slides>
  <Notes>41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41</vt:i4>
      </vt:variant>
    </vt:vector>
  </HeadingPairs>
  <TitlesOfParts>
    <vt:vector size="46" baseType="lpstr">
      <vt:lpstr>Arial</vt:lpstr>
      <vt:lpstr>Calibri</vt:lpstr>
      <vt:lpstr>Calibri Light</vt:lpstr>
      <vt:lpstr>Times New Roman</vt:lpstr>
      <vt:lpstr>Office Theme</vt:lpstr>
      <vt:lpstr>Commodity Outlook: September 2017 </vt:lpstr>
      <vt:lpstr>Commodity Outlooks are all about Looking Forward ……</vt:lpstr>
      <vt:lpstr>Record U.S. Soy Plantings and Brazil Harvest Send Soybean Price Lower</vt:lpstr>
      <vt:lpstr>Wheat and Soybean Prices Rise in July</vt:lpstr>
      <vt:lpstr>Prices Declined Following USDA’s August Forecast</vt:lpstr>
      <vt:lpstr>Price Impact of September USDA Forecasts Less than August</vt:lpstr>
      <vt:lpstr>Presentación de PowerPoint</vt:lpstr>
      <vt:lpstr>Growth in Area Harvested for Wheat, Corn and Soybeans in the U.S Slows </vt:lpstr>
      <vt:lpstr>U.S. Soybean Harvested Area Continues to Expand </vt:lpstr>
      <vt:lpstr>U.S. Soybean Production to Reach New Record on Larger Area and Above Trend Yield</vt:lpstr>
      <vt:lpstr>Presentación de PowerPoint</vt:lpstr>
      <vt:lpstr>Presentación de PowerPoint</vt:lpstr>
      <vt:lpstr>U.S. Corn Harvested Area Declines on Slowing Trend</vt:lpstr>
      <vt:lpstr>U.S. Corn Production to Decline with Reduced Yield</vt:lpstr>
      <vt:lpstr>Presentación de PowerPoint</vt:lpstr>
      <vt:lpstr>Presentación de PowerPoint</vt:lpstr>
      <vt:lpstr>U.S. Wheat Harvested Area Trending Lower</vt:lpstr>
      <vt:lpstr>Wheat Production and Yield Decline in 2017</vt:lpstr>
      <vt:lpstr>Wheat Yields and Production Fall in 2017</vt:lpstr>
      <vt:lpstr>Where does this take us into 2017/18?</vt:lpstr>
      <vt:lpstr>Record Soybean Stocks to Continue into 2018</vt:lpstr>
      <vt:lpstr>Current Exporter Stocks Remain High…  …Stocks to Use Comparable to 2011</vt:lpstr>
      <vt:lpstr>Current and Forecast U.S Farm Prices Comparable to 2010</vt:lpstr>
      <vt:lpstr>China’s Demand Drives Imports </vt:lpstr>
      <vt:lpstr>Soybean Trade Eclipses Meal in Consumption Growth</vt:lpstr>
      <vt:lpstr>Import Growth Accelerates</vt:lpstr>
      <vt:lpstr>Consumption Growth Mirrors Trade Adds to Total Demand</vt:lpstr>
      <vt:lpstr>Exports Set Records Every Year in Brazil and U.S.</vt:lpstr>
      <vt:lpstr>Exports from Other Markets Fail to Match U.S. and Brazil Growth</vt:lpstr>
      <vt:lpstr>Producers have Many On-Farm Storage Options</vt:lpstr>
      <vt:lpstr>South American Producers Facing Sticker Shock</vt:lpstr>
      <vt:lpstr>Export Market Competitive on Price</vt:lpstr>
      <vt:lpstr>Global Corn Stocks Forecast to Decline</vt:lpstr>
      <vt:lpstr>U.S. Corn Prices Face Further Declines</vt:lpstr>
      <vt:lpstr>Global Corn Consumption Growth Continues to Trend Higher</vt:lpstr>
      <vt:lpstr>Global Corn Exports Forecast to Decline</vt:lpstr>
      <vt:lpstr>Global Wheat Stocks Forecast to Rise in the Coming Year </vt:lpstr>
      <vt:lpstr>U.S. Prices to Rise as Lower U.S. Production Reduces Domestic Stocks</vt:lpstr>
      <vt:lpstr>Global Wheat Consumption Continues to Grow at a Slow Pace</vt:lpstr>
      <vt:lpstr>Global Exports Forecast to Remain Near Current Levels</vt:lpstr>
      <vt:lpstr>Outlook Summary: What You See is What You Get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Commodity Outlook</dc:title>
  <dc:creator>William</dc:creator>
  <cp:lastModifiedBy>Sandra De Girolamo</cp:lastModifiedBy>
  <cp:revision>149</cp:revision>
  <cp:lastPrinted>2017-09-14T18:22:23Z</cp:lastPrinted>
  <dcterms:created xsi:type="dcterms:W3CDTF">2017-08-31T14:30:22Z</dcterms:created>
  <dcterms:modified xsi:type="dcterms:W3CDTF">2017-09-27T11:25:31Z</dcterms:modified>
</cp:coreProperties>
</file>