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7.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8.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1.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2.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62" r:id="rId1"/>
    <p:sldMasterId id="2147483776" r:id="rId2"/>
    <p:sldMasterId id="2147483807" r:id="rId3"/>
    <p:sldMasterId id="2147483861" r:id="rId4"/>
    <p:sldMasterId id="2147483888" r:id="rId5"/>
    <p:sldMasterId id="2147483913" r:id="rId6"/>
    <p:sldMasterId id="2147483925" r:id="rId7"/>
    <p:sldMasterId id="2147483938" r:id="rId8"/>
    <p:sldMasterId id="2147483950" r:id="rId9"/>
    <p:sldMasterId id="2147483956" r:id="rId10"/>
    <p:sldMasterId id="2147483968" r:id="rId11"/>
    <p:sldMasterId id="2147483980" r:id="rId12"/>
    <p:sldMasterId id="2147483991" r:id="rId13"/>
  </p:sldMasterIdLst>
  <p:notesMasterIdLst>
    <p:notesMasterId r:id="rId78"/>
  </p:notesMasterIdLst>
  <p:sldIdLst>
    <p:sldId id="514" r:id="rId14"/>
    <p:sldId id="634" r:id="rId15"/>
    <p:sldId id="635" r:id="rId16"/>
    <p:sldId id="636" r:id="rId17"/>
    <p:sldId id="637" r:id="rId18"/>
    <p:sldId id="638" r:id="rId19"/>
    <p:sldId id="639" r:id="rId20"/>
    <p:sldId id="641" r:id="rId21"/>
    <p:sldId id="645" r:id="rId22"/>
    <p:sldId id="656" r:id="rId23"/>
    <p:sldId id="681" r:id="rId24"/>
    <p:sldId id="610" r:id="rId25"/>
    <p:sldId id="611" r:id="rId26"/>
    <p:sldId id="602" r:id="rId27"/>
    <p:sldId id="603" r:id="rId28"/>
    <p:sldId id="648" r:id="rId29"/>
    <p:sldId id="612" r:id="rId30"/>
    <p:sldId id="613" r:id="rId31"/>
    <p:sldId id="532" r:id="rId32"/>
    <p:sldId id="533" r:id="rId33"/>
    <p:sldId id="542" r:id="rId34"/>
    <p:sldId id="552" r:id="rId35"/>
    <p:sldId id="614" r:id="rId36"/>
    <p:sldId id="554" r:id="rId37"/>
    <p:sldId id="615" r:id="rId38"/>
    <p:sldId id="616" r:id="rId39"/>
    <p:sldId id="617" r:id="rId40"/>
    <p:sldId id="618" r:id="rId41"/>
    <p:sldId id="655" r:id="rId42"/>
    <p:sldId id="652" r:id="rId43"/>
    <p:sldId id="653" r:id="rId44"/>
    <p:sldId id="654" r:id="rId45"/>
    <p:sldId id="650" r:id="rId46"/>
    <p:sldId id="651" r:id="rId47"/>
    <p:sldId id="657" r:id="rId48"/>
    <p:sldId id="665" r:id="rId49"/>
    <p:sldId id="679" r:id="rId50"/>
    <p:sldId id="673" r:id="rId51"/>
    <p:sldId id="674" r:id="rId52"/>
    <p:sldId id="675" r:id="rId53"/>
    <p:sldId id="680" r:id="rId54"/>
    <p:sldId id="658" r:id="rId55"/>
    <p:sldId id="659" r:id="rId56"/>
    <p:sldId id="661" r:id="rId57"/>
    <p:sldId id="662" r:id="rId58"/>
    <p:sldId id="664" r:id="rId59"/>
    <p:sldId id="676" r:id="rId60"/>
    <p:sldId id="677" r:id="rId61"/>
    <p:sldId id="678" r:id="rId62"/>
    <p:sldId id="619" r:id="rId63"/>
    <p:sldId id="581" r:id="rId64"/>
    <p:sldId id="627" r:id="rId65"/>
    <p:sldId id="625" r:id="rId66"/>
    <p:sldId id="626" r:id="rId67"/>
    <p:sldId id="620" r:id="rId68"/>
    <p:sldId id="583" r:id="rId69"/>
    <p:sldId id="585" r:id="rId70"/>
    <p:sldId id="621" r:id="rId71"/>
    <p:sldId id="588" r:id="rId72"/>
    <p:sldId id="605" r:id="rId73"/>
    <p:sldId id="606" r:id="rId74"/>
    <p:sldId id="591" r:id="rId75"/>
    <p:sldId id="622" r:id="rId76"/>
    <p:sldId id="623" r:id="rId7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66"/>
    <a:srgbClr val="00FFFF"/>
    <a:srgbClr val="FF66FF"/>
    <a:srgbClr val="FFCCFF"/>
    <a:srgbClr val="CC99FF"/>
    <a:srgbClr val="FFB64B"/>
    <a:srgbClr val="FFFF66"/>
    <a:srgbClr val="3D4246"/>
    <a:srgbClr val="00060C"/>
    <a:srgbClr val="602C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15" autoAdjust="0"/>
    <p:restoredTop sz="70292" autoAdjust="0"/>
  </p:normalViewPr>
  <p:slideViewPr>
    <p:cSldViewPr>
      <p:cViewPr varScale="1">
        <p:scale>
          <a:sx n="48" d="100"/>
          <a:sy n="48" d="100"/>
        </p:scale>
        <p:origin x="352" y="2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269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16" Type="http://schemas.openxmlformats.org/officeDocument/2006/relationships/slide" Target="slides/slide3.xml"/><Relationship Id="rId11" Type="http://schemas.openxmlformats.org/officeDocument/2006/relationships/slideMaster" Target="slideMasters/slideMaster11.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48.xml"/><Relationship Id="rId82" Type="http://schemas.openxmlformats.org/officeDocument/2006/relationships/tableStyles" Target="tableStyle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7" Type="http://schemas.openxmlformats.org/officeDocument/2006/relationships/slideMaster" Target="slideMasters/slideMaster7.xml"/><Relationship Id="rId71" Type="http://schemas.openxmlformats.org/officeDocument/2006/relationships/slide" Target="slides/slide58.xml"/><Relationship Id="rId2" Type="http://schemas.openxmlformats.org/officeDocument/2006/relationships/slideMaster" Target="slideMasters/slideMaster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oleObject" Target="file:///D:\Users\dlaborde\Dropbox%20(IFPRI)\IFPRI40th.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Users\dlaborde\Dropbox%20(IFPRI)\IFPRI40th.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[IFPRI40th.xlsx]pivot_distance!PivotTable4</c:name>
    <c:fmtId val="-1"/>
  </c:pivotSource>
  <c:chart>
    <c:title>
      <c:tx>
        <c:rich>
          <a:bodyPr rot="0" spcFirstLastPara="1" vertOverflow="ellipsis" vert="horz" wrap="square" anchor="ctr" anchorCtr="1"/>
          <a:lstStyle/>
          <a:p>
            <a:pPr>
              <a:defRPr lang="es-ES_tradnl" sz="2400" b="0" i="0" u="none" strike="noStrike" kern="1200" spc="0" baseline="0" noProof="0">
                <a:solidFill>
                  <a:schemeClr val="tx1">
                    <a:lumMod val="65000"/>
                    <a:lumOff val="35000"/>
                  </a:schemeClr>
                </a:solidFill>
                <a:latin typeface="+mn-lt"/>
                <a:ea typeface="+mn-ea"/>
                <a:cs typeface="+mn-cs"/>
              </a:defRPr>
            </a:pPr>
            <a:r>
              <a:rPr lang="es-ES_tradnl" sz="2400" noProof="0" dirty="0"/>
              <a:t>Distancia</a:t>
            </a:r>
            <a:r>
              <a:rPr lang="es-ES_tradnl" sz="2400" baseline="0" noProof="0" dirty="0"/>
              <a:t> promedio (km) </a:t>
            </a:r>
            <a:r>
              <a:rPr lang="es-ES_tradnl" sz="2400" noProof="0" dirty="0"/>
              <a:t>viajada</a:t>
            </a:r>
            <a:r>
              <a:rPr lang="es-ES_tradnl" sz="2400" baseline="0" noProof="0" dirty="0"/>
              <a:t> por calor</a:t>
            </a:r>
            <a:r>
              <a:rPr lang="es-ES_tradnl" sz="2400" baseline="0" noProof="0" dirty="0">
                <a:latin typeface="Arial" panose="020B0604020202020204" pitchFamily="34" charset="0"/>
                <a:cs typeface="Arial" panose="020B0604020202020204" pitchFamily="34" charset="0"/>
              </a:rPr>
              <a:t>í</a:t>
            </a:r>
            <a:r>
              <a:rPr lang="es-ES_tradnl" sz="2400" baseline="0" noProof="0" dirty="0"/>
              <a:t>as importadas</a:t>
            </a:r>
            <a:endParaRPr lang="es-ES_tradnl" sz="2400" noProof="0" dirty="0"/>
          </a:p>
        </c:rich>
      </c:tx>
      <c:layout>
        <c:manualLayout>
          <c:xMode val="edge"/>
          <c:yMode val="edge"/>
          <c:x val="0.14505620901167271"/>
          <c:y val="2.2182960516950314E-2"/>
        </c:manualLayout>
      </c:layout>
      <c:overlay val="0"/>
      <c:spPr>
        <a:noFill/>
        <a:ln>
          <a:noFill/>
        </a:ln>
        <a:effectLst/>
      </c:spPr>
      <c:txPr>
        <a:bodyPr rot="0" spcFirstLastPara="1" vertOverflow="ellipsis" vert="horz" wrap="square" anchor="ctr" anchorCtr="1"/>
        <a:lstStyle/>
        <a:p>
          <a:pPr>
            <a:defRPr lang="es-ES_tradnl" sz="2400" b="0" i="0" u="none" strike="noStrike" kern="1200" spc="0" baseline="0" noProof="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a:noFill/>
          </a:ln>
          <a:effectLst/>
        </c:spPr>
        <c:marker>
          <c:symbol val="none"/>
        </c:marker>
      </c:pivotFmt>
      <c:pivotFmt>
        <c:idx val="4"/>
        <c:spPr>
          <a:solidFill>
            <a:schemeClr val="accent1"/>
          </a:solidFill>
          <a:ln>
            <a:noFill/>
          </a:ln>
          <a:effectLst/>
        </c:spPr>
        <c:marker>
          <c:symbol val="none"/>
        </c:marker>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pivotFmt>
      <c:pivotFmt>
        <c:idx val="7"/>
        <c:spPr>
          <a:solidFill>
            <a:schemeClr val="accent1"/>
          </a:solidFill>
          <a:ln>
            <a:noFill/>
          </a:ln>
          <a:effectLst/>
        </c:spPr>
        <c:marker>
          <c:symbol val="none"/>
        </c:marker>
      </c:pivotFmt>
      <c:pivotFmt>
        <c:idx val="8"/>
        <c:spPr>
          <a:solidFill>
            <a:schemeClr val="accent1"/>
          </a:solidFill>
          <a:ln>
            <a:noFill/>
          </a:ln>
          <a:effectLst/>
        </c:spPr>
        <c:marker>
          <c:symbol val="none"/>
        </c:marker>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
        <c:idx val="18"/>
        <c:spPr>
          <a:solidFill>
            <a:schemeClr val="accent1"/>
          </a:solidFill>
          <a:ln>
            <a:noFill/>
          </a:ln>
          <a:effectLst/>
        </c:spPr>
        <c:marker>
          <c:symbol val="none"/>
        </c:marker>
      </c:pivotFmt>
      <c:pivotFmt>
        <c:idx val="19"/>
        <c:spPr>
          <a:solidFill>
            <a:schemeClr val="accent1"/>
          </a:solidFill>
          <a:ln>
            <a:noFill/>
          </a:ln>
          <a:effectLst/>
        </c:spPr>
        <c:marker>
          <c:symbol val="none"/>
        </c:marker>
      </c:pivotFmt>
      <c:pivotFmt>
        <c:idx val="20"/>
        <c:spPr>
          <a:solidFill>
            <a:schemeClr val="accent1"/>
          </a:solidFill>
          <a:ln>
            <a:noFill/>
          </a:ln>
          <a:effectLst/>
        </c:spPr>
        <c:marker>
          <c:symbol val="none"/>
        </c:marker>
      </c:pivotFmt>
    </c:pivotFmts>
    <c:plotArea>
      <c:layout>
        <c:manualLayout>
          <c:layoutTarget val="inner"/>
          <c:xMode val="edge"/>
          <c:yMode val="edge"/>
          <c:x val="7.1285989819454387E-2"/>
          <c:y val="0.15981082475187838"/>
          <c:w val="0.90282380895569869"/>
          <c:h val="0.55262216532325725"/>
        </c:manualLayout>
      </c:layout>
      <c:barChart>
        <c:barDir val="col"/>
        <c:grouping val="clustered"/>
        <c:varyColors val="0"/>
        <c:ser>
          <c:idx val="0"/>
          <c:order val="0"/>
          <c:tx>
            <c:strRef>
              <c:f>pivot_distance!$B$3:$B$4</c:f>
              <c:strCache>
                <c:ptCount val="1"/>
                <c:pt idx="0">
                  <c:v>1995</c:v>
                </c:pt>
              </c:strCache>
            </c:strRef>
          </c:tx>
          <c:spPr>
            <a:solidFill>
              <a:schemeClr val="accent3"/>
            </a:solidFill>
            <a:ln>
              <a:noFill/>
            </a:ln>
            <a:effectLst/>
          </c:spPr>
          <c:invertIfNegative val="0"/>
          <c:cat>
            <c:strRef>
              <c:f>pivot_distance!$A$5:$A$17</c:f>
              <c:strCache>
                <c:ptCount val="12"/>
                <c:pt idx="0">
                  <c:v>Bolivia</c:v>
                </c:pt>
                <c:pt idx="1">
                  <c:v>Mexico</c:v>
                </c:pt>
                <c:pt idx="2">
                  <c:v>Nicaragua</c:v>
                </c:pt>
                <c:pt idx="3">
                  <c:v>Morocco</c:v>
                </c:pt>
                <c:pt idx="4">
                  <c:v>Egypt</c:v>
                </c:pt>
                <c:pt idx="5">
                  <c:v>Benin</c:v>
                </c:pt>
                <c:pt idx="6">
                  <c:v>Germany</c:v>
                </c:pt>
                <c:pt idx="7">
                  <c:v>Ethiopia</c:v>
                </c:pt>
                <c:pt idx="8">
                  <c:v>Nigeria</c:v>
                </c:pt>
                <c:pt idx="9">
                  <c:v>Mozambique</c:v>
                </c:pt>
                <c:pt idx="10">
                  <c:v>Bangladesh</c:v>
                </c:pt>
                <c:pt idx="11">
                  <c:v>India</c:v>
                </c:pt>
              </c:strCache>
            </c:strRef>
          </c:cat>
          <c:val>
            <c:numRef>
              <c:f>pivot_distance!$B$5:$B$17</c:f>
              <c:numCache>
                <c:formatCode>_(* #,##0_);_(* \(#,##0\);_(* "-"??_);_(@_)</c:formatCode>
                <c:ptCount val="12"/>
                <c:pt idx="0">
                  <c:v>5822.4397660000004</c:v>
                </c:pt>
                <c:pt idx="1">
                  <c:v>3789.0762349000001</c:v>
                </c:pt>
                <c:pt idx="2">
                  <c:v>3245.7596431000002</c:v>
                </c:pt>
                <c:pt idx="3">
                  <c:v>3953.5375840000002</c:v>
                </c:pt>
                <c:pt idx="4">
                  <c:v>8101.3723318000002</c:v>
                </c:pt>
                <c:pt idx="5">
                  <c:v>7922.1643340000001</c:v>
                </c:pt>
                <c:pt idx="6">
                  <c:v>3523.7187733999999</c:v>
                </c:pt>
                <c:pt idx="7">
                  <c:v>8337.0758361999997</c:v>
                </c:pt>
                <c:pt idx="8">
                  <c:v>7221.4780698000004</c:v>
                </c:pt>
                <c:pt idx="9">
                  <c:v>9187.1208213999998</c:v>
                </c:pt>
                <c:pt idx="10">
                  <c:v>7945.5923639000002</c:v>
                </c:pt>
                <c:pt idx="11">
                  <c:v>7611.4047674000003</c:v>
                </c:pt>
              </c:numCache>
            </c:numRef>
          </c:val>
          <c:extLst>
            <c:ext xmlns:c16="http://schemas.microsoft.com/office/drawing/2014/chart" uri="{C3380CC4-5D6E-409C-BE32-E72D297353CC}">
              <c16:uniqueId val="{00000000-43A0-4A56-A7CE-4CC51FB21D03}"/>
            </c:ext>
          </c:extLst>
        </c:ser>
        <c:ser>
          <c:idx val="1"/>
          <c:order val="1"/>
          <c:tx>
            <c:strRef>
              <c:f>pivot_distance!$C$3:$C$4</c:f>
              <c:strCache>
                <c:ptCount val="1"/>
                <c:pt idx="0">
                  <c:v>2000</c:v>
                </c:pt>
              </c:strCache>
            </c:strRef>
          </c:tx>
          <c:spPr>
            <a:solidFill>
              <a:schemeClr val="accent2"/>
            </a:solidFill>
            <a:ln>
              <a:noFill/>
            </a:ln>
            <a:effectLst/>
          </c:spPr>
          <c:invertIfNegative val="0"/>
          <c:cat>
            <c:strRef>
              <c:f>pivot_distance!$A$5:$A$17</c:f>
              <c:strCache>
                <c:ptCount val="12"/>
                <c:pt idx="0">
                  <c:v>Bolivia</c:v>
                </c:pt>
                <c:pt idx="1">
                  <c:v>Mexico</c:v>
                </c:pt>
                <c:pt idx="2">
                  <c:v>Nicaragua</c:v>
                </c:pt>
                <c:pt idx="3">
                  <c:v>Morocco</c:v>
                </c:pt>
                <c:pt idx="4">
                  <c:v>Egypt</c:v>
                </c:pt>
                <c:pt idx="5">
                  <c:v>Benin</c:v>
                </c:pt>
                <c:pt idx="6">
                  <c:v>Germany</c:v>
                </c:pt>
                <c:pt idx="7">
                  <c:v>Ethiopia</c:v>
                </c:pt>
                <c:pt idx="8">
                  <c:v>Nigeria</c:v>
                </c:pt>
                <c:pt idx="9">
                  <c:v>Mozambique</c:v>
                </c:pt>
                <c:pt idx="10">
                  <c:v>Bangladesh</c:v>
                </c:pt>
                <c:pt idx="11">
                  <c:v>India</c:v>
                </c:pt>
              </c:strCache>
            </c:strRef>
          </c:cat>
          <c:val>
            <c:numRef>
              <c:f>pivot_distance!$C$5:$C$17</c:f>
              <c:numCache>
                <c:formatCode>_(* #,##0_);_(* \(#,##0\);_(* "-"??_);_(@_)</c:formatCode>
                <c:ptCount val="12"/>
                <c:pt idx="0">
                  <c:v>3434.7047157000002</c:v>
                </c:pt>
                <c:pt idx="1">
                  <c:v>3678.3838316000001</c:v>
                </c:pt>
                <c:pt idx="2">
                  <c:v>2762.7221178999998</c:v>
                </c:pt>
                <c:pt idx="3">
                  <c:v>4627.6066846000003</c:v>
                </c:pt>
                <c:pt idx="4">
                  <c:v>8863.8687382000007</c:v>
                </c:pt>
                <c:pt idx="5">
                  <c:v>6223.5680579999998</c:v>
                </c:pt>
                <c:pt idx="6">
                  <c:v>3212.8660513999998</c:v>
                </c:pt>
                <c:pt idx="7">
                  <c:v>8836.9482920999999</c:v>
                </c:pt>
                <c:pt idx="8">
                  <c:v>6798.7292699</c:v>
                </c:pt>
                <c:pt idx="9">
                  <c:v>4764.8315605999996</c:v>
                </c:pt>
                <c:pt idx="10">
                  <c:v>9151.7201810000006</c:v>
                </c:pt>
                <c:pt idx="11">
                  <c:v>7775.9665114999998</c:v>
                </c:pt>
              </c:numCache>
            </c:numRef>
          </c:val>
          <c:extLst>
            <c:ext xmlns:c16="http://schemas.microsoft.com/office/drawing/2014/chart" uri="{C3380CC4-5D6E-409C-BE32-E72D297353CC}">
              <c16:uniqueId val="{00000001-43A0-4A56-A7CE-4CC51FB21D03}"/>
            </c:ext>
          </c:extLst>
        </c:ser>
        <c:ser>
          <c:idx val="2"/>
          <c:order val="2"/>
          <c:tx>
            <c:strRef>
              <c:f>pivot_distance!$D$3:$D$4</c:f>
              <c:strCache>
                <c:ptCount val="1"/>
                <c:pt idx="0">
                  <c:v>2005</c:v>
                </c:pt>
              </c:strCache>
            </c:strRef>
          </c:tx>
          <c:spPr>
            <a:solidFill>
              <a:schemeClr val="accent4"/>
            </a:solidFill>
            <a:ln>
              <a:noFill/>
            </a:ln>
            <a:effectLst/>
          </c:spPr>
          <c:invertIfNegative val="0"/>
          <c:cat>
            <c:strRef>
              <c:f>pivot_distance!$A$5:$A$17</c:f>
              <c:strCache>
                <c:ptCount val="12"/>
                <c:pt idx="0">
                  <c:v>Bolivia</c:v>
                </c:pt>
                <c:pt idx="1">
                  <c:v>Mexico</c:v>
                </c:pt>
                <c:pt idx="2">
                  <c:v>Nicaragua</c:v>
                </c:pt>
                <c:pt idx="3">
                  <c:v>Morocco</c:v>
                </c:pt>
                <c:pt idx="4">
                  <c:v>Egypt</c:v>
                </c:pt>
                <c:pt idx="5">
                  <c:v>Benin</c:v>
                </c:pt>
                <c:pt idx="6">
                  <c:v>Germany</c:v>
                </c:pt>
                <c:pt idx="7">
                  <c:v>Ethiopia</c:v>
                </c:pt>
                <c:pt idx="8">
                  <c:v>Nigeria</c:v>
                </c:pt>
                <c:pt idx="9">
                  <c:v>Mozambique</c:v>
                </c:pt>
                <c:pt idx="10">
                  <c:v>Bangladesh</c:v>
                </c:pt>
                <c:pt idx="11">
                  <c:v>India</c:v>
                </c:pt>
              </c:strCache>
            </c:strRef>
          </c:cat>
          <c:val>
            <c:numRef>
              <c:f>pivot_distance!$D$5:$D$17</c:f>
              <c:numCache>
                <c:formatCode>_(* #,##0_);_(* \(#,##0\);_(* "-"??_);_(@_)</c:formatCode>
                <c:ptCount val="12"/>
                <c:pt idx="0">
                  <c:v>3069.7075654</c:v>
                </c:pt>
                <c:pt idx="1">
                  <c:v>3599.6400763000001</c:v>
                </c:pt>
                <c:pt idx="2">
                  <c:v>2668.6130536999999</c:v>
                </c:pt>
                <c:pt idx="3">
                  <c:v>5496.5836141999998</c:v>
                </c:pt>
                <c:pt idx="4">
                  <c:v>7667.4408326000002</c:v>
                </c:pt>
                <c:pt idx="5">
                  <c:v>8137.8756357000002</c:v>
                </c:pt>
                <c:pt idx="6">
                  <c:v>2918.2503071000001</c:v>
                </c:pt>
                <c:pt idx="7">
                  <c:v>9976.3612212000007</c:v>
                </c:pt>
                <c:pt idx="8">
                  <c:v>7909.0941706000003</c:v>
                </c:pt>
                <c:pt idx="9">
                  <c:v>7483.9645510999999</c:v>
                </c:pt>
                <c:pt idx="10">
                  <c:v>6567.1642674000004</c:v>
                </c:pt>
                <c:pt idx="11">
                  <c:v>6827.6133757999996</c:v>
                </c:pt>
              </c:numCache>
            </c:numRef>
          </c:val>
          <c:extLst>
            <c:ext xmlns:c16="http://schemas.microsoft.com/office/drawing/2014/chart" uri="{C3380CC4-5D6E-409C-BE32-E72D297353CC}">
              <c16:uniqueId val="{00000002-43A0-4A56-A7CE-4CC51FB21D03}"/>
            </c:ext>
          </c:extLst>
        </c:ser>
        <c:ser>
          <c:idx val="3"/>
          <c:order val="3"/>
          <c:tx>
            <c:strRef>
              <c:f>pivot_distance!$E$3:$E$4</c:f>
              <c:strCache>
                <c:ptCount val="1"/>
                <c:pt idx="0">
                  <c:v>2010</c:v>
                </c:pt>
              </c:strCache>
            </c:strRef>
          </c:tx>
          <c:spPr>
            <a:solidFill>
              <a:schemeClr val="tx2"/>
            </a:solidFill>
            <a:ln>
              <a:noFill/>
            </a:ln>
            <a:effectLst/>
          </c:spPr>
          <c:invertIfNegative val="0"/>
          <c:cat>
            <c:strRef>
              <c:f>pivot_distance!$A$5:$A$17</c:f>
              <c:strCache>
                <c:ptCount val="12"/>
                <c:pt idx="0">
                  <c:v>Bolivia</c:v>
                </c:pt>
                <c:pt idx="1">
                  <c:v>Mexico</c:v>
                </c:pt>
                <c:pt idx="2">
                  <c:v>Nicaragua</c:v>
                </c:pt>
                <c:pt idx="3">
                  <c:v>Morocco</c:v>
                </c:pt>
                <c:pt idx="4">
                  <c:v>Egypt</c:v>
                </c:pt>
                <c:pt idx="5">
                  <c:v>Benin</c:v>
                </c:pt>
                <c:pt idx="6">
                  <c:v>Germany</c:v>
                </c:pt>
                <c:pt idx="7">
                  <c:v>Ethiopia</c:v>
                </c:pt>
                <c:pt idx="8">
                  <c:v>Nigeria</c:v>
                </c:pt>
                <c:pt idx="9">
                  <c:v>Mozambique</c:v>
                </c:pt>
                <c:pt idx="10">
                  <c:v>Bangladesh</c:v>
                </c:pt>
                <c:pt idx="11">
                  <c:v>India</c:v>
                </c:pt>
              </c:strCache>
            </c:strRef>
          </c:cat>
          <c:val>
            <c:numRef>
              <c:f>pivot_distance!$E$5:$E$17</c:f>
              <c:numCache>
                <c:formatCode>_(* #,##0_);_(* \(#,##0\);_(* "-"??_);_(@_)</c:formatCode>
                <c:ptCount val="12"/>
                <c:pt idx="0">
                  <c:v>2787.4762971</c:v>
                </c:pt>
                <c:pt idx="1">
                  <c:v>3336.6183476000001</c:v>
                </c:pt>
                <c:pt idx="2">
                  <c:v>2675.0620518000001</c:v>
                </c:pt>
                <c:pt idx="3">
                  <c:v>5478.5262229</c:v>
                </c:pt>
                <c:pt idx="4">
                  <c:v>6426.3135128000004</c:v>
                </c:pt>
                <c:pt idx="5">
                  <c:v>8911.9431335999998</c:v>
                </c:pt>
                <c:pt idx="6">
                  <c:v>2710.2514019</c:v>
                </c:pt>
                <c:pt idx="7">
                  <c:v>7083.5142278000003</c:v>
                </c:pt>
                <c:pt idx="8">
                  <c:v>7390.9628978000001</c:v>
                </c:pt>
                <c:pt idx="9">
                  <c:v>6783.0723395000005</c:v>
                </c:pt>
                <c:pt idx="10">
                  <c:v>7662.017906</c:v>
                </c:pt>
                <c:pt idx="11">
                  <c:v>7610.7363757000003</c:v>
                </c:pt>
              </c:numCache>
            </c:numRef>
          </c:val>
          <c:extLst>
            <c:ext xmlns:c16="http://schemas.microsoft.com/office/drawing/2014/chart" uri="{C3380CC4-5D6E-409C-BE32-E72D297353CC}">
              <c16:uniqueId val="{00000003-43A0-4A56-A7CE-4CC51FB21D03}"/>
            </c:ext>
          </c:extLst>
        </c:ser>
        <c:dLbls>
          <c:showLegendKey val="0"/>
          <c:showVal val="0"/>
          <c:showCatName val="0"/>
          <c:showSerName val="0"/>
          <c:showPercent val="0"/>
          <c:showBubbleSize val="0"/>
        </c:dLbls>
        <c:gapWidth val="150"/>
        <c:axId val="342723584"/>
        <c:axId val="342723976"/>
      </c:barChart>
      <c:catAx>
        <c:axId val="342723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42723976"/>
        <c:crosses val="autoZero"/>
        <c:auto val="1"/>
        <c:lblAlgn val="ctr"/>
        <c:lblOffset val="100"/>
        <c:noMultiLvlLbl val="0"/>
      </c:catAx>
      <c:valAx>
        <c:axId val="342723976"/>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42723584"/>
        <c:crosses val="autoZero"/>
        <c:crossBetween val="between"/>
      </c:valAx>
      <c:spPr>
        <a:noFill/>
        <a:ln>
          <a:noFill/>
        </a:ln>
        <a:effectLst/>
      </c:spPr>
    </c:plotArea>
    <c:legend>
      <c:legendPos val="r"/>
      <c:layout>
        <c:manualLayout>
          <c:xMode val="edge"/>
          <c:yMode val="edge"/>
          <c:x val="0.24397155019174899"/>
          <c:y val="0.90139047536185046"/>
          <c:w val="0.6469914196461457"/>
          <c:h val="9.791372763487439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sVisible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Graphs!$L$25</c:f>
              <c:strCache>
                <c:ptCount val="1"/>
                <c:pt idx="0">
                  <c:v>1975</c:v>
                </c:pt>
              </c:strCache>
            </c:strRef>
          </c:tx>
          <c:spPr>
            <a:solidFill>
              <a:schemeClr val="accent1"/>
            </a:solidFill>
            <a:ln>
              <a:noFill/>
            </a:ln>
            <a:effectLst/>
          </c:spPr>
          <c:invertIfNegative val="0"/>
          <c:cat>
            <c:strRef>
              <c:f>Graphs!$M$24:$R$24</c:f>
              <c:strCache>
                <c:ptCount val="6"/>
                <c:pt idx="0">
                  <c:v>Africa</c:v>
                </c:pt>
                <c:pt idx="1">
                  <c:v>Asia</c:v>
                </c:pt>
                <c:pt idx="2">
                  <c:v>Eastern Europe</c:v>
                </c:pt>
                <c:pt idx="3">
                  <c:v>LAC</c:v>
                </c:pt>
                <c:pt idx="4">
                  <c:v>HIC</c:v>
                </c:pt>
                <c:pt idx="5">
                  <c:v>World</c:v>
                </c:pt>
              </c:strCache>
            </c:strRef>
          </c:cat>
          <c:val>
            <c:numRef>
              <c:f>Graphs!$M$25:$R$25</c:f>
              <c:numCache>
                <c:formatCode>0.0%</c:formatCode>
                <c:ptCount val="6"/>
                <c:pt idx="0">
                  <c:v>-0.42142360254360339</c:v>
                </c:pt>
                <c:pt idx="1">
                  <c:v>-0.34633975595147687</c:v>
                </c:pt>
                <c:pt idx="2">
                  <c:v>-0.17432800000000001</c:v>
                </c:pt>
                <c:pt idx="3">
                  <c:v>-0.4153427935036072</c:v>
                </c:pt>
                <c:pt idx="4">
                  <c:v>5.9876139547383307E-2</c:v>
                </c:pt>
                <c:pt idx="5">
                  <c:v>-0.1250608900706312</c:v>
                </c:pt>
              </c:numCache>
            </c:numRef>
          </c:val>
          <c:extLst>
            <c:ext xmlns:c16="http://schemas.microsoft.com/office/drawing/2014/chart" uri="{C3380CC4-5D6E-409C-BE32-E72D297353CC}">
              <c16:uniqueId val="{00000000-7AD4-4557-8DE0-B29A98EFCAE9}"/>
            </c:ext>
          </c:extLst>
        </c:ser>
        <c:ser>
          <c:idx val="1"/>
          <c:order val="1"/>
          <c:tx>
            <c:strRef>
              <c:f>Graphs!$L$26</c:f>
              <c:strCache>
                <c:ptCount val="1"/>
                <c:pt idx="0">
                  <c:v>1985</c:v>
                </c:pt>
              </c:strCache>
            </c:strRef>
          </c:tx>
          <c:spPr>
            <a:solidFill>
              <a:schemeClr val="accent2"/>
            </a:solidFill>
            <a:ln>
              <a:noFill/>
            </a:ln>
            <a:effectLst/>
          </c:spPr>
          <c:invertIfNegative val="0"/>
          <c:cat>
            <c:strRef>
              <c:f>Graphs!$M$24:$R$24</c:f>
              <c:strCache>
                <c:ptCount val="6"/>
                <c:pt idx="0">
                  <c:v>Africa</c:v>
                </c:pt>
                <c:pt idx="1">
                  <c:v>Asia</c:v>
                </c:pt>
                <c:pt idx="2">
                  <c:v>Eastern Europe</c:v>
                </c:pt>
                <c:pt idx="3">
                  <c:v>LAC</c:v>
                </c:pt>
                <c:pt idx="4">
                  <c:v>HIC</c:v>
                </c:pt>
                <c:pt idx="5">
                  <c:v>World</c:v>
                </c:pt>
              </c:strCache>
            </c:strRef>
          </c:cat>
          <c:val>
            <c:numRef>
              <c:f>Graphs!$M$26:$R$26</c:f>
              <c:numCache>
                <c:formatCode>0.0%</c:formatCode>
                <c:ptCount val="6"/>
                <c:pt idx="0">
                  <c:v>-0.49877606764336696</c:v>
                </c:pt>
                <c:pt idx="1">
                  <c:v>-0.15623667140829287</c:v>
                </c:pt>
                <c:pt idx="2">
                  <c:v>-5.0093600000000002E-2</c:v>
                </c:pt>
                <c:pt idx="3">
                  <c:v>-0.27967324655200387</c:v>
                </c:pt>
                <c:pt idx="4">
                  <c:v>7.578268237278131E-2</c:v>
                </c:pt>
                <c:pt idx="5">
                  <c:v>-0.10042520191700298</c:v>
                </c:pt>
              </c:numCache>
            </c:numRef>
          </c:val>
          <c:extLst>
            <c:ext xmlns:c16="http://schemas.microsoft.com/office/drawing/2014/chart" uri="{C3380CC4-5D6E-409C-BE32-E72D297353CC}">
              <c16:uniqueId val="{00000001-7AD4-4557-8DE0-B29A98EFCAE9}"/>
            </c:ext>
          </c:extLst>
        </c:ser>
        <c:ser>
          <c:idx val="2"/>
          <c:order val="2"/>
          <c:tx>
            <c:strRef>
              <c:f>Graphs!$L$27</c:f>
              <c:strCache>
                <c:ptCount val="1"/>
                <c:pt idx="0">
                  <c:v>1995</c:v>
                </c:pt>
              </c:strCache>
            </c:strRef>
          </c:tx>
          <c:spPr>
            <a:solidFill>
              <a:schemeClr val="accent3"/>
            </a:solidFill>
            <a:ln>
              <a:noFill/>
            </a:ln>
            <a:effectLst/>
          </c:spPr>
          <c:invertIfNegative val="0"/>
          <c:cat>
            <c:strRef>
              <c:f>Graphs!$M$24:$R$24</c:f>
              <c:strCache>
                <c:ptCount val="6"/>
                <c:pt idx="0">
                  <c:v>Africa</c:v>
                </c:pt>
                <c:pt idx="1">
                  <c:v>Asia</c:v>
                </c:pt>
                <c:pt idx="2">
                  <c:v>Eastern Europe</c:v>
                </c:pt>
                <c:pt idx="3">
                  <c:v>LAC</c:v>
                </c:pt>
                <c:pt idx="4">
                  <c:v>HIC</c:v>
                </c:pt>
                <c:pt idx="5">
                  <c:v>World</c:v>
                </c:pt>
              </c:strCache>
            </c:strRef>
          </c:cat>
          <c:val>
            <c:numRef>
              <c:f>Graphs!$M$27:$R$27</c:f>
              <c:numCache>
                <c:formatCode>0.0%</c:formatCode>
                <c:ptCount val="6"/>
                <c:pt idx="0">
                  <c:v>-0.21140860812224901</c:v>
                </c:pt>
                <c:pt idx="1">
                  <c:v>-7.8103365383591999E-2</c:v>
                </c:pt>
                <c:pt idx="2">
                  <c:v>-0.17424605303460447</c:v>
                </c:pt>
                <c:pt idx="3">
                  <c:v>-0.12618790484394998</c:v>
                </c:pt>
                <c:pt idx="4">
                  <c:v>3.12262589544989E-2</c:v>
                </c:pt>
                <c:pt idx="5">
                  <c:v>-6.2270329599470618E-2</c:v>
                </c:pt>
              </c:numCache>
            </c:numRef>
          </c:val>
          <c:extLst>
            <c:ext xmlns:c16="http://schemas.microsoft.com/office/drawing/2014/chart" uri="{C3380CC4-5D6E-409C-BE32-E72D297353CC}">
              <c16:uniqueId val="{00000002-7AD4-4557-8DE0-B29A98EFCAE9}"/>
            </c:ext>
          </c:extLst>
        </c:ser>
        <c:ser>
          <c:idx val="3"/>
          <c:order val="3"/>
          <c:tx>
            <c:strRef>
              <c:f>Graphs!$L$28</c:f>
              <c:strCache>
                <c:ptCount val="1"/>
                <c:pt idx="0">
                  <c:v>2005</c:v>
                </c:pt>
              </c:strCache>
            </c:strRef>
          </c:tx>
          <c:spPr>
            <a:solidFill>
              <a:schemeClr val="accent4"/>
            </a:solidFill>
            <a:ln>
              <a:noFill/>
            </a:ln>
            <a:effectLst/>
          </c:spPr>
          <c:invertIfNegative val="0"/>
          <c:cat>
            <c:strRef>
              <c:f>Graphs!$M$24:$R$24</c:f>
              <c:strCache>
                <c:ptCount val="6"/>
                <c:pt idx="0">
                  <c:v>Africa</c:v>
                </c:pt>
                <c:pt idx="1">
                  <c:v>Asia</c:v>
                </c:pt>
                <c:pt idx="2">
                  <c:v>Eastern Europe</c:v>
                </c:pt>
                <c:pt idx="3">
                  <c:v>LAC</c:v>
                </c:pt>
                <c:pt idx="4">
                  <c:v>HIC</c:v>
                </c:pt>
                <c:pt idx="5">
                  <c:v>World</c:v>
                </c:pt>
              </c:strCache>
            </c:strRef>
          </c:cat>
          <c:val>
            <c:numRef>
              <c:f>Graphs!$M$28:$R$28</c:f>
              <c:numCache>
                <c:formatCode>0.0%</c:formatCode>
                <c:ptCount val="6"/>
                <c:pt idx="0">
                  <c:v>-3.7848430287195992E-2</c:v>
                </c:pt>
                <c:pt idx="1">
                  <c:v>-1.7314926773516908E-2</c:v>
                </c:pt>
                <c:pt idx="2">
                  <c:v>4.3740424976026496E-2</c:v>
                </c:pt>
                <c:pt idx="3">
                  <c:v>0.12272122237315222</c:v>
                </c:pt>
                <c:pt idx="4">
                  <c:v>2.9323883751212393E-2</c:v>
                </c:pt>
                <c:pt idx="5">
                  <c:v>2.1450444865131917E-2</c:v>
                </c:pt>
              </c:numCache>
            </c:numRef>
          </c:val>
          <c:extLst>
            <c:ext xmlns:c16="http://schemas.microsoft.com/office/drawing/2014/chart" uri="{C3380CC4-5D6E-409C-BE32-E72D297353CC}">
              <c16:uniqueId val="{00000003-7AD4-4557-8DE0-B29A98EFCAE9}"/>
            </c:ext>
          </c:extLst>
        </c:ser>
        <c:dLbls>
          <c:showLegendKey val="0"/>
          <c:showVal val="0"/>
          <c:showCatName val="0"/>
          <c:showSerName val="0"/>
          <c:showPercent val="0"/>
          <c:showBubbleSize val="0"/>
        </c:dLbls>
        <c:gapWidth val="219"/>
        <c:overlap val="-27"/>
        <c:axId val="342724760"/>
        <c:axId val="342725152"/>
      </c:barChart>
      <c:catAx>
        <c:axId val="34272476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42725152"/>
        <c:crosses val="autoZero"/>
        <c:auto val="1"/>
        <c:lblAlgn val="ctr"/>
        <c:lblOffset val="100"/>
        <c:noMultiLvlLbl val="0"/>
      </c:catAx>
      <c:valAx>
        <c:axId val="34272515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42724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590828255478128"/>
          <c:y val="6.8737586143120213E-2"/>
          <c:w val="0.54267801189438691"/>
          <c:h val="0.8580840898211981"/>
        </c:manualLayout>
      </c:layout>
      <c:radarChart>
        <c:radarStyle val="marker"/>
        <c:varyColors val="0"/>
        <c:ser>
          <c:idx val="0"/>
          <c:order val="0"/>
          <c:spPr>
            <a:ln w="73025" cap="rnd">
              <a:solidFill>
                <a:schemeClr val="accent1"/>
              </a:solidFill>
              <a:round/>
            </a:ln>
            <a:effectLst/>
          </c:spPr>
          <c:marker>
            <c:symbol val="circle"/>
            <c:size val="5"/>
            <c:spPr>
              <a:solidFill>
                <a:schemeClr val="accent1"/>
              </a:solidFill>
              <a:ln w="9525">
                <a:solidFill>
                  <a:schemeClr val="accent1"/>
                </a:solidFill>
              </a:ln>
              <a:effectLst/>
            </c:spPr>
          </c:marker>
          <c:cat>
            <c:strRef>
              <c:f>Sheet1!$A$2:$A$13</c:f>
              <c:strCache>
                <c:ptCount val="12"/>
                <c:pt idx="0">
                  <c:v>Pilar 1: Instituciones</c:v>
                </c:pt>
                <c:pt idx="1">
                  <c:v>Pilar 2: Infraestructura</c:v>
                </c:pt>
                <c:pt idx="2">
                  <c:v>Pillar 3: Entorno macro</c:v>
                </c:pt>
                <c:pt idx="3">
                  <c:v>Pilar 4: Salud y Educación Primaria</c:v>
                </c:pt>
                <c:pt idx="4">
                  <c:v>Pilar 5: Educ. Superior y Entrenam</c:v>
                </c:pt>
                <c:pt idx="5">
                  <c:v>Pilar 5: Eficiencia en Mcd. De bienes</c:v>
                </c:pt>
                <c:pt idx="6">
                  <c:v>Pilar 7: Eficiencia en Mcd. Laboral</c:v>
                </c:pt>
                <c:pt idx="7">
                  <c:v>Pilar 8: Desarrollo de Mcd Financiero</c:v>
                </c:pt>
                <c:pt idx="8">
                  <c:v>Pilar 9: Prep Tecnológica</c:v>
                </c:pt>
                <c:pt idx="9">
                  <c:v>Pilar 10: Tamaño de mercado</c:v>
                </c:pt>
                <c:pt idx="10">
                  <c:v>Pilar 11: Sofisticación de negocios </c:v>
                </c:pt>
                <c:pt idx="11">
                  <c:v>Pilar 12: Innovación </c:v>
                </c:pt>
              </c:strCache>
            </c:strRef>
          </c:cat>
          <c:val>
            <c:numRef>
              <c:f>Sheet1!$B$2:$B$13</c:f>
              <c:numCache>
                <c:formatCode>General</c:formatCode>
                <c:ptCount val="12"/>
                <c:pt idx="0">
                  <c:v>3.04</c:v>
                </c:pt>
                <c:pt idx="1">
                  <c:v>3.66</c:v>
                </c:pt>
                <c:pt idx="2">
                  <c:v>2.95</c:v>
                </c:pt>
                <c:pt idx="3">
                  <c:v>5.91</c:v>
                </c:pt>
                <c:pt idx="4">
                  <c:v>4.96</c:v>
                </c:pt>
                <c:pt idx="5">
                  <c:v>3.26</c:v>
                </c:pt>
                <c:pt idx="6">
                  <c:v>3.3</c:v>
                </c:pt>
                <c:pt idx="7">
                  <c:v>2.98</c:v>
                </c:pt>
                <c:pt idx="8">
                  <c:v>4.08</c:v>
                </c:pt>
                <c:pt idx="9">
                  <c:v>4.93</c:v>
                </c:pt>
                <c:pt idx="10">
                  <c:v>3.68</c:v>
                </c:pt>
                <c:pt idx="11">
                  <c:v>3.24</c:v>
                </c:pt>
              </c:numCache>
            </c:numRef>
          </c:val>
          <c:extLst>
            <c:ext xmlns:c16="http://schemas.microsoft.com/office/drawing/2014/chart" uri="{C3380CC4-5D6E-409C-BE32-E72D297353CC}">
              <c16:uniqueId val="{00000000-0CBE-4319-8851-12AC464F803D}"/>
            </c:ext>
          </c:extLst>
        </c:ser>
        <c:dLbls>
          <c:showLegendKey val="0"/>
          <c:showVal val="0"/>
          <c:showCatName val="0"/>
          <c:showSerName val="0"/>
          <c:showPercent val="0"/>
          <c:showBubbleSize val="0"/>
        </c:dLbls>
        <c:axId val="202857536"/>
        <c:axId val="256420576"/>
      </c:radarChart>
      <c:catAx>
        <c:axId val="202857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6420576"/>
        <c:crosses val="autoZero"/>
        <c:auto val="1"/>
        <c:lblAlgn val="ctr"/>
        <c:lblOffset val="100"/>
        <c:noMultiLvlLbl val="0"/>
      </c:catAx>
      <c:valAx>
        <c:axId val="256420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2857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AR" dirty="0"/>
              <a:t>Distribución de la Prima por tipo de cobertura</a:t>
            </a:r>
          </a:p>
        </c:rich>
      </c:tx>
      <c:overlay val="1"/>
    </c:title>
    <c:autoTitleDeleted val="0"/>
    <c:plotArea>
      <c:layout>
        <c:manualLayout>
          <c:layoutTarget val="inner"/>
          <c:xMode val="edge"/>
          <c:yMode val="edge"/>
          <c:x val="0.31003749531308711"/>
          <c:y val="0.28502856863821491"/>
          <c:w val="0.40668322709661292"/>
          <c:h val="0.61111812799707754"/>
        </c:manualLayout>
      </c:layout>
      <c:pieChart>
        <c:varyColors val="1"/>
        <c:ser>
          <c:idx val="0"/>
          <c:order val="0"/>
          <c:tx>
            <c:strRef>
              <c:f>Sheet1!$A$2</c:f>
              <c:strCache>
                <c:ptCount val="1"/>
                <c:pt idx="0">
                  <c:v>Ins Premium 08</c:v>
                </c:pt>
              </c:strCache>
            </c:strRef>
          </c:tx>
          <c:dLbls>
            <c:dLbl>
              <c:idx val="0"/>
              <c:layout>
                <c:manualLayout>
                  <c:x val="2.7951662292213696E-2"/>
                  <c:y val="-2.103699532032229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2169-4622-A24A-E3D19D9BDCBB}"/>
                </c:ext>
              </c:extLst>
            </c:dLbl>
            <c:dLbl>
              <c:idx val="1"/>
              <c:layout>
                <c:manualLayout>
                  <c:x val="-7.6585114360704865E-2"/>
                  <c:y val="1.335065591189337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169-4622-A24A-E3D19D9BDCBB}"/>
                </c:ext>
              </c:extLst>
            </c:dLbl>
            <c:dLbl>
              <c:idx val="2"/>
              <c:layout>
                <c:manualLayout>
                  <c:x val="-8.6880389951256201E-2"/>
                  <c:y val="5.789744776815290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2169-4622-A24A-E3D19D9BDCBB}"/>
                </c:ext>
              </c:extLst>
            </c:dLbl>
            <c:dLbl>
              <c:idx val="3"/>
              <c:layout>
                <c:manualLayout>
                  <c:x val="-0.11973826188393188"/>
                  <c:y val="-4.4728437435221906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169-4622-A24A-E3D19D9BDCBB}"/>
                </c:ext>
              </c:extLst>
            </c:dLbl>
            <c:dLbl>
              <c:idx val="4"/>
              <c:layout>
                <c:manualLayout>
                  <c:x val="3.2065835520560318E-2"/>
                  <c:y val="-6.907844651574049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2169-4622-A24A-E3D19D9BDCBB}"/>
                </c:ext>
              </c:extLst>
            </c:dLbl>
            <c:dLbl>
              <c:idx val="5"/>
              <c:layout>
                <c:manualLayout>
                  <c:x val="0.29249489647127441"/>
                  <c:y val="-6.894407317247666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2169-4622-A24A-E3D19D9BDCBB}"/>
                </c:ext>
              </c:extLst>
            </c:dLbl>
            <c:dLbl>
              <c:idx val="6"/>
              <c:layout>
                <c:manualLayout>
                  <c:x val="0.27894156459609215"/>
                  <c:y val="5.937054573004633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2169-4622-A24A-E3D19D9BDCBB}"/>
                </c:ext>
              </c:extLst>
            </c:dLbl>
            <c:dLbl>
              <c:idx val="7"/>
              <c:delete val="1"/>
              <c:extLst>
                <c:ext xmlns:c15="http://schemas.microsoft.com/office/drawing/2012/chart" uri="{CE6537A1-D6FC-4f65-9D91-7224C49458BB}"/>
                <c:ext xmlns:c16="http://schemas.microsoft.com/office/drawing/2014/chart" uri="{C3380CC4-5D6E-409C-BE32-E72D297353CC}">
                  <c16:uniqueId val="{00000007-2169-4622-A24A-E3D19D9BDCBB}"/>
                </c:ext>
              </c:extLst>
            </c:dLbl>
            <c:numFmt formatCode="0.0%" sourceLinked="0"/>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Sheet1!$B$1:$I$1</c:f>
              <c:strCache>
                <c:ptCount val="8"/>
                <c:pt idx="0">
                  <c:v>MPCI</c:v>
                </c:pt>
                <c:pt idx="1">
                  <c:v>Rs. Nombr.</c:v>
                </c:pt>
                <c:pt idx="2">
                  <c:v>Catastrofico</c:v>
                </c:pt>
                <c:pt idx="3">
                  <c:v>Ganado</c:v>
                </c:pt>
                <c:pt idx="4">
                  <c:v>Acuícola</c:v>
                </c:pt>
                <c:pt idx="5">
                  <c:v>Forestal</c:v>
                </c:pt>
                <c:pt idx="6">
                  <c:v>Animales Finos</c:v>
                </c:pt>
                <c:pt idx="7">
                  <c:v>Invernad.</c:v>
                </c:pt>
              </c:strCache>
            </c:strRef>
          </c:cat>
          <c:val>
            <c:numRef>
              <c:f>Sheet1!$B$2:$I$2</c:f>
              <c:numCache>
                <c:formatCode>General</c:formatCode>
                <c:ptCount val="8"/>
                <c:pt idx="0">
                  <c:v>330</c:v>
                </c:pt>
                <c:pt idx="1">
                  <c:v>276</c:v>
                </c:pt>
                <c:pt idx="2">
                  <c:v>103</c:v>
                </c:pt>
                <c:pt idx="3" formatCode="#,##0">
                  <c:v>24</c:v>
                </c:pt>
                <c:pt idx="4" formatCode="#,##0">
                  <c:v>22</c:v>
                </c:pt>
                <c:pt idx="5" formatCode="#,##0">
                  <c:v>20.5</c:v>
                </c:pt>
                <c:pt idx="6">
                  <c:v>0.5</c:v>
                </c:pt>
                <c:pt idx="7">
                  <c:v>0.30000000000000021</c:v>
                </c:pt>
              </c:numCache>
            </c:numRef>
          </c:val>
          <c:extLst>
            <c:ext xmlns:c16="http://schemas.microsoft.com/office/drawing/2014/chart" uri="{C3380CC4-5D6E-409C-BE32-E72D297353CC}">
              <c16:uniqueId val="{00000008-2169-4622-A24A-E3D19D9BDCBB}"/>
            </c:ext>
          </c:extLst>
        </c:ser>
        <c:dLbls>
          <c:showLegendKey val="0"/>
          <c:showVal val="0"/>
          <c:showCatName val="0"/>
          <c:showSerName val="0"/>
          <c:showPercent val="0"/>
          <c:showBubbleSize val="0"/>
          <c:showLeaderLines val="1"/>
        </c:dLbls>
        <c:firstSliceAng val="0"/>
      </c:pieChart>
    </c:plotArea>
    <c:plotVisOnly val="1"/>
    <c:dispBlanksAs val="zero"/>
    <c:showDLblsOverMax val="0"/>
  </c:chart>
  <c:spPr>
    <a:ln>
      <a:solidFill>
        <a:schemeClr val="accent2">
          <a:lumMod val="50000"/>
        </a:schemeClr>
      </a:solidFill>
    </a:ln>
  </c:spPr>
  <c:txPr>
    <a:bodyPr/>
    <a:lstStyle/>
    <a:p>
      <a:pPr>
        <a:defRPr sz="11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AR" sz="900" noProof="0"/>
            </a:pPr>
            <a:r>
              <a:rPr lang="es-AR" sz="900" noProof="0" dirty="0"/>
              <a:t>Evolucion de</a:t>
            </a:r>
            <a:r>
              <a:rPr lang="es-AR" sz="900" baseline="0" noProof="0" dirty="0"/>
              <a:t> las Primas de Seguro Agropecuario de acuerdo a origina del financiamiento </a:t>
            </a:r>
            <a:r>
              <a:rPr lang="es-AR" sz="900" noProof="0" dirty="0"/>
              <a:t>(US$ millions)</a:t>
            </a:r>
          </a:p>
        </c:rich>
      </c:tx>
      <c:overlay val="1"/>
    </c:title>
    <c:autoTitleDeleted val="0"/>
    <c:plotArea>
      <c:layout>
        <c:manualLayout>
          <c:layoutTarget val="inner"/>
          <c:xMode val="edge"/>
          <c:yMode val="edge"/>
          <c:x val="0.10339676290463891"/>
          <c:y val="0.15397419891801914"/>
          <c:w val="0.85840879265091863"/>
          <c:h val="0.71408975329394764"/>
        </c:manualLayout>
      </c:layout>
      <c:barChart>
        <c:barDir val="col"/>
        <c:grouping val="stacked"/>
        <c:varyColors val="0"/>
        <c:ser>
          <c:idx val="3"/>
          <c:order val="0"/>
          <c:tx>
            <c:strRef>
              <c:f>Sheet1!$C$1</c:f>
              <c:strCache>
                <c:ptCount val="1"/>
                <c:pt idx="0">
                  <c:v>Catastrophic Insurance Premiums</c:v>
                </c:pt>
              </c:strCache>
            </c:strRef>
          </c:tx>
          <c:spPr>
            <a:solidFill>
              <a:srgbClr val="FF0000"/>
            </a:solidFill>
          </c:spPr>
          <c:invertIfNegative val="0"/>
          <c:cat>
            <c:numRef>
              <c:f>Sheet1!$A$3:$A$9</c:f>
              <c:numCache>
                <c:formatCode>General</c:formatCode>
                <c:ptCount val="7"/>
                <c:pt idx="0">
                  <c:v>2004</c:v>
                </c:pt>
                <c:pt idx="1">
                  <c:v>2005</c:v>
                </c:pt>
                <c:pt idx="2">
                  <c:v>2006</c:v>
                </c:pt>
                <c:pt idx="3">
                  <c:v>2007</c:v>
                </c:pt>
                <c:pt idx="4">
                  <c:v>2008</c:v>
                </c:pt>
                <c:pt idx="5">
                  <c:v>2009</c:v>
                </c:pt>
                <c:pt idx="6">
                  <c:v>2010</c:v>
                </c:pt>
              </c:numCache>
            </c:numRef>
          </c:cat>
          <c:val>
            <c:numRef>
              <c:f>Sheet1!$C$3:$C$9</c:f>
              <c:numCache>
                <c:formatCode>0</c:formatCode>
                <c:ptCount val="7"/>
                <c:pt idx="0">
                  <c:v>2.2000000000000002</c:v>
                </c:pt>
                <c:pt idx="1">
                  <c:v>11.5</c:v>
                </c:pt>
                <c:pt idx="2">
                  <c:v>16.7</c:v>
                </c:pt>
                <c:pt idx="3">
                  <c:v>19</c:v>
                </c:pt>
                <c:pt idx="4">
                  <c:v>67</c:v>
                </c:pt>
                <c:pt idx="5">
                  <c:v>87</c:v>
                </c:pt>
                <c:pt idx="6">
                  <c:v>103</c:v>
                </c:pt>
              </c:numCache>
            </c:numRef>
          </c:val>
          <c:extLst>
            <c:ext xmlns:c16="http://schemas.microsoft.com/office/drawing/2014/chart" uri="{C3380CC4-5D6E-409C-BE32-E72D297353CC}">
              <c16:uniqueId val="{00000000-1463-499B-B9EC-D0E1024C8230}"/>
            </c:ext>
          </c:extLst>
        </c:ser>
        <c:ser>
          <c:idx val="0"/>
          <c:order val="1"/>
          <c:tx>
            <c:strRef>
              <c:f>Sheet1!$B$1</c:f>
              <c:strCache>
                <c:ptCount val="1"/>
                <c:pt idx="0">
                  <c:v>Premium Subsidies</c:v>
                </c:pt>
              </c:strCache>
            </c:strRef>
          </c:tx>
          <c:spPr>
            <a:solidFill>
              <a:srgbClr val="FFC000">
                <a:alpha val="66000"/>
              </a:srgbClr>
            </a:solidFill>
          </c:spPr>
          <c:invertIfNegative val="0"/>
          <c:cat>
            <c:numRef>
              <c:f>Sheet1!$A$3:$A$9</c:f>
              <c:numCache>
                <c:formatCode>General</c:formatCode>
                <c:ptCount val="7"/>
                <c:pt idx="0">
                  <c:v>2004</c:v>
                </c:pt>
                <c:pt idx="1">
                  <c:v>2005</c:v>
                </c:pt>
                <c:pt idx="2">
                  <c:v>2006</c:v>
                </c:pt>
                <c:pt idx="3">
                  <c:v>2007</c:v>
                </c:pt>
                <c:pt idx="4">
                  <c:v>2008</c:v>
                </c:pt>
                <c:pt idx="5">
                  <c:v>2009</c:v>
                </c:pt>
                <c:pt idx="6">
                  <c:v>2010</c:v>
                </c:pt>
              </c:numCache>
            </c:numRef>
          </c:cat>
          <c:val>
            <c:numRef>
              <c:f>Sheet1!$B$3:$B$9</c:f>
              <c:numCache>
                <c:formatCode>0</c:formatCode>
                <c:ptCount val="7"/>
                <c:pt idx="0">
                  <c:v>37.033991492690994</c:v>
                </c:pt>
                <c:pt idx="1">
                  <c:v>43.739886551198317</c:v>
                </c:pt>
                <c:pt idx="2">
                  <c:v>60.670348138906014</c:v>
                </c:pt>
                <c:pt idx="3">
                  <c:v>124.02894391140337</c:v>
                </c:pt>
                <c:pt idx="4">
                  <c:v>138.34554154401619</c:v>
                </c:pt>
                <c:pt idx="5">
                  <c:v>228.15926593233078</c:v>
                </c:pt>
                <c:pt idx="6">
                  <c:v>194</c:v>
                </c:pt>
              </c:numCache>
            </c:numRef>
          </c:val>
          <c:extLst>
            <c:ext xmlns:c16="http://schemas.microsoft.com/office/drawing/2014/chart" uri="{C3380CC4-5D6E-409C-BE32-E72D297353CC}">
              <c16:uniqueId val="{00000001-1463-499B-B9EC-D0E1024C8230}"/>
            </c:ext>
          </c:extLst>
        </c:ser>
        <c:ser>
          <c:idx val="1"/>
          <c:order val="2"/>
          <c:tx>
            <c:strRef>
              <c:f>Sheet1!$D$1</c:f>
              <c:strCache>
                <c:ptCount val="1"/>
                <c:pt idx="0">
                  <c:v>Private Sector</c:v>
                </c:pt>
              </c:strCache>
            </c:strRef>
          </c:tx>
          <c:spPr>
            <a:solidFill>
              <a:srgbClr val="438086">
                <a:lumMod val="75000"/>
                <a:alpha val="66000"/>
              </a:srgbClr>
            </a:solidFill>
          </c:spPr>
          <c:invertIfNegative val="0"/>
          <c:cat>
            <c:numRef>
              <c:f>Sheet1!$A$3:$A$9</c:f>
              <c:numCache>
                <c:formatCode>General</c:formatCode>
                <c:ptCount val="7"/>
                <c:pt idx="0">
                  <c:v>2004</c:v>
                </c:pt>
                <c:pt idx="1">
                  <c:v>2005</c:v>
                </c:pt>
                <c:pt idx="2">
                  <c:v>2006</c:v>
                </c:pt>
                <c:pt idx="3">
                  <c:v>2007</c:v>
                </c:pt>
                <c:pt idx="4">
                  <c:v>2008</c:v>
                </c:pt>
                <c:pt idx="5">
                  <c:v>2009</c:v>
                </c:pt>
                <c:pt idx="6">
                  <c:v>2010</c:v>
                </c:pt>
              </c:numCache>
            </c:numRef>
          </c:cat>
          <c:val>
            <c:numRef>
              <c:f>Sheet1!$D$3:$D$9</c:f>
              <c:numCache>
                <c:formatCode>General</c:formatCode>
                <c:ptCount val="7"/>
                <c:pt idx="0">
                  <c:v>245.55929649319026</c:v>
                </c:pt>
                <c:pt idx="1">
                  <c:v>255.38816882179685</c:v>
                </c:pt>
                <c:pt idx="2">
                  <c:v>308.94186331670568</c:v>
                </c:pt>
                <c:pt idx="3">
                  <c:v>393.98658130072283</c:v>
                </c:pt>
                <c:pt idx="4">
                  <c:v>443.95958180009558</c:v>
                </c:pt>
                <c:pt idx="5">
                  <c:v>437.53782871329639</c:v>
                </c:pt>
                <c:pt idx="6">
                  <c:v>475</c:v>
                </c:pt>
              </c:numCache>
            </c:numRef>
          </c:val>
          <c:extLst>
            <c:ext xmlns:c16="http://schemas.microsoft.com/office/drawing/2014/chart" uri="{C3380CC4-5D6E-409C-BE32-E72D297353CC}">
              <c16:uniqueId val="{00000002-1463-499B-B9EC-D0E1024C8230}"/>
            </c:ext>
          </c:extLst>
        </c:ser>
        <c:dLbls>
          <c:showLegendKey val="0"/>
          <c:showVal val="0"/>
          <c:showCatName val="0"/>
          <c:showSerName val="0"/>
          <c:showPercent val="0"/>
          <c:showBubbleSize val="0"/>
        </c:dLbls>
        <c:gapWidth val="150"/>
        <c:overlap val="100"/>
        <c:axId val="417122952"/>
        <c:axId val="417123344"/>
      </c:barChart>
      <c:lineChart>
        <c:grouping val="standard"/>
        <c:varyColors val="0"/>
        <c:ser>
          <c:idx val="2"/>
          <c:order val="3"/>
          <c:tx>
            <c:strRef>
              <c:f>Sheet1!$E$1</c:f>
              <c:strCache>
                <c:ptCount val="1"/>
                <c:pt idx="0">
                  <c:v>Public Sector/Premiums</c:v>
                </c:pt>
              </c:strCache>
            </c:strRef>
          </c:tx>
          <c:spPr>
            <a:ln w="19050">
              <a:solidFill>
                <a:srgbClr val="FF0000"/>
              </a:solidFill>
            </a:ln>
          </c:spPr>
          <c:marker>
            <c:symbol val="square"/>
            <c:size val="4"/>
            <c:spPr>
              <a:solidFill>
                <a:schemeClr val="tx1"/>
              </a:solidFill>
            </c:spPr>
          </c:marker>
          <c:dLbls>
            <c:spPr>
              <a:noFill/>
              <a:ln>
                <a:noFill/>
              </a:ln>
              <a:effectLst/>
            </c:spPr>
            <c:txPr>
              <a:bodyPr anchor="t" anchorCtr="0"/>
              <a:lstStyle/>
              <a:p>
                <a:pPr>
                  <a:defRPr lang="en-AU" sz="7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Sheet1!$A$3:$A$9</c:f>
              <c:numCache>
                <c:formatCode>General</c:formatCode>
                <c:ptCount val="7"/>
                <c:pt idx="0">
                  <c:v>2004</c:v>
                </c:pt>
                <c:pt idx="1">
                  <c:v>2005</c:v>
                </c:pt>
                <c:pt idx="2">
                  <c:v>2006</c:v>
                </c:pt>
                <c:pt idx="3">
                  <c:v>2007</c:v>
                </c:pt>
                <c:pt idx="4">
                  <c:v>2008</c:v>
                </c:pt>
                <c:pt idx="5">
                  <c:v>2009</c:v>
                </c:pt>
                <c:pt idx="6">
                  <c:v>2010</c:v>
                </c:pt>
              </c:numCache>
            </c:numRef>
          </c:cat>
          <c:val>
            <c:numRef>
              <c:f>Sheet1!$E$3:$E$9</c:f>
              <c:numCache>
                <c:formatCode>0%</c:formatCode>
                <c:ptCount val="7"/>
                <c:pt idx="0">
                  <c:v>0.13776304831536645</c:v>
                </c:pt>
                <c:pt idx="1">
                  <c:v>0.17783289563097429</c:v>
                </c:pt>
                <c:pt idx="2">
                  <c:v>0.20027932290148714</c:v>
                </c:pt>
                <c:pt idx="3">
                  <c:v>0.26510880067344988</c:v>
                </c:pt>
                <c:pt idx="4">
                  <c:v>0.33628915924492836</c:v>
                </c:pt>
                <c:pt idx="5">
                  <c:v>0.39458103679784901</c:v>
                </c:pt>
                <c:pt idx="6">
                  <c:v>0.38471502590673584</c:v>
                </c:pt>
              </c:numCache>
            </c:numRef>
          </c:val>
          <c:smooth val="0"/>
          <c:extLst>
            <c:ext xmlns:c16="http://schemas.microsoft.com/office/drawing/2014/chart" uri="{C3380CC4-5D6E-409C-BE32-E72D297353CC}">
              <c16:uniqueId val="{00000003-1463-499B-B9EC-D0E1024C8230}"/>
            </c:ext>
          </c:extLst>
        </c:ser>
        <c:dLbls>
          <c:showLegendKey val="0"/>
          <c:showVal val="0"/>
          <c:showCatName val="0"/>
          <c:showSerName val="0"/>
          <c:showPercent val="0"/>
          <c:showBubbleSize val="0"/>
        </c:dLbls>
        <c:marker val="1"/>
        <c:smooth val="0"/>
        <c:axId val="417124128"/>
        <c:axId val="417123736"/>
      </c:lineChart>
      <c:catAx>
        <c:axId val="417122952"/>
        <c:scaling>
          <c:orientation val="minMax"/>
        </c:scaling>
        <c:delete val="0"/>
        <c:axPos val="b"/>
        <c:numFmt formatCode="General" sourceLinked="1"/>
        <c:majorTickMark val="out"/>
        <c:minorTickMark val="none"/>
        <c:tickLblPos val="nextTo"/>
        <c:txPr>
          <a:bodyPr/>
          <a:lstStyle/>
          <a:p>
            <a:pPr>
              <a:defRPr lang="en-AU" sz="800"/>
            </a:pPr>
            <a:endParaRPr lang="en-US"/>
          </a:p>
        </c:txPr>
        <c:crossAx val="417123344"/>
        <c:crosses val="autoZero"/>
        <c:auto val="1"/>
        <c:lblAlgn val="ctr"/>
        <c:lblOffset val="100"/>
        <c:noMultiLvlLbl val="0"/>
      </c:catAx>
      <c:valAx>
        <c:axId val="417123344"/>
        <c:scaling>
          <c:orientation val="minMax"/>
          <c:max val="800"/>
        </c:scaling>
        <c:delete val="0"/>
        <c:axPos val="l"/>
        <c:majorGridlines>
          <c:spPr>
            <a:ln>
              <a:prstDash val="sysDot"/>
            </a:ln>
          </c:spPr>
        </c:majorGridlines>
        <c:numFmt formatCode="0" sourceLinked="1"/>
        <c:majorTickMark val="out"/>
        <c:minorTickMark val="none"/>
        <c:tickLblPos val="nextTo"/>
        <c:txPr>
          <a:bodyPr/>
          <a:lstStyle/>
          <a:p>
            <a:pPr>
              <a:defRPr lang="en-AU" sz="800"/>
            </a:pPr>
            <a:endParaRPr lang="en-US"/>
          </a:p>
        </c:txPr>
        <c:crossAx val="417122952"/>
        <c:crosses val="autoZero"/>
        <c:crossBetween val="between"/>
      </c:valAx>
      <c:valAx>
        <c:axId val="417123736"/>
        <c:scaling>
          <c:orientation val="minMax"/>
        </c:scaling>
        <c:delete val="0"/>
        <c:axPos val="r"/>
        <c:numFmt formatCode="0%" sourceLinked="1"/>
        <c:majorTickMark val="out"/>
        <c:minorTickMark val="none"/>
        <c:tickLblPos val="nextTo"/>
        <c:txPr>
          <a:bodyPr/>
          <a:lstStyle/>
          <a:p>
            <a:pPr>
              <a:defRPr lang="en-AU" sz="800"/>
            </a:pPr>
            <a:endParaRPr lang="en-US"/>
          </a:p>
        </c:txPr>
        <c:crossAx val="417124128"/>
        <c:crosses val="max"/>
        <c:crossBetween val="between"/>
      </c:valAx>
      <c:catAx>
        <c:axId val="417124128"/>
        <c:scaling>
          <c:orientation val="minMax"/>
        </c:scaling>
        <c:delete val="1"/>
        <c:axPos val="b"/>
        <c:numFmt formatCode="General" sourceLinked="1"/>
        <c:majorTickMark val="out"/>
        <c:minorTickMark val="none"/>
        <c:tickLblPos val="none"/>
        <c:crossAx val="417123736"/>
        <c:crosses val="autoZero"/>
        <c:auto val="1"/>
        <c:lblAlgn val="ctr"/>
        <c:lblOffset val="100"/>
        <c:noMultiLvlLbl val="0"/>
      </c:catAx>
    </c:plotArea>
    <c:legend>
      <c:legendPos val="tr"/>
      <c:layout>
        <c:manualLayout>
          <c:xMode val="edge"/>
          <c:yMode val="edge"/>
          <c:x val="0.13063715593243191"/>
          <c:y val="0.17919181977252843"/>
          <c:w val="0.30348568207820537"/>
          <c:h val="0.24540244969378841"/>
        </c:manualLayout>
      </c:layout>
      <c:overlay val="0"/>
      <c:spPr>
        <a:solidFill>
          <a:schemeClr val="bg1"/>
        </a:solidFill>
      </c:spPr>
      <c:txPr>
        <a:bodyPr/>
        <a:lstStyle/>
        <a:p>
          <a:pPr>
            <a:defRPr lang="en-AU" sz="600" b="1"/>
          </a:pPr>
          <a:endParaRPr lang="en-US"/>
        </a:p>
      </c:txPr>
    </c:legend>
    <c:plotVisOnly val="1"/>
    <c:dispBlanksAs val="zero"/>
    <c:showDLblsOverMax val="0"/>
  </c:chart>
  <c:spPr>
    <a:ln>
      <a:solidFill>
        <a:schemeClr val="tx1"/>
      </a:solidFill>
    </a:ln>
    <a:effectLst/>
  </c:spPr>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9BBF12-8F60-48FA-AC42-5FC50F9E9F38}" type="doc">
      <dgm:prSet loTypeId="urn:microsoft.com/office/officeart/2005/8/layout/radial2" loCatId="relationship" qsTypeId="urn:microsoft.com/office/officeart/2005/8/quickstyle/simple2" qsCatId="simple" csTypeId="urn:microsoft.com/office/officeart/2005/8/colors/accent1_2" csCatId="accent1" phldr="1"/>
      <dgm:spPr/>
      <dgm:t>
        <a:bodyPr/>
        <a:lstStyle/>
        <a:p>
          <a:endParaRPr lang="en-US"/>
        </a:p>
      </dgm:t>
    </dgm:pt>
    <dgm:pt modelId="{9D0A8C67-0798-475F-B8E9-E1B1E7F399AA}">
      <dgm:prSet phldrT="[Text]" custT="1"/>
      <dgm:spPr/>
      <dgm:t>
        <a:bodyPr/>
        <a:lstStyle/>
        <a:p>
          <a:r>
            <a:rPr lang="es-ES_tradnl" sz="1200" noProof="0" dirty="0"/>
            <a:t>Cambios en productividad</a:t>
          </a:r>
        </a:p>
      </dgm:t>
    </dgm:pt>
    <dgm:pt modelId="{A6D3C5C8-DD6C-49AE-BC6E-7A284BCA001D}" type="parTrans" cxnId="{EBD09D58-B90E-421F-9DA9-40CCA1EDA5FF}">
      <dgm:prSet/>
      <dgm:spPr/>
      <dgm:t>
        <a:bodyPr/>
        <a:lstStyle/>
        <a:p>
          <a:endParaRPr lang="en-US"/>
        </a:p>
      </dgm:t>
    </dgm:pt>
    <dgm:pt modelId="{4C795AD2-9CBC-4174-A989-5E1A8270E068}" type="sibTrans" cxnId="{EBD09D58-B90E-421F-9DA9-40CCA1EDA5FF}">
      <dgm:prSet/>
      <dgm:spPr/>
      <dgm:t>
        <a:bodyPr/>
        <a:lstStyle/>
        <a:p>
          <a:endParaRPr lang="en-US"/>
        </a:p>
      </dgm:t>
    </dgm:pt>
    <dgm:pt modelId="{BA1E6C84-BE4E-4697-AB2D-93204EFBE6CC}">
      <dgm:prSet phldrT="[Text]"/>
      <dgm:spPr/>
      <dgm:t>
        <a:bodyPr/>
        <a:lstStyle/>
        <a:p>
          <a:r>
            <a:rPr lang="es-ES_tradnl" noProof="0" dirty="0"/>
            <a:t>Agua</a:t>
          </a:r>
        </a:p>
      </dgm:t>
    </dgm:pt>
    <dgm:pt modelId="{2122B2F9-C41C-4104-9995-DCF54A9ED306}" type="parTrans" cxnId="{2DD4BECD-F290-43B8-AFA4-F28C133DF691}">
      <dgm:prSet/>
      <dgm:spPr/>
      <dgm:t>
        <a:bodyPr/>
        <a:lstStyle/>
        <a:p>
          <a:endParaRPr lang="en-US"/>
        </a:p>
      </dgm:t>
    </dgm:pt>
    <dgm:pt modelId="{A37BD0F5-DF0C-44EA-8846-60EBA743EC00}" type="sibTrans" cxnId="{2DD4BECD-F290-43B8-AFA4-F28C133DF691}">
      <dgm:prSet/>
      <dgm:spPr/>
      <dgm:t>
        <a:bodyPr/>
        <a:lstStyle/>
        <a:p>
          <a:endParaRPr lang="en-US"/>
        </a:p>
      </dgm:t>
    </dgm:pt>
    <dgm:pt modelId="{AC9D32D0-F495-414B-B744-F2F8C62DB135}">
      <dgm:prSet phldrT="[Text]" custT="1"/>
      <dgm:spPr/>
      <dgm:t>
        <a:bodyPr/>
        <a:lstStyle/>
        <a:p>
          <a:r>
            <a:rPr lang="es-ES_tradnl" sz="1200" noProof="0" dirty="0"/>
            <a:t>Cambios en pestes y enfermedades</a:t>
          </a:r>
        </a:p>
      </dgm:t>
    </dgm:pt>
    <dgm:pt modelId="{6ADE9573-A0CE-4BDD-A760-016B52B6C8FF}" type="parTrans" cxnId="{7B2143B2-9E28-439B-9AE6-2934797359E3}">
      <dgm:prSet/>
      <dgm:spPr/>
      <dgm:t>
        <a:bodyPr/>
        <a:lstStyle/>
        <a:p>
          <a:endParaRPr lang="en-US"/>
        </a:p>
      </dgm:t>
    </dgm:pt>
    <dgm:pt modelId="{3953C9A4-73C8-436C-91E1-DA8758792D15}" type="sibTrans" cxnId="{7B2143B2-9E28-439B-9AE6-2934797359E3}">
      <dgm:prSet/>
      <dgm:spPr/>
      <dgm:t>
        <a:bodyPr/>
        <a:lstStyle/>
        <a:p>
          <a:endParaRPr lang="en-US"/>
        </a:p>
      </dgm:t>
    </dgm:pt>
    <dgm:pt modelId="{42C51D52-B9EA-4DCE-8360-A0288CBC1915}">
      <dgm:prSet phldrT="[Text]" phldr="1"/>
      <dgm:spPr/>
      <dgm:t>
        <a:bodyPr/>
        <a:lstStyle/>
        <a:p>
          <a:endParaRPr lang="en-US" dirty="0"/>
        </a:p>
      </dgm:t>
    </dgm:pt>
    <dgm:pt modelId="{5F1FA668-C083-4781-B920-6BE5B3C12CC8}" type="parTrans" cxnId="{9A9F1AC9-EFD7-49C9-B4A6-99474774A7A6}">
      <dgm:prSet/>
      <dgm:spPr/>
      <dgm:t>
        <a:bodyPr/>
        <a:lstStyle/>
        <a:p>
          <a:endParaRPr lang="en-US"/>
        </a:p>
      </dgm:t>
    </dgm:pt>
    <dgm:pt modelId="{67ED3380-5679-4967-A0A3-55EA8550FEE2}" type="sibTrans" cxnId="{9A9F1AC9-EFD7-49C9-B4A6-99474774A7A6}">
      <dgm:prSet/>
      <dgm:spPr/>
      <dgm:t>
        <a:bodyPr/>
        <a:lstStyle/>
        <a:p>
          <a:endParaRPr lang="en-US"/>
        </a:p>
      </dgm:t>
    </dgm:pt>
    <dgm:pt modelId="{87E35A4E-5B40-4E58-AEE3-FA5CE9FEC6C0}">
      <dgm:prSet phldrT="[Text]" phldr="1"/>
      <dgm:spPr/>
      <dgm:t>
        <a:bodyPr/>
        <a:lstStyle/>
        <a:p>
          <a:endParaRPr lang="en-US" dirty="0"/>
        </a:p>
      </dgm:t>
    </dgm:pt>
    <dgm:pt modelId="{07CA6A6E-0859-4114-8032-E2CEF6C0E80D}" type="parTrans" cxnId="{5DAE2BD5-818B-4C6B-9553-6E994465C564}">
      <dgm:prSet/>
      <dgm:spPr/>
      <dgm:t>
        <a:bodyPr/>
        <a:lstStyle/>
        <a:p>
          <a:endParaRPr lang="en-US"/>
        </a:p>
      </dgm:t>
    </dgm:pt>
    <dgm:pt modelId="{83802BA6-4C75-4505-B6A6-D3E9B8A2850C}" type="sibTrans" cxnId="{5DAE2BD5-818B-4C6B-9553-6E994465C564}">
      <dgm:prSet/>
      <dgm:spPr/>
      <dgm:t>
        <a:bodyPr/>
        <a:lstStyle/>
        <a:p>
          <a:endParaRPr lang="en-US"/>
        </a:p>
      </dgm:t>
    </dgm:pt>
    <dgm:pt modelId="{225A16A6-16F8-4B02-9E1E-AAAD5A7F68FB}">
      <dgm:prSet phldrT="[Text]" custT="1"/>
      <dgm:spPr/>
      <dgm:t>
        <a:bodyPr/>
        <a:lstStyle/>
        <a:p>
          <a:r>
            <a:rPr lang="es-ES_tradnl" sz="1200" noProof="0" dirty="0"/>
            <a:t>Eventos extremos</a:t>
          </a:r>
        </a:p>
      </dgm:t>
    </dgm:pt>
    <dgm:pt modelId="{11A3B1C2-7277-4261-AE1C-5A738CE97BCB}" type="parTrans" cxnId="{C0293A81-899C-475A-B7A0-D352CEABE886}">
      <dgm:prSet/>
      <dgm:spPr/>
      <dgm:t>
        <a:bodyPr/>
        <a:lstStyle/>
        <a:p>
          <a:endParaRPr lang="en-US"/>
        </a:p>
      </dgm:t>
    </dgm:pt>
    <dgm:pt modelId="{86EADEFC-6743-410C-A5D6-38ACFF121E9C}" type="sibTrans" cxnId="{C0293A81-899C-475A-B7A0-D352CEABE886}">
      <dgm:prSet/>
      <dgm:spPr/>
      <dgm:t>
        <a:bodyPr/>
        <a:lstStyle/>
        <a:p>
          <a:endParaRPr lang="en-US"/>
        </a:p>
      </dgm:t>
    </dgm:pt>
    <dgm:pt modelId="{24865712-B0ED-4AA9-86B5-7B48916CEA90}">
      <dgm:prSet phldrT="[Text]" phldr="1"/>
      <dgm:spPr/>
      <dgm:t>
        <a:bodyPr/>
        <a:lstStyle/>
        <a:p>
          <a:endParaRPr lang="en-US" dirty="0"/>
        </a:p>
      </dgm:t>
    </dgm:pt>
    <dgm:pt modelId="{95723AA4-458E-4A0C-888D-FD7A888FBF26}" type="parTrans" cxnId="{1D1F642E-DADB-4078-90F8-6226A4788471}">
      <dgm:prSet/>
      <dgm:spPr/>
      <dgm:t>
        <a:bodyPr/>
        <a:lstStyle/>
        <a:p>
          <a:endParaRPr lang="en-US"/>
        </a:p>
      </dgm:t>
    </dgm:pt>
    <dgm:pt modelId="{86D74C15-09F3-4F47-81E6-622E5266249E}" type="sibTrans" cxnId="{1D1F642E-DADB-4078-90F8-6226A4788471}">
      <dgm:prSet/>
      <dgm:spPr/>
      <dgm:t>
        <a:bodyPr/>
        <a:lstStyle/>
        <a:p>
          <a:endParaRPr lang="en-US"/>
        </a:p>
      </dgm:t>
    </dgm:pt>
    <dgm:pt modelId="{E7CD7DAA-E6C4-4675-8ECB-C44266873B5E}">
      <dgm:prSet phldrT="[Text]" phldr="1"/>
      <dgm:spPr/>
      <dgm:t>
        <a:bodyPr/>
        <a:lstStyle/>
        <a:p>
          <a:endParaRPr lang="en-US" dirty="0"/>
        </a:p>
      </dgm:t>
    </dgm:pt>
    <dgm:pt modelId="{0515BA53-E920-493C-9BCA-A1CBB4EC1FF3}" type="parTrans" cxnId="{9D5A09F8-39A6-4FC0-9AC2-7FB742A8A9FE}">
      <dgm:prSet/>
      <dgm:spPr/>
      <dgm:t>
        <a:bodyPr/>
        <a:lstStyle/>
        <a:p>
          <a:endParaRPr lang="en-US"/>
        </a:p>
      </dgm:t>
    </dgm:pt>
    <dgm:pt modelId="{7A5FA909-85DA-44F2-BABE-A830B503E6CC}" type="sibTrans" cxnId="{9D5A09F8-39A6-4FC0-9AC2-7FB742A8A9FE}">
      <dgm:prSet/>
      <dgm:spPr/>
      <dgm:t>
        <a:bodyPr/>
        <a:lstStyle/>
        <a:p>
          <a:endParaRPr lang="en-US"/>
        </a:p>
      </dgm:t>
    </dgm:pt>
    <dgm:pt modelId="{B2B80162-2820-4B40-AC42-EDE73C9717DF}">
      <dgm:prSet phldrT="[Text]"/>
      <dgm:spPr/>
      <dgm:t>
        <a:bodyPr/>
        <a:lstStyle/>
        <a:p>
          <a:r>
            <a:rPr lang="es-ES_tradnl" noProof="0" dirty="0"/>
            <a:t>Temperatura</a:t>
          </a:r>
        </a:p>
      </dgm:t>
    </dgm:pt>
    <dgm:pt modelId="{BBA170E6-3C14-4449-B17D-CB350B4B5C26}" type="parTrans" cxnId="{112DF15E-F5E9-4A54-A857-5608ED486805}">
      <dgm:prSet/>
      <dgm:spPr/>
      <dgm:t>
        <a:bodyPr/>
        <a:lstStyle/>
        <a:p>
          <a:endParaRPr lang="en-US"/>
        </a:p>
      </dgm:t>
    </dgm:pt>
    <dgm:pt modelId="{F6E93B02-0F73-4A37-B2B2-D1940F8904E5}" type="sibTrans" cxnId="{112DF15E-F5E9-4A54-A857-5608ED486805}">
      <dgm:prSet/>
      <dgm:spPr/>
      <dgm:t>
        <a:bodyPr/>
        <a:lstStyle/>
        <a:p>
          <a:endParaRPr lang="en-US"/>
        </a:p>
      </dgm:t>
    </dgm:pt>
    <dgm:pt modelId="{A556F7EA-8924-405A-8A20-C57018C09421}">
      <dgm:prSet phldrT="[Text]"/>
      <dgm:spPr/>
      <dgm:t>
        <a:bodyPr/>
        <a:lstStyle/>
        <a:p>
          <a:r>
            <a:rPr lang="es-ES_tradnl" noProof="0" dirty="0"/>
            <a:t>CO2 fertilización</a:t>
          </a:r>
        </a:p>
      </dgm:t>
    </dgm:pt>
    <dgm:pt modelId="{30894ADD-26C3-4153-A856-CF7107FC69D6}" type="parTrans" cxnId="{89316729-B804-4A77-B78E-4083C1F2F55B}">
      <dgm:prSet/>
      <dgm:spPr/>
      <dgm:t>
        <a:bodyPr/>
        <a:lstStyle/>
        <a:p>
          <a:endParaRPr lang="en-US"/>
        </a:p>
      </dgm:t>
    </dgm:pt>
    <dgm:pt modelId="{0145D150-94C7-4D72-A3C0-A5CD3C8B414F}" type="sibTrans" cxnId="{89316729-B804-4A77-B78E-4083C1F2F55B}">
      <dgm:prSet/>
      <dgm:spPr/>
      <dgm:t>
        <a:bodyPr/>
        <a:lstStyle/>
        <a:p>
          <a:endParaRPr lang="en-US"/>
        </a:p>
      </dgm:t>
    </dgm:pt>
    <dgm:pt modelId="{7C2915DB-E8A5-4927-A555-9C7801C2B4E3}" type="pres">
      <dgm:prSet presAssocID="{379BBF12-8F60-48FA-AC42-5FC50F9E9F38}" presName="composite" presStyleCnt="0">
        <dgm:presLayoutVars>
          <dgm:chMax val="5"/>
          <dgm:dir/>
          <dgm:animLvl val="ctr"/>
          <dgm:resizeHandles val="exact"/>
        </dgm:presLayoutVars>
      </dgm:prSet>
      <dgm:spPr/>
    </dgm:pt>
    <dgm:pt modelId="{F8702254-582E-47C6-9BAA-2780017DCA1D}" type="pres">
      <dgm:prSet presAssocID="{379BBF12-8F60-48FA-AC42-5FC50F9E9F38}" presName="cycle" presStyleCnt="0"/>
      <dgm:spPr/>
    </dgm:pt>
    <dgm:pt modelId="{3CF1E9CD-98EC-4A91-AE0F-C573B7590904}" type="pres">
      <dgm:prSet presAssocID="{379BBF12-8F60-48FA-AC42-5FC50F9E9F38}" presName="centerShape" presStyleCnt="0"/>
      <dgm:spPr/>
    </dgm:pt>
    <dgm:pt modelId="{CA9D9BAE-3002-4B27-B23A-A70593AABCA1}" type="pres">
      <dgm:prSet presAssocID="{379BBF12-8F60-48FA-AC42-5FC50F9E9F38}" presName="connSite" presStyleLbl="node1" presStyleIdx="0" presStyleCnt="4"/>
      <dgm:spPr/>
    </dgm:pt>
    <dgm:pt modelId="{07DC56E2-304E-4876-A529-3393E3BC9CBC}" type="pres">
      <dgm:prSet presAssocID="{379BBF12-8F60-48FA-AC42-5FC50F9E9F38}" presName="visible" presStyleLbl="node1" presStyleIdx="0" presStyleCnt="4"/>
      <dgm:spPr/>
    </dgm:pt>
    <dgm:pt modelId="{0E490BD0-5AD3-4650-9144-897567A4C437}" type="pres">
      <dgm:prSet presAssocID="{A6D3C5C8-DD6C-49AE-BC6E-7A284BCA001D}" presName="Name25" presStyleLbl="parChTrans1D1" presStyleIdx="0" presStyleCnt="3"/>
      <dgm:spPr/>
    </dgm:pt>
    <dgm:pt modelId="{88944FF2-3578-487F-93B8-CD0D51EAC5B4}" type="pres">
      <dgm:prSet presAssocID="{9D0A8C67-0798-475F-B8E9-E1B1E7F399AA}" presName="node" presStyleCnt="0"/>
      <dgm:spPr/>
    </dgm:pt>
    <dgm:pt modelId="{FAA4D475-42A3-4C95-89A4-D2102B237313}" type="pres">
      <dgm:prSet presAssocID="{9D0A8C67-0798-475F-B8E9-E1B1E7F399AA}" presName="parentNode" presStyleLbl="node1" presStyleIdx="1" presStyleCnt="4">
        <dgm:presLayoutVars>
          <dgm:chMax val="1"/>
          <dgm:bulletEnabled val="1"/>
        </dgm:presLayoutVars>
      </dgm:prSet>
      <dgm:spPr/>
    </dgm:pt>
    <dgm:pt modelId="{B5DC8A0D-F844-4679-BC84-69E778315911}" type="pres">
      <dgm:prSet presAssocID="{9D0A8C67-0798-475F-B8E9-E1B1E7F399AA}" presName="childNode" presStyleLbl="revTx" presStyleIdx="0" presStyleCnt="3">
        <dgm:presLayoutVars>
          <dgm:bulletEnabled val="1"/>
        </dgm:presLayoutVars>
      </dgm:prSet>
      <dgm:spPr/>
    </dgm:pt>
    <dgm:pt modelId="{225AE21D-BD83-4FC8-AD5D-36C968091177}" type="pres">
      <dgm:prSet presAssocID="{6ADE9573-A0CE-4BDD-A760-016B52B6C8FF}" presName="Name25" presStyleLbl="parChTrans1D1" presStyleIdx="1" presStyleCnt="3"/>
      <dgm:spPr/>
    </dgm:pt>
    <dgm:pt modelId="{E18F5203-8D69-4E0E-966A-0BC6DAE64EE4}" type="pres">
      <dgm:prSet presAssocID="{AC9D32D0-F495-414B-B744-F2F8C62DB135}" presName="node" presStyleCnt="0"/>
      <dgm:spPr/>
    </dgm:pt>
    <dgm:pt modelId="{749C568D-B5ED-4EDB-A703-E5C9C86EE85E}" type="pres">
      <dgm:prSet presAssocID="{AC9D32D0-F495-414B-B744-F2F8C62DB135}" presName="parentNode" presStyleLbl="node1" presStyleIdx="2" presStyleCnt="4">
        <dgm:presLayoutVars>
          <dgm:chMax val="1"/>
          <dgm:bulletEnabled val="1"/>
        </dgm:presLayoutVars>
      </dgm:prSet>
      <dgm:spPr/>
    </dgm:pt>
    <dgm:pt modelId="{54651C84-9A7E-4734-9949-62E005EF3AD5}" type="pres">
      <dgm:prSet presAssocID="{AC9D32D0-F495-414B-B744-F2F8C62DB135}" presName="childNode" presStyleLbl="revTx" presStyleIdx="1" presStyleCnt="3">
        <dgm:presLayoutVars>
          <dgm:bulletEnabled val="1"/>
        </dgm:presLayoutVars>
      </dgm:prSet>
      <dgm:spPr/>
    </dgm:pt>
    <dgm:pt modelId="{9C134A1C-83ED-4AFE-8770-B810DC9CA959}" type="pres">
      <dgm:prSet presAssocID="{11A3B1C2-7277-4261-AE1C-5A738CE97BCB}" presName="Name25" presStyleLbl="parChTrans1D1" presStyleIdx="2" presStyleCnt="3"/>
      <dgm:spPr/>
    </dgm:pt>
    <dgm:pt modelId="{25826ED5-C089-4B83-823B-F1675446AAA9}" type="pres">
      <dgm:prSet presAssocID="{225A16A6-16F8-4B02-9E1E-AAAD5A7F68FB}" presName="node" presStyleCnt="0"/>
      <dgm:spPr/>
    </dgm:pt>
    <dgm:pt modelId="{ABAF1749-BAB8-4979-BB1C-3A9CA57E13A2}" type="pres">
      <dgm:prSet presAssocID="{225A16A6-16F8-4B02-9E1E-AAAD5A7F68FB}" presName="parentNode" presStyleLbl="node1" presStyleIdx="3" presStyleCnt="4">
        <dgm:presLayoutVars>
          <dgm:chMax val="1"/>
          <dgm:bulletEnabled val="1"/>
        </dgm:presLayoutVars>
      </dgm:prSet>
      <dgm:spPr/>
    </dgm:pt>
    <dgm:pt modelId="{662D3A7F-C003-43D8-AF2C-C096B8D0AA6F}" type="pres">
      <dgm:prSet presAssocID="{225A16A6-16F8-4B02-9E1E-AAAD5A7F68FB}" presName="childNode" presStyleLbl="revTx" presStyleIdx="2" presStyleCnt="3">
        <dgm:presLayoutVars>
          <dgm:bulletEnabled val="1"/>
        </dgm:presLayoutVars>
      </dgm:prSet>
      <dgm:spPr/>
    </dgm:pt>
  </dgm:ptLst>
  <dgm:cxnLst>
    <dgm:cxn modelId="{45F45804-A335-41F4-A4F6-07F0B7C7FAAF}" type="presOf" srcId="{BA1E6C84-BE4E-4697-AB2D-93204EFBE6CC}" destId="{B5DC8A0D-F844-4679-BC84-69E778315911}" srcOrd="0" destOrd="0" presId="urn:microsoft.com/office/officeart/2005/8/layout/radial2"/>
    <dgm:cxn modelId="{B85F791A-828F-4924-B135-588999FD417B}" type="presOf" srcId="{379BBF12-8F60-48FA-AC42-5FC50F9E9F38}" destId="{7C2915DB-E8A5-4927-A555-9C7801C2B4E3}" srcOrd="0" destOrd="0" presId="urn:microsoft.com/office/officeart/2005/8/layout/radial2"/>
    <dgm:cxn modelId="{89316729-B804-4A77-B78E-4083C1F2F55B}" srcId="{9D0A8C67-0798-475F-B8E9-E1B1E7F399AA}" destId="{A556F7EA-8924-405A-8A20-C57018C09421}" srcOrd="2" destOrd="0" parTransId="{30894ADD-26C3-4153-A856-CF7107FC69D6}" sibTransId="{0145D150-94C7-4D72-A3C0-A5CD3C8B414F}"/>
    <dgm:cxn modelId="{1D1F642E-DADB-4078-90F8-6226A4788471}" srcId="{225A16A6-16F8-4B02-9E1E-AAAD5A7F68FB}" destId="{24865712-B0ED-4AA9-86B5-7B48916CEA90}" srcOrd="0" destOrd="0" parTransId="{95723AA4-458E-4A0C-888D-FD7A888FBF26}" sibTransId="{86D74C15-09F3-4F47-81E6-622E5266249E}"/>
    <dgm:cxn modelId="{96D02037-2C8E-45A9-A494-9A3F867E9FD5}" type="presOf" srcId="{225A16A6-16F8-4B02-9E1E-AAAD5A7F68FB}" destId="{ABAF1749-BAB8-4979-BB1C-3A9CA57E13A2}" srcOrd="0" destOrd="0" presId="urn:microsoft.com/office/officeart/2005/8/layout/radial2"/>
    <dgm:cxn modelId="{112DF15E-F5E9-4A54-A857-5608ED486805}" srcId="{9D0A8C67-0798-475F-B8E9-E1B1E7F399AA}" destId="{B2B80162-2820-4B40-AC42-EDE73C9717DF}" srcOrd="1" destOrd="0" parTransId="{BBA170E6-3C14-4449-B17D-CB350B4B5C26}" sibTransId="{F6E93B02-0F73-4A37-B2B2-D1940F8904E5}"/>
    <dgm:cxn modelId="{2A42C95F-BA25-4282-BE85-8FF8B88A2E82}" type="presOf" srcId="{AC9D32D0-F495-414B-B744-F2F8C62DB135}" destId="{749C568D-B5ED-4EDB-A703-E5C9C86EE85E}" srcOrd="0" destOrd="0" presId="urn:microsoft.com/office/officeart/2005/8/layout/radial2"/>
    <dgm:cxn modelId="{D3EF0B67-9E54-4BE2-B96F-8DEAE48E695D}" type="presOf" srcId="{24865712-B0ED-4AA9-86B5-7B48916CEA90}" destId="{662D3A7F-C003-43D8-AF2C-C096B8D0AA6F}" srcOrd="0" destOrd="0" presId="urn:microsoft.com/office/officeart/2005/8/layout/radial2"/>
    <dgm:cxn modelId="{FB7EFF52-D091-4313-A008-C86E28E4D6E1}" type="presOf" srcId="{11A3B1C2-7277-4261-AE1C-5A738CE97BCB}" destId="{9C134A1C-83ED-4AFE-8770-B810DC9CA959}" srcOrd="0" destOrd="0" presId="urn:microsoft.com/office/officeart/2005/8/layout/radial2"/>
    <dgm:cxn modelId="{EBD09D58-B90E-421F-9DA9-40CCA1EDA5FF}" srcId="{379BBF12-8F60-48FA-AC42-5FC50F9E9F38}" destId="{9D0A8C67-0798-475F-B8E9-E1B1E7F399AA}" srcOrd="0" destOrd="0" parTransId="{A6D3C5C8-DD6C-49AE-BC6E-7A284BCA001D}" sibTransId="{4C795AD2-9CBC-4174-A989-5E1A8270E068}"/>
    <dgm:cxn modelId="{C0293A81-899C-475A-B7A0-D352CEABE886}" srcId="{379BBF12-8F60-48FA-AC42-5FC50F9E9F38}" destId="{225A16A6-16F8-4B02-9E1E-AAAD5A7F68FB}" srcOrd="2" destOrd="0" parTransId="{11A3B1C2-7277-4261-AE1C-5A738CE97BCB}" sibTransId="{86EADEFC-6743-410C-A5D6-38ACFF121E9C}"/>
    <dgm:cxn modelId="{6296359D-474B-4263-92B3-8E92BB0E8648}" type="presOf" srcId="{9D0A8C67-0798-475F-B8E9-E1B1E7F399AA}" destId="{FAA4D475-42A3-4C95-89A4-D2102B237313}" srcOrd="0" destOrd="0" presId="urn:microsoft.com/office/officeart/2005/8/layout/radial2"/>
    <dgm:cxn modelId="{85F350A4-5EC8-4C86-8668-858FBAA3F78E}" type="presOf" srcId="{87E35A4E-5B40-4E58-AEE3-FA5CE9FEC6C0}" destId="{54651C84-9A7E-4734-9949-62E005EF3AD5}" srcOrd="0" destOrd="1" presId="urn:microsoft.com/office/officeart/2005/8/layout/radial2"/>
    <dgm:cxn modelId="{C8D59EA9-DB74-4C7A-B21E-B02FB15E4C1E}" type="presOf" srcId="{B2B80162-2820-4B40-AC42-EDE73C9717DF}" destId="{B5DC8A0D-F844-4679-BC84-69E778315911}" srcOrd="0" destOrd="1" presId="urn:microsoft.com/office/officeart/2005/8/layout/radial2"/>
    <dgm:cxn modelId="{7B2143B2-9E28-439B-9AE6-2934797359E3}" srcId="{379BBF12-8F60-48FA-AC42-5FC50F9E9F38}" destId="{AC9D32D0-F495-414B-B744-F2F8C62DB135}" srcOrd="1" destOrd="0" parTransId="{6ADE9573-A0CE-4BDD-A760-016B52B6C8FF}" sibTransId="{3953C9A4-73C8-436C-91E1-DA8758792D15}"/>
    <dgm:cxn modelId="{740444B7-8D45-45F8-BCF2-135FDA9DC74F}" type="presOf" srcId="{42C51D52-B9EA-4DCE-8360-A0288CBC1915}" destId="{54651C84-9A7E-4734-9949-62E005EF3AD5}" srcOrd="0" destOrd="0" presId="urn:microsoft.com/office/officeart/2005/8/layout/radial2"/>
    <dgm:cxn modelId="{9A9F1AC9-EFD7-49C9-B4A6-99474774A7A6}" srcId="{AC9D32D0-F495-414B-B744-F2F8C62DB135}" destId="{42C51D52-B9EA-4DCE-8360-A0288CBC1915}" srcOrd="0" destOrd="0" parTransId="{5F1FA668-C083-4781-B920-6BE5B3C12CC8}" sibTransId="{67ED3380-5679-4967-A0A3-55EA8550FEE2}"/>
    <dgm:cxn modelId="{2DD4BECD-F290-43B8-AFA4-F28C133DF691}" srcId="{9D0A8C67-0798-475F-B8E9-E1B1E7F399AA}" destId="{BA1E6C84-BE4E-4697-AB2D-93204EFBE6CC}" srcOrd="0" destOrd="0" parTransId="{2122B2F9-C41C-4104-9995-DCF54A9ED306}" sibTransId="{A37BD0F5-DF0C-44EA-8846-60EBA743EC00}"/>
    <dgm:cxn modelId="{5DAE2BD5-818B-4C6B-9553-6E994465C564}" srcId="{AC9D32D0-F495-414B-B744-F2F8C62DB135}" destId="{87E35A4E-5B40-4E58-AEE3-FA5CE9FEC6C0}" srcOrd="1" destOrd="0" parTransId="{07CA6A6E-0859-4114-8032-E2CEF6C0E80D}" sibTransId="{83802BA6-4C75-4505-B6A6-D3E9B8A2850C}"/>
    <dgm:cxn modelId="{C1DA42D8-925C-4902-BC02-DAA4D6990897}" type="presOf" srcId="{6ADE9573-A0CE-4BDD-A760-016B52B6C8FF}" destId="{225AE21D-BD83-4FC8-AD5D-36C968091177}" srcOrd="0" destOrd="0" presId="urn:microsoft.com/office/officeart/2005/8/layout/radial2"/>
    <dgm:cxn modelId="{840927EE-3E6C-4598-93B1-B3C6C55D6382}" type="presOf" srcId="{A6D3C5C8-DD6C-49AE-BC6E-7A284BCA001D}" destId="{0E490BD0-5AD3-4650-9144-897567A4C437}" srcOrd="0" destOrd="0" presId="urn:microsoft.com/office/officeart/2005/8/layout/radial2"/>
    <dgm:cxn modelId="{2048F7F0-0B85-4400-8DBA-C5448A120A72}" type="presOf" srcId="{E7CD7DAA-E6C4-4675-8ECB-C44266873B5E}" destId="{662D3A7F-C003-43D8-AF2C-C096B8D0AA6F}" srcOrd="0" destOrd="1" presId="urn:microsoft.com/office/officeart/2005/8/layout/radial2"/>
    <dgm:cxn modelId="{02082FF6-FAF9-4F66-B9B1-FB80F152EA94}" type="presOf" srcId="{A556F7EA-8924-405A-8A20-C57018C09421}" destId="{B5DC8A0D-F844-4679-BC84-69E778315911}" srcOrd="0" destOrd="2" presId="urn:microsoft.com/office/officeart/2005/8/layout/radial2"/>
    <dgm:cxn modelId="{9D5A09F8-39A6-4FC0-9AC2-7FB742A8A9FE}" srcId="{225A16A6-16F8-4B02-9E1E-AAAD5A7F68FB}" destId="{E7CD7DAA-E6C4-4675-8ECB-C44266873B5E}" srcOrd="1" destOrd="0" parTransId="{0515BA53-E920-493C-9BCA-A1CBB4EC1FF3}" sibTransId="{7A5FA909-85DA-44F2-BABE-A830B503E6CC}"/>
    <dgm:cxn modelId="{FABD1A9E-B85F-4716-BF6A-96204C52253C}" type="presParOf" srcId="{7C2915DB-E8A5-4927-A555-9C7801C2B4E3}" destId="{F8702254-582E-47C6-9BAA-2780017DCA1D}" srcOrd="0" destOrd="0" presId="urn:microsoft.com/office/officeart/2005/8/layout/radial2"/>
    <dgm:cxn modelId="{8B1646C8-F040-493B-A56A-3C5A6C55A22E}" type="presParOf" srcId="{F8702254-582E-47C6-9BAA-2780017DCA1D}" destId="{3CF1E9CD-98EC-4A91-AE0F-C573B7590904}" srcOrd="0" destOrd="0" presId="urn:microsoft.com/office/officeart/2005/8/layout/radial2"/>
    <dgm:cxn modelId="{A27072ED-3C6E-41EF-8334-B36A3C68AA59}" type="presParOf" srcId="{3CF1E9CD-98EC-4A91-AE0F-C573B7590904}" destId="{CA9D9BAE-3002-4B27-B23A-A70593AABCA1}" srcOrd="0" destOrd="0" presId="urn:microsoft.com/office/officeart/2005/8/layout/radial2"/>
    <dgm:cxn modelId="{54ED5BA1-CBF9-445A-AF44-E57A085BEDFA}" type="presParOf" srcId="{3CF1E9CD-98EC-4A91-AE0F-C573B7590904}" destId="{07DC56E2-304E-4876-A529-3393E3BC9CBC}" srcOrd="1" destOrd="0" presId="urn:microsoft.com/office/officeart/2005/8/layout/radial2"/>
    <dgm:cxn modelId="{35BEC0F0-AE66-46AD-AE0E-24525339738F}" type="presParOf" srcId="{F8702254-582E-47C6-9BAA-2780017DCA1D}" destId="{0E490BD0-5AD3-4650-9144-897567A4C437}" srcOrd="1" destOrd="0" presId="urn:microsoft.com/office/officeart/2005/8/layout/radial2"/>
    <dgm:cxn modelId="{8DD5DBE9-AA33-4516-8D88-D8EB87A66873}" type="presParOf" srcId="{F8702254-582E-47C6-9BAA-2780017DCA1D}" destId="{88944FF2-3578-487F-93B8-CD0D51EAC5B4}" srcOrd="2" destOrd="0" presId="urn:microsoft.com/office/officeart/2005/8/layout/radial2"/>
    <dgm:cxn modelId="{0676B3F0-1049-463A-8CFC-1164736F6284}" type="presParOf" srcId="{88944FF2-3578-487F-93B8-CD0D51EAC5B4}" destId="{FAA4D475-42A3-4C95-89A4-D2102B237313}" srcOrd="0" destOrd="0" presId="urn:microsoft.com/office/officeart/2005/8/layout/radial2"/>
    <dgm:cxn modelId="{6FF92849-9330-45ED-86E3-0AC843720684}" type="presParOf" srcId="{88944FF2-3578-487F-93B8-CD0D51EAC5B4}" destId="{B5DC8A0D-F844-4679-BC84-69E778315911}" srcOrd="1" destOrd="0" presId="urn:microsoft.com/office/officeart/2005/8/layout/radial2"/>
    <dgm:cxn modelId="{AC07BC36-BF04-49E5-861A-0DCA5F0EE712}" type="presParOf" srcId="{F8702254-582E-47C6-9BAA-2780017DCA1D}" destId="{225AE21D-BD83-4FC8-AD5D-36C968091177}" srcOrd="3" destOrd="0" presId="urn:microsoft.com/office/officeart/2005/8/layout/radial2"/>
    <dgm:cxn modelId="{09EDCEFC-1896-46A9-AEFB-587AB66E7505}" type="presParOf" srcId="{F8702254-582E-47C6-9BAA-2780017DCA1D}" destId="{E18F5203-8D69-4E0E-966A-0BC6DAE64EE4}" srcOrd="4" destOrd="0" presId="urn:microsoft.com/office/officeart/2005/8/layout/radial2"/>
    <dgm:cxn modelId="{4C625D94-234A-4772-ADA1-B571BE93089B}" type="presParOf" srcId="{E18F5203-8D69-4E0E-966A-0BC6DAE64EE4}" destId="{749C568D-B5ED-4EDB-A703-E5C9C86EE85E}" srcOrd="0" destOrd="0" presId="urn:microsoft.com/office/officeart/2005/8/layout/radial2"/>
    <dgm:cxn modelId="{8A5EB0B8-C65D-4938-AB16-39D6F7015238}" type="presParOf" srcId="{E18F5203-8D69-4E0E-966A-0BC6DAE64EE4}" destId="{54651C84-9A7E-4734-9949-62E005EF3AD5}" srcOrd="1" destOrd="0" presId="urn:microsoft.com/office/officeart/2005/8/layout/radial2"/>
    <dgm:cxn modelId="{82DE50A0-D14C-4D0F-A844-50DFF225023F}" type="presParOf" srcId="{F8702254-582E-47C6-9BAA-2780017DCA1D}" destId="{9C134A1C-83ED-4AFE-8770-B810DC9CA959}" srcOrd="5" destOrd="0" presId="urn:microsoft.com/office/officeart/2005/8/layout/radial2"/>
    <dgm:cxn modelId="{3773357F-2020-4DB9-95E5-DC8FD1031C6B}" type="presParOf" srcId="{F8702254-582E-47C6-9BAA-2780017DCA1D}" destId="{25826ED5-C089-4B83-823B-F1675446AAA9}" srcOrd="6" destOrd="0" presId="urn:microsoft.com/office/officeart/2005/8/layout/radial2"/>
    <dgm:cxn modelId="{1A6EADC3-3B2B-435B-8005-414F01CD09F5}" type="presParOf" srcId="{25826ED5-C089-4B83-823B-F1675446AAA9}" destId="{ABAF1749-BAB8-4979-BB1C-3A9CA57E13A2}" srcOrd="0" destOrd="0" presId="urn:microsoft.com/office/officeart/2005/8/layout/radial2"/>
    <dgm:cxn modelId="{1B1D1552-4AA1-4844-8359-7523C93D3189}" type="presParOf" srcId="{25826ED5-C089-4B83-823B-F1675446AAA9}" destId="{662D3A7F-C003-43D8-AF2C-C096B8D0AA6F}"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34A1C-83ED-4AFE-8770-B810DC9CA959}">
      <dsp:nvSpPr>
        <dsp:cNvPr id="0" name=""/>
        <dsp:cNvSpPr/>
      </dsp:nvSpPr>
      <dsp:spPr>
        <a:xfrm rot="2561447">
          <a:off x="2274676" y="2585125"/>
          <a:ext cx="560982" cy="48515"/>
        </a:xfrm>
        <a:custGeom>
          <a:avLst/>
          <a:gdLst/>
          <a:ahLst/>
          <a:cxnLst/>
          <a:rect l="0" t="0" r="0" b="0"/>
          <a:pathLst>
            <a:path>
              <a:moveTo>
                <a:pt x="0" y="24257"/>
              </a:moveTo>
              <a:lnTo>
                <a:pt x="560982" y="2425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5AE21D-BD83-4FC8-AD5D-36C968091177}">
      <dsp:nvSpPr>
        <dsp:cNvPr id="0" name=""/>
        <dsp:cNvSpPr/>
      </dsp:nvSpPr>
      <dsp:spPr>
        <a:xfrm>
          <a:off x="2349000" y="1822270"/>
          <a:ext cx="623378" cy="48515"/>
        </a:xfrm>
        <a:custGeom>
          <a:avLst/>
          <a:gdLst/>
          <a:ahLst/>
          <a:cxnLst/>
          <a:rect l="0" t="0" r="0" b="0"/>
          <a:pathLst>
            <a:path>
              <a:moveTo>
                <a:pt x="0" y="24257"/>
              </a:moveTo>
              <a:lnTo>
                <a:pt x="623378" y="2425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490BD0-5AD3-4650-9144-897567A4C437}">
      <dsp:nvSpPr>
        <dsp:cNvPr id="0" name=""/>
        <dsp:cNvSpPr/>
      </dsp:nvSpPr>
      <dsp:spPr>
        <a:xfrm rot="19038553">
          <a:off x="2274676" y="1059414"/>
          <a:ext cx="560982" cy="48515"/>
        </a:xfrm>
        <a:custGeom>
          <a:avLst/>
          <a:gdLst/>
          <a:ahLst/>
          <a:cxnLst/>
          <a:rect l="0" t="0" r="0" b="0"/>
          <a:pathLst>
            <a:path>
              <a:moveTo>
                <a:pt x="0" y="24257"/>
              </a:moveTo>
              <a:lnTo>
                <a:pt x="560982" y="2425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DC56E2-304E-4876-A529-3393E3BC9CBC}">
      <dsp:nvSpPr>
        <dsp:cNvPr id="0" name=""/>
        <dsp:cNvSpPr/>
      </dsp:nvSpPr>
      <dsp:spPr>
        <a:xfrm>
          <a:off x="841348" y="959674"/>
          <a:ext cx="1773707" cy="177370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AA4D475-42A3-4C95-89A4-D2102B237313}">
      <dsp:nvSpPr>
        <dsp:cNvPr id="0" name=""/>
        <dsp:cNvSpPr/>
      </dsp:nvSpPr>
      <dsp:spPr>
        <a:xfrm>
          <a:off x="2620338" y="581"/>
          <a:ext cx="1064224" cy="106422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_tradnl" sz="1200" kern="1200" noProof="0" dirty="0"/>
            <a:t>Cambios en productividad</a:t>
          </a:r>
        </a:p>
      </dsp:txBody>
      <dsp:txXfrm>
        <a:off x="2776190" y="156433"/>
        <a:ext cx="752520" cy="752520"/>
      </dsp:txXfrm>
    </dsp:sp>
    <dsp:sp modelId="{B5DC8A0D-F844-4679-BC84-69E778315911}">
      <dsp:nvSpPr>
        <dsp:cNvPr id="0" name=""/>
        <dsp:cNvSpPr/>
      </dsp:nvSpPr>
      <dsp:spPr>
        <a:xfrm>
          <a:off x="3790984" y="581"/>
          <a:ext cx="1596336" cy="1064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55650">
            <a:lnSpc>
              <a:spcPct val="90000"/>
            </a:lnSpc>
            <a:spcBef>
              <a:spcPct val="0"/>
            </a:spcBef>
            <a:spcAft>
              <a:spcPct val="15000"/>
            </a:spcAft>
            <a:buChar char="•"/>
          </a:pPr>
          <a:r>
            <a:rPr lang="es-ES_tradnl" sz="1700" kern="1200" noProof="0" dirty="0"/>
            <a:t>Agua</a:t>
          </a:r>
        </a:p>
        <a:p>
          <a:pPr marL="171450" lvl="1" indent="-171450" algn="l" defTabSz="755650">
            <a:lnSpc>
              <a:spcPct val="90000"/>
            </a:lnSpc>
            <a:spcBef>
              <a:spcPct val="0"/>
            </a:spcBef>
            <a:spcAft>
              <a:spcPct val="15000"/>
            </a:spcAft>
            <a:buChar char="•"/>
          </a:pPr>
          <a:r>
            <a:rPr lang="es-ES_tradnl" sz="1700" kern="1200" noProof="0" dirty="0"/>
            <a:t>Temperatura</a:t>
          </a:r>
        </a:p>
        <a:p>
          <a:pPr marL="171450" lvl="1" indent="-171450" algn="l" defTabSz="755650">
            <a:lnSpc>
              <a:spcPct val="90000"/>
            </a:lnSpc>
            <a:spcBef>
              <a:spcPct val="0"/>
            </a:spcBef>
            <a:spcAft>
              <a:spcPct val="15000"/>
            </a:spcAft>
            <a:buChar char="•"/>
          </a:pPr>
          <a:r>
            <a:rPr lang="es-ES_tradnl" sz="1700" kern="1200" noProof="0" dirty="0"/>
            <a:t>CO2 fertilización</a:t>
          </a:r>
        </a:p>
      </dsp:txBody>
      <dsp:txXfrm>
        <a:off x="3790984" y="581"/>
        <a:ext cx="1596336" cy="1064224"/>
      </dsp:txXfrm>
    </dsp:sp>
    <dsp:sp modelId="{749C568D-B5ED-4EDB-A703-E5C9C86EE85E}">
      <dsp:nvSpPr>
        <dsp:cNvPr id="0" name=""/>
        <dsp:cNvSpPr/>
      </dsp:nvSpPr>
      <dsp:spPr>
        <a:xfrm>
          <a:off x="2972378" y="1314415"/>
          <a:ext cx="1064224" cy="106422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_tradnl" sz="1200" kern="1200" noProof="0" dirty="0"/>
            <a:t>Cambios en pestes y enfermedades</a:t>
          </a:r>
        </a:p>
      </dsp:txBody>
      <dsp:txXfrm>
        <a:off x="3128230" y="1470267"/>
        <a:ext cx="752520" cy="752520"/>
      </dsp:txXfrm>
    </dsp:sp>
    <dsp:sp modelId="{54651C84-9A7E-4734-9949-62E005EF3AD5}">
      <dsp:nvSpPr>
        <dsp:cNvPr id="0" name=""/>
        <dsp:cNvSpPr/>
      </dsp:nvSpPr>
      <dsp:spPr>
        <a:xfrm>
          <a:off x="4143025" y="1314415"/>
          <a:ext cx="1596336" cy="1064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55650">
            <a:lnSpc>
              <a:spcPct val="90000"/>
            </a:lnSpc>
            <a:spcBef>
              <a:spcPct val="0"/>
            </a:spcBef>
            <a:spcAft>
              <a:spcPct val="15000"/>
            </a:spcAft>
            <a:buChar char="•"/>
          </a:pPr>
          <a:endParaRPr lang="en-US" sz="1700" kern="1200" dirty="0"/>
        </a:p>
        <a:p>
          <a:pPr marL="171450" lvl="1" indent="-171450" algn="l" defTabSz="755650">
            <a:lnSpc>
              <a:spcPct val="90000"/>
            </a:lnSpc>
            <a:spcBef>
              <a:spcPct val="0"/>
            </a:spcBef>
            <a:spcAft>
              <a:spcPct val="15000"/>
            </a:spcAft>
            <a:buChar char="•"/>
          </a:pPr>
          <a:endParaRPr lang="en-US" sz="1700" kern="1200" dirty="0"/>
        </a:p>
      </dsp:txBody>
      <dsp:txXfrm>
        <a:off x="4143025" y="1314415"/>
        <a:ext cx="1596336" cy="1064224"/>
      </dsp:txXfrm>
    </dsp:sp>
    <dsp:sp modelId="{ABAF1749-BAB8-4979-BB1C-3A9CA57E13A2}">
      <dsp:nvSpPr>
        <dsp:cNvPr id="0" name=""/>
        <dsp:cNvSpPr/>
      </dsp:nvSpPr>
      <dsp:spPr>
        <a:xfrm>
          <a:off x="2620338" y="2628249"/>
          <a:ext cx="1064224" cy="106422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_tradnl" sz="1200" kern="1200" noProof="0" dirty="0"/>
            <a:t>Eventos extremos</a:t>
          </a:r>
        </a:p>
      </dsp:txBody>
      <dsp:txXfrm>
        <a:off x="2776190" y="2784101"/>
        <a:ext cx="752520" cy="752520"/>
      </dsp:txXfrm>
    </dsp:sp>
    <dsp:sp modelId="{662D3A7F-C003-43D8-AF2C-C096B8D0AA6F}">
      <dsp:nvSpPr>
        <dsp:cNvPr id="0" name=""/>
        <dsp:cNvSpPr/>
      </dsp:nvSpPr>
      <dsp:spPr>
        <a:xfrm>
          <a:off x="3790984" y="2628249"/>
          <a:ext cx="1596336" cy="1064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55650">
            <a:lnSpc>
              <a:spcPct val="90000"/>
            </a:lnSpc>
            <a:spcBef>
              <a:spcPct val="0"/>
            </a:spcBef>
            <a:spcAft>
              <a:spcPct val="15000"/>
            </a:spcAft>
            <a:buChar char="•"/>
          </a:pPr>
          <a:endParaRPr lang="en-US" sz="1700" kern="1200" dirty="0"/>
        </a:p>
        <a:p>
          <a:pPr marL="171450" lvl="1" indent="-171450" algn="l" defTabSz="755650">
            <a:lnSpc>
              <a:spcPct val="90000"/>
            </a:lnSpc>
            <a:spcBef>
              <a:spcPct val="0"/>
            </a:spcBef>
            <a:spcAft>
              <a:spcPct val="15000"/>
            </a:spcAft>
            <a:buChar char="•"/>
          </a:pPr>
          <a:endParaRPr lang="en-US" sz="1700" kern="1200" dirty="0"/>
        </a:p>
      </dsp:txBody>
      <dsp:txXfrm>
        <a:off x="3790984" y="2628249"/>
        <a:ext cx="1596336" cy="1064224"/>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35BA84-911D-4876-BE60-2E9B1175E026}" type="datetimeFigureOut">
              <a:rPr lang="en-US" smtClean="0"/>
              <a:t>9/26/2017</a:t>
            </a:fld>
            <a:endParaRPr lang="en-US"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2AA979-2D7C-4A32-B310-91E7CEAF011E}" type="slidenum">
              <a:rPr lang="en-US" smtClean="0"/>
              <a:t>‹#›</a:t>
            </a:fld>
            <a:endParaRPr lang="en-US" dirty="0"/>
          </a:p>
        </p:txBody>
      </p:sp>
    </p:spTree>
    <p:extLst>
      <p:ext uri="{BB962C8B-B14F-4D97-AF65-F5344CB8AC3E}">
        <p14:creationId xmlns:p14="http://schemas.microsoft.com/office/powerpoint/2010/main" val="2200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huffingtonpost.com/otaviano-canuto/facilitating-trade-facili_b_1682642.html"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www.wto.org/english/tratop_e/tradfa_e/tradfa_e.ht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AA979-2D7C-4A32-B310-91E7CEAF011E}" type="slidenum">
              <a:rPr lang="en-US" smtClean="0"/>
              <a:t>1</a:t>
            </a:fld>
            <a:endParaRPr lang="en-US" dirty="0"/>
          </a:p>
        </p:txBody>
      </p:sp>
    </p:spTree>
    <p:extLst>
      <p:ext uri="{BB962C8B-B14F-4D97-AF65-F5344CB8AC3E}">
        <p14:creationId xmlns:p14="http://schemas.microsoft.com/office/powerpoint/2010/main" val="2408406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LAC region is full of possibilities and agricultural advantages.  As shown in Figure 1, the region’s total share of imports measured in calories has increased by 3.5 times since 1991, while exports from the region have increased by 7.5 times.  The share of total global imports from LAC countries measured in calories between 1990 and 2007 increased from 9.16% 5to 18.11% for Africa, from 4.46% to 20.4% for Asia, and from 14.5% to 35.5% within LAC; exports to Europe and North America have remained stable at around 20%. These trends were made even clearer during the recent maize and soybean price spikes, when Brazil, Argentina, Paraguay, and Uruguay immediately responded and increased their harvests to three a year for both commodities.</a:t>
            </a:r>
          </a:p>
          <a:p>
            <a:endParaRPr lang="en-US" dirty="0"/>
          </a:p>
        </p:txBody>
      </p:sp>
      <p:sp>
        <p:nvSpPr>
          <p:cNvPr id="4" name="Slide Number Placeholder 3"/>
          <p:cNvSpPr>
            <a:spLocks noGrp="1"/>
          </p:cNvSpPr>
          <p:nvPr>
            <p:ph type="sldNum" sz="quarter" idx="10"/>
          </p:nvPr>
        </p:nvSpPr>
        <p:spPr/>
        <p:txBody>
          <a:bodyPr/>
          <a:lstStyle/>
          <a:p>
            <a:fld id="{572C8ABB-9642-4FE2-9C76-DB977EFCBA95}"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4127569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LAC region is full of possibilities and agricultural advantages.  As shown in Figure 1, the region’s total share of imports measured in calories has increased by 3.5 times since 1991, while exports from the region have increased by 7.5 times.  The share of total global imports from LAC countries measured in calories between 1990 and 2007 increased from 9.16% 5to 18.11% for Africa, from 4.46% to 20.4% for Asia, and from 14.5% to 35.5% within LAC; exports to Europe and North America have remained stable at around 20%. These trends were made even clearer during the recent maize and soybean price spikes, when Brazil, Argentina, Paraguay, and Uruguay immediately responded and increased their harvests to three a year for both commodities.</a:t>
            </a:r>
          </a:p>
          <a:p>
            <a:endParaRPr lang="en-US" dirty="0"/>
          </a:p>
        </p:txBody>
      </p:sp>
      <p:sp>
        <p:nvSpPr>
          <p:cNvPr id="4" name="Slide Number Placeholder 3"/>
          <p:cNvSpPr>
            <a:spLocks noGrp="1"/>
          </p:cNvSpPr>
          <p:nvPr>
            <p:ph type="sldNum" sz="quarter" idx="10"/>
          </p:nvPr>
        </p:nvSpPr>
        <p:spPr/>
        <p:txBody>
          <a:bodyPr/>
          <a:lstStyle/>
          <a:p>
            <a:fld id="{572C8ABB-9642-4FE2-9C76-DB977EFCBA95}"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1595189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AA979-2D7C-4A32-B310-91E7CEAF011E}" type="slidenum">
              <a:rPr lang="en-US" smtClean="0"/>
              <a:t>31</a:t>
            </a:fld>
            <a:endParaRPr lang="en-US" dirty="0"/>
          </a:p>
        </p:txBody>
      </p:sp>
    </p:spTree>
    <p:extLst>
      <p:ext uri="{BB962C8B-B14F-4D97-AF65-F5344CB8AC3E}">
        <p14:creationId xmlns:p14="http://schemas.microsoft.com/office/powerpoint/2010/main" val="2468322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AA979-2D7C-4A32-B310-91E7CEAF011E}" type="slidenum">
              <a:rPr lang="en-US" smtClean="0"/>
              <a:t>36</a:t>
            </a:fld>
            <a:endParaRPr lang="en-US" dirty="0"/>
          </a:p>
        </p:txBody>
      </p:sp>
    </p:spTree>
    <p:extLst>
      <p:ext uri="{BB962C8B-B14F-4D97-AF65-F5344CB8AC3E}">
        <p14:creationId xmlns:p14="http://schemas.microsoft.com/office/powerpoint/2010/main" val="3628262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AA979-2D7C-4A32-B310-91E7CEAF011E}" type="slidenum">
              <a:rPr lang="en-US" smtClean="0"/>
              <a:t>37</a:t>
            </a:fld>
            <a:endParaRPr lang="en-US" dirty="0"/>
          </a:p>
        </p:txBody>
      </p:sp>
    </p:spTree>
    <p:extLst>
      <p:ext uri="{BB962C8B-B14F-4D97-AF65-F5344CB8AC3E}">
        <p14:creationId xmlns:p14="http://schemas.microsoft.com/office/powerpoint/2010/main" val="940700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AA979-2D7C-4A32-B310-91E7CEAF011E}" type="slidenum">
              <a:rPr lang="en-US" smtClean="0"/>
              <a:t>46</a:t>
            </a:fld>
            <a:endParaRPr lang="en-US" dirty="0"/>
          </a:p>
        </p:txBody>
      </p:sp>
    </p:spTree>
    <p:extLst>
      <p:ext uri="{BB962C8B-B14F-4D97-AF65-F5344CB8AC3E}">
        <p14:creationId xmlns:p14="http://schemas.microsoft.com/office/powerpoint/2010/main" val="4043316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7143AF-5ECC-4F34-A13F-BF49E73FC747}" type="slidenum">
              <a:rPr lang="en-US" smtClean="0"/>
              <a:t>51</a:t>
            </a:fld>
            <a:endParaRPr lang="en-US" dirty="0"/>
          </a:p>
        </p:txBody>
      </p:sp>
    </p:spTree>
    <p:extLst>
      <p:ext uri="{BB962C8B-B14F-4D97-AF65-F5344CB8AC3E}">
        <p14:creationId xmlns:p14="http://schemas.microsoft.com/office/powerpoint/2010/main" val="6524563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ct val="120000"/>
              </a:lnSpc>
              <a:buClrTx/>
            </a:pPr>
            <a:r>
              <a:rPr lang="en-US" sz="3000" dirty="0"/>
              <a:t>Capacity to do risk assessment to identify vulnerability to excessive volatility</a:t>
            </a:r>
          </a:p>
          <a:p>
            <a:pPr lvl="1">
              <a:lnSpc>
                <a:spcPct val="120000"/>
              </a:lnSpc>
              <a:buClrTx/>
            </a:pPr>
            <a:r>
              <a:rPr lang="en-US" sz="3000" dirty="0"/>
              <a:t>Have the instiutions in place as commodity exchanges, futures markets and necessary linkages and </a:t>
            </a:r>
            <a:r>
              <a:rPr lang="en-GB" sz="3000" dirty="0"/>
              <a:t>international trading companies and financial institutions in assessing the costs and benefits of physical hedging and commodity finance solutions for governments.</a:t>
            </a:r>
            <a:endParaRPr lang="en-US" sz="3000" dirty="0"/>
          </a:p>
          <a:p>
            <a:endParaRPr lang="en-US" dirty="0"/>
          </a:p>
        </p:txBody>
      </p:sp>
      <p:sp>
        <p:nvSpPr>
          <p:cNvPr id="4" name="Slide Number Placeholder 3"/>
          <p:cNvSpPr>
            <a:spLocks noGrp="1"/>
          </p:cNvSpPr>
          <p:nvPr>
            <p:ph type="sldNum" sz="quarter" idx="10"/>
          </p:nvPr>
        </p:nvSpPr>
        <p:spPr/>
        <p:txBody>
          <a:bodyPr/>
          <a:lstStyle/>
          <a:p>
            <a:fld id="{9E2AA979-2D7C-4A32-B310-91E7CEAF011E}" type="slidenum">
              <a:rPr lang="en-US" smtClean="0">
                <a:solidFill>
                  <a:prstClr val="black"/>
                </a:solidFill>
              </a:rPr>
              <a:pPr/>
              <a:t>54</a:t>
            </a:fld>
            <a:endParaRPr lang="en-US" dirty="0">
              <a:solidFill>
                <a:prstClr val="black"/>
              </a:solidFill>
            </a:endParaRPr>
          </a:p>
        </p:txBody>
      </p:sp>
    </p:spTree>
    <p:extLst>
      <p:ext uri="{BB962C8B-B14F-4D97-AF65-F5344CB8AC3E}">
        <p14:creationId xmlns:p14="http://schemas.microsoft.com/office/powerpoint/2010/main" val="3473151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s-ES" sz="1200" kern="1200" baseline="0" dirty="0">
                <a:solidFill>
                  <a:schemeClr val="tx1"/>
                </a:solidFill>
                <a:latin typeface="+mn-lt"/>
                <a:ea typeface="+mn-ea"/>
                <a:cs typeface="+mn-cs"/>
              </a:rPr>
              <a:t>¿Podremos llegar a ser desarrollados en una generación? Para lograrlo debemos implementar</a:t>
            </a:r>
          </a:p>
          <a:p>
            <a:r>
              <a:rPr lang="es-ES" sz="1200" kern="1200" baseline="0" dirty="0">
                <a:solidFill>
                  <a:schemeClr val="tx1"/>
                </a:solidFill>
                <a:latin typeface="+mn-lt"/>
                <a:ea typeface="+mn-ea"/>
                <a:cs typeface="+mn-cs"/>
              </a:rPr>
              <a:t>diversas reformas. Debemos mantener la estabilidad macroeconómica. Debemos mantener la</a:t>
            </a:r>
          </a:p>
          <a:p>
            <a:r>
              <a:rPr lang="es-ES" sz="1200" kern="1200" baseline="0" dirty="0">
                <a:solidFill>
                  <a:schemeClr val="tx1"/>
                </a:solidFill>
                <a:latin typeface="+mn-lt"/>
                <a:ea typeface="+mn-ea"/>
                <a:cs typeface="+mn-cs"/>
              </a:rPr>
              <a:t>apertura económica y, para que se convierta en fuente permanente de crecimiento económico,</a:t>
            </a:r>
          </a:p>
          <a:p>
            <a:r>
              <a:rPr lang="es-ES" sz="1200" kern="1200" baseline="0" dirty="0">
                <a:solidFill>
                  <a:schemeClr val="tx1"/>
                </a:solidFill>
                <a:latin typeface="+mn-lt"/>
                <a:ea typeface="+mn-ea"/>
                <a:cs typeface="+mn-cs"/>
              </a:rPr>
              <a:t>debemos complementarla con la mejora en la calidad del capital humano, a través de la mejora</a:t>
            </a:r>
          </a:p>
          <a:p>
            <a:r>
              <a:rPr lang="es-ES" sz="1200" kern="1200" baseline="0" dirty="0">
                <a:solidFill>
                  <a:schemeClr val="tx1"/>
                </a:solidFill>
                <a:latin typeface="+mn-lt"/>
                <a:ea typeface="+mn-ea"/>
                <a:cs typeface="+mn-cs"/>
              </a:rPr>
              <a:t>en la calidad de la educación, la salud y el crecimiento de la inversión privada, a través de la optimización</a:t>
            </a:r>
          </a:p>
          <a:p>
            <a:r>
              <a:rPr lang="es-ES" sz="1200" kern="1200" baseline="0" dirty="0">
                <a:solidFill>
                  <a:schemeClr val="tx1"/>
                </a:solidFill>
                <a:latin typeface="+mn-lt"/>
                <a:ea typeface="+mn-ea"/>
                <a:cs typeface="+mn-cs"/>
              </a:rPr>
              <a:t>del clima de negocios, la infraestructura, el sistema financiero y la reforma del mercado</a:t>
            </a:r>
          </a:p>
          <a:p>
            <a:r>
              <a:rPr lang="es-ES" sz="1200" kern="1200" baseline="0" dirty="0">
                <a:solidFill>
                  <a:schemeClr val="tx1"/>
                </a:solidFill>
                <a:latin typeface="+mn-lt"/>
                <a:ea typeface="+mn-ea"/>
                <a:cs typeface="+mn-cs"/>
              </a:rPr>
              <a:t>laboral. Una nueva fuente de crecimiento es el desarrollo de una amplia clase media empresarial</a:t>
            </a:r>
          </a:p>
          <a:p>
            <a:r>
              <a:rPr lang="es-ES" sz="1200" kern="1200" baseline="0" dirty="0">
                <a:solidFill>
                  <a:schemeClr val="tx1"/>
                </a:solidFill>
                <a:latin typeface="+mn-lt"/>
                <a:ea typeface="+mn-ea"/>
                <a:cs typeface="+mn-cs"/>
              </a:rPr>
              <a:t>mediante la eliminación de las distorsiones en la estructura productiva, que inducen a la informalidad</a:t>
            </a:r>
          </a:p>
          <a:p>
            <a:r>
              <a:rPr lang="es-ES" sz="1200" kern="1200" baseline="0" dirty="0">
                <a:solidFill>
                  <a:schemeClr val="tx1"/>
                </a:solidFill>
                <a:latin typeface="+mn-lt"/>
                <a:ea typeface="+mn-ea"/>
                <a:cs typeface="+mn-cs"/>
              </a:rPr>
              <a:t>y han concentrado a la mayoría de la fuerza laboral en la microempresa y el sector de</a:t>
            </a:r>
          </a:p>
          <a:p>
            <a:r>
              <a:rPr lang="es-ES" sz="1200" kern="1200" baseline="0" dirty="0">
                <a:solidFill>
                  <a:schemeClr val="tx1"/>
                </a:solidFill>
                <a:latin typeface="+mn-lt"/>
                <a:ea typeface="+mn-ea"/>
                <a:cs typeface="+mn-cs"/>
              </a:rPr>
              <a:t>servicios de muy baja productividad. La eliminación de las distorsiones de la tributación, de la</a:t>
            </a:r>
          </a:p>
          <a:p>
            <a:r>
              <a:rPr lang="es-ES" sz="1200" kern="1200" baseline="0" dirty="0">
                <a:solidFill>
                  <a:schemeClr val="tx1"/>
                </a:solidFill>
                <a:latin typeface="+mn-lt"/>
                <a:ea typeface="+mn-ea"/>
                <a:cs typeface="+mn-cs"/>
              </a:rPr>
              <a:t>seguridad social y del mercado laboral incrementará la demanda de trabajo bien remunerado y la</a:t>
            </a:r>
          </a:p>
          <a:p>
            <a:r>
              <a:rPr lang="es-ES" sz="1200" kern="1200" baseline="0" dirty="0">
                <a:solidFill>
                  <a:schemeClr val="tx1"/>
                </a:solidFill>
                <a:latin typeface="+mn-lt"/>
                <a:ea typeface="+mn-ea"/>
                <a:cs typeface="+mn-cs"/>
              </a:rPr>
              <a:t>mejora del capital humano aumentará su oferta. Finalmente, para que pueda surgir masivamente</a:t>
            </a:r>
          </a:p>
          <a:p>
            <a:r>
              <a:rPr lang="es-ES" sz="1200" kern="1200" baseline="0" dirty="0">
                <a:solidFill>
                  <a:schemeClr val="tx1"/>
                </a:solidFill>
                <a:latin typeface="+mn-lt"/>
                <a:ea typeface="+mn-ea"/>
                <a:cs typeface="+mn-cs"/>
              </a:rPr>
              <a:t>esta clase media empresarial necesitamos liberarla del peso de un Estado parcialmente disfuncional</a:t>
            </a:r>
          </a:p>
          <a:p>
            <a:r>
              <a:rPr lang="es-ES" sz="1200" kern="1200" baseline="0" dirty="0">
                <a:solidFill>
                  <a:schemeClr val="tx1"/>
                </a:solidFill>
                <a:latin typeface="+mn-lt"/>
                <a:ea typeface="+mn-ea"/>
                <a:cs typeface="+mn-cs"/>
              </a:rPr>
              <a:t>y corrupto, mediante una reforma que erradique la corrupción, disminuya la inseguridad,</a:t>
            </a:r>
          </a:p>
          <a:p>
            <a:r>
              <a:rPr lang="es-ES" sz="1200" kern="1200" baseline="0" dirty="0">
                <a:solidFill>
                  <a:schemeClr val="tx1"/>
                </a:solidFill>
                <a:latin typeface="+mn-lt"/>
                <a:ea typeface="+mn-ea"/>
                <a:cs typeface="+mn-cs"/>
              </a:rPr>
              <a:t>desarrolle un poder judicial predecible que respete los derechos de propiedad y el cumplimiento</a:t>
            </a:r>
          </a:p>
          <a:p>
            <a:r>
              <a:rPr lang="en-US" sz="1200" kern="1200" baseline="0" dirty="0">
                <a:solidFill>
                  <a:schemeClr val="tx1"/>
                </a:solidFill>
                <a:latin typeface="+mn-lt"/>
                <a:ea typeface="+mn-ea"/>
                <a:cs typeface="+mn-cs"/>
              </a:rPr>
              <a:t>de contratos.</a:t>
            </a:r>
            <a:endParaRPr lang="en-US" dirty="0"/>
          </a:p>
        </p:txBody>
      </p:sp>
      <p:sp>
        <p:nvSpPr>
          <p:cNvPr id="4" name="Slide Number Placeholder 3"/>
          <p:cNvSpPr>
            <a:spLocks noGrp="1"/>
          </p:cNvSpPr>
          <p:nvPr>
            <p:ph type="sldNum" sz="quarter" idx="10"/>
          </p:nvPr>
        </p:nvSpPr>
        <p:spPr/>
        <p:txBody>
          <a:bodyPr/>
          <a:lstStyle/>
          <a:p>
            <a:pPr>
              <a:defRPr/>
            </a:pPr>
            <a:fld id="{4F44CC35-1DFB-404A-80CA-F2A74B873202}" type="slidenum">
              <a:rPr lang="en-US" smtClean="0">
                <a:solidFill>
                  <a:prstClr val="black"/>
                </a:solidFill>
              </a:rPr>
              <a:pPr>
                <a:defRPr/>
              </a:pPr>
              <a:t>64</a:t>
            </a:fld>
            <a:endParaRPr lang="en-US" dirty="0">
              <a:solidFill>
                <a:prstClr val="black"/>
              </a:solidFill>
            </a:endParaRPr>
          </a:p>
        </p:txBody>
      </p:sp>
    </p:spTree>
    <p:extLst>
      <p:ext uri="{BB962C8B-B14F-4D97-AF65-F5344CB8AC3E}">
        <p14:creationId xmlns:p14="http://schemas.microsoft.com/office/powerpoint/2010/main" val="3636345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AA979-2D7C-4A32-B310-91E7CEAF011E}" type="slidenum">
              <a:rPr lang="en-US" smtClean="0"/>
              <a:t>3</a:t>
            </a:fld>
            <a:endParaRPr lang="en-US" dirty="0"/>
          </a:p>
        </p:txBody>
      </p:sp>
    </p:spTree>
    <p:extLst>
      <p:ext uri="{BB962C8B-B14F-4D97-AF65-F5344CB8AC3E}">
        <p14:creationId xmlns:p14="http://schemas.microsoft.com/office/powerpoint/2010/main" val="431454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40A6334-8B10-48AE-99DA-84FB7296432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876044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AA979-2D7C-4A32-B310-91E7CEAF011E}" type="slidenum">
              <a:rPr lang="en-US" smtClean="0"/>
              <a:t>16</a:t>
            </a:fld>
            <a:endParaRPr lang="en-US" dirty="0"/>
          </a:p>
        </p:txBody>
      </p:sp>
    </p:spTree>
    <p:extLst>
      <p:ext uri="{BB962C8B-B14F-4D97-AF65-F5344CB8AC3E}">
        <p14:creationId xmlns:p14="http://schemas.microsoft.com/office/powerpoint/2010/main" val="3524582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526561D-5048-484C-83C3-0FFD2C609CA7}" type="slidenum">
              <a:rPr lang="en-US" smtClean="0"/>
              <a:t>20</a:t>
            </a:fld>
            <a:endParaRPr lang="en-US" dirty="0"/>
          </a:p>
        </p:txBody>
      </p:sp>
    </p:spTree>
    <p:extLst>
      <p:ext uri="{BB962C8B-B14F-4D97-AF65-F5344CB8AC3E}">
        <p14:creationId xmlns:p14="http://schemas.microsoft.com/office/powerpoint/2010/main" val="2316323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baseline="0" dirty="0"/>
              <a:t> have eliminated the “absolute” indicator to simplify the picture</a:t>
            </a:r>
            <a:endParaRPr lang="en-US" dirty="0"/>
          </a:p>
        </p:txBody>
      </p:sp>
      <p:sp>
        <p:nvSpPr>
          <p:cNvPr id="4" name="Slide Number Placeholder 3"/>
          <p:cNvSpPr>
            <a:spLocks noGrp="1"/>
          </p:cNvSpPr>
          <p:nvPr>
            <p:ph type="sldNum" sz="quarter" idx="10"/>
          </p:nvPr>
        </p:nvSpPr>
        <p:spPr/>
        <p:txBody>
          <a:bodyPr/>
          <a:lstStyle/>
          <a:p>
            <a:fld id="{B526561D-5048-484C-83C3-0FFD2C609CA7}" type="slidenum">
              <a:rPr lang="en-US" smtClean="0"/>
              <a:t>21</a:t>
            </a:fld>
            <a:endParaRPr lang="en-US" dirty="0"/>
          </a:p>
        </p:txBody>
      </p:sp>
    </p:spTree>
    <p:extLst>
      <p:ext uri="{BB962C8B-B14F-4D97-AF65-F5344CB8AC3E}">
        <p14:creationId xmlns:p14="http://schemas.microsoft.com/office/powerpoint/2010/main" val="652320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a:t>
            </a:r>
            <a:r>
              <a:rPr lang="en-US" baseline="0" dirty="0"/>
              <a:t> Ag Trade we are at:</a:t>
            </a:r>
          </a:p>
          <a:p>
            <a:r>
              <a:rPr lang="en-US" baseline="0" dirty="0"/>
              <a:t>24% under preferences</a:t>
            </a:r>
          </a:p>
          <a:p>
            <a:r>
              <a:rPr lang="en-US" baseline="0" dirty="0"/>
              <a:t>36% under MFN tariffs</a:t>
            </a:r>
          </a:p>
          <a:p>
            <a:r>
              <a:rPr lang="en-US" baseline="0" dirty="0"/>
              <a:t>40% under duty free (even MFN)</a:t>
            </a:r>
            <a:endParaRPr lang="en-US" dirty="0"/>
          </a:p>
        </p:txBody>
      </p:sp>
      <p:sp>
        <p:nvSpPr>
          <p:cNvPr id="4" name="Slide Number Placeholder 3"/>
          <p:cNvSpPr>
            <a:spLocks noGrp="1"/>
          </p:cNvSpPr>
          <p:nvPr>
            <p:ph type="sldNum" sz="quarter" idx="10"/>
          </p:nvPr>
        </p:nvSpPr>
        <p:spPr/>
        <p:txBody>
          <a:bodyPr/>
          <a:lstStyle/>
          <a:p>
            <a:fld id="{B526561D-5048-484C-83C3-0FFD2C609CA7}" type="slidenum">
              <a:rPr lang="en-US" smtClean="0"/>
              <a:t>22</a:t>
            </a:fld>
            <a:endParaRPr lang="en-US" dirty="0"/>
          </a:p>
        </p:txBody>
      </p:sp>
    </p:spTree>
    <p:extLst>
      <p:ext uri="{BB962C8B-B14F-4D97-AF65-F5344CB8AC3E}">
        <p14:creationId xmlns:p14="http://schemas.microsoft.com/office/powerpoint/2010/main" val="608646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itchFamily="34" charset="0"/>
                <a:ea typeface="Calibri" pitchFamily="34" charset="0"/>
                <a:cs typeface="Times New Roman" pitchFamily="18" charset="0"/>
              </a:rPr>
              <a:t>Up to Max: Potential loss 1,064 US$ billion: 336 </a:t>
            </a:r>
            <a:r>
              <a:rPr lang="en-US" sz="1200" dirty="0">
                <a:latin typeface="Arial" pitchFamily="34" charset="0"/>
                <a:ea typeface="Calibri" pitchFamily="34" charset="0"/>
                <a:cs typeface="Times New Roman" pitchFamily="18" charset="0"/>
              </a:rPr>
              <a:t>of potential trade that would have come  by DOHA and  </a:t>
            </a:r>
            <a:r>
              <a:rPr lang="en-US" sz="1200" b="1" dirty="0">
                <a:latin typeface="Arial" pitchFamily="34" charset="0"/>
                <a:ea typeface="Calibri" pitchFamily="34" charset="0"/>
                <a:cs typeface="Times New Roman" pitchFamily="18" charset="0"/>
              </a:rPr>
              <a:t>728 billion of trade reduction </a:t>
            </a:r>
            <a:r>
              <a:rPr lang="en-US" sz="1200" dirty="0">
                <a:latin typeface="Arial" pitchFamily="34" charset="0"/>
                <a:ea typeface="Calibri" pitchFamily="34" charset="0"/>
                <a:cs typeface="Times New Roman" pitchFamily="18" charset="0"/>
              </a:rPr>
              <a:t>because of return to protectionism.</a:t>
            </a:r>
          </a:p>
          <a:p>
            <a:endParaRPr lang="en-US" dirty="0"/>
          </a:p>
        </p:txBody>
      </p:sp>
      <p:sp>
        <p:nvSpPr>
          <p:cNvPr id="4" name="Slide Number Placeholder 3"/>
          <p:cNvSpPr>
            <a:spLocks noGrp="1"/>
          </p:cNvSpPr>
          <p:nvPr>
            <p:ph type="sldNum" sz="quarter" idx="10"/>
          </p:nvPr>
        </p:nvSpPr>
        <p:spPr/>
        <p:txBody>
          <a:bodyPr/>
          <a:lstStyle/>
          <a:p>
            <a:fld id="{364D414F-986D-4865-BC55-10CE6BAD09A0}"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624701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TPP= Transpacific partnership</a:t>
            </a:r>
          </a:p>
          <a:p>
            <a:r>
              <a:rPr lang="en-US" dirty="0"/>
              <a:t>TTIP= Between US and EU</a:t>
            </a:r>
          </a:p>
          <a:p>
            <a:r>
              <a:rPr lang="en-US" dirty="0"/>
              <a:t>RCEC=Regional comprehensive economic cooperation</a:t>
            </a:r>
          </a:p>
          <a:p>
            <a:r>
              <a:rPr lang="en-US" dirty="0"/>
              <a:t>TiSA=</a:t>
            </a:r>
            <a:r>
              <a:rPr lang="en-US" baseline="0" dirty="0"/>
              <a:t> Trade in services agreement</a:t>
            </a:r>
            <a:endParaRPr lang="en-US" dirty="0"/>
          </a:p>
          <a:p>
            <a:endParaRPr lang="en-US" dirty="0"/>
          </a:p>
          <a:p>
            <a:r>
              <a:rPr lang="en-US" sz="1200" b="0" i="0" kern="1200" dirty="0">
                <a:solidFill>
                  <a:schemeClr val="tx1"/>
                </a:solidFill>
                <a:effectLst/>
                <a:latin typeface="+mn-lt"/>
                <a:ea typeface="+mn-ea"/>
                <a:cs typeface="+mn-cs"/>
              </a:rPr>
              <a:t>The landscape of international trade negotiations has been undergoing an upheaval. On the multilateral level, after 15 years of unsuccessful attempts to close the Doha Development Round at the World Trade Organization (WTO), the negotiation system has shown to be highly vulnerable to blockades by any small group of member countries. The complex web of diverse individual country objectives, cutting across several interrelated themes, made reaching a deal harder than originally expected. However, even when the scope was narrowed to a </a:t>
            </a:r>
            <a:r>
              <a:rPr lang="en-US" sz="1200" b="0" i="0" u="none" strike="noStrike" kern="1200" dirty="0">
                <a:solidFill>
                  <a:schemeClr val="tx1"/>
                </a:solidFill>
                <a:effectLst/>
                <a:latin typeface="+mn-lt"/>
                <a:ea typeface="+mn-ea"/>
                <a:cs typeface="+mn-cs"/>
                <a:hlinkClick r:id="rId3"/>
              </a:rPr>
              <a:t>trade facilitation negotiation</a:t>
            </a:r>
            <a:r>
              <a:rPr lang="en-US" sz="1200" b="0" i="0" kern="1200" dirty="0">
                <a:solidFill>
                  <a:schemeClr val="tx1"/>
                </a:solidFill>
                <a:effectLst/>
                <a:latin typeface="+mn-lt"/>
                <a:ea typeface="+mn-ea"/>
                <a:cs typeface="+mn-cs"/>
              </a:rPr>
              <a:t>, as the one concluded in </a:t>
            </a:r>
            <a:r>
              <a:rPr lang="en-US" sz="1200" b="0" i="0" u="none" strike="noStrike" kern="1200" dirty="0">
                <a:solidFill>
                  <a:schemeClr val="tx1"/>
                </a:solidFill>
                <a:effectLst/>
                <a:latin typeface="+mn-lt"/>
                <a:ea typeface="+mn-ea"/>
                <a:cs typeface="+mn-cs"/>
                <a:hlinkClick r:id="rId4"/>
              </a:rPr>
              <a:t>Bali in December 2013</a:t>
            </a:r>
            <a:r>
              <a:rPr lang="en-US" sz="1200" b="0" i="0" kern="1200" dirty="0">
                <a:solidFill>
                  <a:schemeClr val="tx1"/>
                </a:solidFill>
                <a:effectLst/>
                <a:latin typeface="+mn-lt"/>
                <a:ea typeface="+mn-ea"/>
                <a:cs typeface="+mn-cs"/>
              </a:rPr>
              <a:t>, it has yet failed to yield results.</a:t>
            </a:r>
            <a:br>
              <a:rPr lang="en-US" dirty="0"/>
            </a:br>
            <a:br>
              <a:rPr lang="en-US" dirty="0"/>
            </a:br>
            <a:r>
              <a:rPr lang="en-US" sz="1200" b="0" i="0" kern="1200" dirty="0">
                <a:solidFill>
                  <a:schemeClr val="tx1"/>
                </a:solidFill>
                <a:effectLst/>
                <a:latin typeface="+mn-lt"/>
                <a:ea typeface="+mn-ea"/>
                <a:cs typeface="+mn-cs"/>
              </a:rPr>
              <a:t>In the meantime, after the proliferation of preferential trade agreements (PTAs) in the world, the US and the EU have decided to embark on so-called mega-trade negotiations. After the US proposed a Trans-Pacific Partnership (TPP) with several countries of the pacific region, the EU has accepted to negotiate a Transatlantic Trade and Investment Partnership (TTIP) with the United States. From a diplomatic perspective, taking such an approach offers a way to overcome the difficulties in reaching consensus/compromise in the multilateral arena.</a:t>
            </a:r>
            <a:br>
              <a:rPr lang="en-US" dirty="0"/>
            </a:br>
            <a:br>
              <a:rPr lang="en-US" dirty="0"/>
            </a:br>
            <a:r>
              <a:rPr lang="en-US" sz="1200" b="0" i="0" kern="1200" dirty="0">
                <a:solidFill>
                  <a:schemeClr val="tx1"/>
                </a:solidFill>
                <a:effectLst/>
                <a:latin typeface="+mn-lt"/>
                <a:ea typeface="+mn-ea"/>
                <a:cs typeface="+mn-cs"/>
              </a:rPr>
              <a:t>At the same time, there is also the fact that large and rich negotiators have found a way to reinforce their asymmetric positions and agenda-setting capacity that tend otherwise to be partially diluted in multilateral, one-hundred-percent-based negotiation tracks.</a:t>
            </a:r>
            <a:br>
              <a:rPr lang="en-US" dirty="0"/>
            </a:br>
            <a:br>
              <a:rPr lang="en-US" dirty="0"/>
            </a:br>
            <a:r>
              <a:rPr lang="en-US" sz="1200" b="0" i="0" kern="1200" dirty="0">
                <a:solidFill>
                  <a:schemeClr val="tx1"/>
                </a:solidFill>
                <a:effectLst/>
                <a:latin typeface="+mn-lt"/>
                <a:ea typeface="+mn-ea"/>
                <a:cs typeface="+mn-cs"/>
              </a:rPr>
              <a:t>By design, those mega-negotiations have a scope that goes much beyond tariff and non-tariff barriers to trade, to encompass rules for trade-related issues such as investment and competition, as well as new themes like environment, climate change, labor regulation, and other issues.</a:t>
            </a:r>
            <a:br>
              <a:rPr lang="en-US" dirty="0"/>
            </a:br>
            <a:endParaRPr lang="en-US" dirty="0"/>
          </a:p>
        </p:txBody>
      </p:sp>
      <p:sp>
        <p:nvSpPr>
          <p:cNvPr id="4" name="Slide Number Placeholder 3"/>
          <p:cNvSpPr>
            <a:spLocks noGrp="1"/>
          </p:cNvSpPr>
          <p:nvPr>
            <p:ph type="sldNum" sz="quarter" idx="10"/>
          </p:nvPr>
        </p:nvSpPr>
        <p:spPr/>
        <p:txBody>
          <a:bodyPr/>
          <a:lstStyle/>
          <a:p>
            <a:fld id="{B526561D-5048-484C-83C3-0FFD2C609CA7}" type="slidenum">
              <a:rPr lang="en-US" smtClean="0"/>
              <a:t>24</a:t>
            </a:fld>
            <a:endParaRPr lang="en-US" dirty="0"/>
          </a:p>
        </p:txBody>
      </p:sp>
    </p:spTree>
    <p:extLst>
      <p:ext uri="{BB962C8B-B14F-4D97-AF65-F5344CB8AC3E}">
        <p14:creationId xmlns:p14="http://schemas.microsoft.com/office/powerpoint/2010/main" val="2120240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2A9B042C-3BCB-440A-A00C-6C44C10140D1}" type="datetime1">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74309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BF3107-909B-4987-8717-4F9C84B1EE64}" type="datetime1">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7670392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5178395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7925540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3955137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8496499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024143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Oval 5"/>
          <p:cNvSpPr/>
          <p:nvPr/>
        </p:nvSpPr>
        <p:spPr>
          <a:xfrm>
            <a:off x="-1" y="3"/>
            <a:ext cx="9144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pPr/>
              <a:t>9/26/2017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901" y="393835"/>
            <a:ext cx="914402" cy="1676403"/>
          </a:xfrm>
          <a:prstGeom prst="rect">
            <a:avLst/>
          </a:prstGeom>
        </p:spPr>
      </p:pic>
      <p:sp>
        <p:nvSpPr>
          <p:cNvPr id="21" name="Rectangle 20"/>
          <p:cNvSpPr/>
          <p:nvPr/>
        </p:nvSpPr>
        <p:spPr>
          <a:xfrm>
            <a:off x="1371600" y="406445"/>
            <a:ext cx="7772399" cy="1676403"/>
          </a:xfrm>
          <a:prstGeom prst="rect">
            <a:avLst/>
          </a:prstGeom>
          <a:solidFill>
            <a:srgbClr val="88A5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prstClr val="white"/>
              </a:solidFill>
            </a:endParaRPr>
          </a:p>
        </p:txBody>
      </p:sp>
      <p:sp>
        <p:nvSpPr>
          <p:cNvPr id="22" name="Rectangle 21"/>
          <p:cNvSpPr/>
          <p:nvPr/>
        </p:nvSpPr>
        <p:spPr>
          <a:xfrm>
            <a:off x="1371600" y="2286001"/>
            <a:ext cx="7772400" cy="3581400"/>
          </a:xfrm>
          <a:prstGeom prst="rect">
            <a:avLst/>
          </a:prstGeom>
          <a:solidFill>
            <a:srgbClr val="4353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prstClr val="white"/>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1430556" y="838200"/>
            <a:ext cx="7522079" cy="1203326"/>
          </a:xfrm>
          <a:prstGeom prst="rect">
            <a:avLst/>
          </a:prstGeom>
        </p:spPr>
        <p:txBody>
          <a:bodyPr anchor="ctr">
            <a:normAutofit/>
          </a:bodyPr>
          <a:lstStyle>
            <a:lvl1pPr algn="l">
              <a:defRPr sz="3000" spc="113"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430556" y="2530476"/>
            <a:ext cx="7561045" cy="1463040"/>
          </a:xfrm>
          <a:prstGeom prst="rect">
            <a:avLst/>
          </a:prstGeom>
        </p:spPr>
        <p:txBody>
          <a:bodyPr lIns="91440" rIns="91440" anchor="ctr">
            <a:normAutofit/>
          </a:bodyPr>
          <a:lstStyle>
            <a:lvl1pPr marL="0" indent="0" algn="l">
              <a:lnSpc>
                <a:spcPct val="100000"/>
              </a:lnSpc>
              <a:spcBef>
                <a:spcPts val="0"/>
              </a:spcBef>
              <a:buNone/>
              <a:defRPr sz="2100">
                <a:solidFill>
                  <a:schemeClr val="bg1"/>
                </a:solidFill>
                <a:latin typeface="Arial" panose="020B0604020202020204" pitchFamily="34" charset="0"/>
                <a:cs typeface="Arial" panose="020B0604020202020204" pitchFamily="34" charset="0"/>
              </a:defRPr>
            </a:lvl1pPr>
            <a:lvl2pPr marL="257175" indent="0" algn="ctr">
              <a:buNone/>
              <a:defRPr sz="1013"/>
            </a:lvl2pPr>
            <a:lvl3pPr marL="514350" indent="0" algn="ctr">
              <a:buNone/>
              <a:defRPr sz="1013"/>
            </a:lvl3pPr>
            <a:lvl4pPr marL="771525" indent="0" algn="ctr">
              <a:buNone/>
              <a:defRPr sz="1013"/>
            </a:lvl4pPr>
            <a:lvl5pPr marL="1028700" indent="0" algn="ctr">
              <a:buNone/>
              <a:defRPr sz="1013"/>
            </a:lvl5pPr>
            <a:lvl6pPr marL="1285875" indent="0" algn="ctr">
              <a:buNone/>
              <a:defRPr sz="1013"/>
            </a:lvl6pPr>
            <a:lvl7pPr marL="1543050" indent="0" algn="ctr">
              <a:buNone/>
              <a:defRPr sz="1013"/>
            </a:lvl7pPr>
            <a:lvl8pPr marL="1800225" indent="0" algn="ctr">
              <a:buNone/>
              <a:defRPr sz="1013"/>
            </a:lvl8pPr>
            <a:lvl9pPr marL="2057400" indent="0" algn="ctr">
              <a:buNone/>
              <a:defRPr sz="1013"/>
            </a:lvl9pPr>
          </a:lstStyle>
          <a:p>
            <a:r>
              <a:rPr lang="en-US"/>
              <a:t>Click to edit Master subtitle style</a:t>
            </a:r>
            <a:endParaRPr lang="en-US" dirty="0"/>
          </a:p>
        </p:txBody>
      </p:sp>
    </p:spTree>
    <p:extLst>
      <p:ext uri="{BB962C8B-B14F-4D97-AF65-F5344CB8AC3E}">
        <p14:creationId xmlns:p14="http://schemas.microsoft.com/office/powerpoint/2010/main" val="19966643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172528"/>
            <a:ext cx="8229600" cy="868362"/>
          </a:xfrm>
          <a:prstGeom prst="rect">
            <a:avLst/>
          </a:prstGeom>
        </p:spPr>
        <p:txBody>
          <a:bodyPr>
            <a:normAutofit/>
          </a:bodyPr>
          <a:lstStyle>
            <a:lvl1pPr algn="l">
              <a:defRPr sz="3000">
                <a:solidFill>
                  <a:srgbClr val="88A53D"/>
                </a:solidFill>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33400" y="1371601"/>
            <a:ext cx="8229600" cy="4754563"/>
          </a:xfrm>
          <a:prstGeom prst="rect">
            <a:avLst/>
          </a:prstGeom>
        </p:spPr>
        <p:txBody>
          <a:bodyPr/>
          <a:lstStyle>
            <a:lvl1pPr>
              <a:defRPr>
                <a:solidFill>
                  <a:srgbClr val="435363"/>
                </a:solidFill>
              </a:defRPr>
            </a:lvl1pPr>
            <a:lvl2pPr>
              <a:defRPr>
                <a:solidFill>
                  <a:srgbClr val="435363"/>
                </a:solidFill>
              </a:defRPr>
            </a:lvl2pPr>
            <a:lvl3pPr>
              <a:defRPr>
                <a:solidFill>
                  <a:srgbClr val="435363"/>
                </a:solidFill>
              </a:defRPr>
            </a:lvl3pPr>
            <a:lvl4pPr>
              <a:defRPr>
                <a:solidFill>
                  <a:srgbClr val="435363"/>
                </a:solidFill>
              </a:defRPr>
            </a:lvl4pPr>
            <a:lvl5pPr>
              <a:defRPr>
                <a:solidFill>
                  <a:srgbClr val="43536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211CBA-5DB9-429B-8B3E-12331F4F1196}" type="datetimeFigureOut">
              <a:rPr lang="en-US" smtClean="0"/>
              <a:pPr/>
              <a:t>9/26/2017</a:t>
            </a:fld>
            <a:endParaRPr lang="en-US" dirty="0"/>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96A4E87-AC6F-40F4-ABB3-7BADD60952C2}" type="slidenum">
              <a:rPr lang="en-US" smtClean="0"/>
              <a:pPr/>
              <a:t>‹#›</a:t>
            </a:fld>
            <a:endParaRPr lang="en-US"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1" y="304800"/>
            <a:ext cx="323193" cy="592520"/>
          </a:xfrm>
          <a:prstGeom prst="rect">
            <a:avLst/>
          </a:prstGeom>
        </p:spPr>
      </p:pic>
    </p:spTree>
    <p:extLst>
      <p:ext uri="{BB962C8B-B14F-4D97-AF65-F5344CB8AC3E}">
        <p14:creationId xmlns:p14="http://schemas.microsoft.com/office/powerpoint/2010/main" val="263397869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a:prstGeom prst="rect">
            <a:avLst/>
          </a:prstGeom>
        </p:spPr>
        <p:txBody>
          <a:bodyPr/>
          <a:lstStyle>
            <a:lvl1pPr>
              <a:defRPr sz="2100" b="0">
                <a:solidFill>
                  <a:srgbClr val="435363"/>
                </a:solidFill>
              </a:defRPr>
            </a:lvl1pPr>
            <a:lvl2pPr>
              <a:defRPr sz="1800">
                <a:solidFill>
                  <a:srgbClr val="435363"/>
                </a:solidFill>
              </a:defRPr>
            </a:lvl2pPr>
            <a:lvl3pPr>
              <a:defRPr sz="1500">
                <a:solidFill>
                  <a:srgbClr val="435363"/>
                </a:solidFill>
              </a:defRPr>
            </a:lvl3pPr>
            <a:lvl4pPr>
              <a:defRPr sz="1350">
                <a:solidFill>
                  <a:srgbClr val="435363"/>
                </a:solidFill>
              </a:defRPr>
            </a:lvl4pPr>
            <a:lvl5pPr>
              <a:defRPr sz="1350">
                <a:solidFill>
                  <a:srgbClr val="435363"/>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solidFill>
                  <a:srgbClr val="435363"/>
                </a:solidFill>
              </a:defRPr>
            </a:lvl1pPr>
            <a:lvl2pPr>
              <a:defRPr sz="1800">
                <a:solidFill>
                  <a:srgbClr val="435363"/>
                </a:solidFill>
              </a:defRPr>
            </a:lvl2pPr>
            <a:lvl3pPr>
              <a:defRPr sz="1500">
                <a:solidFill>
                  <a:srgbClr val="435363"/>
                </a:solidFill>
              </a:defRPr>
            </a:lvl3pPr>
            <a:lvl4pPr>
              <a:defRPr sz="1350">
                <a:solidFill>
                  <a:srgbClr val="435363"/>
                </a:solidFill>
              </a:defRPr>
            </a:lvl4pPr>
            <a:lvl5pPr>
              <a:defRPr sz="1350">
                <a:solidFill>
                  <a:srgbClr val="435363"/>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211CBA-5DB9-429B-8B3E-12331F4F1196}" type="datetimeFigureOut">
              <a:rPr lang="en-US" smtClean="0"/>
              <a:pPr/>
              <a:t>9/26/2017</a:t>
            </a:fld>
            <a:endParaRPr lang="en-US" dirty="0"/>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996A4E87-AC6F-40F4-ABB3-7BADD60952C2}" type="slidenum">
              <a:rPr lang="en-US" smtClean="0"/>
              <a:pPr/>
              <a:t>‹#›</a:t>
            </a:fld>
            <a:endParaRPr lang="en-US" dirty="0"/>
          </a:p>
        </p:txBody>
      </p:sp>
      <p:sp>
        <p:nvSpPr>
          <p:cNvPr id="8" name="Title 1"/>
          <p:cNvSpPr>
            <a:spLocks noGrp="1"/>
          </p:cNvSpPr>
          <p:nvPr>
            <p:ph type="title"/>
          </p:nvPr>
        </p:nvSpPr>
        <p:spPr>
          <a:xfrm>
            <a:off x="533400" y="172528"/>
            <a:ext cx="8229600" cy="868362"/>
          </a:xfrm>
          <a:prstGeom prst="rect">
            <a:avLst/>
          </a:prstGeom>
        </p:spPr>
        <p:txBody>
          <a:bodyPr>
            <a:normAutofit/>
          </a:bodyPr>
          <a:lstStyle>
            <a:lvl1pPr algn="l">
              <a:defRPr sz="3000">
                <a:solidFill>
                  <a:srgbClr val="88A53D"/>
                </a:solidFill>
                <a:latin typeface="Arial" pitchFamily="34" charset="0"/>
                <a:cs typeface="Arial" pitchFamily="34" charset="0"/>
              </a:defRPr>
            </a:lvl1pPr>
          </a:lstStyle>
          <a:p>
            <a:r>
              <a:rPr lang="en-US"/>
              <a:t>Click to edit Master title style</a:t>
            </a:r>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1" y="304800"/>
            <a:ext cx="323193" cy="592520"/>
          </a:xfrm>
          <a:prstGeom prst="rect">
            <a:avLst/>
          </a:prstGeom>
        </p:spPr>
      </p:pic>
    </p:spTree>
    <p:extLst>
      <p:ext uri="{BB962C8B-B14F-4D97-AF65-F5344CB8AC3E}">
        <p14:creationId xmlns:p14="http://schemas.microsoft.com/office/powerpoint/2010/main" val="402851532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8211CBA-5DB9-429B-8B3E-12331F4F1196}" type="datetimeFigureOut">
              <a:rPr lang="en-US" smtClean="0"/>
              <a:pPr/>
              <a:t>9/26/2017</a:t>
            </a:fld>
            <a:endParaRPr lang="en-US" dirty="0"/>
          </a:p>
        </p:txBody>
      </p:sp>
      <p:sp>
        <p:nvSpPr>
          <p:cNvPr id="4" name="Footer Placeholder 3"/>
          <p:cNvSpPr>
            <a:spLocks noGrp="1"/>
          </p:cNvSpPr>
          <p:nvPr>
            <p:ph type="ftr" sz="quarter" idx="11"/>
          </p:nvPr>
        </p:nvSpPr>
        <p:spPr>
          <a:xfrm>
            <a:off x="3124200" y="6356352"/>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996A4E87-AC6F-40F4-ABB3-7BADD60952C2}" type="slidenum">
              <a:rPr lang="en-US" smtClean="0"/>
              <a:pPr/>
              <a:t>‹#›</a:t>
            </a:fld>
            <a:endParaRPr lang="en-US" dirty="0"/>
          </a:p>
        </p:txBody>
      </p:sp>
      <p:sp>
        <p:nvSpPr>
          <p:cNvPr id="6" name="Title 1"/>
          <p:cNvSpPr>
            <a:spLocks noGrp="1"/>
          </p:cNvSpPr>
          <p:nvPr>
            <p:ph type="title"/>
          </p:nvPr>
        </p:nvSpPr>
        <p:spPr>
          <a:xfrm>
            <a:off x="533400" y="172528"/>
            <a:ext cx="8229600" cy="868362"/>
          </a:xfrm>
          <a:prstGeom prst="rect">
            <a:avLst/>
          </a:prstGeom>
        </p:spPr>
        <p:txBody>
          <a:bodyPr>
            <a:normAutofit/>
          </a:bodyPr>
          <a:lstStyle>
            <a:lvl1pPr algn="l">
              <a:defRPr sz="3000">
                <a:solidFill>
                  <a:srgbClr val="88A53D"/>
                </a:solidFill>
                <a:latin typeface="Arial" pitchFamily="34" charset="0"/>
                <a:cs typeface="Arial" pitchFamily="34" charset="0"/>
              </a:defRPr>
            </a:lvl1pPr>
          </a:lstStyle>
          <a:p>
            <a:r>
              <a:rPr lang="en-US"/>
              <a:t>Click to edit Master title style</a:t>
            </a:r>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1" y="304800"/>
            <a:ext cx="323193" cy="592520"/>
          </a:xfrm>
          <a:prstGeom prst="rect">
            <a:avLst/>
          </a:prstGeom>
        </p:spPr>
      </p:pic>
    </p:spTree>
    <p:extLst>
      <p:ext uri="{BB962C8B-B14F-4D97-AF65-F5344CB8AC3E}">
        <p14:creationId xmlns:p14="http://schemas.microsoft.com/office/powerpoint/2010/main" val="42414809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100" b="0">
                <a:solidFill>
                  <a:srgbClr val="88A53D"/>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solidFill>
                  <a:srgbClr val="435D79"/>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500">
                <a:solidFill>
                  <a:srgbClr val="435363"/>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435D79"/>
                </a:solidFill>
              </a:defRPr>
            </a:lvl1pPr>
          </a:lstStyle>
          <a:p>
            <a:fld id="{08211CBA-5DB9-429B-8B3E-12331F4F1196}" type="datetimeFigureOut">
              <a:rPr lang="en-US" smtClean="0"/>
              <a:pPr/>
              <a:t>9/26/2017</a:t>
            </a:fld>
            <a:endParaRPr lang="en-US" dirty="0"/>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lvl1pPr>
              <a:defRPr>
                <a:solidFill>
                  <a:srgbClr val="435D79"/>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435D79"/>
                </a:solidFill>
              </a:defRPr>
            </a:lvl1pPr>
          </a:lstStyle>
          <a:p>
            <a:fld id="{996A4E87-AC6F-40F4-ABB3-7BADD60952C2}"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1" y="304800"/>
            <a:ext cx="323193" cy="592520"/>
          </a:xfrm>
          <a:prstGeom prst="rect">
            <a:avLst/>
          </a:prstGeom>
        </p:spPr>
      </p:pic>
    </p:spTree>
    <p:extLst>
      <p:ext uri="{BB962C8B-B14F-4D97-AF65-F5344CB8AC3E}">
        <p14:creationId xmlns:p14="http://schemas.microsoft.com/office/powerpoint/2010/main" val="3539559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9D9FE5-EA2D-4E28-9918-CAD2BACEC05C}" type="datetime1">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1345612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8225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3113852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6449078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44935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8794637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1573316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059086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4237856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9472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90480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335588002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9136201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454967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569609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1597066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7427051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0448386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3961769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4050246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580958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73947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158597637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1575072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8357353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620000" y="2088000"/>
            <a:ext cx="5828184" cy="1470025"/>
          </a:xfrm>
        </p:spPr>
        <p:txBody>
          <a:bodyPr lIns="0" tIns="0" rIns="0" bIns="0">
            <a:normAutofit/>
          </a:bodyPr>
          <a:lstStyle>
            <a:lvl1pPr algn="l">
              <a:lnSpc>
                <a:spcPts val="5600"/>
              </a:lnSpc>
              <a:defRPr sz="4200">
                <a:solidFill>
                  <a:schemeClr val="bg1"/>
                </a:solidFill>
                <a:latin typeface="Arial" pitchFamily="34" charset="0"/>
                <a:cs typeface="Arial" pitchFamily="34" charset="0"/>
              </a:defRPr>
            </a:lvl1pPr>
          </a:lstStyle>
          <a:p>
            <a:r>
              <a:rPr lang="nl-NL" dirty="0" err="1"/>
              <a:t>Title</a:t>
            </a:r>
            <a:r>
              <a:rPr lang="nl-NL" dirty="0"/>
              <a:t>-slide</a:t>
            </a:r>
            <a:br>
              <a:rPr lang="nl-NL" dirty="0"/>
            </a:br>
            <a:r>
              <a:rPr lang="nl-NL" dirty="0"/>
              <a:t>second line</a:t>
            </a:r>
            <a:endParaRPr lang="en-GB" dirty="0"/>
          </a:p>
        </p:txBody>
      </p:sp>
      <p:sp>
        <p:nvSpPr>
          <p:cNvPr id="3" name="Ondertitel 2"/>
          <p:cNvSpPr>
            <a:spLocks noGrp="1"/>
          </p:cNvSpPr>
          <p:nvPr>
            <p:ph type="subTitle" idx="1" hasCustomPrompt="1"/>
          </p:nvPr>
        </p:nvSpPr>
        <p:spPr>
          <a:xfrm>
            <a:off x="1620000" y="4392000"/>
            <a:ext cx="6400800" cy="622920"/>
          </a:xfrm>
        </p:spPr>
        <p:txBody>
          <a:bodyPr lIns="0" tIns="0" rIns="0" bIns="0">
            <a:normAutofit/>
          </a:bodyPr>
          <a:lstStyle>
            <a:lvl1pPr marL="0" indent="0" algn="l">
              <a:lnSpc>
                <a:spcPts val="3200"/>
              </a:lnSpc>
              <a:spcBef>
                <a:spcPts val="0"/>
              </a:spcBef>
              <a:buNone/>
              <a:defRPr sz="2400">
                <a:solidFill>
                  <a:srgbClr val="602C14"/>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Author(s)</a:t>
            </a:r>
            <a:endParaRPr lang="en-GB" dirty="0"/>
          </a:p>
        </p:txBody>
      </p:sp>
    </p:spTree>
    <p:extLst>
      <p:ext uri="{BB962C8B-B14F-4D97-AF65-F5344CB8AC3E}">
        <p14:creationId xmlns:p14="http://schemas.microsoft.com/office/powerpoint/2010/main" val="205726622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468000" y="1398488"/>
            <a:ext cx="8229600" cy="4406776"/>
          </a:xfrm>
        </p:spPr>
        <p:txBody>
          <a:bodyPr lIns="0" tIns="0" rIns="0" bIns="0"/>
          <a:lstStyle>
            <a:lvl1pPr marL="360000" indent="-360000">
              <a:lnSpc>
                <a:spcPts val="3600"/>
              </a:lnSpc>
              <a:spcBef>
                <a:spcPts val="0"/>
              </a:spcBef>
              <a:buClr>
                <a:srgbClr val="EDC500"/>
              </a:buClr>
              <a:defRPr sz="2800" baseline="0">
                <a:solidFill>
                  <a:srgbClr val="602C14"/>
                </a:solidFill>
              </a:defRPr>
            </a:lvl1pPr>
            <a:lvl2pPr marL="720000" indent="-360000">
              <a:lnSpc>
                <a:spcPts val="3600"/>
              </a:lnSpc>
              <a:spcBef>
                <a:spcPts val="0"/>
              </a:spcBef>
              <a:buClr>
                <a:srgbClr val="602C14"/>
              </a:buClr>
              <a:buFont typeface="Arial" pitchFamily="34" charset="0"/>
              <a:buChar char="−"/>
              <a:defRPr sz="2100" baseline="0">
                <a:solidFill>
                  <a:srgbClr val="602C14"/>
                </a:solidFill>
              </a:defRPr>
            </a:lvl2pPr>
          </a:lstStyle>
          <a:p>
            <a:pPr lvl="0"/>
            <a:r>
              <a:rPr lang="nl-NL" dirty="0"/>
              <a:t>Line 1</a:t>
            </a:r>
          </a:p>
          <a:p>
            <a:pPr lvl="1"/>
            <a:r>
              <a:rPr lang="nl-NL" dirty="0"/>
              <a:t>Level 2</a:t>
            </a:r>
          </a:p>
          <a:p>
            <a:pPr lvl="0"/>
            <a:r>
              <a:rPr lang="nl-NL" dirty="0"/>
              <a:t>Line 1</a:t>
            </a:r>
          </a:p>
          <a:p>
            <a:pPr lvl="1"/>
            <a:r>
              <a:rPr lang="nl-NL" dirty="0"/>
              <a:t>Level 2</a:t>
            </a:r>
          </a:p>
          <a:p>
            <a:pPr lvl="1"/>
            <a:r>
              <a:rPr lang="nl-NL" dirty="0"/>
              <a:t>Level 2</a:t>
            </a:r>
          </a:p>
          <a:p>
            <a:pPr lvl="0"/>
            <a:r>
              <a:rPr lang="nl-NL" dirty="0"/>
              <a:t>Line 1</a:t>
            </a:r>
          </a:p>
          <a:p>
            <a:pPr lvl="0"/>
            <a:r>
              <a:rPr lang="nl-NL" dirty="0"/>
              <a:t>Line 1</a:t>
            </a:r>
          </a:p>
          <a:p>
            <a:pPr lvl="0"/>
            <a:r>
              <a:rPr lang="nl-NL" dirty="0"/>
              <a:t>Line 1</a:t>
            </a:r>
          </a:p>
          <a:p>
            <a:pPr lvl="1"/>
            <a:r>
              <a:rPr lang="nl-NL" dirty="0"/>
              <a:t>Level 2</a:t>
            </a:r>
          </a:p>
        </p:txBody>
      </p:sp>
      <p:sp>
        <p:nvSpPr>
          <p:cNvPr id="9" name="Titel 8"/>
          <p:cNvSpPr>
            <a:spLocks noGrp="1"/>
          </p:cNvSpPr>
          <p:nvPr>
            <p:ph type="title" hasCustomPrompt="1"/>
          </p:nvPr>
        </p:nvSpPr>
        <p:spPr>
          <a:xfrm>
            <a:off x="468000" y="360934"/>
            <a:ext cx="8229600" cy="634082"/>
          </a:xfrm>
        </p:spPr>
        <p:txBody>
          <a:bodyPr lIns="0" tIns="0" rIns="0" bIns="0" anchor="t" anchorCtr="0">
            <a:normAutofit/>
          </a:bodyPr>
          <a:lstStyle>
            <a:lvl1pPr algn="l">
              <a:defRPr sz="3200" baseline="0">
                <a:solidFill>
                  <a:schemeClr val="bg1"/>
                </a:solidFill>
              </a:defRPr>
            </a:lvl1pPr>
          </a:lstStyle>
          <a:p>
            <a:r>
              <a:rPr lang="nl-NL" dirty="0" err="1"/>
              <a:t>Text</a:t>
            </a:r>
            <a:r>
              <a:rPr lang="nl-NL" dirty="0"/>
              <a:t> slide</a:t>
            </a:r>
            <a:endParaRPr lang="en-GB" dirty="0"/>
          </a:p>
        </p:txBody>
      </p:sp>
    </p:spTree>
    <p:extLst>
      <p:ext uri="{BB962C8B-B14F-4D97-AF65-F5344CB8AC3E}">
        <p14:creationId xmlns:p14="http://schemas.microsoft.com/office/powerpoint/2010/main" val="304963690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20000" y="3096000"/>
            <a:ext cx="4824208" cy="1143000"/>
          </a:xfrm>
        </p:spPr>
        <p:txBody>
          <a:bodyPr lIns="0" tIns="0" rIns="0" bIns="0" anchor="t" anchorCtr="0">
            <a:normAutofit/>
          </a:bodyPr>
          <a:lstStyle>
            <a:lvl1pPr algn="l">
              <a:lnSpc>
                <a:spcPts val="5600"/>
              </a:lnSpc>
              <a:defRPr sz="4200">
                <a:solidFill>
                  <a:schemeClr val="bg1"/>
                </a:solidFill>
                <a:latin typeface="Arial" pitchFamily="34" charset="0"/>
                <a:cs typeface="Arial" pitchFamily="34" charset="0"/>
              </a:defRPr>
            </a:lvl1pPr>
          </a:lstStyle>
          <a:p>
            <a:r>
              <a:rPr lang="nl-NL" dirty="0"/>
              <a:t>End slide</a:t>
            </a:r>
            <a:endParaRPr lang="en-GB" dirty="0"/>
          </a:p>
        </p:txBody>
      </p:sp>
    </p:spTree>
    <p:extLst>
      <p:ext uri="{BB962C8B-B14F-4D97-AF65-F5344CB8AC3E}">
        <p14:creationId xmlns:p14="http://schemas.microsoft.com/office/powerpoint/2010/main" val="98951170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algn="r">
              <a:defRPr sz="1200" smtClean="0">
                <a:latin typeface="+mj-lt"/>
              </a:defRPr>
            </a:lvl1pPr>
          </a:lstStyle>
          <a:p>
            <a:fld id="{36A8BA8F-AEE3-4DC3-A47C-30990B0A7878}" type="slidenum">
              <a:rPr lang="en-US">
                <a:solidFill>
                  <a:srgbClr val="EEECE1"/>
                </a:solidFill>
              </a:rPr>
              <a:pPr/>
              <a:t>‹#›</a:t>
            </a:fld>
            <a:endParaRPr lang="en-US" dirty="0">
              <a:solidFill>
                <a:srgbClr val="EEECE1"/>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EEECE1">
                  <a:tint val="75000"/>
                </a:srgbClr>
              </a:solidFill>
            </a:endParaRPr>
          </a:p>
        </p:txBody>
      </p:sp>
    </p:spTree>
    <p:extLst>
      <p:ext uri="{BB962C8B-B14F-4D97-AF65-F5344CB8AC3E}">
        <p14:creationId xmlns:p14="http://schemas.microsoft.com/office/powerpoint/2010/main" val="303271993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8A6524-E5B7-456F-8D01-E1B479761A01}"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2521AD-F152-4D51-B98A-8984AA10FDA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8760611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
        <p:cNvGrpSpPr/>
        <p:nvPr/>
      </p:nvGrpSpPr>
      <p:grpSpPr>
        <a:xfrm>
          <a:off x="0" y="0"/>
          <a:ext cx="0" cy="0"/>
          <a:chOff x="0" y="0"/>
          <a:chExt cx="0" cy="0"/>
        </a:xfrm>
      </p:grpSpPr>
      <p:pic>
        <p:nvPicPr>
          <p:cNvPr id="4" name="Picture 6" descr="Logo Gold10 copy"/>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81000" y="6064250"/>
            <a:ext cx="338138" cy="550863"/>
          </a:xfrm>
          <a:prstGeom prst="rect">
            <a:avLst/>
          </a:prstGeom>
          <a:noFill/>
          <a:ln w="9525">
            <a:noFill/>
            <a:miter lim="800000"/>
            <a:headEnd/>
            <a:tailEnd/>
          </a:ln>
        </p:spPr>
      </p:pic>
      <p:sp>
        <p:nvSpPr>
          <p:cNvPr id="5" name="Text Box 8"/>
          <p:cNvSpPr txBox="1">
            <a:spLocks noChangeArrowheads="1"/>
          </p:cNvSpPr>
          <p:nvPr/>
        </p:nvSpPr>
        <p:spPr bwMode="auto">
          <a:xfrm>
            <a:off x="762000" y="6359525"/>
            <a:ext cx="3886200" cy="349250"/>
          </a:xfrm>
          <a:prstGeom prst="rect">
            <a:avLst/>
          </a:prstGeom>
          <a:noFill/>
          <a:ln w="9525">
            <a:noFill/>
            <a:miter lim="800000"/>
            <a:headEnd/>
            <a:tailEnd/>
          </a:ln>
          <a:effectLst/>
        </p:spPr>
        <p:txBody>
          <a:bodyPr>
            <a:spAutoFit/>
          </a:bodyPr>
          <a:lstStyle/>
          <a:p>
            <a:pPr>
              <a:lnSpc>
                <a:spcPts val="2000"/>
              </a:lnSpc>
              <a:defRPr/>
            </a:pPr>
            <a:r>
              <a:rPr lang="en-US" sz="1050" b="1" dirty="0">
                <a:solidFill>
                  <a:srgbClr val="F9F6E7"/>
                </a:solidFill>
                <a:cs typeface="Tahoma" pitchFamily="34" charset="0"/>
              </a:rPr>
              <a:t>INTERNATIONAL FOOD POLICY RESEARCH INSTITUTE</a:t>
            </a:r>
            <a:endParaRPr lang="en-US" sz="1050" dirty="0">
              <a:solidFill>
                <a:srgbClr val="EEECE1"/>
              </a:solidFill>
              <a:cs typeface="Tahoma" pitchFamily="34" charset="0"/>
            </a:endParaRPr>
          </a:p>
        </p:txBody>
      </p:sp>
      <p:sp>
        <p:nvSpPr>
          <p:cNvPr id="2" name="Title 1"/>
          <p:cNvSpPr>
            <a:spLocks noGrp="1"/>
          </p:cNvSpPr>
          <p:nvPr>
            <p:ph type="title"/>
          </p:nvPr>
        </p:nvSpPr>
        <p:spPr>
          <a:xfrm>
            <a:off x="722313" y="1371600"/>
            <a:ext cx="77724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100013"/>
            <a:ext cx="7772400" cy="9667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6" name="Rectangle 6"/>
          <p:cNvSpPr>
            <a:spLocks noGrp="1" noChangeArrowheads="1"/>
          </p:cNvSpPr>
          <p:nvPr>
            <p:ph type="sldNum" sz="quarter" idx="10"/>
          </p:nvPr>
        </p:nvSpPr>
        <p:spPr/>
        <p:txBody>
          <a:bodyPr/>
          <a:lstStyle>
            <a:lvl1pPr>
              <a:defRPr smtClean="0"/>
            </a:lvl1pPr>
          </a:lstStyle>
          <a:p>
            <a:fld id="{36A8BA8F-AEE3-4DC3-A47C-30990B0A7878}" type="slidenum">
              <a:rPr lang="en-US">
                <a:solidFill>
                  <a:srgbClr val="EEECE1"/>
                </a:solidFill>
              </a:rPr>
              <a:pPr/>
              <a:t>‹#›</a:t>
            </a:fld>
            <a:endParaRPr lang="en-US" dirty="0">
              <a:solidFill>
                <a:srgbClr val="EEECE1"/>
              </a:solidFill>
            </a:endParaRPr>
          </a:p>
        </p:txBody>
      </p:sp>
      <p:sp>
        <p:nvSpPr>
          <p:cNvPr id="7" name="Footer Placeholder 4"/>
          <p:cNvSpPr>
            <a:spLocks noGrp="1"/>
          </p:cNvSpPr>
          <p:nvPr>
            <p:ph type="ftr" sz="quarter" idx="11"/>
          </p:nvPr>
        </p:nvSpPr>
        <p:spPr/>
        <p:txBody>
          <a:bodyPr/>
          <a:lstStyle>
            <a:lvl1pPr>
              <a:defRPr/>
            </a:lvl1pPr>
          </a:lstStyle>
          <a:p>
            <a:endParaRPr lang="en-US" dirty="0">
              <a:solidFill>
                <a:srgbClr val="EEECE1">
                  <a:tint val="75000"/>
                </a:srgbClr>
              </a:solidFill>
            </a:endParaRPr>
          </a:p>
        </p:txBody>
      </p:sp>
    </p:spTree>
    <p:extLst>
      <p:ext uri="{BB962C8B-B14F-4D97-AF65-F5344CB8AC3E}">
        <p14:creationId xmlns:p14="http://schemas.microsoft.com/office/powerpoint/2010/main" val="382652180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D496FF35-E6F9-48F0-952C-68341305849C}" type="datetime1">
              <a:rPr lang="en-US">
                <a:solidFill>
                  <a:prstClr val="black">
                    <a:tint val="75000"/>
                  </a:prstClr>
                </a:solidFill>
              </a:rPr>
              <a:pPr>
                <a:defRPr/>
              </a:pPr>
              <a:t>9/26/2017</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C3DF74E-1DF5-4DDC-9DB5-010E70716AD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4994031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D9AC7982-7B2E-406A-837B-5485358E1B10}" type="datetimeFigureOut">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459A5-D727-4BC1-A5D0-245A6C529344}" type="slidenum">
              <a:rPr lang="en-US" smtClean="0"/>
              <a:t>‹#›</a:t>
            </a:fld>
            <a:endParaRPr lang="en-US"/>
          </a:p>
        </p:txBody>
      </p:sp>
    </p:spTree>
    <p:extLst>
      <p:ext uri="{BB962C8B-B14F-4D97-AF65-F5344CB8AC3E}">
        <p14:creationId xmlns:p14="http://schemas.microsoft.com/office/powerpoint/2010/main" val="1133571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193861722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AC7982-7B2E-406A-837B-5485358E1B10}" type="datetimeFigureOut">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459A5-D727-4BC1-A5D0-245A6C529344}" type="slidenum">
              <a:rPr lang="en-US" smtClean="0"/>
              <a:t>‹#›</a:t>
            </a:fld>
            <a:endParaRPr lang="en-US"/>
          </a:p>
        </p:txBody>
      </p:sp>
    </p:spTree>
    <p:extLst>
      <p:ext uri="{BB962C8B-B14F-4D97-AF65-F5344CB8AC3E}">
        <p14:creationId xmlns:p14="http://schemas.microsoft.com/office/powerpoint/2010/main" val="229106337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AC7982-7B2E-406A-837B-5485358E1B10}" type="datetimeFigureOut">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459A5-D727-4BC1-A5D0-245A6C529344}" type="slidenum">
              <a:rPr lang="en-US" smtClean="0"/>
              <a:t>‹#›</a:t>
            </a:fld>
            <a:endParaRPr lang="en-US"/>
          </a:p>
        </p:txBody>
      </p:sp>
    </p:spTree>
    <p:extLst>
      <p:ext uri="{BB962C8B-B14F-4D97-AF65-F5344CB8AC3E}">
        <p14:creationId xmlns:p14="http://schemas.microsoft.com/office/powerpoint/2010/main" val="351697856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9AC7982-7B2E-406A-837B-5485358E1B10}" type="datetimeFigureOut">
              <a:rPr lang="en-US" smtClean="0"/>
              <a:t>9/26/2017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459A5-D727-4BC1-A5D0-245A6C529344}" type="slidenum">
              <a:rPr lang="en-US" smtClean="0"/>
              <a:t>‹#›</a:t>
            </a:fld>
            <a:endParaRPr lang="en-US"/>
          </a:p>
        </p:txBody>
      </p:sp>
    </p:spTree>
    <p:extLst>
      <p:ext uri="{BB962C8B-B14F-4D97-AF65-F5344CB8AC3E}">
        <p14:creationId xmlns:p14="http://schemas.microsoft.com/office/powerpoint/2010/main" val="336978152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9AC7982-7B2E-406A-837B-5485358E1B10}" type="datetimeFigureOut">
              <a:rPr lang="en-US" smtClean="0"/>
              <a:t>9/26/2017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F459A5-D727-4BC1-A5D0-245A6C529344}" type="slidenum">
              <a:rPr lang="en-US" smtClean="0"/>
              <a:t>‹#›</a:t>
            </a:fld>
            <a:endParaRPr lang="en-US"/>
          </a:p>
        </p:txBody>
      </p:sp>
    </p:spTree>
    <p:extLst>
      <p:ext uri="{BB962C8B-B14F-4D97-AF65-F5344CB8AC3E}">
        <p14:creationId xmlns:p14="http://schemas.microsoft.com/office/powerpoint/2010/main" val="392986166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9AC7982-7B2E-406A-837B-5485358E1B10}" type="datetimeFigureOut">
              <a:rPr lang="en-US" smtClean="0"/>
              <a:t>9/26/2017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F459A5-D727-4BC1-A5D0-245A6C529344}" type="slidenum">
              <a:rPr lang="en-US" smtClean="0"/>
              <a:t>‹#›</a:t>
            </a:fld>
            <a:endParaRPr lang="en-US"/>
          </a:p>
        </p:txBody>
      </p:sp>
    </p:spTree>
    <p:extLst>
      <p:ext uri="{BB962C8B-B14F-4D97-AF65-F5344CB8AC3E}">
        <p14:creationId xmlns:p14="http://schemas.microsoft.com/office/powerpoint/2010/main" val="143583456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AC7982-7B2E-406A-837B-5485358E1B10}" type="datetimeFigureOut">
              <a:rPr lang="en-US" smtClean="0"/>
              <a:t>9/26/2017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F459A5-D727-4BC1-A5D0-245A6C529344}" type="slidenum">
              <a:rPr lang="en-US" smtClean="0"/>
              <a:t>‹#›</a:t>
            </a:fld>
            <a:endParaRPr lang="en-US"/>
          </a:p>
        </p:txBody>
      </p:sp>
    </p:spTree>
    <p:extLst>
      <p:ext uri="{BB962C8B-B14F-4D97-AF65-F5344CB8AC3E}">
        <p14:creationId xmlns:p14="http://schemas.microsoft.com/office/powerpoint/2010/main" val="363062303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9AC7982-7B2E-406A-837B-5485358E1B10}" type="datetimeFigureOut">
              <a:rPr lang="en-US" smtClean="0"/>
              <a:t>9/26/2017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459A5-D727-4BC1-A5D0-245A6C529344}" type="slidenum">
              <a:rPr lang="en-US" smtClean="0"/>
              <a:t>‹#›</a:t>
            </a:fld>
            <a:endParaRPr lang="en-US"/>
          </a:p>
        </p:txBody>
      </p:sp>
    </p:spTree>
    <p:extLst>
      <p:ext uri="{BB962C8B-B14F-4D97-AF65-F5344CB8AC3E}">
        <p14:creationId xmlns:p14="http://schemas.microsoft.com/office/powerpoint/2010/main" val="258494925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9AC7982-7B2E-406A-837B-5485358E1B10}" type="datetimeFigureOut">
              <a:rPr lang="en-US" smtClean="0"/>
              <a:t>9/26/2017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459A5-D727-4BC1-A5D0-245A6C529344}" type="slidenum">
              <a:rPr lang="en-US" smtClean="0"/>
              <a:t>‹#›</a:t>
            </a:fld>
            <a:endParaRPr lang="en-US"/>
          </a:p>
        </p:txBody>
      </p:sp>
    </p:spTree>
    <p:extLst>
      <p:ext uri="{BB962C8B-B14F-4D97-AF65-F5344CB8AC3E}">
        <p14:creationId xmlns:p14="http://schemas.microsoft.com/office/powerpoint/2010/main" val="219163220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AC7982-7B2E-406A-837B-5485358E1B10}" type="datetimeFigureOut">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459A5-D727-4BC1-A5D0-245A6C529344}" type="slidenum">
              <a:rPr lang="en-US" smtClean="0"/>
              <a:t>‹#›</a:t>
            </a:fld>
            <a:endParaRPr lang="en-US"/>
          </a:p>
        </p:txBody>
      </p:sp>
    </p:spTree>
    <p:extLst>
      <p:ext uri="{BB962C8B-B14F-4D97-AF65-F5344CB8AC3E}">
        <p14:creationId xmlns:p14="http://schemas.microsoft.com/office/powerpoint/2010/main" val="135477930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AC7982-7B2E-406A-837B-5485358E1B10}" type="datetimeFigureOut">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459A5-D727-4BC1-A5D0-245A6C529344}" type="slidenum">
              <a:rPr lang="en-US" smtClean="0"/>
              <a:t>‹#›</a:t>
            </a:fld>
            <a:endParaRPr lang="en-US"/>
          </a:p>
        </p:txBody>
      </p:sp>
    </p:spTree>
    <p:extLst>
      <p:ext uri="{BB962C8B-B14F-4D97-AF65-F5344CB8AC3E}">
        <p14:creationId xmlns:p14="http://schemas.microsoft.com/office/powerpoint/2010/main" val="1940036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1489416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31610302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1946527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7A23F2-FD17-47C5-BA17-FC90E60246D6}" type="datetime1">
              <a:rPr lang="id-ID" smtClean="0"/>
              <a:t>26/09/2017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443248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1521777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21871E-B401-403A-A69F-8A1C9690F4FB}" type="datetime1">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502909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1526431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39399975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8CEF30-8EB7-4935-BEFE-2FF986846F07}" type="slidenum">
              <a:rPr lang="en-GB" smtClean="0"/>
              <a:t>‹#›</a:t>
            </a:fld>
            <a:endParaRPr lang="en-GB"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665996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1401539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8CEF30-8EB7-4935-BEFE-2FF986846F07}" type="slidenum">
              <a:rPr lang="en-GB" smtClean="0"/>
              <a:t>‹#›</a:t>
            </a:fld>
            <a:endParaRPr lang="en-GB"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909766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19681954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30363897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8915D5-38A2-4E1D-A0F7-A53DC63F6AE6}" type="datetimeFigureOut">
              <a:rPr lang="en-GB" smtClean="0"/>
              <a:t>26/09/2017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8CEF30-8EB7-4935-BEFE-2FF986846F07}" type="slidenum">
              <a:rPr lang="en-GB" smtClean="0"/>
              <a:t>‹#›</a:t>
            </a:fld>
            <a:endParaRPr lang="en-GB" dirty="0"/>
          </a:p>
        </p:txBody>
      </p:sp>
    </p:spTree>
    <p:extLst>
      <p:ext uri="{BB962C8B-B14F-4D97-AF65-F5344CB8AC3E}">
        <p14:creationId xmlns:p14="http://schemas.microsoft.com/office/powerpoint/2010/main" val="27595671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468000" y="1398488"/>
            <a:ext cx="8229600" cy="4406776"/>
          </a:xfrm>
        </p:spPr>
        <p:txBody>
          <a:bodyPr lIns="0" tIns="0" rIns="0" bIns="0"/>
          <a:lstStyle>
            <a:lvl1pPr marL="360000" indent="-360000">
              <a:lnSpc>
                <a:spcPts val="3600"/>
              </a:lnSpc>
              <a:spcBef>
                <a:spcPts val="0"/>
              </a:spcBef>
              <a:buClr>
                <a:srgbClr val="EDC500"/>
              </a:buClr>
              <a:defRPr sz="2800" baseline="0">
                <a:solidFill>
                  <a:srgbClr val="602C14"/>
                </a:solidFill>
              </a:defRPr>
            </a:lvl1pPr>
            <a:lvl2pPr marL="720000" indent="-360000">
              <a:lnSpc>
                <a:spcPts val="3600"/>
              </a:lnSpc>
              <a:spcBef>
                <a:spcPts val="0"/>
              </a:spcBef>
              <a:buClr>
                <a:srgbClr val="602C14"/>
              </a:buClr>
              <a:buFont typeface="Arial" pitchFamily="34" charset="0"/>
              <a:buChar char="−"/>
              <a:defRPr sz="2100" baseline="0">
                <a:solidFill>
                  <a:srgbClr val="602C14"/>
                </a:solidFill>
              </a:defRPr>
            </a:lvl2pPr>
          </a:lstStyle>
          <a:p>
            <a:pPr lvl="0"/>
            <a:r>
              <a:rPr lang="nl-NL" dirty="0"/>
              <a:t>Line 1</a:t>
            </a:r>
          </a:p>
          <a:p>
            <a:pPr lvl="1"/>
            <a:r>
              <a:rPr lang="nl-NL" dirty="0"/>
              <a:t>Level 2</a:t>
            </a:r>
          </a:p>
          <a:p>
            <a:pPr lvl="0"/>
            <a:r>
              <a:rPr lang="nl-NL" dirty="0"/>
              <a:t>Line 1</a:t>
            </a:r>
          </a:p>
          <a:p>
            <a:pPr lvl="1"/>
            <a:r>
              <a:rPr lang="nl-NL" dirty="0"/>
              <a:t>Level 2</a:t>
            </a:r>
          </a:p>
          <a:p>
            <a:pPr lvl="1"/>
            <a:r>
              <a:rPr lang="nl-NL" dirty="0"/>
              <a:t>Level 2</a:t>
            </a:r>
          </a:p>
          <a:p>
            <a:pPr lvl="0"/>
            <a:r>
              <a:rPr lang="nl-NL" dirty="0"/>
              <a:t>Line 1</a:t>
            </a:r>
          </a:p>
          <a:p>
            <a:pPr lvl="0"/>
            <a:r>
              <a:rPr lang="nl-NL" dirty="0"/>
              <a:t>Line 1</a:t>
            </a:r>
          </a:p>
          <a:p>
            <a:pPr lvl="0"/>
            <a:r>
              <a:rPr lang="nl-NL" dirty="0"/>
              <a:t>Line 1</a:t>
            </a:r>
          </a:p>
          <a:p>
            <a:pPr lvl="1"/>
            <a:r>
              <a:rPr lang="nl-NL" dirty="0"/>
              <a:t>Level 2</a:t>
            </a:r>
          </a:p>
        </p:txBody>
      </p:sp>
      <p:sp>
        <p:nvSpPr>
          <p:cNvPr id="9" name="Titel 8"/>
          <p:cNvSpPr>
            <a:spLocks noGrp="1"/>
          </p:cNvSpPr>
          <p:nvPr>
            <p:ph type="title" hasCustomPrompt="1"/>
          </p:nvPr>
        </p:nvSpPr>
        <p:spPr>
          <a:xfrm>
            <a:off x="468000" y="360934"/>
            <a:ext cx="8229600" cy="634082"/>
          </a:xfrm>
        </p:spPr>
        <p:txBody>
          <a:bodyPr lIns="0" tIns="0" rIns="0" bIns="0" anchor="t" anchorCtr="0">
            <a:normAutofit/>
          </a:bodyPr>
          <a:lstStyle>
            <a:lvl1pPr algn="l">
              <a:defRPr sz="3200" baseline="0">
                <a:solidFill>
                  <a:schemeClr val="bg1"/>
                </a:solidFill>
              </a:defRPr>
            </a:lvl1pPr>
          </a:lstStyle>
          <a:p>
            <a:r>
              <a:rPr lang="nl-NL" dirty="0" err="1"/>
              <a:t>Text</a:t>
            </a:r>
            <a:r>
              <a:rPr lang="nl-NL" dirty="0"/>
              <a:t> slide</a:t>
            </a:r>
            <a:endParaRPr lang="en-GB" dirty="0"/>
          </a:p>
        </p:txBody>
      </p:sp>
    </p:spTree>
    <p:extLst>
      <p:ext uri="{BB962C8B-B14F-4D97-AF65-F5344CB8AC3E}">
        <p14:creationId xmlns:p14="http://schemas.microsoft.com/office/powerpoint/2010/main" val="23146982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id-ID"/>
          </a:p>
        </p:txBody>
      </p:sp>
    </p:spTree>
    <p:extLst>
      <p:ext uri="{BB962C8B-B14F-4D97-AF65-F5344CB8AC3E}">
        <p14:creationId xmlns:p14="http://schemas.microsoft.com/office/powerpoint/2010/main" val="321908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B4D311-D2A9-4C7B-B8B4-9B4004DF63DF}" type="datetime1">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025421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9" name="Title 28"/>
          <p:cNvSpPr>
            <a:spLocks noGrp="1"/>
          </p:cNvSpPr>
          <p:nvPr>
            <p:ph type="title"/>
          </p:nvPr>
        </p:nvSpPr>
        <p:spPr>
          <a:xfrm>
            <a:off x="413495" y="4394520"/>
            <a:ext cx="7886700" cy="1325563"/>
          </a:xfrm>
        </p:spPr>
        <p:txBody>
          <a:bodyPr/>
          <a:lstStyle>
            <a:lvl1pPr>
              <a:defRPr>
                <a:solidFill>
                  <a:schemeClr val="accent1"/>
                </a:solidFill>
              </a:defRPr>
            </a:lvl1pPr>
          </a:lstStyle>
          <a:p>
            <a:r>
              <a:rPr lang="en-US"/>
              <a:t>Click to edit Master title style</a:t>
            </a:r>
            <a:endParaRPr lang="en-US" dirty="0"/>
          </a:p>
        </p:txBody>
      </p:sp>
      <p:sp>
        <p:nvSpPr>
          <p:cNvPr id="12" name="Rectangle 11"/>
          <p:cNvSpPr/>
          <p:nvPr userDrawn="1"/>
        </p:nvSpPr>
        <p:spPr>
          <a:xfrm>
            <a:off x="0" y="0"/>
            <a:ext cx="9155429" cy="20464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userDrawn="1"/>
        </p:nvSpPr>
        <p:spPr>
          <a:xfrm>
            <a:off x="4937760" y="-83447"/>
            <a:ext cx="83685" cy="21299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 </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0251" y="-14867"/>
            <a:ext cx="2537089" cy="2129929"/>
          </a:xfrm>
          <a:prstGeom prst="rect">
            <a:avLst/>
          </a:prstGeom>
        </p:spPr>
      </p:pic>
      <p:sp>
        <p:nvSpPr>
          <p:cNvPr id="15" name="TextBox 14"/>
          <p:cNvSpPr txBox="1"/>
          <p:nvPr userDrawn="1"/>
        </p:nvSpPr>
        <p:spPr>
          <a:xfrm>
            <a:off x="5141074" y="1217007"/>
            <a:ext cx="1482612" cy="654810"/>
          </a:xfrm>
          <a:custGeom>
            <a:avLst/>
            <a:gdLst/>
            <a:ahLst/>
            <a:cxnLst/>
            <a:rect l="l" t="t" r="r" b="b"/>
            <a:pathLst>
              <a:path w="2317522" h="1023556">
                <a:moveTo>
                  <a:pt x="1542001" y="715613"/>
                </a:moveTo>
                <a:lnTo>
                  <a:pt x="1474365" y="869585"/>
                </a:lnTo>
                <a:lnTo>
                  <a:pt x="1609636" y="869585"/>
                </a:lnTo>
                <a:close/>
                <a:moveTo>
                  <a:pt x="2072682" y="671126"/>
                </a:moveTo>
                <a:lnTo>
                  <a:pt x="2072682" y="964997"/>
                </a:lnTo>
                <a:lnTo>
                  <a:pt x="2089346" y="964997"/>
                </a:lnTo>
                <a:cubicBezTo>
                  <a:pt x="2122102" y="965231"/>
                  <a:pt x="2152089" y="960724"/>
                  <a:pt x="2179309" y="951476"/>
                </a:cubicBezTo>
                <a:cubicBezTo>
                  <a:pt x="2206528" y="942228"/>
                  <a:pt x="2228361" y="926837"/>
                  <a:pt x="2244807" y="905303"/>
                </a:cubicBezTo>
                <a:cubicBezTo>
                  <a:pt x="2261254" y="883768"/>
                  <a:pt x="2269695" y="854688"/>
                  <a:pt x="2270132" y="818061"/>
                </a:cubicBezTo>
                <a:cubicBezTo>
                  <a:pt x="2269695" y="781276"/>
                  <a:pt x="2261254" y="752121"/>
                  <a:pt x="2244807" y="730596"/>
                </a:cubicBezTo>
                <a:cubicBezTo>
                  <a:pt x="2228361" y="709071"/>
                  <a:pt x="2206528" y="693717"/>
                  <a:pt x="2179309" y="684534"/>
                </a:cubicBezTo>
                <a:cubicBezTo>
                  <a:pt x="2152089" y="675352"/>
                  <a:pt x="2122102" y="670882"/>
                  <a:pt x="2089346" y="671126"/>
                </a:cubicBezTo>
                <a:close/>
                <a:moveTo>
                  <a:pt x="1800496" y="670116"/>
                </a:moveTo>
                <a:lnTo>
                  <a:pt x="1800496" y="807996"/>
                </a:lnTo>
                <a:lnTo>
                  <a:pt x="1815649" y="807996"/>
                </a:lnTo>
                <a:cubicBezTo>
                  <a:pt x="1832161" y="808258"/>
                  <a:pt x="1848075" y="806724"/>
                  <a:pt x="1863390" y="803395"/>
                </a:cubicBezTo>
                <a:cubicBezTo>
                  <a:pt x="1878705" y="800065"/>
                  <a:pt x="1891326" y="793368"/>
                  <a:pt x="1901254" y="783305"/>
                </a:cubicBezTo>
                <a:cubicBezTo>
                  <a:pt x="1911181" y="773241"/>
                  <a:pt x="1916319" y="758239"/>
                  <a:pt x="1916668" y="738298"/>
                </a:cubicBezTo>
                <a:cubicBezTo>
                  <a:pt x="1916260" y="718695"/>
                  <a:pt x="1910791" y="703973"/>
                  <a:pt x="1900262" y="694134"/>
                </a:cubicBezTo>
                <a:cubicBezTo>
                  <a:pt x="1889733" y="684295"/>
                  <a:pt x="1876594" y="677767"/>
                  <a:pt x="1860846" y="674549"/>
                </a:cubicBezTo>
                <a:cubicBezTo>
                  <a:pt x="1845097" y="671332"/>
                  <a:pt x="1829190" y="669854"/>
                  <a:pt x="1813123" y="670116"/>
                </a:cubicBezTo>
                <a:close/>
                <a:moveTo>
                  <a:pt x="705121" y="670116"/>
                </a:moveTo>
                <a:lnTo>
                  <a:pt x="705121" y="807996"/>
                </a:lnTo>
                <a:lnTo>
                  <a:pt x="720274" y="807996"/>
                </a:lnTo>
                <a:cubicBezTo>
                  <a:pt x="736786" y="808258"/>
                  <a:pt x="752700" y="806724"/>
                  <a:pt x="768015" y="803395"/>
                </a:cubicBezTo>
                <a:cubicBezTo>
                  <a:pt x="783330" y="800065"/>
                  <a:pt x="795951" y="793368"/>
                  <a:pt x="805879" y="783305"/>
                </a:cubicBezTo>
                <a:cubicBezTo>
                  <a:pt x="815806" y="773241"/>
                  <a:pt x="820944" y="758239"/>
                  <a:pt x="821294" y="738298"/>
                </a:cubicBezTo>
                <a:cubicBezTo>
                  <a:pt x="820885" y="718695"/>
                  <a:pt x="815416" y="703973"/>
                  <a:pt x="804887" y="694134"/>
                </a:cubicBezTo>
                <a:cubicBezTo>
                  <a:pt x="794358" y="684295"/>
                  <a:pt x="781219" y="677767"/>
                  <a:pt x="765471" y="674549"/>
                </a:cubicBezTo>
                <a:cubicBezTo>
                  <a:pt x="749722" y="671332"/>
                  <a:pt x="733815" y="669854"/>
                  <a:pt x="717748" y="670116"/>
                </a:cubicBezTo>
                <a:close/>
                <a:moveTo>
                  <a:pt x="411250" y="664058"/>
                </a:moveTo>
                <a:cubicBezTo>
                  <a:pt x="381237" y="664407"/>
                  <a:pt x="354862" y="671507"/>
                  <a:pt x="332125" y="685359"/>
                </a:cubicBezTo>
                <a:cubicBezTo>
                  <a:pt x="309387" y="699210"/>
                  <a:pt x="291615" y="717718"/>
                  <a:pt x="278808" y="740883"/>
                </a:cubicBezTo>
                <a:cubicBezTo>
                  <a:pt x="266000" y="764047"/>
                  <a:pt x="259486" y="789774"/>
                  <a:pt x="259265" y="818062"/>
                </a:cubicBezTo>
                <a:cubicBezTo>
                  <a:pt x="259617" y="847304"/>
                  <a:pt x="266655" y="873479"/>
                  <a:pt x="280379" y="896587"/>
                </a:cubicBezTo>
                <a:cubicBezTo>
                  <a:pt x="294102" y="919696"/>
                  <a:pt x="312398" y="937979"/>
                  <a:pt x="335267" y="951437"/>
                </a:cubicBezTo>
                <a:cubicBezTo>
                  <a:pt x="358135" y="964896"/>
                  <a:pt x="383463" y="971771"/>
                  <a:pt x="411250" y="972064"/>
                </a:cubicBezTo>
                <a:cubicBezTo>
                  <a:pt x="439037" y="971771"/>
                  <a:pt x="464364" y="964896"/>
                  <a:pt x="487232" y="951437"/>
                </a:cubicBezTo>
                <a:cubicBezTo>
                  <a:pt x="510101" y="937979"/>
                  <a:pt x="528396" y="919696"/>
                  <a:pt x="542119" y="896587"/>
                </a:cubicBezTo>
                <a:cubicBezTo>
                  <a:pt x="555843" y="873479"/>
                  <a:pt x="562880" y="847304"/>
                  <a:pt x="563233" y="818062"/>
                </a:cubicBezTo>
                <a:cubicBezTo>
                  <a:pt x="563011" y="789774"/>
                  <a:pt x="556497" y="764047"/>
                  <a:pt x="543690" y="740883"/>
                </a:cubicBezTo>
                <a:cubicBezTo>
                  <a:pt x="530883" y="717718"/>
                  <a:pt x="513111" y="699210"/>
                  <a:pt x="490374" y="685359"/>
                </a:cubicBezTo>
                <a:cubicBezTo>
                  <a:pt x="467637" y="671507"/>
                  <a:pt x="441262" y="664407"/>
                  <a:pt x="411250" y="664058"/>
                </a:cubicBezTo>
                <a:close/>
                <a:moveTo>
                  <a:pt x="2025292" y="627774"/>
                </a:moveTo>
                <a:lnTo>
                  <a:pt x="2103991" y="627774"/>
                </a:lnTo>
                <a:cubicBezTo>
                  <a:pt x="2143351" y="627751"/>
                  <a:pt x="2179086" y="634633"/>
                  <a:pt x="2211196" y="648420"/>
                </a:cubicBezTo>
                <a:cubicBezTo>
                  <a:pt x="2243307" y="662207"/>
                  <a:pt x="2268936" y="683035"/>
                  <a:pt x="2288085" y="710903"/>
                </a:cubicBezTo>
                <a:cubicBezTo>
                  <a:pt x="2307234" y="738772"/>
                  <a:pt x="2317046" y="773818"/>
                  <a:pt x="2317522" y="816042"/>
                </a:cubicBezTo>
                <a:cubicBezTo>
                  <a:pt x="2317093" y="859269"/>
                  <a:pt x="2307411" y="895113"/>
                  <a:pt x="2288478" y="923574"/>
                </a:cubicBezTo>
                <a:cubicBezTo>
                  <a:pt x="2269544" y="952035"/>
                  <a:pt x="2243933" y="973286"/>
                  <a:pt x="2211645" y="987329"/>
                </a:cubicBezTo>
                <a:cubicBezTo>
                  <a:pt x="2179357" y="1001371"/>
                  <a:pt x="2142968" y="1008378"/>
                  <a:pt x="2102476" y="1008349"/>
                </a:cubicBezTo>
                <a:lnTo>
                  <a:pt x="2025292" y="1008349"/>
                </a:lnTo>
                <a:close/>
                <a:moveTo>
                  <a:pt x="1753105" y="627774"/>
                </a:moveTo>
                <a:lnTo>
                  <a:pt x="1810598" y="627774"/>
                </a:lnTo>
                <a:cubicBezTo>
                  <a:pt x="1827698" y="627438"/>
                  <a:pt x="1844892" y="628236"/>
                  <a:pt x="1862181" y="630168"/>
                </a:cubicBezTo>
                <a:cubicBezTo>
                  <a:pt x="1879471" y="632101"/>
                  <a:pt x="1895781" y="637183"/>
                  <a:pt x="1911113" y="645417"/>
                </a:cubicBezTo>
                <a:cubicBezTo>
                  <a:pt x="1927092" y="655089"/>
                  <a:pt x="1939382" y="668019"/>
                  <a:pt x="1947985" y="684205"/>
                </a:cubicBezTo>
                <a:cubicBezTo>
                  <a:pt x="1956587" y="700391"/>
                  <a:pt x="1960936" y="717749"/>
                  <a:pt x="1961030" y="736278"/>
                </a:cubicBezTo>
                <a:cubicBezTo>
                  <a:pt x="1960664" y="764170"/>
                  <a:pt x="1952322" y="787918"/>
                  <a:pt x="1936002" y="807523"/>
                </a:cubicBezTo>
                <a:cubicBezTo>
                  <a:pt x="1919683" y="827129"/>
                  <a:pt x="1897580" y="838879"/>
                  <a:pt x="1869695" y="842773"/>
                </a:cubicBezTo>
                <a:lnTo>
                  <a:pt x="1989805" y="1008349"/>
                </a:lnTo>
                <a:lnTo>
                  <a:pt x="1932296" y="1008349"/>
                </a:lnTo>
                <a:lnTo>
                  <a:pt x="1820195" y="847309"/>
                </a:lnTo>
                <a:lnTo>
                  <a:pt x="1800496" y="847309"/>
                </a:lnTo>
                <a:lnTo>
                  <a:pt x="1800496" y="1008349"/>
                </a:lnTo>
                <a:lnTo>
                  <a:pt x="1753105" y="1008349"/>
                </a:lnTo>
                <a:close/>
                <a:moveTo>
                  <a:pt x="657730" y="627774"/>
                </a:moveTo>
                <a:lnTo>
                  <a:pt x="715223" y="627774"/>
                </a:lnTo>
                <a:cubicBezTo>
                  <a:pt x="732322" y="627438"/>
                  <a:pt x="749517" y="628236"/>
                  <a:pt x="766806" y="630168"/>
                </a:cubicBezTo>
                <a:cubicBezTo>
                  <a:pt x="784096" y="632101"/>
                  <a:pt x="800406" y="637183"/>
                  <a:pt x="815738" y="645417"/>
                </a:cubicBezTo>
                <a:cubicBezTo>
                  <a:pt x="831717" y="655089"/>
                  <a:pt x="844007" y="668019"/>
                  <a:pt x="852610" y="684205"/>
                </a:cubicBezTo>
                <a:cubicBezTo>
                  <a:pt x="861212" y="700391"/>
                  <a:pt x="865561" y="717749"/>
                  <a:pt x="865655" y="736278"/>
                </a:cubicBezTo>
                <a:cubicBezTo>
                  <a:pt x="865289" y="764170"/>
                  <a:pt x="856947" y="787918"/>
                  <a:pt x="840627" y="807523"/>
                </a:cubicBezTo>
                <a:cubicBezTo>
                  <a:pt x="824308" y="827129"/>
                  <a:pt x="802205" y="838879"/>
                  <a:pt x="774320" y="842773"/>
                </a:cubicBezTo>
                <a:lnTo>
                  <a:pt x="894430" y="1008349"/>
                </a:lnTo>
                <a:lnTo>
                  <a:pt x="836921" y="1008349"/>
                </a:lnTo>
                <a:lnTo>
                  <a:pt x="724820" y="847309"/>
                </a:lnTo>
                <a:lnTo>
                  <a:pt x="705121" y="847309"/>
                </a:lnTo>
                <a:lnTo>
                  <a:pt x="705121" y="1008349"/>
                </a:lnTo>
                <a:lnTo>
                  <a:pt x="657730" y="1008349"/>
                </a:lnTo>
                <a:close/>
                <a:moveTo>
                  <a:pt x="0" y="627774"/>
                </a:moveTo>
                <a:lnTo>
                  <a:pt x="184198" y="627774"/>
                </a:lnTo>
                <a:lnTo>
                  <a:pt x="184198" y="671126"/>
                </a:lnTo>
                <a:lnTo>
                  <a:pt x="47391" y="671126"/>
                </a:lnTo>
                <a:lnTo>
                  <a:pt x="47391" y="778212"/>
                </a:lnTo>
                <a:lnTo>
                  <a:pt x="179655" y="778212"/>
                </a:lnTo>
                <a:lnTo>
                  <a:pt x="179655" y="821563"/>
                </a:lnTo>
                <a:lnTo>
                  <a:pt x="47391" y="821563"/>
                </a:lnTo>
                <a:lnTo>
                  <a:pt x="47391" y="1008349"/>
                </a:lnTo>
                <a:lnTo>
                  <a:pt x="0" y="1008349"/>
                </a:lnTo>
                <a:close/>
                <a:moveTo>
                  <a:pt x="1157055" y="619697"/>
                </a:moveTo>
                <a:lnTo>
                  <a:pt x="1264570" y="900379"/>
                </a:lnTo>
                <a:lnTo>
                  <a:pt x="1371075" y="627774"/>
                </a:lnTo>
                <a:lnTo>
                  <a:pt x="1422563" y="627774"/>
                </a:lnTo>
                <a:lnTo>
                  <a:pt x="1264570" y="1023556"/>
                </a:lnTo>
                <a:lnTo>
                  <a:pt x="1157055" y="744388"/>
                </a:lnTo>
                <a:lnTo>
                  <a:pt x="1049541" y="1023556"/>
                </a:lnTo>
                <a:lnTo>
                  <a:pt x="891550" y="627774"/>
                </a:lnTo>
                <a:lnTo>
                  <a:pt x="943036" y="627774"/>
                </a:lnTo>
                <a:lnTo>
                  <a:pt x="1049541" y="900379"/>
                </a:lnTo>
                <a:close/>
                <a:moveTo>
                  <a:pt x="411250" y="619697"/>
                </a:moveTo>
                <a:cubicBezTo>
                  <a:pt x="448047" y="620126"/>
                  <a:pt x="481434" y="629190"/>
                  <a:pt x="511413" y="646888"/>
                </a:cubicBezTo>
                <a:cubicBezTo>
                  <a:pt x="541391" y="664587"/>
                  <a:pt x="565310" y="688344"/>
                  <a:pt x="583171" y="718161"/>
                </a:cubicBezTo>
                <a:cubicBezTo>
                  <a:pt x="601031" y="747978"/>
                  <a:pt x="610181" y="781278"/>
                  <a:pt x="610623" y="818062"/>
                </a:cubicBezTo>
                <a:cubicBezTo>
                  <a:pt x="610200" y="856118"/>
                  <a:pt x="601124" y="890016"/>
                  <a:pt x="583395" y="919758"/>
                </a:cubicBezTo>
                <a:cubicBezTo>
                  <a:pt x="565666" y="949500"/>
                  <a:pt x="541821" y="972958"/>
                  <a:pt x="511862" y="990132"/>
                </a:cubicBezTo>
                <a:cubicBezTo>
                  <a:pt x="481902" y="1007307"/>
                  <a:pt x="448364" y="1016071"/>
                  <a:pt x="411250" y="1016426"/>
                </a:cubicBezTo>
                <a:cubicBezTo>
                  <a:pt x="374135" y="1016071"/>
                  <a:pt x="340597" y="1007307"/>
                  <a:pt x="310637" y="990132"/>
                </a:cubicBezTo>
                <a:cubicBezTo>
                  <a:pt x="280677" y="972958"/>
                  <a:pt x="256833" y="949500"/>
                  <a:pt x="239103" y="919758"/>
                </a:cubicBezTo>
                <a:cubicBezTo>
                  <a:pt x="221374" y="890016"/>
                  <a:pt x="212297" y="856118"/>
                  <a:pt x="211874" y="818062"/>
                </a:cubicBezTo>
                <a:cubicBezTo>
                  <a:pt x="212316" y="781278"/>
                  <a:pt x="221467" y="747978"/>
                  <a:pt x="239328" y="718161"/>
                </a:cubicBezTo>
                <a:cubicBezTo>
                  <a:pt x="257188" y="688344"/>
                  <a:pt x="281108" y="664587"/>
                  <a:pt x="311086" y="646888"/>
                </a:cubicBezTo>
                <a:cubicBezTo>
                  <a:pt x="341065" y="629190"/>
                  <a:pt x="374453" y="620126"/>
                  <a:pt x="411250" y="619697"/>
                </a:cubicBezTo>
                <a:close/>
                <a:moveTo>
                  <a:pt x="1542001" y="611619"/>
                </a:moveTo>
                <a:lnTo>
                  <a:pt x="1723705" y="1008349"/>
                </a:lnTo>
                <a:lnTo>
                  <a:pt x="1672728" y="1008349"/>
                </a:lnTo>
                <a:lnTo>
                  <a:pt x="1629321" y="912937"/>
                </a:lnTo>
                <a:lnTo>
                  <a:pt x="1454681" y="912937"/>
                </a:lnTo>
                <a:lnTo>
                  <a:pt x="1411273" y="1008349"/>
                </a:lnTo>
                <a:lnTo>
                  <a:pt x="1360294" y="1008349"/>
                </a:lnTo>
                <a:close/>
                <a:moveTo>
                  <a:pt x="782725" y="54458"/>
                </a:moveTo>
                <a:cubicBezTo>
                  <a:pt x="752712" y="54807"/>
                  <a:pt x="726337" y="61907"/>
                  <a:pt x="703600" y="75759"/>
                </a:cubicBezTo>
                <a:cubicBezTo>
                  <a:pt x="680862" y="89610"/>
                  <a:pt x="663090" y="108118"/>
                  <a:pt x="650283" y="131283"/>
                </a:cubicBezTo>
                <a:cubicBezTo>
                  <a:pt x="637475" y="154447"/>
                  <a:pt x="630961" y="180174"/>
                  <a:pt x="630740" y="208462"/>
                </a:cubicBezTo>
                <a:cubicBezTo>
                  <a:pt x="631092" y="237704"/>
                  <a:pt x="638130" y="263879"/>
                  <a:pt x="651854" y="286987"/>
                </a:cubicBezTo>
                <a:cubicBezTo>
                  <a:pt x="665577" y="310096"/>
                  <a:pt x="683873" y="328379"/>
                  <a:pt x="706742" y="341837"/>
                </a:cubicBezTo>
                <a:cubicBezTo>
                  <a:pt x="729610" y="355296"/>
                  <a:pt x="754938" y="362171"/>
                  <a:pt x="782725" y="362464"/>
                </a:cubicBezTo>
                <a:cubicBezTo>
                  <a:pt x="810512" y="362171"/>
                  <a:pt x="835839" y="355296"/>
                  <a:pt x="858707" y="341837"/>
                </a:cubicBezTo>
                <a:cubicBezTo>
                  <a:pt x="881575" y="328379"/>
                  <a:pt x="899871" y="310096"/>
                  <a:pt x="913594" y="286987"/>
                </a:cubicBezTo>
                <a:cubicBezTo>
                  <a:pt x="927318" y="263879"/>
                  <a:pt x="934355" y="237704"/>
                  <a:pt x="934708" y="208462"/>
                </a:cubicBezTo>
                <a:cubicBezTo>
                  <a:pt x="934486" y="180174"/>
                  <a:pt x="927972" y="154447"/>
                  <a:pt x="915165" y="131283"/>
                </a:cubicBezTo>
                <a:cubicBezTo>
                  <a:pt x="902358" y="108118"/>
                  <a:pt x="884586" y="89610"/>
                  <a:pt x="861849" y="75759"/>
                </a:cubicBezTo>
                <a:cubicBezTo>
                  <a:pt x="839112" y="61907"/>
                  <a:pt x="812737" y="54807"/>
                  <a:pt x="782725" y="54458"/>
                </a:cubicBezTo>
                <a:close/>
                <a:moveTo>
                  <a:pt x="363625" y="54458"/>
                </a:moveTo>
                <a:cubicBezTo>
                  <a:pt x="333612" y="54807"/>
                  <a:pt x="307237" y="61907"/>
                  <a:pt x="284500" y="75759"/>
                </a:cubicBezTo>
                <a:cubicBezTo>
                  <a:pt x="261762" y="89610"/>
                  <a:pt x="243990" y="108118"/>
                  <a:pt x="231183" y="131283"/>
                </a:cubicBezTo>
                <a:cubicBezTo>
                  <a:pt x="218375" y="154447"/>
                  <a:pt x="211861" y="180174"/>
                  <a:pt x="211640" y="208462"/>
                </a:cubicBezTo>
                <a:cubicBezTo>
                  <a:pt x="211992" y="237704"/>
                  <a:pt x="219030" y="263879"/>
                  <a:pt x="232754" y="286987"/>
                </a:cubicBezTo>
                <a:cubicBezTo>
                  <a:pt x="246477" y="310096"/>
                  <a:pt x="264773" y="328379"/>
                  <a:pt x="287642" y="341837"/>
                </a:cubicBezTo>
                <a:cubicBezTo>
                  <a:pt x="310510" y="355296"/>
                  <a:pt x="335838" y="362171"/>
                  <a:pt x="363625" y="362464"/>
                </a:cubicBezTo>
                <a:cubicBezTo>
                  <a:pt x="391412" y="362171"/>
                  <a:pt x="416739" y="355296"/>
                  <a:pt x="439607" y="341837"/>
                </a:cubicBezTo>
                <a:cubicBezTo>
                  <a:pt x="462475" y="328379"/>
                  <a:pt x="480771" y="310096"/>
                  <a:pt x="494494" y="286987"/>
                </a:cubicBezTo>
                <a:cubicBezTo>
                  <a:pt x="508218" y="263879"/>
                  <a:pt x="515255" y="237704"/>
                  <a:pt x="515608" y="208462"/>
                </a:cubicBezTo>
                <a:cubicBezTo>
                  <a:pt x="515386" y="180174"/>
                  <a:pt x="508872" y="154447"/>
                  <a:pt x="496065" y="131283"/>
                </a:cubicBezTo>
                <a:cubicBezTo>
                  <a:pt x="483258" y="108118"/>
                  <a:pt x="465486" y="89610"/>
                  <a:pt x="442749" y="75759"/>
                </a:cubicBezTo>
                <a:cubicBezTo>
                  <a:pt x="420012" y="61907"/>
                  <a:pt x="393637" y="54807"/>
                  <a:pt x="363625" y="54458"/>
                </a:cubicBezTo>
                <a:close/>
                <a:moveTo>
                  <a:pt x="1332491" y="18174"/>
                </a:moveTo>
                <a:lnTo>
                  <a:pt x="1379881" y="18174"/>
                </a:lnTo>
                <a:lnTo>
                  <a:pt x="1379881" y="398749"/>
                </a:lnTo>
                <a:lnTo>
                  <a:pt x="1332491" y="398749"/>
                </a:lnTo>
                <a:close/>
                <a:moveTo>
                  <a:pt x="1029205" y="18174"/>
                </a:moveTo>
                <a:lnTo>
                  <a:pt x="1076596" y="18174"/>
                </a:lnTo>
                <a:lnTo>
                  <a:pt x="1076596" y="183225"/>
                </a:lnTo>
                <a:lnTo>
                  <a:pt x="1238140" y="18174"/>
                </a:lnTo>
                <a:lnTo>
                  <a:pt x="1300233" y="18174"/>
                </a:lnTo>
                <a:lnTo>
                  <a:pt x="1129097" y="189281"/>
                </a:lnTo>
                <a:lnTo>
                  <a:pt x="1303262" y="398749"/>
                </a:lnTo>
                <a:lnTo>
                  <a:pt x="1239149" y="398749"/>
                </a:lnTo>
                <a:lnTo>
                  <a:pt x="1095779" y="221585"/>
                </a:lnTo>
                <a:lnTo>
                  <a:pt x="1076596" y="239756"/>
                </a:lnTo>
                <a:lnTo>
                  <a:pt x="1076596" y="398749"/>
                </a:lnTo>
                <a:lnTo>
                  <a:pt x="1029205" y="398749"/>
                </a:lnTo>
                <a:close/>
                <a:moveTo>
                  <a:pt x="505" y="18174"/>
                </a:moveTo>
                <a:lnTo>
                  <a:pt x="47896" y="18174"/>
                </a:lnTo>
                <a:lnTo>
                  <a:pt x="47896" y="355397"/>
                </a:lnTo>
                <a:lnTo>
                  <a:pt x="163501" y="355397"/>
                </a:lnTo>
                <a:lnTo>
                  <a:pt x="163501" y="398749"/>
                </a:lnTo>
                <a:lnTo>
                  <a:pt x="505" y="398749"/>
                </a:lnTo>
                <a:close/>
                <a:moveTo>
                  <a:pt x="2019967" y="10097"/>
                </a:moveTo>
                <a:cubicBezTo>
                  <a:pt x="2049938" y="10232"/>
                  <a:pt x="2078486" y="16640"/>
                  <a:pt x="2105612" y="29322"/>
                </a:cubicBezTo>
                <a:cubicBezTo>
                  <a:pt x="2132737" y="42004"/>
                  <a:pt x="2155846" y="60146"/>
                  <a:pt x="2174938" y="83750"/>
                </a:cubicBezTo>
                <a:lnTo>
                  <a:pt x="2141658" y="115567"/>
                </a:lnTo>
                <a:cubicBezTo>
                  <a:pt x="2127645" y="96629"/>
                  <a:pt x="2110099" y="81604"/>
                  <a:pt x="2089017" y="70493"/>
                </a:cubicBezTo>
                <a:cubicBezTo>
                  <a:pt x="2067936" y="59383"/>
                  <a:pt x="2045593" y="53701"/>
                  <a:pt x="2021987" y="53448"/>
                </a:cubicBezTo>
                <a:cubicBezTo>
                  <a:pt x="1993245" y="53776"/>
                  <a:pt x="1967469" y="60809"/>
                  <a:pt x="1944656" y="74547"/>
                </a:cubicBezTo>
                <a:cubicBezTo>
                  <a:pt x="1921843" y="88286"/>
                  <a:pt x="1903771" y="106766"/>
                  <a:pt x="1890440" y="129988"/>
                </a:cubicBezTo>
                <a:cubicBezTo>
                  <a:pt x="1877109" y="153210"/>
                  <a:pt x="1870296" y="179209"/>
                  <a:pt x="1870000" y="207986"/>
                </a:cubicBezTo>
                <a:cubicBezTo>
                  <a:pt x="1870302" y="235003"/>
                  <a:pt x="1876991" y="260251"/>
                  <a:pt x="1890066" y="283730"/>
                </a:cubicBezTo>
                <a:cubicBezTo>
                  <a:pt x="1903142" y="307208"/>
                  <a:pt x="1920790" y="326258"/>
                  <a:pt x="1943010" y="340878"/>
                </a:cubicBezTo>
                <a:cubicBezTo>
                  <a:pt x="1965231" y="355499"/>
                  <a:pt x="1990210" y="363031"/>
                  <a:pt x="2017947" y="363474"/>
                </a:cubicBezTo>
                <a:cubicBezTo>
                  <a:pt x="2038048" y="363228"/>
                  <a:pt x="2057429" y="358052"/>
                  <a:pt x="2076090" y="347947"/>
                </a:cubicBezTo>
                <a:cubicBezTo>
                  <a:pt x="2094751" y="337841"/>
                  <a:pt x="2110242" y="324284"/>
                  <a:pt x="2122563" y="307276"/>
                </a:cubicBezTo>
                <a:cubicBezTo>
                  <a:pt x="2134885" y="290268"/>
                  <a:pt x="2141586" y="271286"/>
                  <a:pt x="2142668" y="250330"/>
                </a:cubicBezTo>
                <a:lnTo>
                  <a:pt x="2044204" y="250330"/>
                </a:lnTo>
                <a:lnTo>
                  <a:pt x="2044204" y="206978"/>
                </a:lnTo>
                <a:lnTo>
                  <a:pt x="2195107" y="206978"/>
                </a:lnTo>
                <a:lnTo>
                  <a:pt x="2195107" y="222101"/>
                </a:lnTo>
                <a:cubicBezTo>
                  <a:pt x="2194855" y="257280"/>
                  <a:pt x="2187175" y="288725"/>
                  <a:pt x="2172067" y="316437"/>
                </a:cubicBezTo>
                <a:cubicBezTo>
                  <a:pt x="2156959" y="344149"/>
                  <a:pt x="2135932" y="366056"/>
                  <a:pt x="2108985" y="382156"/>
                </a:cubicBezTo>
                <a:cubicBezTo>
                  <a:pt x="2082039" y="398257"/>
                  <a:pt x="2050683" y="406481"/>
                  <a:pt x="2014917" y="406826"/>
                </a:cubicBezTo>
                <a:cubicBezTo>
                  <a:pt x="1979002" y="406343"/>
                  <a:pt x="1946599" y="397104"/>
                  <a:pt x="1917708" y="379108"/>
                </a:cubicBezTo>
                <a:cubicBezTo>
                  <a:pt x="1888816" y="361112"/>
                  <a:pt x="1865844" y="337256"/>
                  <a:pt x="1848791" y="307540"/>
                </a:cubicBezTo>
                <a:cubicBezTo>
                  <a:pt x="1831738" y="277823"/>
                  <a:pt x="1823010" y="245143"/>
                  <a:pt x="1822609" y="209499"/>
                </a:cubicBezTo>
                <a:cubicBezTo>
                  <a:pt x="1823017" y="172537"/>
                  <a:pt x="1831956" y="139070"/>
                  <a:pt x="1849427" y="109096"/>
                </a:cubicBezTo>
                <a:cubicBezTo>
                  <a:pt x="1866898" y="79123"/>
                  <a:pt x="1890456" y="55238"/>
                  <a:pt x="1920101" y="37441"/>
                </a:cubicBezTo>
                <a:cubicBezTo>
                  <a:pt x="1949747" y="19644"/>
                  <a:pt x="1983035" y="10529"/>
                  <a:pt x="2019967" y="10097"/>
                </a:cubicBezTo>
                <a:close/>
                <a:moveTo>
                  <a:pt x="782725" y="10097"/>
                </a:moveTo>
                <a:cubicBezTo>
                  <a:pt x="819522" y="10526"/>
                  <a:pt x="852909" y="19590"/>
                  <a:pt x="882888" y="37288"/>
                </a:cubicBezTo>
                <a:cubicBezTo>
                  <a:pt x="912866" y="54987"/>
                  <a:pt x="936785" y="78744"/>
                  <a:pt x="954645" y="108561"/>
                </a:cubicBezTo>
                <a:cubicBezTo>
                  <a:pt x="972506" y="138378"/>
                  <a:pt x="981656" y="171678"/>
                  <a:pt x="982098" y="208462"/>
                </a:cubicBezTo>
                <a:cubicBezTo>
                  <a:pt x="981675" y="246518"/>
                  <a:pt x="972599" y="280416"/>
                  <a:pt x="954870" y="310158"/>
                </a:cubicBezTo>
                <a:cubicBezTo>
                  <a:pt x="937141" y="339900"/>
                  <a:pt x="913296" y="363358"/>
                  <a:pt x="883337" y="380532"/>
                </a:cubicBezTo>
                <a:cubicBezTo>
                  <a:pt x="853377" y="397707"/>
                  <a:pt x="819839" y="406471"/>
                  <a:pt x="782725" y="406826"/>
                </a:cubicBezTo>
                <a:cubicBezTo>
                  <a:pt x="745610" y="406471"/>
                  <a:pt x="712072" y="397707"/>
                  <a:pt x="682112" y="380532"/>
                </a:cubicBezTo>
                <a:cubicBezTo>
                  <a:pt x="652152" y="363358"/>
                  <a:pt x="628308" y="339900"/>
                  <a:pt x="610578" y="310158"/>
                </a:cubicBezTo>
                <a:cubicBezTo>
                  <a:pt x="592849" y="280416"/>
                  <a:pt x="583772" y="246518"/>
                  <a:pt x="583349" y="208462"/>
                </a:cubicBezTo>
                <a:cubicBezTo>
                  <a:pt x="583791" y="171678"/>
                  <a:pt x="592942" y="138378"/>
                  <a:pt x="610803" y="108561"/>
                </a:cubicBezTo>
                <a:cubicBezTo>
                  <a:pt x="628663" y="78744"/>
                  <a:pt x="652582" y="54987"/>
                  <a:pt x="682561" y="37288"/>
                </a:cubicBezTo>
                <a:cubicBezTo>
                  <a:pt x="712540" y="19590"/>
                  <a:pt x="745928" y="10526"/>
                  <a:pt x="782725" y="10097"/>
                </a:cubicBezTo>
                <a:close/>
                <a:moveTo>
                  <a:pt x="363625" y="10097"/>
                </a:moveTo>
                <a:cubicBezTo>
                  <a:pt x="400422" y="10526"/>
                  <a:pt x="433809" y="19590"/>
                  <a:pt x="463788" y="37288"/>
                </a:cubicBezTo>
                <a:cubicBezTo>
                  <a:pt x="493766" y="54987"/>
                  <a:pt x="517685" y="78744"/>
                  <a:pt x="535546" y="108561"/>
                </a:cubicBezTo>
                <a:cubicBezTo>
                  <a:pt x="553406" y="138378"/>
                  <a:pt x="562556" y="171678"/>
                  <a:pt x="562998" y="208462"/>
                </a:cubicBezTo>
                <a:cubicBezTo>
                  <a:pt x="562575" y="246518"/>
                  <a:pt x="553499" y="280416"/>
                  <a:pt x="535770" y="310158"/>
                </a:cubicBezTo>
                <a:cubicBezTo>
                  <a:pt x="518041" y="339900"/>
                  <a:pt x="494196" y="363358"/>
                  <a:pt x="464236" y="380532"/>
                </a:cubicBezTo>
                <a:cubicBezTo>
                  <a:pt x="434277" y="397707"/>
                  <a:pt x="400739" y="406471"/>
                  <a:pt x="363625" y="406826"/>
                </a:cubicBezTo>
                <a:cubicBezTo>
                  <a:pt x="326510" y="406471"/>
                  <a:pt x="292972" y="397707"/>
                  <a:pt x="263012" y="380532"/>
                </a:cubicBezTo>
                <a:cubicBezTo>
                  <a:pt x="233052" y="363358"/>
                  <a:pt x="209208" y="339900"/>
                  <a:pt x="191478" y="310158"/>
                </a:cubicBezTo>
                <a:cubicBezTo>
                  <a:pt x="173749" y="280416"/>
                  <a:pt x="164672" y="246518"/>
                  <a:pt x="164250" y="208462"/>
                </a:cubicBezTo>
                <a:cubicBezTo>
                  <a:pt x="164691" y="171678"/>
                  <a:pt x="173842" y="138378"/>
                  <a:pt x="191703" y="108561"/>
                </a:cubicBezTo>
                <a:cubicBezTo>
                  <a:pt x="209563" y="78744"/>
                  <a:pt x="233483" y="54987"/>
                  <a:pt x="263461" y="37288"/>
                </a:cubicBezTo>
                <a:cubicBezTo>
                  <a:pt x="293440" y="19590"/>
                  <a:pt x="326828" y="10526"/>
                  <a:pt x="363625" y="10097"/>
                </a:cubicBezTo>
                <a:close/>
                <a:moveTo>
                  <a:pt x="1443762" y="0"/>
                </a:moveTo>
                <a:lnTo>
                  <a:pt x="1729493" y="299315"/>
                </a:lnTo>
                <a:lnTo>
                  <a:pt x="1729493" y="18174"/>
                </a:lnTo>
                <a:lnTo>
                  <a:pt x="1776883" y="18174"/>
                </a:lnTo>
                <a:lnTo>
                  <a:pt x="1776883" y="414398"/>
                </a:lnTo>
                <a:lnTo>
                  <a:pt x="1491152" y="115085"/>
                </a:lnTo>
                <a:lnTo>
                  <a:pt x="1491152" y="398749"/>
                </a:lnTo>
                <a:lnTo>
                  <a:pt x="1443762" y="398749"/>
                </a:lnTo>
                <a:close/>
              </a:path>
            </a:pathLst>
          </a:custGeom>
          <a:solidFill>
            <a:schemeClr val="bg1"/>
          </a:solidFill>
          <a:ln>
            <a:noFill/>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4000" dirty="0">
              <a:solidFill>
                <a:prstClr val="white"/>
              </a:solidFill>
              <a:latin typeface="Futura Std Medium" panose="020B0502020204020303" pitchFamily="34" charset="0"/>
            </a:endParaRPr>
          </a:p>
        </p:txBody>
      </p:sp>
      <p:sp>
        <p:nvSpPr>
          <p:cNvPr id="16" name="Freeform 15"/>
          <p:cNvSpPr/>
          <p:nvPr userDrawn="1"/>
        </p:nvSpPr>
        <p:spPr>
          <a:xfrm>
            <a:off x="3355193" y="828334"/>
            <a:ext cx="1462955" cy="647988"/>
          </a:xfrm>
          <a:custGeom>
            <a:avLst/>
            <a:gdLst/>
            <a:ahLst/>
            <a:cxnLst/>
            <a:rect l="l" t="t" r="r" b="b"/>
            <a:pathLst>
              <a:path w="2286795" h="1012892">
                <a:moveTo>
                  <a:pt x="1061518" y="829641"/>
                </a:moveTo>
                <a:lnTo>
                  <a:pt x="1061518" y="967016"/>
                </a:lnTo>
                <a:lnTo>
                  <a:pt x="1103942" y="967016"/>
                </a:lnTo>
                <a:cubicBezTo>
                  <a:pt x="1120092" y="967231"/>
                  <a:pt x="1135549" y="965511"/>
                  <a:pt x="1150314" y="961854"/>
                </a:cubicBezTo>
                <a:cubicBezTo>
                  <a:pt x="1165079" y="958197"/>
                  <a:pt x="1177206" y="951313"/>
                  <a:pt x="1186696" y="941202"/>
                </a:cubicBezTo>
                <a:cubicBezTo>
                  <a:pt x="1196186" y="931092"/>
                  <a:pt x="1201093" y="916464"/>
                  <a:pt x="1201417" y="897319"/>
                </a:cubicBezTo>
                <a:cubicBezTo>
                  <a:pt x="1201006" y="877880"/>
                  <a:pt x="1195544" y="863277"/>
                  <a:pt x="1185031" y="853510"/>
                </a:cubicBezTo>
                <a:cubicBezTo>
                  <a:pt x="1174519" y="843742"/>
                  <a:pt x="1161425" y="837257"/>
                  <a:pt x="1145750" y="834056"/>
                </a:cubicBezTo>
                <a:cubicBezTo>
                  <a:pt x="1130074" y="830854"/>
                  <a:pt x="1114287" y="829382"/>
                  <a:pt x="1098387" y="829641"/>
                </a:cubicBezTo>
                <a:close/>
                <a:moveTo>
                  <a:pt x="1444225" y="706527"/>
                </a:moveTo>
                <a:lnTo>
                  <a:pt x="1379115" y="858984"/>
                </a:lnTo>
                <a:lnTo>
                  <a:pt x="1507821" y="858984"/>
                </a:lnTo>
                <a:close/>
                <a:moveTo>
                  <a:pt x="1061518" y="665068"/>
                </a:moveTo>
                <a:lnTo>
                  <a:pt x="1061518" y="793357"/>
                </a:lnTo>
                <a:lnTo>
                  <a:pt x="1077682" y="793357"/>
                </a:lnTo>
                <a:cubicBezTo>
                  <a:pt x="1093886" y="793653"/>
                  <a:pt x="1108678" y="792443"/>
                  <a:pt x="1122058" y="789728"/>
                </a:cubicBezTo>
                <a:cubicBezTo>
                  <a:pt x="1135438" y="787012"/>
                  <a:pt x="1146151" y="781014"/>
                  <a:pt x="1154199" y="771732"/>
                </a:cubicBezTo>
                <a:cubicBezTo>
                  <a:pt x="1162247" y="762451"/>
                  <a:pt x="1166375" y="748109"/>
                  <a:pt x="1166584" y="728707"/>
                </a:cubicBezTo>
                <a:cubicBezTo>
                  <a:pt x="1166456" y="709795"/>
                  <a:pt x="1162671" y="695766"/>
                  <a:pt x="1155228" y="686618"/>
                </a:cubicBezTo>
                <a:cubicBezTo>
                  <a:pt x="1147785" y="677471"/>
                  <a:pt x="1137452" y="671522"/>
                  <a:pt x="1124228" y="668772"/>
                </a:cubicBezTo>
                <a:cubicBezTo>
                  <a:pt x="1111004" y="666022"/>
                  <a:pt x="1095657" y="664787"/>
                  <a:pt x="1078187" y="665068"/>
                </a:cubicBezTo>
                <a:close/>
                <a:moveTo>
                  <a:pt x="2019300" y="625755"/>
                </a:moveTo>
                <a:lnTo>
                  <a:pt x="2061643" y="625755"/>
                </a:lnTo>
                <a:lnTo>
                  <a:pt x="2061643" y="788787"/>
                </a:lnTo>
                <a:lnTo>
                  <a:pt x="2223691" y="625755"/>
                </a:lnTo>
                <a:lnTo>
                  <a:pt x="2280736" y="625755"/>
                </a:lnTo>
                <a:lnTo>
                  <a:pt x="2102029" y="802919"/>
                </a:lnTo>
                <a:lnTo>
                  <a:pt x="2286795" y="1006330"/>
                </a:lnTo>
                <a:lnTo>
                  <a:pt x="2228235" y="1006330"/>
                </a:lnTo>
                <a:lnTo>
                  <a:pt x="2072244" y="831690"/>
                </a:lnTo>
                <a:lnTo>
                  <a:pt x="2061643" y="842289"/>
                </a:lnTo>
                <a:lnTo>
                  <a:pt x="2061643" y="1006330"/>
                </a:lnTo>
                <a:lnTo>
                  <a:pt x="2019300" y="1006330"/>
                </a:lnTo>
                <a:close/>
                <a:moveTo>
                  <a:pt x="1019175" y="625755"/>
                </a:moveTo>
                <a:lnTo>
                  <a:pt x="1081723" y="625755"/>
                </a:lnTo>
                <a:cubicBezTo>
                  <a:pt x="1105079" y="625586"/>
                  <a:pt x="1126324" y="628724"/>
                  <a:pt x="1145458" y="635168"/>
                </a:cubicBezTo>
                <a:cubicBezTo>
                  <a:pt x="1164592" y="641612"/>
                  <a:pt x="1179881" y="652376"/>
                  <a:pt x="1191326" y="667460"/>
                </a:cubicBezTo>
                <a:cubicBezTo>
                  <a:pt x="1202771" y="682543"/>
                  <a:pt x="1208638" y="702959"/>
                  <a:pt x="1208927" y="728707"/>
                </a:cubicBezTo>
                <a:cubicBezTo>
                  <a:pt x="1208979" y="744207"/>
                  <a:pt x="1205975" y="758285"/>
                  <a:pt x="1199915" y="770941"/>
                </a:cubicBezTo>
                <a:cubicBezTo>
                  <a:pt x="1193856" y="783598"/>
                  <a:pt x="1184424" y="794261"/>
                  <a:pt x="1171620" y="802932"/>
                </a:cubicBezTo>
                <a:cubicBezTo>
                  <a:pt x="1194499" y="809000"/>
                  <a:pt x="1212200" y="820941"/>
                  <a:pt x="1224724" y="838752"/>
                </a:cubicBezTo>
                <a:cubicBezTo>
                  <a:pt x="1237247" y="856564"/>
                  <a:pt x="1243593" y="877096"/>
                  <a:pt x="1243759" y="900349"/>
                </a:cubicBezTo>
                <a:cubicBezTo>
                  <a:pt x="1243470" y="925501"/>
                  <a:pt x="1237267" y="945881"/>
                  <a:pt x="1225150" y="961488"/>
                </a:cubicBezTo>
                <a:cubicBezTo>
                  <a:pt x="1213033" y="977094"/>
                  <a:pt x="1196735" y="988493"/>
                  <a:pt x="1176256" y="995684"/>
                </a:cubicBezTo>
                <a:cubicBezTo>
                  <a:pt x="1155777" y="1002875"/>
                  <a:pt x="1132851" y="1006424"/>
                  <a:pt x="1107478" y="1006330"/>
                </a:cubicBezTo>
                <a:lnTo>
                  <a:pt x="1019175" y="1006330"/>
                </a:lnTo>
                <a:close/>
                <a:moveTo>
                  <a:pt x="1833976" y="619192"/>
                </a:moveTo>
                <a:cubicBezTo>
                  <a:pt x="1855147" y="619171"/>
                  <a:pt x="1875151" y="622237"/>
                  <a:pt x="1893987" y="628390"/>
                </a:cubicBezTo>
                <a:cubicBezTo>
                  <a:pt x="1912823" y="634543"/>
                  <a:pt x="1930682" y="643910"/>
                  <a:pt x="1947562" y="656489"/>
                </a:cubicBezTo>
                <a:lnTo>
                  <a:pt x="1947562" y="708998"/>
                </a:lnTo>
                <a:cubicBezTo>
                  <a:pt x="1932217" y="693198"/>
                  <a:pt x="1914569" y="680870"/>
                  <a:pt x="1894618" y="672012"/>
                </a:cubicBezTo>
                <a:cubicBezTo>
                  <a:pt x="1874667" y="663155"/>
                  <a:pt x="1853612" y="658653"/>
                  <a:pt x="1831452" y="658505"/>
                </a:cubicBezTo>
                <a:cubicBezTo>
                  <a:pt x="1802858" y="658898"/>
                  <a:pt x="1777031" y="666304"/>
                  <a:pt x="1753971" y="680722"/>
                </a:cubicBezTo>
                <a:cubicBezTo>
                  <a:pt x="1730911" y="695141"/>
                  <a:pt x="1712562" y="714216"/>
                  <a:pt x="1698926" y="737947"/>
                </a:cubicBezTo>
                <a:cubicBezTo>
                  <a:pt x="1685289" y="761679"/>
                  <a:pt x="1678309" y="787711"/>
                  <a:pt x="1677985" y="816042"/>
                </a:cubicBezTo>
                <a:cubicBezTo>
                  <a:pt x="1678312" y="844374"/>
                  <a:pt x="1685342" y="870406"/>
                  <a:pt x="1699075" y="894138"/>
                </a:cubicBezTo>
                <a:cubicBezTo>
                  <a:pt x="1712809" y="917869"/>
                  <a:pt x="1731282" y="936944"/>
                  <a:pt x="1754494" y="951362"/>
                </a:cubicBezTo>
                <a:cubicBezTo>
                  <a:pt x="1777707" y="965781"/>
                  <a:pt x="1803696" y="973186"/>
                  <a:pt x="1832462" y="973579"/>
                </a:cubicBezTo>
                <a:cubicBezTo>
                  <a:pt x="1854138" y="973369"/>
                  <a:pt x="1874898" y="968740"/>
                  <a:pt x="1894744" y="959694"/>
                </a:cubicBezTo>
                <a:cubicBezTo>
                  <a:pt x="1914590" y="950647"/>
                  <a:pt x="1932196" y="938445"/>
                  <a:pt x="1947562" y="923087"/>
                </a:cubicBezTo>
                <a:lnTo>
                  <a:pt x="1947562" y="975595"/>
                </a:lnTo>
                <a:cubicBezTo>
                  <a:pt x="1930997" y="987513"/>
                  <a:pt x="1913013" y="996690"/>
                  <a:pt x="1893608" y="1003127"/>
                </a:cubicBezTo>
                <a:cubicBezTo>
                  <a:pt x="1874204" y="1009564"/>
                  <a:pt x="1854327" y="1012819"/>
                  <a:pt x="1833976" y="1012892"/>
                </a:cubicBezTo>
                <a:cubicBezTo>
                  <a:pt x="1797676" y="1012482"/>
                  <a:pt x="1764606" y="1003605"/>
                  <a:pt x="1734766" y="986262"/>
                </a:cubicBezTo>
                <a:cubicBezTo>
                  <a:pt x="1704926" y="968919"/>
                  <a:pt x="1681060" y="945573"/>
                  <a:pt x="1663168" y="916224"/>
                </a:cubicBezTo>
                <a:cubicBezTo>
                  <a:pt x="1645275" y="886875"/>
                  <a:pt x="1636100" y="853986"/>
                  <a:pt x="1635643" y="817557"/>
                </a:cubicBezTo>
                <a:cubicBezTo>
                  <a:pt x="1636072" y="780773"/>
                  <a:pt x="1645135" y="747473"/>
                  <a:pt x="1662831" y="717656"/>
                </a:cubicBezTo>
                <a:cubicBezTo>
                  <a:pt x="1680527" y="687840"/>
                  <a:pt x="1704281" y="664082"/>
                  <a:pt x="1734093" y="646384"/>
                </a:cubicBezTo>
                <a:cubicBezTo>
                  <a:pt x="1763905" y="628685"/>
                  <a:pt x="1797199" y="619621"/>
                  <a:pt x="1833976" y="619192"/>
                </a:cubicBezTo>
                <a:close/>
                <a:moveTo>
                  <a:pt x="1445235" y="607581"/>
                </a:moveTo>
                <a:lnTo>
                  <a:pt x="1616339" y="1006330"/>
                </a:lnTo>
                <a:lnTo>
                  <a:pt x="1569399" y="1006330"/>
                </a:lnTo>
                <a:lnTo>
                  <a:pt x="1524478" y="898297"/>
                </a:lnTo>
                <a:lnTo>
                  <a:pt x="1361954" y="898297"/>
                </a:lnTo>
                <a:lnTo>
                  <a:pt x="1316023" y="1006330"/>
                </a:lnTo>
                <a:lnTo>
                  <a:pt x="1269588" y="1006330"/>
                </a:lnTo>
                <a:close/>
                <a:moveTo>
                  <a:pt x="807831" y="48905"/>
                </a:moveTo>
                <a:cubicBezTo>
                  <a:pt x="778405" y="49251"/>
                  <a:pt x="751981" y="56470"/>
                  <a:pt x="728558" y="70561"/>
                </a:cubicBezTo>
                <a:cubicBezTo>
                  <a:pt x="705135" y="84652"/>
                  <a:pt x="686565" y="103540"/>
                  <a:pt x="672848" y="127225"/>
                </a:cubicBezTo>
                <a:cubicBezTo>
                  <a:pt x="659131" y="150910"/>
                  <a:pt x="652118" y="177316"/>
                  <a:pt x="651809" y="206442"/>
                </a:cubicBezTo>
                <a:cubicBezTo>
                  <a:pt x="652137" y="235410"/>
                  <a:pt x="659224" y="261741"/>
                  <a:pt x="673072" y="285435"/>
                </a:cubicBezTo>
                <a:cubicBezTo>
                  <a:pt x="686920" y="309129"/>
                  <a:pt x="705565" y="328055"/>
                  <a:pt x="729007" y="342211"/>
                </a:cubicBezTo>
                <a:cubicBezTo>
                  <a:pt x="752448" y="356368"/>
                  <a:pt x="778723" y="363624"/>
                  <a:pt x="807831" y="363979"/>
                </a:cubicBezTo>
                <a:cubicBezTo>
                  <a:pt x="836939" y="363624"/>
                  <a:pt x="863214" y="356368"/>
                  <a:pt x="886656" y="342211"/>
                </a:cubicBezTo>
                <a:cubicBezTo>
                  <a:pt x="910098" y="328055"/>
                  <a:pt x="928743" y="309129"/>
                  <a:pt x="942591" y="285435"/>
                </a:cubicBezTo>
                <a:cubicBezTo>
                  <a:pt x="956439" y="261741"/>
                  <a:pt x="963527" y="235410"/>
                  <a:pt x="963854" y="206442"/>
                </a:cubicBezTo>
                <a:cubicBezTo>
                  <a:pt x="963546" y="177316"/>
                  <a:pt x="956533" y="150910"/>
                  <a:pt x="942815" y="127225"/>
                </a:cubicBezTo>
                <a:cubicBezTo>
                  <a:pt x="929098" y="103540"/>
                  <a:pt x="910528" y="84652"/>
                  <a:pt x="887105" y="70561"/>
                </a:cubicBezTo>
                <a:cubicBezTo>
                  <a:pt x="863682" y="56470"/>
                  <a:pt x="837257" y="49251"/>
                  <a:pt x="807831" y="48905"/>
                </a:cubicBezTo>
                <a:close/>
                <a:moveTo>
                  <a:pt x="369681" y="48905"/>
                </a:moveTo>
                <a:cubicBezTo>
                  <a:pt x="340255" y="49251"/>
                  <a:pt x="313831" y="56470"/>
                  <a:pt x="290408" y="70561"/>
                </a:cubicBezTo>
                <a:cubicBezTo>
                  <a:pt x="266985" y="84652"/>
                  <a:pt x="248415" y="103540"/>
                  <a:pt x="234698" y="127225"/>
                </a:cubicBezTo>
                <a:cubicBezTo>
                  <a:pt x="220981" y="150910"/>
                  <a:pt x="213968" y="177316"/>
                  <a:pt x="213659" y="206442"/>
                </a:cubicBezTo>
                <a:cubicBezTo>
                  <a:pt x="213986" y="235410"/>
                  <a:pt x="221074" y="261741"/>
                  <a:pt x="234922" y="285435"/>
                </a:cubicBezTo>
                <a:cubicBezTo>
                  <a:pt x="248770" y="309129"/>
                  <a:pt x="267415" y="328055"/>
                  <a:pt x="290857" y="342211"/>
                </a:cubicBezTo>
                <a:cubicBezTo>
                  <a:pt x="314298" y="356368"/>
                  <a:pt x="340573" y="363624"/>
                  <a:pt x="369681" y="363979"/>
                </a:cubicBezTo>
                <a:cubicBezTo>
                  <a:pt x="398789" y="363624"/>
                  <a:pt x="425064" y="356368"/>
                  <a:pt x="448506" y="342211"/>
                </a:cubicBezTo>
                <a:cubicBezTo>
                  <a:pt x="471948" y="328055"/>
                  <a:pt x="490593" y="309129"/>
                  <a:pt x="504441" y="285435"/>
                </a:cubicBezTo>
                <a:cubicBezTo>
                  <a:pt x="518289" y="261741"/>
                  <a:pt x="525377" y="235410"/>
                  <a:pt x="525704" y="206442"/>
                </a:cubicBezTo>
                <a:cubicBezTo>
                  <a:pt x="525396" y="177316"/>
                  <a:pt x="518383" y="150910"/>
                  <a:pt x="504665" y="127225"/>
                </a:cubicBezTo>
                <a:cubicBezTo>
                  <a:pt x="490948" y="103540"/>
                  <a:pt x="472378" y="84652"/>
                  <a:pt x="448955" y="70561"/>
                </a:cubicBezTo>
                <a:cubicBezTo>
                  <a:pt x="425532" y="56470"/>
                  <a:pt x="399107" y="49251"/>
                  <a:pt x="369681" y="48905"/>
                </a:cubicBezTo>
                <a:close/>
                <a:moveTo>
                  <a:pt x="1372610" y="16155"/>
                </a:moveTo>
                <a:lnTo>
                  <a:pt x="1414952" y="16155"/>
                </a:lnTo>
                <a:lnTo>
                  <a:pt x="1414952" y="396730"/>
                </a:lnTo>
                <a:lnTo>
                  <a:pt x="1372610" y="396730"/>
                </a:lnTo>
                <a:close/>
                <a:moveTo>
                  <a:pt x="1066800" y="16155"/>
                </a:moveTo>
                <a:lnTo>
                  <a:pt x="1109143" y="16155"/>
                </a:lnTo>
                <a:lnTo>
                  <a:pt x="1109143" y="179187"/>
                </a:lnTo>
                <a:lnTo>
                  <a:pt x="1271191" y="16155"/>
                </a:lnTo>
                <a:lnTo>
                  <a:pt x="1328237" y="16155"/>
                </a:lnTo>
                <a:lnTo>
                  <a:pt x="1149529" y="193319"/>
                </a:lnTo>
                <a:lnTo>
                  <a:pt x="1334295" y="396730"/>
                </a:lnTo>
                <a:lnTo>
                  <a:pt x="1275735" y="396730"/>
                </a:lnTo>
                <a:lnTo>
                  <a:pt x="1119744" y="222089"/>
                </a:lnTo>
                <a:lnTo>
                  <a:pt x="1109143" y="232689"/>
                </a:lnTo>
                <a:lnTo>
                  <a:pt x="1109143" y="396730"/>
                </a:lnTo>
                <a:lnTo>
                  <a:pt x="1066800" y="396730"/>
                </a:lnTo>
                <a:close/>
                <a:moveTo>
                  <a:pt x="0" y="16155"/>
                </a:moveTo>
                <a:lnTo>
                  <a:pt x="42343" y="16155"/>
                </a:lnTo>
                <a:lnTo>
                  <a:pt x="42343" y="357416"/>
                </a:lnTo>
                <a:lnTo>
                  <a:pt x="147346" y="357416"/>
                </a:lnTo>
                <a:lnTo>
                  <a:pt x="147346" y="396730"/>
                </a:lnTo>
                <a:lnTo>
                  <a:pt x="0" y="396730"/>
                </a:lnTo>
                <a:close/>
                <a:moveTo>
                  <a:pt x="2090679" y="9592"/>
                </a:moveTo>
                <a:cubicBezTo>
                  <a:pt x="2124027" y="9737"/>
                  <a:pt x="2154153" y="16881"/>
                  <a:pt x="2181057" y="31023"/>
                </a:cubicBezTo>
                <a:cubicBezTo>
                  <a:pt x="2207961" y="45166"/>
                  <a:pt x="2231512" y="65436"/>
                  <a:pt x="2251708" y="91833"/>
                </a:cubicBezTo>
                <a:lnTo>
                  <a:pt x="2220952" y="120620"/>
                </a:lnTo>
                <a:cubicBezTo>
                  <a:pt x="2205089" y="97967"/>
                  <a:pt x="2186322" y="80396"/>
                  <a:pt x="2164652" y="67907"/>
                </a:cubicBezTo>
                <a:cubicBezTo>
                  <a:pt x="2142982" y="55418"/>
                  <a:pt x="2118156" y="49084"/>
                  <a:pt x="2090175" y="48905"/>
                </a:cubicBezTo>
                <a:cubicBezTo>
                  <a:pt x="2060913" y="49279"/>
                  <a:pt x="2034607" y="56668"/>
                  <a:pt x="2011256" y="71070"/>
                </a:cubicBezTo>
                <a:cubicBezTo>
                  <a:pt x="1987904" y="85473"/>
                  <a:pt x="1969377" y="104645"/>
                  <a:pt x="1955676" y="128586"/>
                </a:cubicBezTo>
                <a:cubicBezTo>
                  <a:pt x="1941974" y="152528"/>
                  <a:pt x="1934967" y="178994"/>
                  <a:pt x="1934655" y="207984"/>
                </a:cubicBezTo>
                <a:cubicBezTo>
                  <a:pt x="1934740" y="228308"/>
                  <a:pt x="1938611" y="247668"/>
                  <a:pt x="1946269" y="266064"/>
                </a:cubicBezTo>
                <a:cubicBezTo>
                  <a:pt x="1953927" y="284460"/>
                  <a:pt x="1964867" y="300935"/>
                  <a:pt x="1979090" y="315490"/>
                </a:cubicBezTo>
                <a:cubicBezTo>
                  <a:pt x="1993249" y="329664"/>
                  <a:pt x="2009743" y="341218"/>
                  <a:pt x="2028573" y="350152"/>
                </a:cubicBezTo>
                <a:cubicBezTo>
                  <a:pt x="2047402" y="359086"/>
                  <a:pt x="2066927" y="363695"/>
                  <a:pt x="2087145" y="363979"/>
                </a:cubicBezTo>
                <a:cubicBezTo>
                  <a:pt x="2109646" y="363817"/>
                  <a:pt x="2131183" y="358754"/>
                  <a:pt x="2151758" y="348789"/>
                </a:cubicBezTo>
                <a:cubicBezTo>
                  <a:pt x="2172333" y="338824"/>
                  <a:pt x="2189233" y="324931"/>
                  <a:pt x="2202458" y="307109"/>
                </a:cubicBezTo>
                <a:cubicBezTo>
                  <a:pt x="2215683" y="289288"/>
                  <a:pt x="2222521" y="268510"/>
                  <a:pt x="2222973" y="244777"/>
                </a:cubicBezTo>
                <a:lnTo>
                  <a:pt x="2109867" y="244777"/>
                </a:lnTo>
                <a:lnTo>
                  <a:pt x="2109867" y="205464"/>
                </a:lnTo>
                <a:lnTo>
                  <a:pt x="2268345" y="205464"/>
                </a:lnTo>
                <a:cubicBezTo>
                  <a:pt x="2269322" y="231036"/>
                  <a:pt x="2267243" y="254793"/>
                  <a:pt x="2262107" y="276735"/>
                </a:cubicBezTo>
                <a:cubicBezTo>
                  <a:pt x="2256971" y="298676"/>
                  <a:pt x="2245943" y="319676"/>
                  <a:pt x="2229023" y="339735"/>
                </a:cubicBezTo>
                <a:cubicBezTo>
                  <a:pt x="2211228" y="360046"/>
                  <a:pt x="2190023" y="375686"/>
                  <a:pt x="2165408" y="386653"/>
                </a:cubicBezTo>
                <a:cubicBezTo>
                  <a:pt x="2140794" y="397621"/>
                  <a:pt x="2115043" y="403167"/>
                  <a:pt x="2088155" y="403292"/>
                </a:cubicBezTo>
                <a:cubicBezTo>
                  <a:pt x="2052038" y="402856"/>
                  <a:pt x="2019254" y="393860"/>
                  <a:pt x="1989805" y="376304"/>
                </a:cubicBezTo>
                <a:cubicBezTo>
                  <a:pt x="1960356" y="358748"/>
                  <a:pt x="1936854" y="335247"/>
                  <a:pt x="1919299" y="305802"/>
                </a:cubicBezTo>
                <a:cubicBezTo>
                  <a:pt x="1901744" y="276356"/>
                  <a:pt x="1892749" y="243583"/>
                  <a:pt x="1892313" y="207480"/>
                </a:cubicBezTo>
                <a:cubicBezTo>
                  <a:pt x="1892733" y="170697"/>
                  <a:pt x="1901759" y="137435"/>
                  <a:pt x="1919393" y="107695"/>
                </a:cubicBezTo>
                <a:cubicBezTo>
                  <a:pt x="1937026" y="77955"/>
                  <a:pt x="1960746" y="54276"/>
                  <a:pt x="1990553" y="36656"/>
                </a:cubicBezTo>
                <a:cubicBezTo>
                  <a:pt x="2020361" y="19036"/>
                  <a:pt x="2053736" y="10015"/>
                  <a:pt x="2090679" y="9592"/>
                </a:cubicBezTo>
                <a:close/>
                <a:moveTo>
                  <a:pt x="807831" y="9592"/>
                </a:moveTo>
                <a:cubicBezTo>
                  <a:pt x="844456" y="10009"/>
                  <a:pt x="877682" y="18985"/>
                  <a:pt x="907508" y="36522"/>
                </a:cubicBezTo>
                <a:cubicBezTo>
                  <a:pt x="937334" y="54058"/>
                  <a:pt x="961129" y="77654"/>
                  <a:pt x="978893" y="107308"/>
                </a:cubicBezTo>
                <a:cubicBezTo>
                  <a:pt x="996657" y="136963"/>
                  <a:pt x="1005758" y="170176"/>
                  <a:pt x="1006196" y="206947"/>
                </a:cubicBezTo>
                <a:cubicBezTo>
                  <a:pt x="1005758" y="243865"/>
                  <a:pt x="996657" y="277066"/>
                  <a:pt x="978893" y="306549"/>
                </a:cubicBezTo>
                <a:cubicBezTo>
                  <a:pt x="961129" y="336032"/>
                  <a:pt x="937334" y="359428"/>
                  <a:pt x="907508" y="376737"/>
                </a:cubicBezTo>
                <a:cubicBezTo>
                  <a:pt x="877682" y="394046"/>
                  <a:pt x="844456" y="402897"/>
                  <a:pt x="807831" y="403292"/>
                </a:cubicBezTo>
                <a:cubicBezTo>
                  <a:pt x="771206" y="402897"/>
                  <a:pt x="737981" y="394046"/>
                  <a:pt x="708155" y="376737"/>
                </a:cubicBezTo>
                <a:cubicBezTo>
                  <a:pt x="678329" y="359428"/>
                  <a:pt x="654534" y="336032"/>
                  <a:pt x="636771" y="306549"/>
                </a:cubicBezTo>
                <a:cubicBezTo>
                  <a:pt x="619007" y="277066"/>
                  <a:pt x="609906" y="243865"/>
                  <a:pt x="609467" y="206947"/>
                </a:cubicBezTo>
                <a:cubicBezTo>
                  <a:pt x="609906" y="170176"/>
                  <a:pt x="619007" y="136963"/>
                  <a:pt x="636771" y="107308"/>
                </a:cubicBezTo>
                <a:cubicBezTo>
                  <a:pt x="654534" y="77654"/>
                  <a:pt x="678329" y="54058"/>
                  <a:pt x="708155" y="36522"/>
                </a:cubicBezTo>
                <a:cubicBezTo>
                  <a:pt x="737981" y="18985"/>
                  <a:pt x="771206" y="10009"/>
                  <a:pt x="807831" y="9592"/>
                </a:cubicBezTo>
                <a:close/>
                <a:moveTo>
                  <a:pt x="369681" y="9592"/>
                </a:moveTo>
                <a:cubicBezTo>
                  <a:pt x="406306" y="10009"/>
                  <a:pt x="439532" y="18985"/>
                  <a:pt x="469358" y="36522"/>
                </a:cubicBezTo>
                <a:cubicBezTo>
                  <a:pt x="499184" y="54058"/>
                  <a:pt x="522979" y="77654"/>
                  <a:pt x="540743" y="107308"/>
                </a:cubicBezTo>
                <a:cubicBezTo>
                  <a:pt x="558507" y="136963"/>
                  <a:pt x="567608" y="170176"/>
                  <a:pt x="568046" y="206947"/>
                </a:cubicBezTo>
                <a:cubicBezTo>
                  <a:pt x="567608" y="243865"/>
                  <a:pt x="558507" y="277066"/>
                  <a:pt x="540743" y="306549"/>
                </a:cubicBezTo>
                <a:cubicBezTo>
                  <a:pt x="522979" y="336032"/>
                  <a:pt x="499184" y="359428"/>
                  <a:pt x="469358" y="376737"/>
                </a:cubicBezTo>
                <a:cubicBezTo>
                  <a:pt x="439532" y="394046"/>
                  <a:pt x="406306" y="402897"/>
                  <a:pt x="369681" y="403292"/>
                </a:cubicBezTo>
                <a:cubicBezTo>
                  <a:pt x="333056" y="402897"/>
                  <a:pt x="299831" y="394046"/>
                  <a:pt x="270005" y="376737"/>
                </a:cubicBezTo>
                <a:cubicBezTo>
                  <a:pt x="240179" y="359428"/>
                  <a:pt x="216384" y="336032"/>
                  <a:pt x="198621" y="306549"/>
                </a:cubicBezTo>
                <a:cubicBezTo>
                  <a:pt x="180857" y="277066"/>
                  <a:pt x="171756" y="243865"/>
                  <a:pt x="171317" y="206947"/>
                </a:cubicBezTo>
                <a:cubicBezTo>
                  <a:pt x="171756" y="170176"/>
                  <a:pt x="180857" y="136963"/>
                  <a:pt x="198621" y="107308"/>
                </a:cubicBezTo>
                <a:cubicBezTo>
                  <a:pt x="216384" y="77654"/>
                  <a:pt x="240179" y="54058"/>
                  <a:pt x="270005" y="36522"/>
                </a:cubicBezTo>
                <a:cubicBezTo>
                  <a:pt x="299831" y="18985"/>
                  <a:pt x="333056" y="10009"/>
                  <a:pt x="369681" y="9592"/>
                </a:cubicBezTo>
                <a:close/>
                <a:moveTo>
                  <a:pt x="1497950" y="0"/>
                </a:moveTo>
                <a:lnTo>
                  <a:pt x="1794787" y="310924"/>
                </a:lnTo>
                <a:lnTo>
                  <a:pt x="1794787" y="16155"/>
                </a:lnTo>
                <a:lnTo>
                  <a:pt x="1837129" y="16155"/>
                </a:lnTo>
                <a:lnTo>
                  <a:pt x="1837129" y="413894"/>
                </a:lnTo>
                <a:lnTo>
                  <a:pt x="1540292" y="103475"/>
                </a:lnTo>
                <a:lnTo>
                  <a:pt x="1540292" y="396730"/>
                </a:lnTo>
                <a:lnTo>
                  <a:pt x="1497950" y="396730"/>
                </a:ln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Isosceles Triangle 19"/>
          <p:cNvSpPr/>
          <p:nvPr userDrawn="1"/>
        </p:nvSpPr>
        <p:spPr>
          <a:xfrm flipH="1" flipV="1">
            <a:off x="5485" y="-3"/>
            <a:ext cx="3114905" cy="941764"/>
          </a:xfrm>
          <a:prstGeom prst="triangle">
            <a:avLst>
              <a:gd name="adj" fmla="val 100000"/>
            </a:avLst>
          </a:prstGeom>
          <a:solidFill>
            <a:srgbClr val="63EEF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4" name="Isosceles Triangle 23"/>
          <p:cNvSpPr/>
          <p:nvPr userDrawn="1"/>
        </p:nvSpPr>
        <p:spPr>
          <a:xfrm flipV="1">
            <a:off x="2686050" y="0"/>
            <a:ext cx="6469379" cy="1333500"/>
          </a:xfrm>
          <a:prstGeom prst="triangle">
            <a:avLst>
              <a:gd name="adj" fmla="val 100000"/>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1219520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371600"/>
            <a:ext cx="8229600" cy="4754563"/>
          </a:xfrm>
          <a:prstGeom prst="rect">
            <a:avLst/>
          </a:prstGeom>
        </p:spPr>
        <p:txBody>
          <a:bodyPr/>
          <a:lstStyle>
            <a:lvl1pPr>
              <a:defRPr>
                <a:solidFill>
                  <a:srgbClr val="435363"/>
                </a:solidFill>
              </a:defRPr>
            </a:lvl1pPr>
            <a:lvl2pPr>
              <a:defRPr>
                <a:solidFill>
                  <a:srgbClr val="435363"/>
                </a:solidFill>
              </a:defRPr>
            </a:lvl2pPr>
            <a:lvl3pPr>
              <a:defRPr>
                <a:solidFill>
                  <a:srgbClr val="435363"/>
                </a:solidFill>
              </a:defRPr>
            </a:lvl3pPr>
            <a:lvl4pPr>
              <a:defRPr>
                <a:solidFill>
                  <a:srgbClr val="435363"/>
                </a:solidFill>
              </a:defRPr>
            </a:lvl4pPr>
            <a:lvl5pPr>
              <a:defRPr>
                <a:solidFill>
                  <a:srgbClr val="43536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90FBF4-B477-48FF-8766-E89449F5D72E}" type="datetimeFigureOut">
              <a:rPr lang="en-US" smtClean="0"/>
              <a:pPr/>
              <a:t>9/26/2017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690F16D-DDB2-4478-9C14-107CE5A37253}" type="slidenum">
              <a:rPr lang="en-US" smtClean="0"/>
              <a:pPr/>
              <a:t>‹#›</a:t>
            </a:fld>
            <a:endParaRPr lang="en-US" dirty="0"/>
          </a:p>
        </p:txBody>
      </p:sp>
      <p:sp>
        <p:nvSpPr>
          <p:cNvPr id="2" name="Title 1"/>
          <p:cNvSpPr>
            <a:spLocks noGrp="1"/>
          </p:cNvSpPr>
          <p:nvPr userDrawn="1">
            <p:ph type="title"/>
          </p:nvPr>
        </p:nvSpPr>
        <p:spPr>
          <a:xfrm>
            <a:off x="533400" y="172528"/>
            <a:ext cx="8229600" cy="868362"/>
          </a:xfrm>
          <a:prstGeom prst="rect">
            <a:avLst/>
          </a:prstGeom>
        </p:spPr>
        <p:txBody>
          <a:bodyPr>
            <a:normAutofit/>
          </a:bodyPr>
          <a:lstStyle>
            <a:lvl1pPr algn="l">
              <a:defRPr sz="4000">
                <a:solidFill>
                  <a:srgbClr val="88A53D"/>
                </a:solidFill>
                <a:latin typeface="Arial" pitchFamily="34" charset="0"/>
                <a:cs typeface="Arial"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835663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90FBF4-B477-48FF-8766-E89449F5D72E}" type="datetimeFigureOut">
              <a:rPr lang="en-US" smtClean="0"/>
              <a:pPr/>
              <a:t>9/26/2017</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E690F16D-DDB2-4478-9C14-107CE5A37253}" type="slidenum">
              <a:rPr lang="en-US" smtClean="0"/>
              <a:pPr/>
              <a:t>‹#›</a:t>
            </a:fld>
            <a:endParaRPr lang="en-US" dirty="0"/>
          </a:p>
        </p:txBody>
      </p:sp>
      <p:sp>
        <p:nvSpPr>
          <p:cNvPr id="6" name="Title 1"/>
          <p:cNvSpPr>
            <a:spLocks noGrp="1"/>
          </p:cNvSpPr>
          <p:nvPr>
            <p:ph type="title"/>
          </p:nvPr>
        </p:nvSpPr>
        <p:spPr>
          <a:xfrm>
            <a:off x="533400" y="172528"/>
            <a:ext cx="8229600" cy="868362"/>
          </a:xfrm>
          <a:prstGeom prst="rect">
            <a:avLst/>
          </a:prstGeom>
        </p:spPr>
        <p:txBody>
          <a:bodyPr>
            <a:normAutofit/>
          </a:bodyPr>
          <a:lstStyle>
            <a:lvl1pPr algn="l">
              <a:defRPr sz="4000">
                <a:solidFill>
                  <a:srgbClr val="88A53D"/>
                </a:solidFill>
                <a:latin typeface="Arial" pitchFamily="34" charset="0"/>
                <a:cs typeface="Arial"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9233030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a:prstGeom prst="rect">
            <a:avLst/>
          </a:prstGeom>
        </p:spPr>
        <p:txBody>
          <a:bodyPr/>
          <a:lstStyle>
            <a:lvl1pPr>
              <a:defRPr sz="2800" b="0">
                <a:solidFill>
                  <a:srgbClr val="435363"/>
                </a:solidFill>
              </a:defRPr>
            </a:lvl1pPr>
            <a:lvl2pPr>
              <a:defRPr sz="2400">
                <a:solidFill>
                  <a:srgbClr val="435363"/>
                </a:solidFill>
              </a:defRPr>
            </a:lvl2pPr>
            <a:lvl3pPr>
              <a:defRPr sz="2000">
                <a:solidFill>
                  <a:srgbClr val="435363"/>
                </a:solidFill>
              </a:defRPr>
            </a:lvl3pPr>
            <a:lvl4pPr>
              <a:defRPr sz="1800">
                <a:solidFill>
                  <a:srgbClr val="435363"/>
                </a:solidFill>
              </a:defRPr>
            </a:lvl4pPr>
            <a:lvl5pPr>
              <a:defRPr sz="1800">
                <a:solidFill>
                  <a:srgbClr val="4353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solidFill>
                  <a:srgbClr val="435363"/>
                </a:solidFill>
              </a:defRPr>
            </a:lvl1pPr>
            <a:lvl2pPr>
              <a:defRPr sz="2400">
                <a:solidFill>
                  <a:srgbClr val="435363"/>
                </a:solidFill>
              </a:defRPr>
            </a:lvl2pPr>
            <a:lvl3pPr>
              <a:defRPr sz="2000">
                <a:solidFill>
                  <a:srgbClr val="435363"/>
                </a:solidFill>
              </a:defRPr>
            </a:lvl3pPr>
            <a:lvl4pPr>
              <a:defRPr sz="1800">
                <a:solidFill>
                  <a:srgbClr val="435363"/>
                </a:solidFill>
              </a:defRPr>
            </a:lvl4pPr>
            <a:lvl5pPr>
              <a:defRPr sz="1800">
                <a:solidFill>
                  <a:srgbClr val="4353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211CBA-5DB9-429B-8B3E-12331F4F1196}" type="datetimeFigureOut">
              <a:rPr lang="en-US" smtClean="0"/>
              <a:t>9/26/2017</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996A4E87-AC6F-40F4-ABB3-7BADD60952C2}" type="slidenum">
              <a:rPr lang="en-US" smtClean="0"/>
              <a:t>‹#›</a:t>
            </a:fld>
            <a:endParaRPr lang="en-US" dirty="0"/>
          </a:p>
        </p:txBody>
      </p:sp>
      <p:sp>
        <p:nvSpPr>
          <p:cNvPr id="8" name="Title 1"/>
          <p:cNvSpPr>
            <a:spLocks noGrp="1"/>
          </p:cNvSpPr>
          <p:nvPr>
            <p:ph type="title"/>
          </p:nvPr>
        </p:nvSpPr>
        <p:spPr>
          <a:xfrm>
            <a:off x="533400" y="172528"/>
            <a:ext cx="8229600" cy="868362"/>
          </a:xfrm>
          <a:prstGeom prst="rect">
            <a:avLst/>
          </a:prstGeom>
        </p:spPr>
        <p:txBody>
          <a:bodyPr>
            <a:normAutofit/>
          </a:bodyPr>
          <a:lstStyle>
            <a:lvl1pPr algn="l">
              <a:defRPr sz="4000">
                <a:solidFill>
                  <a:srgbClr val="88A53D"/>
                </a:solidFill>
                <a:latin typeface="Arial" pitchFamily="34" charset="0"/>
                <a:cs typeface="Arial" pitchFamily="34" charset="0"/>
              </a:defRPr>
            </a:lvl1pPr>
          </a:lstStyle>
          <a:p>
            <a:r>
              <a:rPr lang="en-US"/>
              <a:t>Click to edit Master title style</a:t>
            </a:r>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304800"/>
            <a:ext cx="323193" cy="592520"/>
          </a:xfrm>
          <a:prstGeom prst="rect">
            <a:avLst/>
          </a:prstGeom>
        </p:spPr>
      </p:pic>
    </p:spTree>
    <p:extLst>
      <p:ext uri="{BB962C8B-B14F-4D97-AF65-F5344CB8AC3E}">
        <p14:creationId xmlns:p14="http://schemas.microsoft.com/office/powerpoint/2010/main" val="40982486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32448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A416178-63A6-477C-918D-61FE72F38DE3}"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2843261085"/>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8411C3D-17C7-4C74-8895-D373DC9C0CA6}"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2487664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22F6041-FFCA-47CF-9BBA-C055F472A343}"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1063823776"/>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6BE5C91-5C34-4989-BA95-03322062D7EC}"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4956703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E03194A-3265-46B9-B302-0B51A32419D6}"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2429567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94A668-5B6D-4987-9028-24989CA55FE7}" type="datetime1">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90254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0FF3871D-251E-4012-B774-60BFFA483B70}"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703043947"/>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A779962-ACF6-4E46-837B-E2CF68E16C3E}"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1478552593"/>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Title 1"/>
          <p:cNvSpPr txBox="1">
            <a:spLocks/>
          </p:cNvSpPr>
          <p:nvPr userDrawn="1"/>
        </p:nvSpPr>
        <p:spPr>
          <a:xfrm>
            <a:off x="3754438" y="185738"/>
            <a:ext cx="5214937" cy="592137"/>
          </a:xfrm>
          <a:prstGeom prst="rect">
            <a:avLst/>
          </a:prstGeom>
        </p:spPr>
        <p:txBody>
          <a:bodyPr anchor="ctr"/>
          <a:lstStyle>
            <a:lvl1pPr algn="r" defTabSz="457200" rtl="0" eaLnBrk="1" latinLnBrk="0" hangingPunct="1">
              <a:spcBef>
                <a:spcPct val="0"/>
              </a:spcBef>
              <a:buNone/>
              <a:defRPr sz="2800" kern="1200">
                <a:solidFill>
                  <a:schemeClr val="tx1"/>
                </a:solidFill>
                <a:latin typeface="+mj-lt"/>
                <a:ea typeface="+mj-ea"/>
                <a:cs typeface="+mj-cs"/>
              </a:defRPr>
            </a:lvl1pPr>
          </a:lstStyle>
          <a:p>
            <a:pPr>
              <a:defRPr/>
            </a:pPr>
            <a:r>
              <a:rPr lang="en-US" dirty="0">
                <a:solidFill>
                  <a:srgbClr val="1E9B43"/>
                </a:solidFill>
              </a:rPr>
              <a:t>Click to edit Master title style</a:t>
            </a:r>
          </a:p>
        </p:txBody>
      </p:sp>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Date Placeholder 4"/>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7" name="Footer Placeholder 5"/>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8" name="Slide Number Placeholder 6"/>
          <p:cNvSpPr>
            <a:spLocks noGrp="1"/>
          </p:cNvSpPr>
          <p:nvPr>
            <p:ph type="sldNum" sz="quarter" idx="12"/>
          </p:nvPr>
        </p:nvSpPr>
        <p:spPr/>
        <p:txBody>
          <a:bodyPr/>
          <a:lstStyle>
            <a:lvl1pPr>
              <a:defRPr/>
            </a:lvl1pPr>
          </a:lstStyle>
          <a:p>
            <a:pPr>
              <a:defRPr/>
            </a:pPr>
            <a:fld id="{DA2A971D-CBE6-44F6-8BBD-810832A9B496}"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25744897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498416D-BE77-4732-98AB-B71772B8139C}"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2988109661"/>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E386594-5C14-45D7-8303-F53AC551E02E}"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2011420780"/>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CD2BE31-083B-4133-8B00-BB403BB6AD3B}"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3727726349"/>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9" name="Title 8"/>
          <p:cNvSpPr>
            <a:spLocks noGrp="1"/>
          </p:cNvSpPr>
          <p:nvPr>
            <p:ph type="title"/>
          </p:nvPr>
        </p:nvSpPr>
        <p:spPr>
          <a:xfrm>
            <a:off x="457200" y="1998903"/>
            <a:ext cx="8229600" cy="1481539"/>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41976450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Rectangle 3"/>
          <p:cNvSpPr/>
          <p:nvPr/>
        </p:nvSpPr>
        <p:spPr>
          <a:xfrm flipV="1">
            <a:off x="0" y="995363"/>
            <a:ext cx="9144000" cy="460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sp>
        <p:nvSpPr>
          <p:cNvPr id="5" name="Rectangle 4"/>
          <p:cNvSpPr/>
          <p:nvPr/>
        </p:nvSpPr>
        <p:spPr>
          <a:xfrm>
            <a:off x="0" y="915988"/>
            <a:ext cx="9144000" cy="825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6" name="Picture 8" descr="AgMIPlogoSlice_0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25400"/>
            <a:ext cx="3124201"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57200" y="1545665"/>
            <a:ext cx="8229600" cy="375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ctrTitle"/>
          </p:nvPr>
        </p:nvSpPr>
        <p:spPr>
          <a:xfrm>
            <a:off x="3755027" y="186128"/>
            <a:ext cx="5213805" cy="591231"/>
          </a:xfrm>
        </p:spPr>
        <p:txBody>
          <a:bodyPr>
            <a:noAutofit/>
          </a:bodyPr>
          <a:lstStyle>
            <a:lvl1pPr algn="r">
              <a:defRPr sz="2800"/>
            </a:lvl1pPr>
          </a:lstStyle>
          <a:p>
            <a:r>
              <a:rPr lang="en-US"/>
              <a:t>Click to edit Master title style</a:t>
            </a:r>
          </a:p>
        </p:txBody>
      </p:sp>
      <p:sp>
        <p:nvSpPr>
          <p:cNvPr id="7" name="Date Placeholder 3"/>
          <p:cNvSpPr>
            <a:spLocks noGrp="1"/>
          </p:cNvSpPr>
          <p:nvPr>
            <p:ph type="dt" sz="half" idx="10"/>
          </p:nvPr>
        </p:nvSpPr>
        <p:spPr/>
        <p:txBody>
          <a:bodyPr/>
          <a:lstStyle>
            <a:lvl1pPr defTabSz="914400" fontAlgn="base">
              <a:spcBef>
                <a:spcPct val="0"/>
              </a:spcBef>
              <a:spcAft>
                <a:spcPct val="0"/>
              </a:spcAft>
              <a:defRPr>
                <a:ea typeface="MS PGothic" pitchFamily="34" charset="-128"/>
                <a:cs typeface="MS PGothic" pitchFamily="34" charset="-128"/>
              </a:defRPr>
            </a:lvl1pPr>
          </a:lstStyle>
          <a:p>
            <a:pPr>
              <a:defRPr/>
            </a:pPr>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defTabSz="914400">
              <a:defRPr>
                <a:solidFill>
                  <a:prstClr val="black">
                    <a:tint val="75000"/>
                  </a:prstClr>
                </a:solidFill>
              </a:defRPr>
            </a:lvl1pPr>
          </a:lstStyle>
          <a:p>
            <a:pPr>
              <a:defRPr/>
            </a:pPr>
            <a:endParaRPr lang="en-US" dirty="0"/>
          </a:p>
        </p:txBody>
      </p:sp>
      <p:sp>
        <p:nvSpPr>
          <p:cNvPr id="9" name="Slide Number Placeholder 5"/>
          <p:cNvSpPr>
            <a:spLocks noGrp="1"/>
          </p:cNvSpPr>
          <p:nvPr>
            <p:ph type="sldNum" sz="quarter" idx="12"/>
          </p:nvPr>
        </p:nvSpPr>
        <p:spPr/>
        <p:txBody>
          <a:bodyPr/>
          <a:lstStyle>
            <a:lvl1pPr defTabSz="914400">
              <a:defRPr/>
            </a:lvl1pPr>
          </a:lstStyle>
          <a:p>
            <a:pPr>
              <a:defRPr/>
            </a:pPr>
            <a:fld id="{81D209E8-1268-4F7E-81B1-94F76A4FA337}"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21621572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5" name="Rectangle 4"/>
          <p:cNvSpPr/>
          <p:nvPr/>
        </p:nvSpPr>
        <p:spPr>
          <a:xfrm>
            <a:off x="0" y="915988"/>
            <a:ext cx="9144000" cy="825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sp>
        <p:nvSpPr>
          <p:cNvPr id="6" name="Rectangle 5"/>
          <p:cNvSpPr/>
          <p:nvPr/>
        </p:nvSpPr>
        <p:spPr>
          <a:xfrm flipV="1">
            <a:off x="0" y="995363"/>
            <a:ext cx="9144000" cy="460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7" name="Picture 8" descr="AgMIPlogoSlice_0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25400"/>
            <a:ext cx="3124201"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457200" y="1744324"/>
            <a:ext cx="4038600" cy="35168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44324"/>
            <a:ext cx="4038600" cy="35168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p:cNvSpPr>
            <a:spLocks noGrp="1"/>
          </p:cNvSpPr>
          <p:nvPr>
            <p:ph type="ctrTitle"/>
          </p:nvPr>
        </p:nvSpPr>
        <p:spPr>
          <a:xfrm>
            <a:off x="3755027" y="186128"/>
            <a:ext cx="5213805" cy="591231"/>
          </a:xfrm>
        </p:spPr>
        <p:txBody>
          <a:bodyPr>
            <a:noAutofit/>
          </a:bodyPr>
          <a:lstStyle>
            <a:lvl1pPr algn="r">
              <a:defRPr sz="2800"/>
            </a:lvl1pPr>
          </a:lstStyle>
          <a:p>
            <a:r>
              <a:rPr lang="en-US"/>
              <a:t>Click to edit Master title style</a:t>
            </a:r>
          </a:p>
        </p:txBody>
      </p:sp>
      <p:sp>
        <p:nvSpPr>
          <p:cNvPr id="8" name="Date Placeholder 4"/>
          <p:cNvSpPr>
            <a:spLocks noGrp="1"/>
          </p:cNvSpPr>
          <p:nvPr>
            <p:ph type="dt" sz="half" idx="10"/>
          </p:nvPr>
        </p:nvSpPr>
        <p:spPr/>
        <p:txBody>
          <a:bodyPr/>
          <a:lstStyle>
            <a:lvl1pPr defTabSz="914400" fontAlgn="base">
              <a:spcBef>
                <a:spcPct val="0"/>
              </a:spcBef>
              <a:spcAft>
                <a:spcPct val="0"/>
              </a:spcAft>
              <a:defRPr>
                <a:ea typeface="MS PGothic" pitchFamily="34" charset="-128"/>
                <a:cs typeface="MS PGothic" pitchFamily="34" charset="-128"/>
              </a:defRPr>
            </a:lvl1pPr>
          </a:lstStyle>
          <a:p>
            <a:pPr>
              <a:defRPr/>
            </a:pPr>
            <a:endParaRPr lang="en-US" dirty="0">
              <a:solidFill>
                <a:prstClr val="black">
                  <a:tint val="75000"/>
                </a:prstClr>
              </a:solidFill>
            </a:endParaRPr>
          </a:p>
        </p:txBody>
      </p:sp>
      <p:sp>
        <p:nvSpPr>
          <p:cNvPr id="9" name="Footer Placeholder 5"/>
          <p:cNvSpPr>
            <a:spLocks noGrp="1"/>
          </p:cNvSpPr>
          <p:nvPr>
            <p:ph type="ftr" sz="quarter" idx="11"/>
          </p:nvPr>
        </p:nvSpPr>
        <p:spPr/>
        <p:txBody>
          <a:bodyPr/>
          <a:lstStyle>
            <a:lvl1pPr defTabSz="914400">
              <a:defRPr>
                <a:solidFill>
                  <a:prstClr val="black">
                    <a:tint val="75000"/>
                  </a:prstClr>
                </a:solidFill>
              </a:defRPr>
            </a:lvl1pPr>
          </a:lstStyle>
          <a:p>
            <a:pPr>
              <a:defRPr/>
            </a:pPr>
            <a:endParaRPr lang="en-US" dirty="0"/>
          </a:p>
        </p:txBody>
      </p:sp>
      <p:sp>
        <p:nvSpPr>
          <p:cNvPr id="10" name="Slide Number Placeholder 6"/>
          <p:cNvSpPr>
            <a:spLocks noGrp="1"/>
          </p:cNvSpPr>
          <p:nvPr>
            <p:ph type="sldNum" sz="quarter" idx="12"/>
          </p:nvPr>
        </p:nvSpPr>
        <p:spPr/>
        <p:txBody>
          <a:bodyPr/>
          <a:lstStyle>
            <a:lvl1pPr defTabSz="914400">
              <a:defRPr/>
            </a:lvl1pPr>
          </a:lstStyle>
          <a:p>
            <a:pPr>
              <a:defRPr/>
            </a:pPr>
            <a:fld id="{85C6B1CD-367F-4226-B475-1BB487E02ED2}"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13843208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7" name="Rectangle 6"/>
          <p:cNvSpPr/>
          <p:nvPr/>
        </p:nvSpPr>
        <p:spPr>
          <a:xfrm>
            <a:off x="0" y="915988"/>
            <a:ext cx="9144000" cy="825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sp>
        <p:nvSpPr>
          <p:cNvPr id="8" name="Rectangle 7"/>
          <p:cNvSpPr/>
          <p:nvPr/>
        </p:nvSpPr>
        <p:spPr>
          <a:xfrm flipV="1">
            <a:off x="0" y="995363"/>
            <a:ext cx="9144000" cy="460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9" name="Picture 8" descr="AgMIPlogoSlice_0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25400"/>
            <a:ext cx="3124201"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p:cNvSpPr>
            <a:spLocks noGrp="1"/>
          </p:cNvSpPr>
          <p:nvPr>
            <p:ph type="ctrTitle"/>
          </p:nvPr>
        </p:nvSpPr>
        <p:spPr>
          <a:xfrm>
            <a:off x="3755027" y="186128"/>
            <a:ext cx="5213805" cy="591231"/>
          </a:xfrm>
        </p:spPr>
        <p:txBody>
          <a:bodyPr>
            <a:noAutofit/>
          </a:bodyPr>
          <a:lstStyle>
            <a:lvl1pPr algn="r">
              <a:defRPr sz="2800"/>
            </a:lvl1pPr>
          </a:lstStyle>
          <a:p>
            <a:r>
              <a:rPr lang="en-US"/>
              <a:t>Click to edit Master title style</a:t>
            </a:r>
          </a:p>
        </p:txBody>
      </p:sp>
      <p:sp>
        <p:nvSpPr>
          <p:cNvPr id="10" name="Date Placeholder 6"/>
          <p:cNvSpPr>
            <a:spLocks noGrp="1"/>
          </p:cNvSpPr>
          <p:nvPr>
            <p:ph type="dt" sz="half" idx="10"/>
          </p:nvPr>
        </p:nvSpPr>
        <p:spPr/>
        <p:txBody>
          <a:bodyPr/>
          <a:lstStyle>
            <a:lvl1pPr defTabSz="914400" fontAlgn="base">
              <a:spcBef>
                <a:spcPct val="0"/>
              </a:spcBef>
              <a:spcAft>
                <a:spcPct val="0"/>
              </a:spcAft>
              <a:defRPr>
                <a:ea typeface="MS PGothic" pitchFamily="34" charset="-128"/>
                <a:cs typeface="MS PGothic" pitchFamily="34" charset="-128"/>
              </a:defRPr>
            </a:lvl1pPr>
          </a:lstStyle>
          <a:p>
            <a:pPr>
              <a:defRPr/>
            </a:pPr>
            <a:endParaRPr lang="en-US" dirty="0">
              <a:solidFill>
                <a:prstClr val="black">
                  <a:tint val="75000"/>
                </a:prstClr>
              </a:solidFill>
            </a:endParaRPr>
          </a:p>
        </p:txBody>
      </p:sp>
      <p:sp>
        <p:nvSpPr>
          <p:cNvPr id="11" name="Footer Placeholder 7"/>
          <p:cNvSpPr>
            <a:spLocks noGrp="1"/>
          </p:cNvSpPr>
          <p:nvPr>
            <p:ph type="ftr" sz="quarter" idx="11"/>
          </p:nvPr>
        </p:nvSpPr>
        <p:spPr/>
        <p:txBody>
          <a:bodyPr/>
          <a:lstStyle>
            <a:lvl1pPr defTabSz="914400">
              <a:defRPr>
                <a:solidFill>
                  <a:prstClr val="black">
                    <a:tint val="75000"/>
                  </a:prstClr>
                </a:solidFill>
              </a:defRPr>
            </a:lvl1pPr>
          </a:lstStyle>
          <a:p>
            <a:pPr>
              <a:defRPr/>
            </a:pPr>
            <a:endParaRPr lang="en-US" dirty="0"/>
          </a:p>
        </p:txBody>
      </p:sp>
      <p:sp>
        <p:nvSpPr>
          <p:cNvPr id="12" name="Slide Number Placeholder 8"/>
          <p:cNvSpPr>
            <a:spLocks noGrp="1"/>
          </p:cNvSpPr>
          <p:nvPr>
            <p:ph type="sldNum" sz="quarter" idx="12"/>
          </p:nvPr>
        </p:nvSpPr>
        <p:spPr/>
        <p:txBody>
          <a:bodyPr/>
          <a:lstStyle>
            <a:lvl1pPr defTabSz="914400">
              <a:defRPr/>
            </a:lvl1pPr>
          </a:lstStyle>
          <a:p>
            <a:pPr>
              <a:defRPr/>
            </a:pPr>
            <a:fld id="{6963932B-7141-483E-88BF-8627DFB119DE}"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2441123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CF86E87-6549-40E1-9E23-05DD01AE83A5}" type="datetime1">
              <a:rPr lang="en-US" smtClean="0">
                <a:solidFill>
                  <a:prstClr val="black">
                    <a:tint val="75000"/>
                  </a:prstClr>
                </a:solidFill>
              </a:rPr>
              <a:pPr/>
              <a:t>9/26/2017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115506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5" name="Rectangle 4"/>
          <p:cNvSpPr/>
          <p:nvPr/>
        </p:nvSpPr>
        <p:spPr>
          <a:xfrm flipV="1">
            <a:off x="0" y="995363"/>
            <a:ext cx="9144000" cy="460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sp>
        <p:nvSpPr>
          <p:cNvPr id="6" name="Rectangle 5"/>
          <p:cNvSpPr/>
          <p:nvPr/>
        </p:nvSpPr>
        <p:spPr>
          <a:xfrm>
            <a:off x="0" y="915988"/>
            <a:ext cx="9144000" cy="825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7" name="Picture 8" descr="AgMIPlogoSlice_0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25400"/>
            <a:ext cx="3124201"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userDrawn="1"/>
        </p:nvSpPr>
        <p:spPr>
          <a:xfrm>
            <a:off x="3754438" y="185738"/>
            <a:ext cx="5214937" cy="592137"/>
          </a:xfrm>
          <a:prstGeom prst="rect">
            <a:avLst/>
          </a:prstGeom>
        </p:spPr>
        <p:txBody>
          <a:bodyPr anchor="ctr"/>
          <a:lstStyle>
            <a:lvl1pPr algn="r" defTabSz="457200" rtl="0" eaLnBrk="1" latinLnBrk="0" hangingPunct="1">
              <a:spcBef>
                <a:spcPct val="0"/>
              </a:spcBef>
              <a:buNone/>
              <a:defRPr sz="2800" kern="1200">
                <a:solidFill>
                  <a:schemeClr val="tx1"/>
                </a:solidFill>
                <a:latin typeface="+mj-lt"/>
                <a:ea typeface="+mj-ea"/>
                <a:cs typeface="+mj-cs"/>
              </a:defRPr>
            </a:lvl1pPr>
          </a:lstStyle>
          <a:p>
            <a:pPr>
              <a:defRPr/>
            </a:pPr>
            <a:r>
              <a:rPr lang="en-US" dirty="0">
                <a:solidFill>
                  <a:srgbClr val="1E9B43"/>
                </a:solidFill>
              </a:rPr>
              <a:t>Click to edit Master title style</a:t>
            </a:r>
          </a:p>
        </p:txBody>
      </p:sp>
      <p:sp>
        <p:nvSpPr>
          <p:cNvPr id="3" name="Picture Placeholder 2"/>
          <p:cNvSpPr>
            <a:spLocks noGrp="1"/>
          </p:cNvSpPr>
          <p:nvPr>
            <p:ph type="pic" idx="1"/>
          </p:nvPr>
        </p:nvSpPr>
        <p:spPr>
          <a:xfrm>
            <a:off x="1792288" y="1315357"/>
            <a:ext cx="5486400" cy="341221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1792288" y="5049825"/>
            <a:ext cx="5486400" cy="804862"/>
          </a:xfrm>
        </p:spPr>
        <p:txBody>
          <a:bodyPr/>
          <a:lstStyle>
            <a:lvl1pPr marL="0" indent="0">
              <a:buNone/>
              <a:defRPr sz="14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Date Placeholder 4"/>
          <p:cNvSpPr>
            <a:spLocks noGrp="1"/>
          </p:cNvSpPr>
          <p:nvPr>
            <p:ph type="dt" sz="half" idx="10"/>
          </p:nvPr>
        </p:nvSpPr>
        <p:spPr/>
        <p:txBody>
          <a:bodyPr/>
          <a:lstStyle>
            <a:lvl1pPr defTabSz="914400" fontAlgn="base">
              <a:spcBef>
                <a:spcPct val="0"/>
              </a:spcBef>
              <a:spcAft>
                <a:spcPct val="0"/>
              </a:spcAft>
              <a:defRPr>
                <a:ea typeface="MS PGothic" pitchFamily="34" charset="-128"/>
                <a:cs typeface="MS PGothic" pitchFamily="34" charset="-128"/>
              </a:defRPr>
            </a:lvl1pPr>
          </a:lstStyle>
          <a:p>
            <a:pPr>
              <a:defRPr/>
            </a:pPr>
            <a:endParaRPr lang="en-US" dirty="0">
              <a:solidFill>
                <a:prstClr val="black">
                  <a:tint val="75000"/>
                </a:prstClr>
              </a:solidFill>
            </a:endParaRPr>
          </a:p>
        </p:txBody>
      </p:sp>
      <p:sp>
        <p:nvSpPr>
          <p:cNvPr id="10" name="Footer Placeholder 5"/>
          <p:cNvSpPr>
            <a:spLocks noGrp="1"/>
          </p:cNvSpPr>
          <p:nvPr>
            <p:ph type="ftr" sz="quarter" idx="11"/>
          </p:nvPr>
        </p:nvSpPr>
        <p:spPr/>
        <p:txBody>
          <a:bodyPr/>
          <a:lstStyle>
            <a:lvl1pPr defTabSz="914400">
              <a:defRPr>
                <a:solidFill>
                  <a:prstClr val="black">
                    <a:tint val="75000"/>
                  </a:prstClr>
                </a:solidFill>
              </a:defRPr>
            </a:lvl1pPr>
          </a:lstStyle>
          <a:p>
            <a:pPr>
              <a:defRPr/>
            </a:pPr>
            <a:endParaRPr lang="en-US" dirty="0"/>
          </a:p>
        </p:txBody>
      </p:sp>
      <p:sp>
        <p:nvSpPr>
          <p:cNvPr id="11" name="Slide Number Placeholder 6"/>
          <p:cNvSpPr>
            <a:spLocks noGrp="1"/>
          </p:cNvSpPr>
          <p:nvPr>
            <p:ph type="sldNum" sz="quarter" idx="12"/>
          </p:nvPr>
        </p:nvSpPr>
        <p:spPr/>
        <p:txBody>
          <a:bodyPr/>
          <a:lstStyle>
            <a:lvl1pPr defTabSz="914400">
              <a:defRPr/>
            </a:lvl1pPr>
          </a:lstStyle>
          <a:p>
            <a:pPr>
              <a:defRPr/>
            </a:pPr>
            <a:fld id="{598B54A4-8448-4C33-AD31-2FF8006DD1BE}"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16322723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5" name="Rectangle 4"/>
          <p:cNvSpPr/>
          <p:nvPr/>
        </p:nvSpPr>
        <p:spPr>
          <a:xfrm flipV="1">
            <a:off x="0" y="995363"/>
            <a:ext cx="9144000" cy="460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sp>
        <p:nvSpPr>
          <p:cNvPr id="6" name="Rectangle 5"/>
          <p:cNvSpPr/>
          <p:nvPr/>
        </p:nvSpPr>
        <p:spPr>
          <a:xfrm>
            <a:off x="0" y="915988"/>
            <a:ext cx="9144000" cy="825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7" name="Picture 8" descr="AgMIPlogoSlice_0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25400"/>
            <a:ext cx="3124201"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userDrawn="1"/>
        </p:nvSpPr>
        <p:spPr>
          <a:xfrm>
            <a:off x="3754438" y="185738"/>
            <a:ext cx="5214937" cy="592137"/>
          </a:xfrm>
          <a:prstGeom prst="rect">
            <a:avLst/>
          </a:prstGeom>
        </p:spPr>
        <p:txBody>
          <a:bodyPr anchor="ctr"/>
          <a:lstStyle>
            <a:lvl1pPr algn="r" defTabSz="457200" rtl="0" eaLnBrk="1" latinLnBrk="0" hangingPunct="1">
              <a:spcBef>
                <a:spcPct val="0"/>
              </a:spcBef>
              <a:buNone/>
              <a:defRPr sz="2800" kern="1200">
                <a:solidFill>
                  <a:schemeClr val="tx1"/>
                </a:solidFill>
                <a:latin typeface="+mj-lt"/>
                <a:ea typeface="+mj-ea"/>
                <a:cs typeface="+mj-cs"/>
              </a:defRPr>
            </a:lvl1pPr>
          </a:lstStyle>
          <a:p>
            <a:pPr>
              <a:defRPr/>
            </a:pPr>
            <a:r>
              <a:rPr lang="en-US" dirty="0">
                <a:solidFill>
                  <a:prstClr val="black"/>
                </a:solidFill>
              </a:rPr>
              <a:t>Click to edit Master title style</a:t>
            </a:r>
          </a:p>
        </p:txBody>
      </p:sp>
      <p:sp>
        <p:nvSpPr>
          <p:cNvPr id="3" name="Picture Placeholder 2"/>
          <p:cNvSpPr>
            <a:spLocks noGrp="1"/>
          </p:cNvSpPr>
          <p:nvPr>
            <p:ph type="pic" idx="1"/>
          </p:nvPr>
        </p:nvSpPr>
        <p:spPr>
          <a:xfrm>
            <a:off x="1792288" y="1315357"/>
            <a:ext cx="5486400" cy="341221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1792288" y="5049825"/>
            <a:ext cx="5486400" cy="804862"/>
          </a:xfrm>
        </p:spPr>
        <p:txBody>
          <a:bodyPr/>
          <a:lstStyle>
            <a:lvl1pPr marL="0" indent="0">
              <a:buNone/>
              <a:defRPr sz="14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Date Placeholder 4"/>
          <p:cNvSpPr>
            <a:spLocks noGrp="1"/>
          </p:cNvSpPr>
          <p:nvPr>
            <p:ph type="dt" sz="half" idx="10"/>
          </p:nvPr>
        </p:nvSpPr>
        <p:spPr/>
        <p:txBody>
          <a:bodyPr/>
          <a:lstStyle>
            <a:lvl1pPr defTabSz="914400" fontAlgn="base">
              <a:spcBef>
                <a:spcPct val="0"/>
              </a:spcBef>
              <a:spcAft>
                <a:spcPct val="0"/>
              </a:spcAft>
              <a:defRPr>
                <a:ea typeface="MS PGothic" pitchFamily="34" charset="-128"/>
                <a:cs typeface="MS PGothic" pitchFamily="34" charset="-128"/>
              </a:defRPr>
            </a:lvl1pPr>
          </a:lstStyle>
          <a:p>
            <a:pPr>
              <a:defRPr/>
            </a:pPr>
            <a:endParaRPr lang="en-US" dirty="0">
              <a:solidFill>
                <a:prstClr val="black">
                  <a:tint val="75000"/>
                </a:prstClr>
              </a:solidFill>
            </a:endParaRPr>
          </a:p>
        </p:txBody>
      </p:sp>
      <p:sp>
        <p:nvSpPr>
          <p:cNvPr id="10" name="Footer Placeholder 5"/>
          <p:cNvSpPr>
            <a:spLocks noGrp="1"/>
          </p:cNvSpPr>
          <p:nvPr>
            <p:ph type="ftr" sz="quarter" idx="11"/>
          </p:nvPr>
        </p:nvSpPr>
        <p:spPr/>
        <p:txBody>
          <a:bodyPr/>
          <a:lstStyle>
            <a:lvl1pPr defTabSz="914400">
              <a:defRPr>
                <a:solidFill>
                  <a:prstClr val="black">
                    <a:tint val="75000"/>
                  </a:prstClr>
                </a:solidFill>
              </a:defRPr>
            </a:lvl1pPr>
          </a:lstStyle>
          <a:p>
            <a:pPr>
              <a:defRPr/>
            </a:pPr>
            <a:endParaRPr lang="en-US" dirty="0"/>
          </a:p>
        </p:txBody>
      </p:sp>
      <p:sp>
        <p:nvSpPr>
          <p:cNvPr id="11" name="Slide Number Placeholder 6"/>
          <p:cNvSpPr>
            <a:spLocks noGrp="1"/>
          </p:cNvSpPr>
          <p:nvPr>
            <p:ph type="sldNum" sz="quarter" idx="12"/>
          </p:nvPr>
        </p:nvSpPr>
        <p:spPr/>
        <p:txBody>
          <a:bodyPr/>
          <a:lstStyle>
            <a:lvl1pPr defTabSz="914400">
              <a:defRPr/>
            </a:lvl1pPr>
          </a:lstStyle>
          <a:p>
            <a:pPr>
              <a:defRPr/>
            </a:pPr>
            <a:fld id="{2BD9372C-72DB-4E15-BDF3-D6929694B8BB}" type="slidenum">
              <a:rPr lang="en-US" altLang="en-US">
                <a:solidFill>
                  <a:prstClr val="black">
                    <a:tint val="75000"/>
                  </a:prstClr>
                </a:solidFill>
              </a:rPr>
              <a:pPr>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30553726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p:cNvSpPr/>
          <p:nvPr/>
        </p:nvSpPr>
        <p:spPr>
          <a:xfrm flipV="1">
            <a:off x="0" y="995363"/>
            <a:ext cx="9144000" cy="460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sp>
        <p:nvSpPr>
          <p:cNvPr id="5" name="Rectangle 4"/>
          <p:cNvSpPr/>
          <p:nvPr/>
        </p:nvSpPr>
        <p:spPr>
          <a:xfrm>
            <a:off x="0" y="915988"/>
            <a:ext cx="9144000" cy="825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6" name="Picture 8" descr="AgMIPlogoSlice_0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25400"/>
            <a:ext cx="3124201"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57200" y="1545665"/>
            <a:ext cx="8229600" cy="375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ctrTitle"/>
          </p:nvPr>
        </p:nvSpPr>
        <p:spPr>
          <a:xfrm>
            <a:off x="3755027" y="186128"/>
            <a:ext cx="5213805" cy="591231"/>
          </a:xfrm>
        </p:spPr>
        <p:txBody>
          <a:bodyPr>
            <a:noAutofit/>
          </a:bodyPr>
          <a:lstStyle>
            <a:lvl1pPr algn="r">
              <a:defRPr sz="2800"/>
            </a:lvl1pPr>
          </a:lstStyle>
          <a:p>
            <a:r>
              <a:rPr lang="en-US"/>
              <a:t>Click to edit Master title style</a:t>
            </a:r>
          </a:p>
        </p:txBody>
      </p:sp>
      <p:sp>
        <p:nvSpPr>
          <p:cNvPr id="7" name="Date Placeholder 3"/>
          <p:cNvSpPr>
            <a:spLocks noGrp="1"/>
          </p:cNvSpPr>
          <p:nvPr>
            <p:ph type="dt" sz="half" idx="10"/>
          </p:nvPr>
        </p:nvSpPr>
        <p:spPr/>
        <p:txBody>
          <a:bodyPr/>
          <a:lstStyle>
            <a:lvl1pPr defTabSz="914400" fontAlgn="base">
              <a:spcBef>
                <a:spcPct val="0"/>
              </a:spcBef>
              <a:spcAft>
                <a:spcPct val="0"/>
              </a:spcAft>
              <a:defRPr>
                <a:ea typeface="MS PGothic" pitchFamily="34" charset="-128"/>
                <a:cs typeface="MS PGothic" pitchFamily="34" charset="-128"/>
              </a:defRPr>
            </a:lvl1pPr>
          </a:lstStyle>
          <a:p>
            <a:pPr>
              <a:defRPr/>
            </a:pPr>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defTabSz="914400">
              <a:defRPr>
                <a:solidFill>
                  <a:prstClr val="black">
                    <a:tint val="75000"/>
                  </a:prstClr>
                </a:solidFill>
              </a:defRPr>
            </a:lvl1pPr>
          </a:lstStyle>
          <a:p>
            <a:pPr>
              <a:defRPr/>
            </a:pPr>
            <a:endParaRPr lang="en-US" dirty="0"/>
          </a:p>
        </p:txBody>
      </p:sp>
      <p:sp>
        <p:nvSpPr>
          <p:cNvPr id="9" name="Slide Number Placeholder 5"/>
          <p:cNvSpPr>
            <a:spLocks noGrp="1"/>
          </p:cNvSpPr>
          <p:nvPr>
            <p:ph type="sldNum" sz="quarter" idx="12"/>
          </p:nvPr>
        </p:nvSpPr>
        <p:spPr/>
        <p:txBody>
          <a:bodyPr/>
          <a:lstStyle>
            <a:lvl1pPr defTabSz="914400">
              <a:defRPr/>
            </a:lvl1pPr>
          </a:lstStyle>
          <a:p>
            <a:pPr>
              <a:defRPr/>
            </a:pPr>
            <a:fld id="{D08DF12F-1AAC-4CD2-8A4B-5F3676FA959B}"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222868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7_Section Header">
    <p:spTree>
      <p:nvGrpSpPr>
        <p:cNvPr id="1" name=""/>
        <p:cNvGrpSpPr/>
        <p:nvPr/>
      </p:nvGrpSpPr>
      <p:grpSpPr>
        <a:xfrm>
          <a:off x="0" y="0"/>
          <a:ext cx="0" cy="0"/>
          <a:chOff x="0" y="0"/>
          <a:chExt cx="0" cy="0"/>
        </a:xfrm>
      </p:grpSpPr>
      <p:sp>
        <p:nvSpPr>
          <p:cNvPr id="3" name="Rectangle 2"/>
          <p:cNvSpPr/>
          <p:nvPr/>
        </p:nvSpPr>
        <p:spPr>
          <a:xfrm flipV="1">
            <a:off x="0" y="995363"/>
            <a:ext cx="9144000" cy="460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sp>
        <p:nvSpPr>
          <p:cNvPr id="4" name="Rectangle 3"/>
          <p:cNvSpPr/>
          <p:nvPr/>
        </p:nvSpPr>
        <p:spPr>
          <a:xfrm>
            <a:off x="0" y="915988"/>
            <a:ext cx="9144000" cy="825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5" name="Picture 8" descr="AgMIPlogoSlice_0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25400"/>
            <a:ext cx="3124201"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ctrTitle"/>
          </p:nvPr>
        </p:nvSpPr>
        <p:spPr>
          <a:xfrm>
            <a:off x="3755027" y="186128"/>
            <a:ext cx="5213805" cy="591231"/>
          </a:xfrm>
        </p:spPr>
        <p:txBody>
          <a:bodyPr>
            <a:noAutofit/>
          </a:bodyPr>
          <a:lstStyle>
            <a:lvl1pPr algn="r">
              <a:defRPr sz="2800"/>
            </a:lvl1pPr>
          </a:lstStyle>
          <a:p>
            <a:r>
              <a:rPr lang="en-US"/>
              <a:t>Click to edit Master title style</a:t>
            </a:r>
          </a:p>
        </p:txBody>
      </p:sp>
      <p:sp>
        <p:nvSpPr>
          <p:cNvPr id="6" name="Date Placeholder 3"/>
          <p:cNvSpPr>
            <a:spLocks noGrp="1"/>
          </p:cNvSpPr>
          <p:nvPr>
            <p:ph type="dt" sz="half" idx="10"/>
          </p:nvPr>
        </p:nvSpPr>
        <p:spPr/>
        <p:txBody>
          <a:bodyPr/>
          <a:lstStyle>
            <a:lvl1pPr defTabSz="914400" fontAlgn="base">
              <a:spcBef>
                <a:spcPct val="0"/>
              </a:spcBef>
              <a:spcAft>
                <a:spcPct val="0"/>
              </a:spcAft>
              <a:defRPr>
                <a:ea typeface="MS PGothic" pitchFamily="34" charset="-128"/>
                <a:cs typeface="MS PGothic" pitchFamily="34" charset="-128"/>
              </a:defRPr>
            </a:lvl1pPr>
          </a:lstStyle>
          <a:p>
            <a:pPr>
              <a:defRPr/>
            </a:pPr>
            <a:endParaRPr lang="en-US" dirty="0">
              <a:solidFill>
                <a:prstClr val="black">
                  <a:tint val="75000"/>
                </a:prstClr>
              </a:solidFill>
            </a:endParaRPr>
          </a:p>
        </p:txBody>
      </p:sp>
      <p:sp>
        <p:nvSpPr>
          <p:cNvPr id="7" name="Footer Placeholder 4"/>
          <p:cNvSpPr>
            <a:spLocks noGrp="1"/>
          </p:cNvSpPr>
          <p:nvPr>
            <p:ph type="ftr" sz="quarter" idx="11"/>
          </p:nvPr>
        </p:nvSpPr>
        <p:spPr/>
        <p:txBody>
          <a:bodyPr/>
          <a:lstStyle>
            <a:lvl1pPr defTabSz="914400">
              <a:defRPr>
                <a:solidFill>
                  <a:prstClr val="black">
                    <a:tint val="75000"/>
                  </a:prstClr>
                </a:solidFill>
              </a:defRPr>
            </a:lvl1pPr>
          </a:lstStyle>
          <a:p>
            <a:pPr>
              <a:defRPr/>
            </a:pPr>
            <a:endParaRPr lang="en-US" dirty="0"/>
          </a:p>
        </p:txBody>
      </p:sp>
      <p:sp>
        <p:nvSpPr>
          <p:cNvPr id="8" name="Slide Number Placeholder 5"/>
          <p:cNvSpPr>
            <a:spLocks noGrp="1"/>
          </p:cNvSpPr>
          <p:nvPr>
            <p:ph type="sldNum" sz="quarter" idx="12"/>
          </p:nvPr>
        </p:nvSpPr>
        <p:spPr/>
        <p:txBody>
          <a:bodyPr/>
          <a:lstStyle>
            <a:lvl1pPr defTabSz="914400">
              <a:defRPr/>
            </a:lvl1pPr>
          </a:lstStyle>
          <a:p>
            <a:pPr>
              <a:defRPr/>
            </a:pPr>
            <a:fld id="{1C34BEA2-89A3-4FCB-9EA2-6CA8FD8312D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575265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5" name="Rectangle 4"/>
          <p:cNvSpPr/>
          <p:nvPr/>
        </p:nvSpPr>
        <p:spPr>
          <a:xfrm>
            <a:off x="0" y="915988"/>
            <a:ext cx="9144000" cy="825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sp>
        <p:nvSpPr>
          <p:cNvPr id="6" name="Rectangle 5"/>
          <p:cNvSpPr/>
          <p:nvPr/>
        </p:nvSpPr>
        <p:spPr>
          <a:xfrm flipV="1">
            <a:off x="0" y="995363"/>
            <a:ext cx="9144000" cy="460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7" name="Picture 8" descr="AgMIPlogoSlice_0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25400"/>
            <a:ext cx="3124201"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457200" y="1744324"/>
            <a:ext cx="4038600" cy="35168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44324"/>
            <a:ext cx="4038600" cy="35168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p:cNvSpPr>
            <a:spLocks noGrp="1"/>
          </p:cNvSpPr>
          <p:nvPr>
            <p:ph type="ctrTitle"/>
          </p:nvPr>
        </p:nvSpPr>
        <p:spPr>
          <a:xfrm>
            <a:off x="3755027" y="186128"/>
            <a:ext cx="5213805" cy="591231"/>
          </a:xfrm>
        </p:spPr>
        <p:txBody>
          <a:bodyPr>
            <a:noAutofit/>
          </a:bodyPr>
          <a:lstStyle>
            <a:lvl1pPr algn="r">
              <a:defRPr sz="2800"/>
            </a:lvl1pPr>
          </a:lstStyle>
          <a:p>
            <a:r>
              <a:rPr lang="en-US"/>
              <a:t>Click to edit Master title style</a:t>
            </a:r>
          </a:p>
        </p:txBody>
      </p:sp>
      <p:sp>
        <p:nvSpPr>
          <p:cNvPr id="8" name="Date Placeholder 4"/>
          <p:cNvSpPr>
            <a:spLocks noGrp="1"/>
          </p:cNvSpPr>
          <p:nvPr>
            <p:ph type="dt" sz="half" idx="10"/>
          </p:nvPr>
        </p:nvSpPr>
        <p:spPr/>
        <p:txBody>
          <a:bodyPr/>
          <a:lstStyle>
            <a:lvl1pPr defTabSz="914400" fontAlgn="base">
              <a:spcBef>
                <a:spcPct val="0"/>
              </a:spcBef>
              <a:spcAft>
                <a:spcPct val="0"/>
              </a:spcAft>
              <a:defRPr>
                <a:ea typeface="MS PGothic" pitchFamily="34" charset="-128"/>
                <a:cs typeface="MS PGothic" pitchFamily="34" charset="-128"/>
              </a:defRPr>
            </a:lvl1pPr>
          </a:lstStyle>
          <a:p>
            <a:pPr>
              <a:defRPr/>
            </a:pPr>
            <a:endParaRPr lang="en-US" dirty="0">
              <a:solidFill>
                <a:prstClr val="black">
                  <a:tint val="75000"/>
                </a:prstClr>
              </a:solidFill>
            </a:endParaRPr>
          </a:p>
        </p:txBody>
      </p:sp>
      <p:sp>
        <p:nvSpPr>
          <p:cNvPr id="9" name="Footer Placeholder 5"/>
          <p:cNvSpPr>
            <a:spLocks noGrp="1"/>
          </p:cNvSpPr>
          <p:nvPr>
            <p:ph type="ftr" sz="quarter" idx="11"/>
          </p:nvPr>
        </p:nvSpPr>
        <p:spPr/>
        <p:txBody>
          <a:bodyPr/>
          <a:lstStyle>
            <a:lvl1pPr defTabSz="914400">
              <a:defRPr>
                <a:solidFill>
                  <a:prstClr val="black">
                    <a:tint val="75000"/>
                  </a:prstClr>
                </a:solidFill>
              </a:defRPr>
            </a:lvl1pPr>
          </a:lstStyle>
          <a:p>
            <a:pPr>
              <a:defRPr/>
            </a:pPr>
            <a:endParaRPr lang="en-US" dirty="0"/>
          </a:p>
        </p:txBody>
      </p:sp>
      <p:sp>
        <p:nvSpPr>
          <p:cNvPr id="10" name="Slide Number Placeholder 6"/>
          <p:cNvSpPr>
            <a:spLocks noGrp="1"/>
          </p:cNvSpPr>
          <p:nvPr>
            <p:ph type="sldNum" sz="quarter" idx="12"/>
          </p:nvPr>
        </p:nvSpPr>
        <p:spPr/>
        <p:txBody>
          <a:bodyPr/>
          <a:lstStyle>
            <a:lvl1pPr defTabSz="914400">
              <a:defRPr/>
            </a:lvl1pPr>
          </a:lstStyle>
          <a:p>
            <a:pPr>
              <a:defRPr/>
            </a:pPr>
            <a:fld id="{D7BE0F3C-0DA2-4AC1-89B0-FAD1D90B1AB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070022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
        <p:nvSpPr>
          <p:cNvPr id="7" name="Rectangle 6"/>
          <p:cNvSpPr/>
          <p:nvPr/>
        </p:nvSpPr>
        <p:spPr>
          <a:xfrm>
            <a:off x="0" y="915988"/>
            <a:ext cx="9144000" cy="825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sp>
        <p:nvSpPr>
          <p:cNvPr id="8" name="Rectangle 7"/>
          <p:cNvSpPr/>
          <p:nvPr/>
        </p:nvSpPr>
        <p:spPr>
          <a:xfrm flipV="1">
            <a:off x="0" y="995363"/>
            <a:ext cx="9144000" cy="460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9" name="Picture 8" descr="AgMIPlogoSlice_0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25400"/>
            <a:ext cx="3124201"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p:cNvSpPr>
            <a:spLocks noGrp="1"/>
          </p:cNvSpPr>
          <p:nvPr>
            <p:ph type="ctrTitle"/>
          </p:nvPr>
        </p:nvSpPr>
        <p:spPr>
          <a:xfrm>
            <a:off x="3755027" y="186128"/>
            <a:ext cx="5213805" cy="591231"/>
          </a:xfrm>
        </p:spPr>
        <p:txBody>
          <a:bodyPr>
            <a:noAutofit/>
          </a:bodyPr>
          <a:lstStyle>
            <a:lvl1pPr algn="r">
              <a:defRPr sz="2800"/>
            </a:lvl1pPr>
          </a:lstStyle>
          <a:p>
            <a:r>
              <a:rPr lang="en-US"/>
              <a:t>Click to edit Master title style</a:t>
            </a:r>
          </a:p>
        </p:txBody>
      </p:sp>
      <p:sp>
        <p:nvSpPr>
          <p:cNvPr id="10" name="Date Placeholder 6"/>
          <p:cNvSpPr>
            <a:spLocks noGrp="1"/>
          </p:cNvSpPr>
          <p:nvPr>
            <p:ph type="dt" sz="half" idx="10"/>
          </p:nvPr>
        </p:nvSpPr>
        <p:spPr/>
        <p:txBody>
          <a:bodyPr/>
          <a:lstStyle>
            <a:lvl1pPr defTabSz="914400" fontAlgn="base">
              <a:spcBef>
                <a:spcPct val="0"/>
              </a:spcBef>
              <a:spcAft>
                <a:spcPct val="0"/>
              </a:spcAft>
              <a:defRPr>
                <a:ea typeface="MS PGothic" pitchFamily="34" charset="-128"/>
                <a:cs typeface="MS PGothic" pitchFamily="34" charset="-128"/>
              </a:defRPr>
            </a:lvl1pPr>
          </a:lstStyle>
          <a:p>
            <a:pPr>
              <a:defRPr/>
            </a:pPr>
            <a:endParaRPr lang="en-US" dirty="0">
              <a:solidFill>
                <a:prstClr val="black">
                  <a:tint val="75000"/>
                </a:prstClr>
              </a:solidFill>
            </a:endParaRPr>
          </a:p>
        </p:txBody>
      </p:sp>
      <p:sp>
        <p:nvSpPr>
          <p:cNvPr id="11" name="Footer Placeholder 7"/>
          <p:cNvSpPr>
            <a:spLocks noGrp="1"/>
          </p:cNvSpPr>
          <p:nvPr>
            <p:ph type="ftr" sz="quarter" idx="11"/>
          </p:nvPr>
        </p:nvSpPr>
        <p:spPr/>
        <p:txBody>
          <a:bodyPr/>
          <a:lstStyle>
            <a:lvl1pPr defTabSz="914400">
              <a:defRPr>
                <a:solidFill>
                  <a:prstClr val="black">
                    <a:tint val="75000"/>
                  </a:prstClr>
                </a:solidFill>
              </a:defRPr>
            </a:lvl1pPr>
          </a:lstStyle>
          <a:p>
            <a:pPr>
              <a:defRPr/>
            </a:pPr>
            <a:endParaRPr lang="en-US" dirty="0"/>
          </a:p>
        </p:txBody>
      </p:sp>
      <p:sp>
        <p:nvSpPr>
          <p:cNvPr id="12" name="Slide Number Placeholder 8"/>
          <p:cNvSpPr>
            <a:spLocks noGrp="1"/>
          </p:cNvSpPr>
          <p:nvPr>
            <p:ph type="sldNum" sz="quarter" idx="12"/>
          </p:nvPr>
        </p:nvSpPr>
        <p:spPr/>
        <p:txBody>
          <a:bodyPr/>
          <a:lstStyle>
            <a:lvl1pPr defTabSz="914400">
              <a:defRPr/>
            </a:lvl1pPr>
          </a:lstStyle>
          <a:p>
            <a:pPr>
              <a:defRPr/>
            </a:pPr>
            <a:fld id="{5DD6A817-3E5B-40AA-A5AE-D9C159B883D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036146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
        <p:nvSpPr>
          <p:cNvPr id="5" name="Rectangle 4"/>
          <p:cNvSpPr/>
          <p:nvPr/>
        </p:nvSpPr>
        <p:spPr>
          <a:xfrm flipV="1">
            <a:off x="0" y="995363"/>
            <a:ext cx="9144000" cy="460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sp>
        <p:nvSpPr>
          <p:cNvPr id="6" name="Rectangle 5"/>
          <p:cNvSpPr/>
          <p:nvPr/>
        </p:nvSpPr>
        <p:spPr>
          <a:xfrm>
            <a:off x="0" y="915988"/>
            <a:ext cx="9144000" cy="8255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7" name="Picture 8" descr="AgMIPlogoSlice_0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25400"/>
            <a:ext cx="3124201"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userDrawn="1"/>
        </p:nvSpPr>
        <p:spPr>
          <a:xfrm>
            <a:off x="3754438" y="185738"/>
            <a:ext cx="5214937" cy="592137"/>
          </a:xfrm>
          <a:prstGeom prst="rect">
            <a:avLst/>
          </a:prstGeom>
        </p:spPr>
        <p:txBody>
          <a:bodyPr anchor="ctr"/>
          <a:lstStyle>
            <a:lvl1pPr algn="r" defTabSz="457200" rtl="0" eaLnBrk="1" latinLnBrk="0" hangingPunct="1">
              <a:spcBef>
                <a:spcPct val="0"/>
              </a:spcBef>
              <a:buNone/>
              <a:defRPr sz="2800" kern="1200">
                <a:solidFill>
                  <a:schemeClr val="tx1"/>
                </a:solidFill>
                <a:latin typeface="+mj-lt"/>
                <a:ea typeface="+mj-ea"/>
                <a:cs typeface="+mj-cs"/>
              </a:defRPr>
            </a:lvl1pPr>
          </a:lstStyle>
          <a:p>
            <a:pPr>
              <a:defRPr/>
            </a:pPr>
            <a:r>
              <a:rPr lang="en-US" dirty="0">
                <a:solidFill>
                  <a:srgbClr val="1E9B43"/>
                </a:solidFill>
              </a:rPr>
              <a:t>Click to edit Master title style</a:t>
            </a:r>
          </a:p>
        </p:txBody>
      </p:sp>
      <p:sp>
        <p:nvSpPr>
          <p:cNvPr id="3" name="Picture Placeholder 2"/>
          <p:cNvSpPr>
            <a:spLocks noGrp="1"/>
          </p:cNvSpPr>
          <p:nvPr>
            <p:ph type="pic" idx="1"/>
          </p:nvPr>
        </p:nvSpPr>
        <p:spPr>
          <a:xfrm>
            <a:off x="1792288" y="1315357"/>
            <a:ext cx="5486400" cy="341221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1792288" y="5049825"/>
            <a:ext cx="5486400" cy="804862"/>
          </a:xfrm>
        </p:spPr>
        <p:txBody>
          <a:bodyPr/>
          <a:lstStyle>
            <a:lvl1pPr marL="0" indent="0">
              <a:buNone/>
              <a:defRPr sz="14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Date Placeholder 4"/>
          <p:cNvSpPr>
            <a:spLocks noGrp="1"/>
          </p:cNvSpPr>
          <p:nvPr>
            <p:ph type="dt" sz="half" idx="10"/>
          </p:nvPr>
        </p:nvSpPr>
        <p:spPr/>
        <p:txBody>
          <a:bodyPr/>
          <a:lstStyle>
            <a:lvl1pPr defTabSz="914400" fontAlgn="base">
              <a:spcBef>
                <a:spcPct val="0"/>
              </a:spcBef>
              <a:spcAft>
                <a:spcPct val="0"/>
              </a:spcAft>
              <a:defRPr>
                <a:ea typeface="MS PGothic" pitchFamily="34" charset="-128"/>
                <a:cs typeface="MS PGothic" pitchFamily="34" charset="-128"/>
              </a:defRPr>
            </a:lvl1pPr>
          </a:lstStyle>
          <a:p>
            <a:pPr>
              <a:defRPr/>
            </a:pPr>
            <a:endParaRPr lang="en-US" dirty="0">
              <a:solidFill>
                <a:prstClr val="black">
                  <a:tint val="75000"/>
                </a:prstClr>
              </a:solidFill>
            </a:endParaRPr>
          </a:p>
        </p:txBody>
      </p:sp>
      <p:sp>
        <p:nvSpPr>
          <p:cNvPr id="10" name="Footer Placeholder 5"/>
          <p:cNvSpPr>
            <a:spLocks noGrp="1"/>
          </p:cNvSpPr>
          <p:nvPr>
            <p:ph type="ftr" sz="quarter" idx="11"/>
          </p:nvPr>
        </p:nvSpPr>
        <p:spPr/>
        <p:txBody>
          <a:bodyPr/>
          <a:lstStyle>
            <a:lvl1pPr defTabSz="914400">
              <a:defRPr>
                <a:solidFill>
                  <a:prstClr val="black">
                    <a:tint val="75000"/>
                  </a:prstClr>
                </a:solidFill>
              </a:defRPr>
            </a:lvl1pPr>
          </a:lstStyle>
          <a:p>
            <a:pPr>
              <a:defRPr/>
            </a:pPr>
            <a:endParaRPr lang="en-US" dirty="0"/>
          </a:p>
        </p:txBody>
      </p:sp>
      <p:sp>
        <p:nvSpPr>
          <p:cNvPr id="11" name="Slide Number Placeholder 6"/>
          <p:cNvSpPr>
            <a:spLocks noGrp="1"/>
          </p:cNvSpPr>
          <p:nvPr>
            <p:ph type="sldNum" sz="quarter" idx="12"/>
          </p:nvPr>
        </p:nvSpPr>
        <p:spPr/>
        <p:txBody>
          <a:bodyPr/>
          <a:lstStyle>
            <a:lvl1pPr defTabSz="914400">
              <a:defRPr/>
            </a:lvl1pPr>
          </a:lstStyle>
          <a:p>
            <a:pPr>
              <a:defRPr/>
            </a:pPr>
            <a:fld id="{D06356CB-FDFA-40E7-BF5A-AACD985633B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653687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319587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632258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3578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05773C-4830-44B1-8F23-CCCFC8CB4093}" type="datetime1">
              <a:rPr lang="en-US" smtClean="0">
                <a:solidFill>
                  <a:prstClr val="black">
                    <a:tint val="75000"/>
                  </a:prstClr>
                </a:solidFill>
              </a:rPr>
              <a:pPr/>
              <a:t>9/26/2017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98206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776030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298990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248201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438538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872794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2823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096084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772056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468000" y="1398488"/>
            <a:ext cx="8229600" cy="4406776"/>
          </a:xfrm>
        </p:spPr>
        <p:txBody>
          <a:bodyPr lIns="0" tIns="0" rIns="0" bIns="0"/>
          <a:lstStyle>
            <a:lvl1pPr marL="360000" indent="-360000">
              <a:lnSpc>
                <a:spcPts val="3600"/>
              </a:lnSpc>
              <a:spcBef>
                <a:spcPts val="0"/>
              </a:spcBef>
              <a:buClr>
                <a:srgbClr val="EDC500"/>
              </a:buClr>
              <a:defRPr sz="2800" baseline="0">
                <a:solidFill>
                  <a:srgbClr val="602C14"/>
                </a:solidFill>
              </a:defRPr>
            </a:lvl1pPr>
            <a:lvl2pPr marL="720000" indent="-360000">
              <a:lnSpc>
                <a:spcPts val="3600"/>
              </a:lnSpc>
              <a:spcBef>
                <a:spcPts val="0"/>
              </a:spcBef>
              <a:buClr>
                <a:srgbClr val="602C14"/>
              </a:buClr>
              <a:buFont typeface="Arial" pitchFamily="34" charset="0"/>
              <a:buChar char="−"/>
              <a:defRPr sz="2100" baseline="0">
                <a:solidFill>
                  <a:srgbClr val="602C14"/>
                </a:solidFill>
              </a:defRPr>
            </a:lvl2pPr>
          </a:lstStyle>
          <a:p>
            <a:pPr lvl="0"/>
            <a:r>
              <a:rPr lang="nl-NL" dirty="0"/>
              <a:t>Line 1</a:t>
            </a:r>
          </a:p>
          <a:p>
            <a:pPr lvl="1"/>
            <a:r>
              <a:rPr lang="nl-NL" dirty="0"/>
              <a:t>Level 2</a:t>
            </a:r>
          </a:p>
          <a:p>
            <a:pPr lvl="0"/>
            <a:r>
              <a:rPr lang="nl-NL" dirty="0"/>
              <a:t>Line 1</a:t>
            </a:r>
          </a:p>
          <a:p>
            <a:pPr lvl="1"/>
            <a:r>
              <a:rPr lang="nl-NL" dirty="0"/>
              <a:t>Level 2</a:t>
            </a:r>
          </a:p>
          <a:p>
            <a:pPr lvl="1"/>
            <a:r>
              <a:rPr lang="nl-NL" dirty="0"/>
              <a:t>Level 2</a:t>
            </a:r>
          </a:p>
          <a:p>
            <a:pPr lvl="0"/>
            <a:r>
              <a:rPr lang="nl-NL" dirty="0"/>
              <a:t>Line 1</a:t>
            </a:r>
          </a:p>
          <a:p>
            <a:pPr lvl="0"/>
            <a:r>
              <a:rPr lang="nl-NL" dirty="0"/>
              <a:t>Line 1</a:t>
            </a:r>
          </a:p>
          <a:p>
            <a:pPr lvl="0"/>
            <a:r>
              <a:rPr lang="nl-NL" dirty="0"/>
              <a:t>Line 1</a:t>
            </a:r>
          </a:p>
          <a:p>
            <a:pPr lvl="1"/>
            <a:r>
              <a:rPr lang="nl-NL" dirty="0"/>
              <a:t>Level 2</a:t>
            </a:r>
          </a:p>
        </p:txBody>
      </p:sp>
      <p:sp>
        <p:nvSpPr>
          <p:cNvPr id="9" name="Titel 8"/>
          <p:cNvSpPr>
            <a:spLocks noGrp="1"/>
          </p:cNvSpPr>
          <p:nvPr>
            <p:ph type="title" hasCustomPrompt="1"/>
          </p:nvPr>
        </p:nvSpPr>
        <p:spPr>
          <a:xfrm>
            <a:off x="468000" y="360934"/>
            <a:ext cx="8229600" cy="634082"/>
          </a:xfrm>
        </p:spPr>
        <p:txBody>
          <a:bodyPr lIns="0" tIns="0" rIns="0" bIns="0" anchor="t" anchorCtr="0">
            <a:normAutofit/>
          </a:bodyPr>
          <a:lstStyle>
            <a:lvl1pPr algn="l">
              <a:defRPr sz="3200" baseline="0">
                <a:solidFill>
                  <a:schemeClr val="bg1"/>
                </a:solidFill>
              </a:defRPr>
            </a:lvl1pPr>
          </a:lstStyle>
          <a:p>
            <a:r>
              <a:rPr lang="nl-NL" dirty="0" err="1"/>
              <a:t>Text</a:t>
            </a:r>
            <a:r>
              <a:rPr lang="nl-NL" dirty="0"/>
              <a:t> slide</a:t>
            </a:r>
            <a:endParaRPr lang="en-GB" dirty="0"/>
          </a:p>
        </p:txBody>
      </p:sp>
    </p:spTree>
    <p:extLst>
      <p:ext uri="{BB962C8B-B14F-4D97-AF65-F5344CB8AC3E}">
        <p14:creationId xmlns:p14="http://schemas.microsoft.com/office/powerpoint/2010/main" val="33880514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Start-Company">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713227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F5B8A0-99B6-4381-9D2C-95BB34976A3D}" type="datetime1">
              <a:rPr lang="en-US" smtClean="0">
                <a:solidFill>
                  <a:prstClr val="black">
                    <a:tint val="75000"/>
                  </a:prstClr>
                </a:solidFill>
              </a:rPr>
              <a:pPr/>
              <a:t>9/26/2017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4898521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71485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36042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179387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30825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91250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523530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1841435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1715308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289376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20439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269BF5F-DD2D-43A1-9DCF-BDA791634975}" type="datetime1">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0877220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416816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588798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9B042C-3BCB-440A-A00C-6C44C10140D1}" type="datetime1">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583825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21871E-B401-403A-A69F-8A1C9690F4FB}" type="datetime1">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7226265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B4D311-D2A9-4C7B-B8B4-9B4004DF63DF}" type="datetime1">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276695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94A668-5B6D-4987-9028-24989CA55FE7}" type="datetime1">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89540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CF86E87-6549-40E1-9E23-05DD01AE83A5}" type="datetime1">
              <a:rPr lang="en-US" smtClean="0">
                <a:solidFill>
                  <a:prstClr val="black">
                    <a:tint val="75000"/>
                  </a:prstClr>
                </a:solidFill>
              </a:rPr>
              <a:pPr/>
              <a:t>9/26/2017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9657229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05773C-4830-44B1-8F23-CCCFC8CB4093}" type="datetime1">
              <a:rPr lang="en-US" smtClean="0">
                <a:solidFill>
                  <a:prstClr val="black">
                    <a:tint val="75000"/>
                  </a:prstClr>
                </a:solidFill>
              </a:rPr>
              <a:pPr/>
              <a:t>9/26/2017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259846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F5B8A0-99B6-4381-9D2C-95BB34976A3D}" type="datetime1">
              <a:rPr lang="en-US" smtClean="0">
                <a:solidFill>
                  <a:prstClr val="black">
                    <a:tint val="75000"/>
                  </a:prstClr>
                </a:solidFill>
              </a:rPr>
              <a:pPr/>
              <a:t>9/26/2017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3867792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269BF5F-DD2D-43A1-9DCF-BDA791634975}" type="datetime1">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11336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742C511-CEC0-412D-B635-65689B0BB54A}" type="datetime1">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0480630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742C511-CEC0-412D-B635-65689B0BB54A}" type="datetime1">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993808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BF3107-909B-4987-8717-4F9C84B1EE64}" type="datetime1">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2245190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9D9FE5-EA2D-4E28-9918-CAD2BACEC05C}" type="datetime1">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5240068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chartAndTx">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327025"/>
            <a:ext cx="8305800" cy="641350"/>
          </a:xfrm>
        </p:spPr>
        <p:txBody>
          <a:bodyPr/>
          <a:lstStyle/>
          <a:p>
            <a:r>
              <a:rPr lang="en-US"/>
              <a:t>Click to edit Master title style</a:t>
            </a:r>
          </a:p>
        </p:txBody>
      </p:sp>
      <p:sp>
        <p:nvSpPr>
          <p:cNvPr id="3" name="Chart Placeholder 2"/>
          <p:cNvSpPr>
            <a:spLocks noGrp="1"/>
          </p:cNvSpPr>
          <p:nvPr>
            <p:ph type="chart" sz="half" idx="1"/>
          </p:nvPr>
        </p:nvSpPr>
        <p:spPr>
          <a:xfrm>
            <a:off x="304800" y="1219200"/>
            <a:ext cx="4648200" cy="4876800"/>
          </a:xfrm>
        </p:spPr>
        <p:txBody>
          <a:bodyPr/>
          <a:lstStyle/>
          <a:p>
            <a:r>
              <a:rPr lang="en-US" dirty="0"/>
              <a:t>Click icon to add chart</a:t>
            </a:r>
          </a:p>
        </p:txBody>
      </p:sp>
      <p:sp>
        <p:nvSpPr>
          <p:cNvPr id="4" name="Text Placeholder 3"/>
          <p:cNvSpPr>
            <a:spLocks noGrp="1"/>
          </p:cNvSpPr>
          <p:nvPr>
            <p:ph type="body" sz="half" idx="2"/>
          </p:nvPr>
        </p:nvSpPr>
        <p:spPr>
          <a:xfrm>
            <a:off x="5105400" y="1219200"/>
            <a:ext cx="3505200" cy="4876800"/>
          </a:xfrm>
        </p:spPr>
        <p:txBody>
          <a:bodyPr/>
          <a:lstStyle>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p:cNvSpPr>
            <a:spLocks noGrp="1"/>
          </p:cNvSpPr>
          <p:nvPr>
            <p:ph type="sldNum" sz="quarter" idx="11"/>
          </p:nvPr>
        </p:nvSpPr>
        <p:spPr/>
        <p:txBody>
          <a:bodyPr/>
          <a:lstStyle/>
          <a:p>
            <a:fld id="{379936E7-3DF7-4A44-BD4D-1975B4F3921B}" type="slidenum">
              <a:rPr lang="en-US" smtClean="0">
                <a:solidFill>
                  <a:srgbClr val="0055A4">
                    <a:tint val="75000"/>
                  </a:srgbClr>
                </a:solidFill>
              </a:rPr>
              <a:pPr/>
              <a:t>‹#›</a:t>
            </a:fld>
            <a:endParaRPr lang="en-US" dirty="0">
              <a:solidFill>
                <a:srgbClr val="0055A4">
                  <a:tint val="75000"/>
                </a:srgbClr>
              </a:solidFill>
            </a:endParaRPr>
          </a:p>
        </p:txBody>
      </p:sp>
      <p:sp>
        <p:nvSpPr>
          <p:cNvPr id="9" name="Footer Placeholder 8"/>
          <p:cNvSpPr>
            <a:spLocks noGrp="1"/>
          </p:cNvSpPr>
          <p:nvPr>
            <p:ph type="ftr" sz="quarter" idx="12"/>
          </p:nvPr>
        </p:nvSpPr>
        <p:spPr/>
        <p:txBody>
          <a:bodyPr/>
          <a:lstStyle/>
          <a:p>
            <a:endParaRPr lang="en-US" dirty="0">
              <a:solidFill>
                <a:srgbClr val="0055A4">
                  <a:tint val="75000"/>
                </a:srgbClr>
              </a:solidFill>
            </a:endParaRPr>
          </a:p>
        </p:txBody>
      </p:sp>
    </p:spTree>
    <p:extLst>
      <p:ext uri="{BB962C8B-B14F-4D97-AF65-F5344CB8AC3E}">
        <p14:creationId xmlns:p14="http://schemas.microsoft.com/office/powerpoint/2010/main" val="17903495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2810216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44645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7673003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4337518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2515500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86377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theme" Target="../theme/theme10.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11.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5" Type="http://schemas.openxmlformats.org/officeDocument/2006/relationships/slideLayout" Target="../slideLayouts/slideLayout136.xml"/><Relationship Id="rId4" Type="http://schemas.openxmlformats.org/officeDocument/2006/relationships/slideLayout" Target="../slideLayouts/slideLayout13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6.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theme" Target="../theme/theme13.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3.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theme" Target="../theme/theme4.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6.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7.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8.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07.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theme" Target="../theme/theme9.xml"/><Relationship Id="rId5" Type="http://schemas.openxmlformats.org/officeDocument/2006/relationships/slideLayout" Target="../slideLayouts/slideLayout109.xml"/><Relationship Id="rId4"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28915D5-38A2-4E1D-A0F7-A53DC63F6AE6}" type="datetimeFigureOut">
              <a:rPr lang="en-GB" smtClean="0"/>
              <a:t>26/09/2017</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C8CEF30-8EB7-4935-BEFE-2FF986846F07}" type="slidenum">
              <a:rPr lang="en-GB" smtClean="0"/>
              <a:t>‹#›</a:t>
            </a:fld>
            <a:endParaRPr lang="en-GB" dirty="0"/>
          </a:p>
        </p:txBody>
      </p:sp>
    </p:spTree>
    <p:extLst>
      <p:ext uri="{BB962C8B-B14F-4D97-AF65-F5344CB8AC3E}">
        <p14:creationId xmlns:p14="http://schemas.microsoft.com/office/powerpoint/2010/main" val="1978370935"/>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97290407"/>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7441028"/>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endParaRPr lang="en-GB"/>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915D5-38A2-4E1D-A0F7-A53DC63F6AE6}" type="datetimeFigureOut">
              <a:rPr lang="en-GB" smtClean="0">
                <a:solidFill>
                  <a:prstClr val="black">
                    <a:tint val="75000"/>
                  </a:prstClr>
                </a:solidFill>
              </a:rPr>
              <a:pPr/>
              <a:t>26/09/2017</a:t>
            </a:fld>
            <a:endParaRPr lang="en-GB" dirty="0">
              <a:solidFill>
                <a:prstClr val="black">
                  <a:tint val="75000"/>
                </a:prstClr>
              </a:solidFill>
            </a:endParaRPr>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prstClr val="black">
                  <a:tint val="75000"/>
                </a:prstClr>
              </a:solidFill>
            </a:endParaRPr>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CEF30-8EB7-4935-BEFE-2FF986846F07}"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059465791"/>
      </p:ext>
    </p:extLst>
  </p:cSld>
  <p:clrMap bg1="lt1" tx1="dk1" bg2="lt2" tx2="dk2" accent1="accent1" accent2="accent2" accent3="accent3" accent4="accent4" accent5="accent5" accent6="accent6" hlink="hlink" folHlink="folHlink"/>
  <p:sldLayoutIdLst>
    <p:sldLayoutId id="2147483981" r:id="rId1"/>
    <p:sldLayoutId id="2147483982" r:id="rId2"/>
    <p:sldLayoutId id="2147483983" r:id="rId3"/>
    <p:sldLayoutId id="2147483984" r:id="rId4"/>
    <p:sldLayoutId id="2147483985" r:id="rId5"/>
    <p:sldLayoutId id="2147483986" r:id="rId6"/>
    <p:sldLayoutId id="2147483987"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AC7982-7B2E-406A-837B-5485358E1B10}" type="datetimeFigureOut">
              <a:rPr lang="en-US" smtClean="0"/>
              <a:t>9/26/2017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F459A5-D727-4BC1-A5D0-245A6C529344}" type="slidenum">
              <a:rPr lang="en-US" smtClean="0"/>
              <a:t>‹#›</a:t>
            </a:fld>
            <a:endParaRPr lang="en-US"/>
          </a:p>
        </p:txBody>
      </p:sp>
    </p:spTree>
    <p:extLst>
      <p:ext uri="{BB962C8B-B14F-4D97-AF65-F5344CB8AC3E}">
        <p14:creationId xmlns:p14="http://schemas.microsoft.com/office/powerpoint/2010/main" val="153730745"/>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8915D5-38A2-4E1D-A0F7-A53DC63F6AE6}" type="datetimeFigureOut">
              <a:rPr lang="en-GB" smtClean="0"/>
              <a:t>26/09/2017</a:t>
            </a:fld>
            <a:endParaRPr lang="en-GB"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1C8CEF30-8EB7-4935-BEFE-2FF986846F07}" type="slidenum">
              <a:rPr lang="en-GB" smtClean="0"/>
              <a:t>‹#›</a:t>
            </a:fld>
            <a:endParaRPr lang="en-GB" dirty="0"/>
          </a:p>
        </p:txBody>
      </p:sp>
    </p:spTree>
    <p:extLst>
      <p:ext uri="{BB962C8B-B14F-4D97-AF65-F5344CB8AC3E}">
        <p14:creationId xmlns:p14="http://schemas.microsoft.com/office/powerpoint/2010/main" val="71427404"/>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655" r:id="rId17"/>
    <p:sldLayoutId id="2147483794" r:id="rId1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rgbClr val="435D79"/>
                </a:solidFill>
              </a:defRPr>
            </a:lvl1pPr>
          </a:lstStyle>
          <a:p>
            <a:fld id="{4990FBF4-B477-48FF-8766-E89449F5D72E}" type="datetimeFigureOut">
              <a:rPr lang="en-US" smtClean="0"/>
              <a:pPr/>
              <a:t>9/26/2017</a:t>
            </a:fld>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rgbClr val="435D79"/>
                </a:solidFill>
              </a:defRPr>
            </a:lvl1pPr>
          </a:lstStyle>
          <a:p>
            <a:fld id="{E690F16D-DDB2-4478-9C14-107CE5A37253}" type="slidenum">
              <a:rPr lang="en-US" smtClean="0"/>
              <a:pPr/>
              <a:t>‹#›</a:t>
            </a:fld>
            <a:endParaRPr lang="en-US" dirty="0"/>
          </a:p>
        </p:txBody>
      </p:sp>
      <p:sp>
        <p:nvSpPr>
          <p:cNvPr id="10" name="Footer Placeholder 4"/>
          <p:cNvSpPr>
            <a:spLocks noGrp="1"/>
          </p:cNvSpPr>
          <p:nvPr>
            <p:ph type="ftr" sz="quarter" idx="3"/>
          </p:nvPr>
        </p:nvSpPr>
        <p:spPr>
          <a:xfrm>
            <a:off x="3124200" y="6356350"/>
            <a:ext cx="2895600" cy="365125"/>
          </a:xfrm>
          <a:prstGeom prst="rect">
            <a:avLst/>
          </a:prstGeom>
        </p:spPr>
        <p:txBody>
          <a:bodyPr/>
          <a:lstStyle>
            <a:lvl1pPr>
              <a:defRPr>
                <a:solidFill>
                  <a:srgbClr val="435D79"/>
                </a:solidFill>
              </a:defRPr>
            </a:lvl1pPr>
          </a:lstStyle>
          <a:p>
            <a:endParaRPr lang="en-US" dirty="0"/>
          </a:p>
        </p:txBody>
      </p:sp>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2777395"/>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58"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eaLnBrk="0" fontAlgn="base" hangingPunct="0">
              <a:spcBef>
                <a:spcPct val="0"/>
              </a:spcBef>
              <a:spcAft>
                <a:spcPct val="0"/>
              </a:spcAft>
              <a:defRPr/>
            </a:pPr>
            <a:endParaRPr lang="en-US" dirty="0">
              <a:solidFill>
                <a:prstClr val="black">
                  <a:tint val="75000"/>
                </a:prstClr>
              </a:solidFill>
              <a:latin typeface="Arial" panose="020B0604020202020204" pitchFamily="34" charset="0"/>
              <a:ea typeface="MS PGothic" panose="020B0600070205080204" pitchFamily="34" charset="-128"/>
            </a:endParaRPr>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457200" eaLnBrk="0" fontAlgn="base" hangingPunct="0">
              <a:spcBef>
                <a:spcPct val="0"/>
              </a:spcBef>
              <a:spcAft>
                <a:spcPct val="0"/>
              </a:spcAft>
              <a:defRPr/>
            </a:pPr>
            <a:endParaRPr lang="en-US" dirty="0">
              <a:solidFill>
                <a:prstClr val="black">
                  <a:tint val="75000"/>
                </a:prstClr>
              </a:solidFill>
              <a:latin typeface="Arial" panose="020B0604020202020204" pitchFamily="34" charset="0"/>
              <a:ea typeface="MS PGothic" panose="020B0600070205080204" pitchFamily="34" charset="-128"/>
            </a:endParaRP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eaLnBrk="0" fontAlgn="base" hangingPunct="0">
              <a:spcBef>
                <a:spcPct val="0"/>
              </a:spcBef>
              <a:spcAft>
                <a:spcPct val="0"/>
              </a:spcAft>
              <a:defRPr/>
            </a:pPr>
            <a:fld id="{6BFD024F-0652-4252-8C65-283E77974402}" type="slidenum">
              <a:rPr lang="en-US" altLang="en-US">
                <a:solidFill>
                  <a:prstClr val="black">
                    <a:tint val="75000"/>
                  </a:prstClr>
                </a:solidFill>
                <a:latin typeface="Arial" panose="020B0604020202020204" pitchFamily="34" charset="0"/>
                <a:ea typeface="MS PGothic" panose="020B0600070205080204" pitchFamily="34" charset="-128"/>
              </a:rPr>
              <a:pPr defTabSz="457200" eaLnBrk="0" fontAlgn="base" hangingPunct="0">
                <a:spcBef>
                  <a:spcPct val="0"/>
                </a:spcBef>
                <a:spcAft>
                  <a:spcPct val="0"/>
                </a:spcAft>
                <a:defRPr/>
              </a:pPr>
              <a:t>‹#›</a:t>
            </a:fld>
            <a:endParaRPr lang="en-US" altLang="en-US" dirty="0">
              <a:solidFill>
                <a:prstClr val="black">
                  <a:tint val="75000"/>
                </a:prstClr>
              </a:solidFill>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460401299"/>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81" r:id="rId17"/>
    <p:sldLayoutId id="2147483882" r:id="rId18"/>
    <p:sldLayoutId id="2147483883" r:id="rId19"/>
    <p:sldLayoutId id="2147483884" r:id="rId20"/>
    <p:sldLayoutId id="2147483885" r:id="rId21"/>
    <p:sldLayoutId id="2147483886" r:id="rId22"/>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37939040"/>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88" r:id="rId12"/>
    <p:sldLayoutId id="2147483989" r:id="rId13"/>
    <p:sldLayoutId id="2147483990"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70916534"/>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A1E5C4B-004D-408F-A60C-835965758A88}" type="datetime1">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6F4BD74-0DD2-4FBB-B79D-F4FBDC2C921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44922725"/>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 id="2147483937" r:id="rId12"/>
  </p:sldLayoutIdLst>
  <p:hf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10D2F48-CE7D-4E90-A944-962B8082647C}" type="datetimeFigureOut">
              <a:rPr lang="en-US" smtClean="0">
                <a:solidFill>
                  <a:prstClr val="black">
                    <a:tint val="75000"/>
                  </a:prstClr>
                </a:solidFill>
              </a:rPr>
              <a:pPr/>
              <a:t>9/26/2017</a:t>
            </a:fld>
            <a:endParaRPr lang="en-US"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10DAA1-A36C-4D54-99A1-63D84667FBE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9508640"/>
      </p:ext>
    </p:extLst>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rgbClr val="435D79"/>
                </a:solidFill>
              </a:defRPr>
            </a:lvl1pPr>
          </a:lstStyle>
          <a:p>
            <a:fld id="{08211CBA-5DB9-429B-8B3E-12331F4F1196}" type="datetimeFigureOut">
              <a:rPr lang="en-US" smtClean="0"/>
              <a:pPr/>
              <a:t>9/26/2017</a:t>
            </a:fld>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rgbClr val="435D79"/>
                </a:solidFill>
              </a:defRPr>
            </a:lvl1pPr>
          </a:lstStyle>
          <a:p>
            <a:fld id="{996A4E87-AC6F-40F4-ABB3-7BADD60952C2}" type="slidenum">
              <a:rPr lang="en-US" smtClean="0"/>
              <a:pPr/>
              <a:t>‹#›</a:t>
            </a:fld>
            <a:endParaRPr lang="en-US" dirty="0"/>
          </a:p>
        </p:txBody>
      </p:sp>
      <p:sp>
        <p:nvSpPr>
          <p:cNvPr id="10" name="Footer Placeholder 4"/>
          <p:cNvSpPr>
            <a:spLocks noGrp="1"/>
          </p:cNvSpPr>
          <p:nvPr>
            <p:ph type="ftr" sz="quarter" idx="3"/>
          </p:nvPr>
        </p:nvSpPr>
        <p:spPr>
          <a:xfrm>
            <a:off x="3124200" y="6356352"/>
            <a:ext cx="2895600" cy="365125"/>
          </a:xfrm>
          <a:prstGeom prst="rect">
            <a:avLst/>
          </a:prstGeom>
        </p:spPr>
        <p:txBody>
          <a:bodyPr/>
          <a:lstStyle>
            <a:lvl1pPr>
              <a:defRPr>
                <a:solidFill>
                  <a:srgbClr val="435D79"/>
                </a:solidFill>
              </a:defRPr>
            </a:lvl1pPr>
          </a:lstStyle>
          <a:p>
            <a:endParaRPr lang="en-US" dirty="0"/>
          </a:p>
        </p:txBody>
      </p:sp>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5762368"/>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3.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83.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6.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06.xml"/><Relationship Id="rId4" Type="http://schemas.openxmlformats.org/officeDocument/2006/relationships/image" Target="../media/image32.w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6.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0.xml"/><Relationship Id="rId1" Type="http://schemas.openxmlformats.org/officeDocument/2006/relationships/slideLayout" Target="../slideLayouts/slideLayout111.xml"/></Relationships>
</file>

<file path=ppt/slides/_rels/slide2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1.xml"/><Relationship Id="rId1" Type="http://schemas.openxmlformats.org/officeDocument/2006/relationships/slideLayout" Target="../slideLayouts/slideLayout1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58.xml"/></Relationships>
</file>

<file path=ppt/slides/_rels/slide3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4.xml"/><Relationship Id="rId1" Type="http://schemas.openxmlformats.org/officeDocument/2006/relationships/slideLayout" Target="../slideLayouts/slideLayout58.xml"/></Relationships>
</file>

<file path=ppt/slides/_rels/slide3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58.xml"/></Relationships>
</file>

<file path=ppt/slides/_rels/slide39.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3.xml"/></Relationships>
</file>

<file path=ppt/slides/_rels/slide40.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58.xml"/></Relationships>
</file>

<file path=ppt/slides/_rels/slide41.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58.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7.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8.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58.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8.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58.xml"/><Relationship Id="rId4" Type="http://schemas.openxmlformats.org/officeDocument/2006/relationships/image" Target="../media/image47.jpeg"/></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40.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40.xml"/></Relationships>
</file>

<file path=ppt/slides/_rels/slide49.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jpeg"/><Relationship Id="rId1" Type="http://schemas.openxmlformats.org/officeDocument/2006/relationships/slideLayout" Target="../slideLayouts/slideLayout140.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63.xml"/><Relationship Id="rId1" Type="http://schemas.openxmlformats.org/officeDocument/2006/relationships/vmlDrawing" Target="../drawings/vmlDrawing1.v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3.xml"/></Relationships>
</file>

<file path=ppt/slides/_rels/slide60.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chart" Target="../charts/chart4.xml"/><Relationship Id="rId1" Type="http://schemas.openxmlformats.org/officeDocument/2006/relationships/slideLayout" Target="../slideLayouts/slideLayout31.xml"/></Relationships>
</file>

<file path=ppt/slides/_rels/slide6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54.gif"/><Relationship Id="rId1" Type="http://schemas.openxmlformats.org/officeDocument/2006/relationships/slideLayout" Target="../slideLayouts/slideLayout3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2.xml"/></Relationships>
</file>

<file path=ppt/slides/_rels/slide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63.xml"/><Relationship Id="rId5" Type="http://schemas.openxmlformats.org/officeDocument/2006/relationships/image" Target="../media/image17.emf"/><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568442" y="1196752"/>
            <a:ext cx="8280920" cy="1938992"/>
          </a:xfrm>
          <a:prstGeom prst="rect">
            <a:avLst/>
          </a:prstGeom>
          <a:noFill/>
        </p:spPr>
        <p:txBody>
          <a:bodyPr wrap="square" rtlCol="0">
            <a:spAutoFit/>
          </a:bodyPr>
          <a:lstStyle/>
          <a:p>
            <a:pPr algn="ctr"/>
            <a:r>
              <a:rPr lang="es-ES_tradnl" sz="4000" b="1" dirty="0">
                <a:solidFill>
                  <a:schemeClr val="bg1"/>
                </a:solidFill>
                <a:latin typeface="Open Sans"/>
              </a:rPr>
              <a:t>Los Nuevos Retos y las Perspectivas de la </a:t>
            </a:r>
            <a:r>
              <a:rPr lang="es-AR" sz="4000" b="1" dirty="0">
                <a:solidFill>
                  <a:schemeClr val="bg1"/>
                </a:solidFill>
                <a:latin typeface="Open Sans"/>
              </a:rPr>
              <a:t>Situación del Mercado Internacional de Granos</a:t>
            </a:r>
            <a:endParaRPr lang="en-US" sz="4000" b="1" dirty="0">
              <a:solidFill>
                <a:schemeClr val="bg1"/>
              </a:solidFill>
              <a:latin typeface="Open Sans"/>
            </a:endParaRPr>
          </a:p>
        </p:txBody>
      </p:sp>
      <p:sp>
        <p:nvSpPr>
          <p:cNvPr id="5" name="TextBox 4"/>
          <p:cNvSpPr txBox="1"/>
          <p:nvPr/>
        </p:nvSpPr>
        <p:spPr>
          <a:xfrm>
            <a:off x="1461429" y="3903439"/>
            <a:ext cx="6494947" cy="830997"/>
          </a:xfrm>
          <a:prstGeom prst="rect">
            <a:avLst/>
          </a:prstGeom>
          <a:noFill/>
        </p:spPr>
        <p:txBody>
          <a:bodyPr wrap="square" rtlCol="0">
            <a:spAutoFit/>
          </a:bodyPr>
          <a:lstStyle/>
          <a:p>
            <a:pPr algn="ctr"/>
            <a:r>
              <a:rPr lang="id-ID" sz="2400" dirty="0">
                <a:solidFill>
                  <a:schemeClr val="bg1"/>
                </a:solidFill>
                <a:latin typeface="Open Sans"/>
              </a:rPr>
              <a:t>Maximo Torero</a:t>
            </a:r>
            <a:r>
              <a:rPr lang="en-US" sz="2400" dirty="0">
                <a:solidFill>
                  <a:schemeClr val="bg1"/>
                </a:solidFill>
                <a:latin typeface="Open Sans"/>
              </a:rPr>
              <a:t> </a:t>
            </a:r>
          </a:p>
          <a:p>
            <a:pPr algn="ctr"/>
            <a:r>
              <a:rPr lang="en-US" sz="2400" dirty="0">
                <a:solidFill>
                  <a:schemeClr val="bg1"/>
                </a:solidFill>
                <a:latin typeface="Open Sans"/>
              </a:rPr>
              <a:t>(</a:t>
            </a:r>
            <a:r>
              <a:rPr lang="id-ID" sz="2400" dirty="0">
                <a:solidFill>
                  <a:schemeClr val="bg1"/>
                </a:solidFill>
                <a:latin typeface="Open Sans"/>
              </a:rPr>
              <a:t>m</a:t>
            </a:r>
            <a:r>
              <a:rPr lang="en-US" sz="2400" dirty="0">
                <a:solidFill>
                  <a:schemeClr val="bg1"/>
                </a:solidFill>
                <a:latin typeface="Open Sans"/>
              </a:rPr>
              <a:t>torero67@gmail.com)</a:t>
            </a:r>
            <a:endParaRPr lang="id-ID" sz="2400" dirty="0">
              <a:solidFill>
                <a:schemeClr val="bg1"/>
              </a:solidFill>
              <a:latin typeface="Open Sans"/>
            </a:endParaRPr>
          </a:p>
        </p:txBody>
      </p:sp>
      <p:sp>
        <p:nvSpPr>
          <p:cNvPr id="6" name="TextBox 5"/>
          <p:cNvSpPr txBox="1"/>
          <p:nvPr/>
        </p:nvSpPr>
        <p:spPr>
          <a:xfrm>
            <a:off x="395536" y="4738290"/>
            <a:ext cx="8267070" cy="1754326"/>
          </a:xfrm>
          <a:prstGeom prst="rect">
            <a:avLst/>
          </a:prstGeom>
          <a:noFill/>
        </p:spPr>
        <p:txBody>
          <a:bodyPr wrap="square" rtlCol="0">
            <a:spAutoFit/>
          </a:bodyPr>
          <a:lstStyle/>
          <a:p>
            <a:pPr algn="ctr"/>
            <a:r>
              <a:rPr lang="es-ES_tradnl" b="1" i="1" dirty="0" err="1">
                <a:solidFill>
                  <a:schemeClr val="bg1"/>
                </a:solidFill>
              </a:rPr>
              <a:t>Disclaimer</a:t>
            </a:r>
            <a:r>
              <a:rPr lang="es-ES_tradnl" b="1" dirty="0">
                <a:solidFill>
                  <a:schemeClr val="bg1"/>
                </a:solidFill>
              </a:rPr>
              <a:t>: </a:t>
            </a:r>
            <a:r>
              <a:rPr lang="es-ES_tradnl" dirty="0">
                <a:solidFill>
                  <a:schemeClr val="bg1"/>
                </a:solidFill>
              </a:rPr>
              <a:t>Esta presentación</a:t>
            </a:r>
            <a:r>
              <a:rPr lang="es-PE" dirty="0">
                <a:solidFill>
                  <a:schemeClr val="bg1"/>
                </a:solidFill>
              </a:rPr>
              <a:t> es a nivel personal y no representa la visión del Banco Mundial ni del Directorio del Banco Mundial</a:t>
            </a:r>
            <a:endParaRPr lang="es-ES_tradnl" dirty="0">
              <a:solidFill>
                <a:schemeClr val="bg1"/>
              </a:solidFill>
            </a:endParaRPr>
          </a:p>
          <a:p>
            <a:pPr algn="ctr"/>
            <a:endParaRPr lang="es-ES_tradnl" dirty="0">
              <a:solidFill>
                <a:schemeClr val="bg1"/>
              </a:solidFill>
            </a:endParaRPr>
          </a:p>
          <a:p>
            <a:pPr algn="ctr"/>
            <a:r>
              <a:rPr lang="es-ES" b="1" dirty="0">
                <a:solidFill>
                  <a:schemeClr val="bg1"/>
                </a:solidFill>
              </a:rPr>
              <a:t>2do Congreso de Perspectivas Agrícolas de la Bolsa de Cereales y la 4ta</a:t>
            </a:r>
          </a:p>
          <a:p>
            <a:pPr algn="ctr"/>
            <a:r>
              <a:rPr lang="es-ES" b="1" dirty="0">
                <a:solidFill>
                  <a:schemeClr val="bg1"/>
                </a:solidFill>
              </a:rPr>
              <a:t>Conferencia Internacional sobre Proyecciones Agroindustriales de la Fundación INAI</a:t>
            </a:r>
            <a:r>
              <a:rPr lang="en-US" b="1" dirty="0">
                <a:solidFill>
                  <a:schemeClr val="bg1"/>
                </a:solidFill>
              </a:rPr>
              <a:t>, </a:t>
            </a:r>
            <a:r>
              <a:rPr lang="es-ES_tradnl" b="1" dirty="0">
                <a:solidFill>
                  <a:schemeClr val="bg1"/>
                </a:solidFill>
              </a:rPr>
              <a:t>Buenos Aires 27 de Setiembre del 2017</a:t>
            </a:r>
          </a:p>
        </p:txBody>
      </p:sp>
    </p:spTree>
    <p:extLst>
      <p:ext uri="{BB962C8B-B14F-4D97-AF65-F5344CB8AC3E}">
        <p14:creationId xmlns:p14="http://schemas.microsoft.com/office/powerpoint/2010/main" val="306159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1050" y="260648"/>
            <a:ext cx="8801100" cy="1384995"/>
          </a:xfrm>
          <a:prstGeom prst="rect">
            <a:avLst/>
          </a:prstGeom>
          <a:noFill/>
        </p:spPr>
        <p:txBody>
          <a:bodyPr wrap="square" rtlCol="0">
            <a:spAutoFit/>
          </a:bodyPr>
          <a:lstStyle/>
          <a:p>
            <a:pPr algn="ctr"/>
            <a:r>
              <a:rPr lang="es-PE" sz="2800" b="1" dirty="0">
                <a:latin typeface="Arial" panose="020B0604020202020204" pitchFamily="34" charset="0"/>
                <a:cs typeface="Arial" panose="020B0604020202020204" pitchFamily="34" charset="0"/>
              </a:rPr>
              <a:t>Tasa global de protección nominal para productos agrícolas y el índice de precios de alimentos de FAO</a:t>
            </a:r>
          </a:p>
        </p:txBody>
      </p:sp>
      <p:pic>
        <p:nvPicPr>
          <p:cNvPr id="12" name="Picture 11"/>
          <p:cNvPicPr>
            <a:picLocks noChangeAspect="1"/>
          </p:cNvPicPr>
          <p:nvPr/>
        </p:nvPicPr>
        <p:blipFill>
          <a:blip r:embed="rId2"/>
          <a:stretch>
            <a:fillRect/>
          </a:stretch>
        </p:blipFill>
        <p:spPr>
          <a:xfrm>
            <a:off x="517087" y="1645981"/>
            <a:ext cx="8209025" cy="4641770"/>
          </a:xfrm>
          <a:prstGeom prst="rect">
            <a:avLst/>
          </a:prstGeom>
        </p:spPr>
      </p:pic>
    </p:spTree>
    <p:extLst>
      <p:ext uri="{BB962C8B-B14F-4D97-AF65-F5344CB8AC3E}">
        <p14:creationId xmlns:p14="http://schemas.microsoft.com/office/powerpoint/2010/main" val="525836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bwMode="auto">
          <a:xfrm>
            <a:off x="609600" y="152400"/>
            <a:ext cx="8153400" cy="744819"/>
          </a:xfrm>
          <a:prstGeom prst="rect">
            <a:avLst/>
          </a:prstGeom>
          <a:noFill/>
          <a:ln w="9525">
            <a:noFill/>
            <a:miter lim="800000"/>
            <a:headEnd/>
            <a:tailEnd/>
          </a:ln>
        </p:spPr>
        <p:txBody>
          <a:bodyPr vert="horz" wrap="square" lIns="91440" tIns="18288" rIns="91440" bIns="18288" numCol="1" rtlCol="0" anchor="ctr" anchorCtr="0" compatLnSpc="1">
            <a:prstTxWarp prst="textNoShape">
              <a:avLst/>
            </a:prstTxWarp>
            <a:noAutofit/>
          </a:bodyPr>
          <a:lstStyle>
            <a:defPPr>
              <a:defRPr lang="nl-NL"/>
            </a:defPPr>
            <a:lvl1pPr>
              <a:lnSpc>
                <a:spcPts val="5600"/>
              </a:lnSpc>
              <a:spcBef>
                <a:spcPct val="0"/>
              </a:spcBef>
              <a:buNone/>
              <a:defRPr sz="2800" b="1">
                <a:solidFill>
                  <a:srgbClr val="000000"/>
                </a:solidFill>
                <a:latin typeface="Arial" pitchFamily="34" charset="0"/>
                <a:ea typeface="+mj-ea"/>
                <a:cs typeface="Arial" pitchFamily="34" charset="0"/>
              </a:defRPr>
            </a:lvl1pPr>
          </a:lstStyle>
          <a:p>
            <a:pPr algn="ctr"/>
            <a:r>
              <a:rPr lang="es-ES_tradnl" dirty="0"/>
              <a:t>Periodos de volatilidad excesiva</a:t>
            </a:r>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solidFill>
                <a:srgbClr val="EEECE1"/>
              </a:solidFill>
              <a:latin typeface="Tahoma"/>
            </a:endParaRPr>
          </a:p>
        </p:txBody>
      </p:sp>
      <p:sp>
        <p:nvSpPr>
          <p:cNvPr id="3" name="Rectangle 3"/>
          <p:cNvSpPr>
            <a:spLocks noChangeArrowheads="1"/>
          </p:cNvSpPr>
          <p:nvPr/>
        </p:nvSpPr>
        <p:spPr bwMode="auto">
          <a:xfrm>
            <a:off x="0" y="50641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solidFill>
                <a:srgbClr val="EEECE1"/>
              </a:solidFill>
              <a:cs typeface="Arial" pitchFamily="34" charset="0"/>
            </a:endParaRPr>
          </a:p>
        </p:txBody>
      </p:sp>
      <p:sp>
        <p:nvSpPr>
          <p:cNvPr id="4" name="Rectangle 3"/>
          <p:cNvSpPr/>
          <p:nvPr/>
        </p:nvSpPr>
        <p:spPr>
          <a:xfrm>
            <a:off x="152400" y="5562600"/>
            <a:ext cx="8839200" cy="1338828"/>
          </a:xfrm>
          <a:prstGeom prst="rect">
            <a:avLst/>
          </a:prstGeom>
        </p:spPr>
        <p:txBody>
          <a:bodyPr wrap="square">
            <a:spAutoFit/>
          </a:bodyPr>
          <a:lstStyle/>
          <a:p>
            <a:r>
              <a:rPr lang="en-GB" sz="900" b="1" dirty="0">
                <a:solidFill>
                  <a:srgbClr val="000000"/>
                </a:solidFill>
                <a:latin typeface="Tahoma"/>
              </a:rPr>
              <a:t>Note:</a:t>
            </a:r>
            <a:r>
              <a:rPr lang="en-GB" sz="900" dirty="0">
                <a:solidFill>
                  <a:srgbClr val="000000"/>
                </a:solidFill>
                <a:latin typeface="Tahoma"/>
              </a:rPr>
              <a:t> This figure shows the results of a model of the dynamic evolution of daily returns based on historical data going back to 1954 (known as the Nonparametric Extreme Quantile (NEXQ) Model). This model is then combined with extreme value theory to estimate higher-order quantiles of the return series, allowing for classification of any particular realized return (that is, effective return in the futures market) as extremely high or not.  </a:t>
            </a:r>
            <a:r>
              <a:rPr lang="en-US" sz="900" dirty="0">
                <a:solidFill>
                  <a:srgbClr val="000000"/>
                </a:solidFill>
                <a:latin typeface="Tahoma"/>
              </a:rPr>
              <a:t> A period of time characterized by extreme price variation (volatility) is a period of time in which we observe a large number of extreme positive returns. An extreme positive return is defined to be a return that exceeds a certain pre-established threshold. This threshold is taken to be a high order (95%) conditional quantile, (i.e. a value of return that is exceeded with low probability: 5 %). </a:t>
            </a:r>
            <a:r>
              <a:rPr lang="en-GB" sz="900" dirty="0">
                <a:solidFill>
                  <a:srgbClr val="000000"/>
                </a:solidFill>
                <a:latin typeface="Tahoma"/>
              </a:rPr>
              <a:t>One or two such returns do not necessarily indicate a period of excessive</a:t>
            </a:r>
            <a:r>
              <a:rPr lang="en-US" sz="900" dirty="0">
                <a:solidFill>
                  <a:srgbClr val="000000"/>
                </a:solidFill>
                <a:latin typeface="Tahoma"/>
              </a:rPr>
              <a:t> volatility. Periods of excessive volatility are identified based a statistical test applied to the number of times the extreme value occurs in a window of consecutive 60 days.</a:t>
            </a:r>
          </a:p>
          <a:p>
            <a:r>
              <a:rPr lang="en-GB" sz="900" b="1" dirty="0">
                <a:solidFill>
                  <a:srgbClr val="000000"/>
                </a:solidFill>
                <a:latin typeface="Tahoma"/>
              </a:rPr>
              <a:t>Source:</a:t>
            </a:r>
            <a:r>
              <a:rPr lang="en-GB" sz="900" dirty="0">
                <a:solidFill>
                  <a:srgbClr val="000000"/>
                </a:solidFill>
                <a:latin typeface="Tahoma"/>
              </a:rPr>
              <a:t> Martins-Filho, Torero, and Yao 2010. See details at http://www.foodsecurityportal.org/soft-wheat-price-volatility-alert-mechanism</a:t>
            </a:r>
            <a:r>
              <a:rPr lang="en-GB" dirty="0">
                <a:solidFill>
                  <a:srgbClr val="EEECE1"/>
                </a:solidFill>
                <a:latin typeface="Tahoma"/>
              </a:rPr>
              <a:t>.</a:t>
            </a:r>
            <a:endParaRPr lang="en-US" dirty="0">
              <a:solidFill>
                <a:srgbClr val="EEECE1"/>
              </a:solidFill>
              <a:latin typeface="Tahoma"/>
            </a:endParaRPr>
          </a:p>
        </p:txBody>
      </p:sp>
      <p:sp>
        <p:nvSpPr>
          <p:cNvPr id="5" name="Rectangle 4"/>
          <p:cNvSpPr/>
          <p:nvPr/>
        </p:nvSpPr>
        <p:spPr>
          <a:xfrm>
            <a:off x="757145" y="5229200"/>
            <a:ext cx="5622533" cy="276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TextBox 20"/>
          <p:cNvSpPr txBox="1"/>
          <p:nvPr/>
        </p:nvSpPr>
        <p:spPr>
          <a:xfrm>
            <a:off x="714820" y="5229200"/>
            <a:ext cx="7494741" cy="276999"/>
          </a:xfrm>
          <a:prstGeom prst="rect">
            <a:avLst/>
          </a:prstGeom>
          <a:solidFill>
            <a:schemeClr val="bg1"/>
          </a:solidFill>
        </p:spPr>
        <p:txBody>
          <a:bodyPr wrap="square" rtlCol="0">
            <a:spAutoFit/>
          </a:bodyPr>
          <a:lstStyle/>
          <a:p>
            <a:r>
              <a:rPr lang="en-US" sz="1200" i="1" dirty="0">
                <a:solidFill>
                  <a:schemeClr val="tx1">
                    <a:lumMod val="65000"/>
                    <a:lumOff val="35000"/>
                  </a:schemeClr>
                </a:solidFill>
              </a:rPr>
              <a:t>Please note Days of Excessive volatility for 2014 are through March 2014</a:t>
            </a:r>
          </a:p>
        </p:txBody>
      </p:sp>
      <p:sp>
        <p:nvSpPr>
          <p:cNvPr id="22" name="Rectangle 21"/>
          <p:cNvSpPr/>
          <p:nvPr/>
        </p:nvSpPr>
        <p:spPr>
          <a:xfrm>
            <a:off x="714820" y="5229200"/>
            <a:ext cx="5622533" cy="276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265948"/>
            <a:ext cx="7047885" cy="4539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4" name="Straight Connector 23"/>
          <p:cNvCxnSpPr/>
          <p:nvPr/>
        </p:nvCxnSpPr>
        <p:spPr>
          <a:xfrm>
            <a:off x="7071077" y="5483171"/>
            <a:ext cx="720080" cy="0"/>
          </a:xfrm>
          <a:prstGeom prst="line">
            <a:avLst/>
          </a:prstGeom>
          <a:ln w="2730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207597" y="5197493"/>
            <a:ext cx="560700" cy="276999"/>
          </a:xfrm>
          <a:prstGeom prst="rect">
            <a:avLst/>
          </a:prstGeom>
          <a:noFill/>
        </p:spPr>
        <p:txBody>
          <a:bodyPr wrap="square" rtlCol="0">
            <a:spAutoFit/>
          </a:bodyPr>
          <a:lstStyle/>
          <a:p>
            <a:r>
              <a:rPr lang="en-US" sz="1200" b="1" dirty="0">
                <a:solidFill>
                  <a:prstClr val="white">
                    <a:lumMod val="50000"/>
                  </a:prstClr>
                </a:solidFill>
              </a:rPr>
              <a:t>2014</a:t>
            </a:r>
          </a:p>
        </p:txBody>
      </p:sp>
      <p:cxnSp>
        <p:nvCxnSpPr>
          <p:cNvPr id="26" name="Straight Connector 25"/>
          <p:cNvCxnSpPr/>
          <p:nvPr/>
        </p:nvCxnSpPr>
        <p:spPr>
          <a:xfrm>
            <a:off x="7561489" y="5488687"/>
            <a:ext cx="1179240" cy="4316"/>
          </a:xfrm>
          <a:prstGeom prst="line">
            <a:avLst/>
          </a:prstGeom>
          <a:ln w="2730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698009" y="5200397"/>
            <a:ext cx="560700" cy="276999"/>
          </a:xfrm>
          <a:prstGeom prst="rect">
            <a:avLst/>
          </a:prstGeom>
          <a:noFill/>
        </p:spPr>
        <p:txBody>
          <a:bodyPr wrap="square" rtlCol="0">
            <a:spAutoFit/>
          </a:bodyPr>
          <a:lstStyle/>
          <a:p>
            <a:r>
              <a:rPr lang="en-US" sz="1200" b="1" dirty="0">
                <a:solidFill>
                  <a:prstClr val="white">
                    <a:lumMod val="50000"/>
                  </a:prstClr>
                </a:solidFill>
              </a:rPr>
              <a:t>2015</a:t>
            </a:r>
          </a:p>
        </p:txBody>
      </p:sp>
      <p:sp>
        <p:nvSpPr>
          <p:cNvPr id="28" name="TextBox 27"/>
          <p:cNvSpPr txBox="1"/>
          <p:nvPr/>
        </p:nvSpPr>
        <p:spPr>
          <a:xfrm>
            <a:off x="8154520" y="5205090"/>
            <a:ext cx="560700" cy="276999"/>
          </a:xfrm>
          <a:prstGeom prst="rect">
            <a:avLst/>
          </a:prstGeom>
          <a:noFill/>
        </p:spPr>
        <p:txBody>
          <a:bodyPr wrap="square" rtlCol="0">
            <a:spAutoFit/>
          </a:bodyPr>
          <a:lstStyle/>
          <a:p>
            <a:r>
              <a:rPr lang="en-US" sz="1200" b="1" dirty="0">
                <a:solidFill>
                  <a:prstClr val="white">
                    <a:lumMod val="50000"/>
                  </a:prstClr>
                </a:solidFill>
              </a:rPr>
              <a:t>2016</a:t>
            </a:r>
          </a:p>
        </p:txBody>
      </p:sp>
      <p:sp>
        <p:nvSpPr>
          <p:cNvPr id="10" name="TextBox 9"/>
          <p:cNvSpPr txBox="1"/>
          <p:nvPr/>
        </p:nvSpPr>
        <p:spPr>
          <a:xfrm>
            <a:off x="6588224" y="2420888"/>
            <a:ext cx="2555776" cy="1754326"/>
          </a:xfrm>
          <a:prstGeom prst="rect">
            <a:avLst/>
          </a:prstGeom>
          <a:noFill/>
        </p:spPr>
        <p:txBody>
          <a:bodyPr wrap="square" rtlCol="0">
            <a:spAutoFit/>
          </a:bodyPr>
          <a:lstStyle/>
          <a:p>
            <a:r>
              <a:rPr lang="es-PE" b="1" dirty="0">
                <a:solidFill>
                  <a:srgbClr val="FF0000"/>
                </a:solidFill>
              </a:rPr>
              <a:t>2017:</a:t>
            </a:r>
          </a:p>
          <a:p>
            <a:r>
              <a:rPr lang="es-PE" dirty="0">
                <a:solidFill>
                  <a:srgbClr val="FF0000"/>
                </a:solidFill>
              </a:rPr>
              <a:t>17 días para trigo duro </a:t>
            </a:r>
            <a:r>
              <a:rPr lang="en-US" dirty="0">
                <a:solidFill>
                  <a:srgbClr val="FF0000"/>
                </a:solidFill>
              </a:rPr>
              <a:t>(Julio)</a:t>
            </a:r>
            <a:endParaRPr lang="es-PE" dirty="0">
              <a:solidFill>
                <a:srgbClr val="FF0000"/>
              </a:solidFill>
            </a:endParaRPr>
          </a:p>
          <a:p>
            <a:r>
              <a:rPr lang="es-PE" dirty="0">
                <a:solidFill>
                  <a:srgbClr val="FF0000"/>
                </a:solidFill>
              </a:rPr>
              <a:t>13 días para soja (Julio)</a:t>
            </a:r>
          </a:p>
          <a:p>
            <a:r>
              <a:rPr lang="es-PE" dirty="0">
                <a:solidFill>
                  <a:srgbClr val="FF0000"/>
                </a:solidFill>
              </a:rPr>
              <a:t>24 días para arroz (Julio)</a:t>
            </a:r>
          </a:p>
          <a:p>
            <a:endParaRPr lang="en-US" dirty="0"/>
          </a:p>
        </p:txBody>
      </p:sp>
    </p:spTree>
    <p:extLst>
      <p:ext uri="{BB962C8B-B14F-4D97-AF65-F5344CB8AC3E}">
        <p14:creationId xmlns:p14="http://schemas.microsoft.com/office/powerpoint/2010/main" val="1449656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88359" y="2642348"/>
            <a:ext cx="7315200" cy="1349988"/>
          </a:xfrm>
        </p:spPr>
        <p:txBody>
          <a:bodyPr>
            <a:noAutofit/>
          </a:bodyPr>
          <a:lstStyle/>
          <a:p>
            <a:r>
              <a:rPr lang="es-ES" sz="6600" b="1" dirty="0">
                <a:solidFill>
                  <a:schemeClr val="bg1"/>
                </a:solidFill>
                <a:latin typeface="+mn-lt"/>
              </a:rPr>
              <a:t>¿Cuál es el futuro</a:t>
            </a:r>
            <a:r>
              <a:rPr lang="en-US" sz="6600" b="1" dirty="0">
                <a:solidFill>
                  <a:schemeClr val="bg1"/>
                </a:solidFill>
                <a:latin typeface="+mn-lt"/>
              </a:rPr>
              <a:t>?</a:t>
            </a:r>
          </a:p>
        </p:txBody>
      </p:sp>
    </p:spTree>
    <p:extLst>
      <p:ext uri="{BB962C8B-B14F-4D97-AF65-F5344CB8AC3E}">
        <p14:creationId xmlns:p14="http://schemas.microsoft.com/office/powerpoint/2010/main" val="948926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6626" name="Bildobjekt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2206" y="1431133"/>
            <a:ext cx="4267200" cy="3765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objekt 23" descr="Untitled-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27635" y="1322785"/>
            <a:ext cx="4419600" cy="3899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upp 20"/>
          <p:cNvGrpSpPr>
            <a:grpSpLocks/>
          </p:cNvGrpSpPr>
          <p:nvPr/>
        </p:nvGrpSpPr>
        <p:grpSpPr bwMode="auto">
          <a:xfrm>
            <a:off x="3530203" y="-30956"/>
            <a:ext cx="3309938" cy="2162175"/>
            <a:chOff x="3709582" y="-714863"/>
            <a:chExt cx="4413635" cy="2883916"/>
          </a:xfrm>
        </p:grpSpPr>
        <p:pic>
          <p:nvPicPr>
            <p:cNvPr id="26638" name="Bildobjekt 6" descr="Untitled-1.gi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3227744" y="-233025"/>
              <a:ext cx="2883916"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9" name="Text Box 7"/>
            <p:cNvSpPr txBox="1">
              <a:spLocks noChangeArrowheads="1"/>
            </p:cNvSpPr>
            <p:nvPr/>
          </p:nvSpPr>
          <p:spPr bwMode="auto">
            <a:xfrm>
              <a:off x="5202388" y="730306"/>
              <a:ext cx="2920829" cy="985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Font typeface="Arial" panose="020B0604020202020204" pitchFamily="34" charset="0"/>
                <a:buChar char="•"/>
                <a:defRPr sz="2800">
                  <a:solidFill>
                    <a:srgbClr val="595959"/>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400">
                  <a:solidFill>
                    <a:srgbClr val="595959"/>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sv-SE" sz="2100" dirty="0">
                  <a:solidFill>
                    <a:srgbClr val="FFFFFF"/>
                  </a:solidFill>
                  <a:latin typeface="Calibri" panose="020F0502020204030204" pitchFamily="34" charset="0"/>
                </a:rPr>
                <a:t>Creciente presión humana</a:t>
              </a:r>
            </a:p>
          </p:txBody>
        </p:sp>
      </p:grpSp>
      <p:grpSp>
        <p:nvGrpSpPr>
          <p:cNvPr id="3" name="Grupp 17"/>
          <p:cNvGrpSpPr>
            <a:grpSpLocks/>
          </p:cNvGrpSpPr>
          <p:nvPr/>
        </p:nvGrpSpPr>
        <p:grpSpPr bwMode="auto">
          <a:xfrm>
            <a:off x="1028700" y="2494360"/>
            <a:ext cx="2185988" cy="1997644"/>
            <a:chOff x="-99444" y="2372800"/>
            <a:chExt cx="2915032" cy="2661919"/>
          </a:xfrm>
        </p:grpSpPr>
        <p:pic>
          <p:nvPicPr>
            <p:cNvPr id="26636" name="Bildobjekt 5" descr="Untitled-1.gi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47585">
              <a:off x="-99444" y="2372800"/>
              <a:ext cx="2883916"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7" name="Text Box 9"/>
            <p:cNvSpPr txBox="1">
              <a:spLocks noChangeArrowheads="1"/>
            </p:cNvSpPr>
            <p:nvPr/>
          </p:nvSpPr>
          <p:spPr bwMode="auto">
            <a:xfrm>
              <a:off x="88449" y="4050428"/>
              <a:ext cx="2727139" cy="98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Font typeface="Arial" panose="020B0604020202020204" pitchFamily="34" charset="0"/>
                <a:buChar char="•"/>
                <a:defRPr sz="2800">
                  <a:solidFill>
                    <a:srgbClr val="595959"/>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400">
                  <a:solidFill>
                    <a:srgbClr val="595959"/>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FontTx/>
                <a:buNone/>
              </a:pPr>
              <a:r>
                <a:rPr lang="sv-SE" sz="2100" dirty="0">
                  <a:solidFill>
                    <a:srgbClr val="FFFFFF"/>
                  </a:solidFill>
                  <a:latin typeface="Calibri" panose="020F0502020204030204" pitchFamily="34" charset="0"/>
                </a:rPr>
                <a:t>Cambio climático</a:t>
              </a:r>
            </a:p>
          </p:txBody>
        </p:sp>
      </p:grpSp>
      <p:grpSp>
        <p:nvGrpSpPr>
          <p:cNvPr id="4" name="Grupp 16"/>
          <p:cNvGrpSpPr>
            <a:grpSpLocks/>
          </p:cNvGrpSpPr>
          <p:nvPr/>
        </p:nvGrpSpPr>
        <p:grpSpPr bwMode="auto">
          <a:xfrm>
            <a:off x="3696891" y="4597004"/>
            <a:ext cx="2657475" cy="2162175"/>
            <a:chOff x="3506595" y="4588013"/>
            <a:chExt cx="3543288" cy="2883916"/>
          </a:xfrm>
        </p:grpSpPr>
        <p:pic>
          <p:nvPicPr>
            <p:cNvPr id="26634" name="Bildobjekt 7" descr="Untitled-1.gi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4250668">
              <a:off x="3024757" y="5069851"/>
              <a:ext cx="2883916"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5" name="Text Box 10"/>
            <p:cNvSpPr txBox="1">
              <a:spLocks noChangeArrowheads="1"/>
            </p:cNvSpPr>
            <p:nvPr/>
          </p:nvSpPr>
          <p:spPr bwMode="auto">
            <a:xfrm>
              <a:off x="5003801" y="5300663"/>
              <a:ext cx="2046082" cy="985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Font typeface="Arial" panose="020B0604020202020204" pitchFamily="34" charset="0"/>
                <a:buChar char="•"/>
                <a:defRPr sz="2800">
                  <a:solidFill>
                    <a:srgbClr val="595959"/>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400">
                  <a:solidFill>
                    <a:srgbClr val="595959"/>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sv-SE" sz="2100" dirty="0">
                  <a:solidFill>
                    <a:srgbClr val="FFFFFF"/>
                  </a:solidFill>
                  <a:latin typeface="Calibri" panose="020F0502020204030204" pitchFamily="34" charset="0"/>
                </a:rPr>
                <a:t>Sorpresa</a:t>
              </a:r>
            </a:p>
            <a:p>
              <a:pPr>
                <a:spcBef>
                  <a:spcPct val="0"/>
                </a:spcBef>
                <a:buFontTx/>
                <a:buNone/>
              </a:pPr>
              <a:endParaRPr lang="sv-SE" sz="2100" dirty="0">
                <a:solidFill>
                  <a:srgbClr val="FFFFFF"/>
                </a:solidFill>
                <a:latin typeface="Calibri" panose="020F0502020204030204" pitchFamily="34" charset="0"/>
              </a:endParaRPr>
            </a:p>
          </p:txBody>
        </p:sp>
      </p:grpSp>
      <p:grpSp>
        <p:nvGrpSpPr>
          <p:cNvPr id="5" name="Grupp 19"/>
          <p:cNvGrpSpPr>
            <a:grpSpLocks/>
          </p:cNvGrpSpPr>
          <p:nvPr/>
        </p:nvGrpSpPr>
        <p:grpSpPr bwMode="auto">
          <a:xfrm>
            <a:off x="5762625" y="2522935"/>
            <a:ext cx="2517401" cy="2317605"/>
            <a:chOff x="6413500" y="2318980"/>
            <a:chExt cx="3356534" cy="3089018"/>
          </a:xfrm>
        </p:grpSpPr>
        <p:pic>
          <p:nvPicPr>
            <p:cNvPr id="26632" name="Bildobjekt 18" descr="Untitled-1.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13500" y="2318980"/>
              <a:ext cx="3073400"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Text Box 8"/>
            <p:cNvSpPr txBox="1">
              <a:spLocks noChangeArrowheads="1"/>
            </p:cNvSpPr>
            <p:nvPr/>
          </p:nvSpPr>
          <p:spPr bwMode="auto">
            <a:xfrm>
              <a:off x="7105649" y="3992740"/>
              <a:ext cx="2664385" cy="1415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Font typeface="Arial" panose="020B0604020202020204" pitchFamily="34" charset="0"/>
                <a:buChar char="•"/>
                <a:defRPr sz="2800">
                  <a:solidFill>
                    <a:srgbClr val="595959"/>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400">
                  <a:solidFill>
                    <a:srgbClr val="595959"/>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sv-SE" sz="2100" dirty="0">
                  <a:solidFill>
                    <a:srgbClr val="FFFFFF"/>
                  </a:solidFill>
                  <a:latin typeface="Calibri" panose="020F0502020204030204" pitchFamily="34" charset="0"/>
                </a:rPr>
                <a:t>Empeoramiento del ecosistema</a:t>
              </a:r>
            </a:p>
            <a:p>
              <a:pPr>
                <a:spcBef>
                  <a:spcPct val="0"/>
                </a:spcBef>
                <a:buFontTx/>
                <a:buNone/>
              </a:pPr>
              <a:endParaRPr lang="sv-SE" sz="2100" dirty="0">
                <a:solidFill>
                  <a:srgbClr val="FFFFFF"/>
                </a:solidFill>
                <a:latin typeface="Calibri" panose="020F0502020204030204" pitchFamily="34" charset="0"/>
              </a:endParaRPr>
            </a:p>
          </p:txBody>
        </p:sp>
      </p:grpSp>
      <p:sp>
        <p:nvSpPr>
          <p:cNvPr id="6" name="Rectangle 5"/>
          <p:cNvSpPr/>
          <p:nvPr/>
        </p:nvSpPr>
        <p:spPr>
          <a:xfrm>
            <a:off x="4964906" y="5654502"/>
            <a:ext cx="3429000" cy="369332"/>
          </a:xfrm>
          <a:prstGeom prst="rect">
            <a:avLst/>
          </a:prstGeom>
        </p:spPr>
        <p:txBody>
          <a:bodyPr>
            <a:spAutoFit/>
          </a:bodyPr>
          <a:lstStyle/>
          <a:p>
            <a:r>
              <a:rPr lang="en-US" sz="900" dirty="0">
                <a:solidFill>
                  <a:prstClr val="white"/>
                </a:solidFill>
                <a:latin typeface="Helvetica Neue Custom"/>
              </a:rPr>
              <a:t>Fuente: Johan Rockstrom: Let the environment guide our development</a:t>
            </a:r>
          </a:p>
        </p:txBody>
      </p:sp>
    </p:spTree>
    <p:extLst>
      <p:ext uri="{BB962C8B-B14F-4D97-AF65-F5344CB8AC3E}">
        <p14:creationId xmlns:p14="http://schemas.microsoft.com/office/powerpoint/2010/main" val="1358346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accel="50000" decel="5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accel="50000" decel="5000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accel="50000" decel="5000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accel="50000" decel="5000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500"/>
                            </p:stCondLst>
                            <p:childTnLst>
                              <p:par>
                                <p:cTn id="28" presetID="1" presetClass="entr" presetSubtype="0" fill="hold" nodeType="after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65125"/>
            <a:ext cx="7903790" cy="1325563"/>
          </a:xfrm>
        </p:spPr>
        <p:txBody>
          <a:bodyPr>
            <a:noAutofit/>
          </a:bodyPr>
          <a:lstStyle/>
          <a:p>
            <a:pPr algn="ctr" defTabSz="457200">
              <a:defRPr/>
            </a:pPr>
            <a:r>
              <a:rPr lang="es-ES_tradnl" sz="3200" b="1" dirty="0">
                <a:latin typeface="Arial" panose="020B0604020202020204" pitchFamily="34" charset="0"/>
                <a:ea typeface="MS PGothic" panose="020B0600070205080204" pitchFamily="34" charset="-128"/>
                <a:cs typeface="+mn-cs"/>
              </a:rPr>
              <a:t>Variabilidad Climática y riesgo</a:t>
            </a:r>
          </a:p>
        </p:txBody>
      </p:sp>
      <p:sp>
        <p:nvSpPr>
          <p:cNvPr id="3" name="Content Placeholder 2"/>
          <p:cNvSpPr>
            <a:spLocks noGrp="1"/>
          </p:cNvSpPr>
          <p:nvPr>
            <p:ph idx="1"/>
          </p:nvPr>
        </p:nvSpPr>
        <p:spPr>
          <a:xfrm>
            <a:off x="223838" y="1690688"/>
            <a:ext cx="3783012" cy="3849688"/>
          </a:xfrm>
        </p:spPr>
        <p:txBody>
          <a:bodyPr>
            <a:noAutofit/>
          </a:bodyPr>
          <a:lstStyle/>
          <a:p>
            <a:pPr marL="208598" indent="-208598">
              <a:defRPr/>
            </a:pPr>
            <a:r>
              <a:rPr lang="es-ES_tradnl" sz="2400" dirty="0">
                <a:solidFill>
                  <a:schemeClr val="tx1">
                    <a:lumMod val="75000"/>
                    <a:lumOff val="25000"/>
                  </a:schemeClr>
                </a:solidFill>
                <a:latin typeface="Arial" panose="020B0604020202020204" pitchFamily="34" charset="0"/>
                <a:ea typeface="Roboto Light" panose="020B0604020202020204" charset="0"/>
                <a:cs typeface="Arial" panose="020B0604020202020204" pitchFamily="34" charset="0"/>
              </a:rPr>
              <a:t>Consenso moderado que las regiones temperadas van a incrementar su variabilidad en temperatura y lluvias</a:t>
            </a:r>
          </a:p>
          <a:p>
            <a:pPr marL="208598" indent="-208598">
              <a:defRPr/>
            </a:pPr>
            <a:r>
              <a:rPr lang="es-ES_tradnl" sz="2400" dirty="0">
                <a:solidFill>
                  <a:schemeClr val="tx1">
                    <a:lumMod val="75000"/>
                    <a:lumOff val="25000"/>
                  </a:schemeClr>
                </a:solidFill>
                <a:latin typeface="Arial" panose="020B0604020202020204" pitchFamily="34" charset="0"/>
                <a:ea typeface="Roboto Light" panose="020B0604020202020204" charset="0"/>
                <a:cs typeface="Arial" panose="020B0604020202020204" pitchFamily="34" charset="0"/>
              </a:rPr>
              <a:t>No hay consenso en regiones tropicales (IPCC AR4)</a:t>
            </a:r>
          </a:p>
          <a:p>
            <a:pPr marL="208598" indent="-208598">
              <a:defRPr/>
            </a:pPr>
            <a:r>
              <a:rPr lang="es-ES_tradnl" sz="2400" dirty="0">
                <a:solidFill>
                  <a:schemeClr val="tx1">
                    <a:lumMod val="75000"/>
                    <a:lumOff val="25000"/>
                  </a:schemeClr>
                </a:solidFill>
                <a:latin typeface="Arial" panose="020B0604020202020204" pitchFamily="34" charset="0"/>
                <a:ea typeface="Roboto Light" panose="020B0604020202020204" charset="0"/>
                <a:cs typeface="Arial" panose="020B0604020202020204" pitchFamily="34" charset="0"/>
              </a:rPr>
              <a:t>El incremento en la temperatura media incrementa el riesgo</a:t>
            </a:r>
          </a:p>
        </p:txBody>
      </p:sp>
      <p:pic>
        <p:nvPicPr>
          <p:cNvPr id="21508" name="Picture 3" descr="image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5088" y="2478088"/>
            <a:ext cx="5165725"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23838" y="6459538"/>
            <a:ext cx="8816975" cy="460375"/>
          </a:xfrm>
          <a:prstGeom prst="rect">
            <a:avLst/>
          </a:prstGeom>
          <a:noFill/>
        </p:spPr>
        <p:txBody>
          <a:bodyPr>
            <a:spAutoFit/>
          </a:bodyPr>
          <a:lstStyle/>
          <a:p>
            <a:pPr defTabSz="457200" eaLnBrk="0" fontAlgn="base" hangingPunct="0">
              <a:spcBef>
                <a:spcPct val="0"/>
              </a:spcBef>
              <a:spcAft>
                <a:spcPct val="0"/>
              </a:spcAft>
              <a:defRPr/>
            </a:pPr>
            <a:r>
              <a:rPr lang="en-US" sz="1200" dirty="0">
                <a:solidFill>
                  <a:prstClr val="black"/>
                </a:solidFill>
                <a:latin typeface="Arial" panose="020B0604020202020204" pitchFamily="34" charset="0"/>
                <a:ea typeface="MS PGothic" panose="020B0600070205080204" pitchFamily="34" charset="-128"/>
              </a:rPr>
              <a:t>Source: Torero, (2016). </a:t>
            </a:r>
            <a:r>
              <a:rPr lang="en-US" sz="1200" cap="all" dirty="0">
                <a:solidFill>
                  <a:prstClr val="black"/>
                </a:solidFill>
                <a:latin typeface="Arial" panose="020B0604020202020204" pitchFamily="34" charset="0"/>
                <a:ea typeface="MS PGothic" panose="020B0600070205080204" pitchFamily="34" charset="-128"/>
              </a:rPr>
              <a:t>Scenarios on climate change impacts for developing APEC economies </a:t>
            </a:r>
          </a:p>
          <a:p>
            <a:pPr defTabSz="457200" eaLnBrk="0" fontAlgn="base" hangingPunct="0">
              <a:spcBef>
                <a:spcPct val="0"/>
              </a:spcBef>
              <a:spcAft>
                <a:spcPct val="0"/>
              </a:spcAft>
              <a:defRPr/>
            </a:pPr>
            <a:endParaRPr lang="en-US" sz="1200" dirty="0">
              <a:solidFill>
                <a:prstClr val="black"/>
              </a:solidFill>
              <a:latin typeface="Arial" panose="020B0604020202020204" pitchFamily="34" charset="0"/>
              <a:ea typeface="MS PGothic" panose="020B0600070205080204" pitchFamily="34" charset="-128"/>
            </a:endParaRPr>
          </a:p>
        </p:txBody>
      </p:sp>
      <p:cxnSp>
        <p:nvCxnSpPr>
          <p:cNvPr id="5" name="Straight Arrow Connector 4"/>
          <p:cNvCxnSpPr/>
          <p:nvPr/>
        </p:nvCxnSpPr>
        <p:spPr>
          <a:xfrm>
            <a:off x="6084168" y="4077072"/>
            <a:ext cx="2304256" cy="0"/>
          </a:xfrm>
          <a:prstGeom prst="straightConnector1">
            <a:avLst/>
          </a:prstGeom>
          <a:ln w="1301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9668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8"/>
          <p:cNvGrpSpPr>
            <a:grpSpLocks/>
          </p:cNvGrpSpPr>
          <p:nvPr/>
        </p:nvGrpSpPr>
        <p:grpSpPr bwMode="auto">
          <a:xfrm>
            <a:off x="1" y="1988840"/>
            <a:ext cx="9040812" cy="3720258"/>
            <a:chOff x="272640" y="2334537"/>
            <a:chExt cx="8598028" cy="3144067"/>
          </a:xfrm>
        </p:grpSpPr>
        <p:pic>
          <p:nvPicPr>
            <p:cNvPr id="22534"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48" y="2334537"/>
              <a:ext cx="2834640" cy="283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1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1388" y="2334537"/>
              <a:ext cx="2834640" cy="283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6028" y="2334537"/>
              <a:ext cx="2834640" cy="283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0"/>
            <p:cNvSpPr>
              <a:spLocks noChangeArrowheads="1"/>
            </p:cNvSpPr>
            <p:nvPr/>
          </p:nvSpPr>
          <p:spPr bwMode="auto">
            <a:xfrm>
              <a:off x="287485" y="5162350"/>
              <a:ext cx="7819563" cy="165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nchor="ctr">
              <a:spAutoFit/>
            </a:bodyPr>
            <a:lstStyle/>
            <a:p>
              <a:pPr defTabSz="685773" eaLnBrk="0" fontAlgn="base" hangingPunct="0">
                <a:spcBef>
                  <a:spcPct val="0"/>
                </a:spcBef>
                <a:spcAft>
                  <a:spcPct val="0"/>
                </a:spcAft>
                <a:defRPr/>
              </a:pPr>
              <a:r>
                <a:rPr lang="en-US" altLang="en-US" sz="825" dirty="0">
                  <a:solidFill>
                    <a:prstClr val="black"/>
                  </a:solidFill>
                  <a:ea typeface="Calibri" panose="020F0502020204030204" pitchFamily="34" charset="0"/>
                  <a:cs typeface="Times New Roman" panose="02020603050405020304" pitchFamily="18" charset="0"/>
                </a:rPr>
                <a:t>Note: ENV = ENVISAGE, FAR = FARM, IMP = IMPACT, MGN = MAGNET, MGP = MAgPIE.</a:t>
              </a:r>
              <a:endParaRPr lang="en-US" altLang="en-US" sz="825" dirty="0">
                <a:solidFill>
                  <a:prstClr val="black"/>
                </a:solidFill>
                <a:latin typeface="Arial" panose="020B0604020202020204" pitchFamily="34" charset="0"/>
                <a:ea typeface="MS PGothic" panose="020B0600070205080204" pitchFamily="34" charset="-128"/>
              </a:endParaRPr>
            </a:p>
          </p:txBody>
        </p:sp>
        <p:sp>
          <p:nvSpPr>
            <p:cNvPr id="18" name="TextBox 3"/>
            <p:cNvSpPr txBox="1">
              <a:spLocks noChangeArrowheads="1"/>
            </p:cNvSpPr>
            <p:nvPr/>
          </p:nvSpPr>
          <p:spPr bwMode="auto">
            <a:xfrm>
              <a:off x="272640" y="5251031"/>
              <a:ext cx="4961242" cy="227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0" fontAlgn="base" hangingPunct="0">
                <a:lnSpc>
                  <a:spcPct val="100000"/>
                </a:lnSpc>
                <a:spcBef>
                  <a:spcPct val="0"/>
                </a:spcBef>
                <a:spcAft>
                  <a:spcPct val="0"/>
                </a:spcAft>
                <a:buFont typeface="Arial" panose="020B0604020202020204" pitchFamily="34" charset="0"/>
                <a:buNone/>
                <a:defRPr/>
              </a:pPr>
              <a:r>
                <a:rPr lang="en-US" altLang="en-US" sz="825" dirty="0">
                  <a:solidFill>
                    <a:prstClr val="black"/>
                  </a:solidFill>
                  <a:ea typeface="MS PGothic" panose="020B0600070205080204" pitchFamily="34" charset="-128"/>
                </a:rPr>
                <a:t>Source: Work in progress by IFPRI, LEI-WUR, PIK, Purdue, USDA-ERS, IDS</a:t>
              </a:r>
            </a:p>
          </p:txBody>
        </p:sp>
      </p:grpSp>
      <p:sp>
        <p:nvSpPr>
          <p:cNvPr id="11" name="Title 1"/>
          <p:cNvSpPr>
            <a:spLocks noGrp="1"/>
          </p:cNvSpPr>
          <p:nvPr>
            <p:ph type="title"/>
          </p:nvPr>
        </p:nvSpPr>
        <p:spPr>
          <a:xfrm>
            <a:off x="223838" y="136525"/>
            <a:ext cx="8523287" cy="1654175"/>
          </a:xfrm>
        </p:spPr>
        <p:txBody>
          <a:bodyPr>
            <a:noAutofit/>
          </a:bodyPr>
          <a:lstStyle/>
          <a:p>
            <a:pPr algn="ctr" defTabSz="457200">
              <a:defRPr/>
            </a:pPr>
            <a:r>
              <a:rPr lang="es-ES_tradnl" sz="3200" b="1" dirty="0">
                <a:latin typeface="Arial" panose="020B0604020202020204" pitchFamily="34" charset="0"/>
                <a:ea typeface="MS PGothic" panose="020B0600070205080204" pitchFamily="34" charset="-128"/>
                <a:cs typeface="+mn-cs"/>
              </a:rPr>
              <a:t>Impacto del cambio climático en productividad, área producida, producción y precios relativo a línea de base del 2050</a:t>
            </a:r>
          </a:p>
        </p:txBody>
      </p:sp>
      <p:sp>
        <p:nvSpPr>
          <p:cNvPr id="12" name="TextBox 11"/>
          <p:cNvSpPr txBox="1"/>
          <p:nvPr/>
        </p:nvSpPr>
        <p:spPr>
          <a:xfrm>
            <a:off x="223838" y="5986252"/>
            <a:ext cx="8816975" cy="1015663"/>
          </a:xfrm>
          <a:prstGeom prst="rect">
            <a:avLst/>
          </a:prstGeom>
          <a:noFill/>
        </p:spPr>
        <p:txBody>
          <a:bodyPr>
            <a:spAutoFit/>
          </a:bodyPr>
          <a:lstStyle/>
          <a:p>
            <a:pPr defTabSz="457200" eaLnBrk="0" fontAlgn="base" hangingPunct="0">
              <a:spcBef>
                <a:spcPct val="0"/>
              </a:spcBef>
              <a:spcAft>
                <a:spcPct val="0"/>
              </a:spcAft>
              <a:defRPr/>
            </a:pPr>
            <a:r>
              <a:rPr lang="en-US" altLang="en-US" sz="1200" dirty="0">
                <a:solidFill>
                  <a:prstClr val="black">
                    <a:lumMod val="75000"/>
                    <a:lumOff val="25000"/>
                  </a:prstClr>
                </a:solidFill>
                <a:latin typeface="Roboto Light" panose="020B0604020202020204" charset="0"/>
                <a:ea typeface="Roboto Light" panose="020B0604020202020204" charset="0"/>
                <a:cs typeface="Times New Roman" panose="02020603050405020304" pitchFamily="18" charset="0"/>
              </a:rPr>
              <a:t>Note: Impacts of climate change on global yields, area, production and prices of the 5-crop aggregate relative to baseline values in 2050 for each Shared Socioeconomic Pathway (SSP) and Representative Concentration Pathway (RCP) compared across five models</a:t>
            </a:r>
            <a:endParaRPr lang="en-US" altLang="en-US" sz="1200" dirty="0">
              <a:solidFill>
                <a:prstClr val="black">
                  <a:lumMod val="75000"/>
                  <a:lumOff val="25000"/>
                </a:prstClr>
              </a:solidFill>
              <a:latin typeface="Roboto Light" panose="020B0604020202020204" charset="0"/>
              <a:ea typeface="Roboto Light" panose="020B0604020202020204" charset="0"/>
            </a:endParaRPr>
          </a:p>
          <a:p>
            <a:pPr defTabSz="457200" eaLnBrk="0" fontAlgn="base" hangingPunct="0">
              <a:spcBef>
                <a:spcPct val="0"/>
              </a:spcBef>
              <a:spcAft>
                <a:spcPct val="0"/>
              </a:spcAft>
              <a:defRPr/>
            </a:pPr>
            <a:r>
              <a:rPr lang="en-US" sz="1200" dirty="0">
                <a:solidFill>
                  <a:prstClr val="black"/>
                </a:solidFill>
                <a:latin typeface="Arial" panose="020B0604020202020204" pitchFamily="34" charset="0"/>
                <a:ea typeface="MS PGothic" panose="020B0600070205080204" pitchFamily="34" charset="-128"/>
              </a:rPr>
              <a:t>Source: Torero, (2016). </a:t>
            </a:r>
            <a:r>
              <a:rPr lang="en-US" sz="1200" cap="all" dirty="0">
                <a:solidFill>
                  <a:prstClr val="black"/>
                </a:solidFill>
                <a:latin typeface="Arial" panose="020B0604020202020204" pitchFamily="34" charset="0"/>
                <a:ea typeface="MS PGothic" panose="020B0600070205080204" pitchFamily="34" charset="-128"/>
              </a:rPr>
              <a:t>Scenarios on climate change impacts for developing APEC economies </a:t>
            </a:r>
          </a:p>
          <a:p>
            <a:pPr defTabSz="457200" eaLnBrk="0" fontAlgn="base" hangingPunct="0">
              <a:spcBef>
                <a:spcPct val="0"/>
              </a:spcBef>
              <a:spcAft>
                <a:spcPct val="0"/>
              </a:spcAft>
              <a:defRPr/>
            </a:pPr>
            <a:endParaRPr lang="en-US" sz="1200" dirty="0">
              <a:solidFill>
                <a:prstClr val="black"/>
              </a:solidFill>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811250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7504" y="188305"/>
            <a:ext cx="8801100" cy="954107"/>
          </a:xfrm>
          <a:prstGeom prst="rect">
            <a:avLst/>
          </a:prstGeom>
          <a:noFill/>
        </p:spPr>
        <p:txBody>
          <a:bodyPr wrap="square" rtlCol="0">
            <a:spAutoFit/>
          </a:bodyPr>
          <a:lstStyle/>
          <a:p>
            <a:pPr algn="ctr"/>
            <a:r>
              <a:rPr lang="es-PE" sz="2800" b="1" dirty="0">
                <a:latin typeface="Arial" panose="020B0604020202020204" pitchFamily="34" charset="0"/>
                <a:cs typeface="Arial" panose="020B0604020202020204" pitchFamily="34" charset="0"/>
              </a:rPr>
              <a:t>Gran vulnerabilidad a shocks y desastres naturales</a:t>
            </a:r>
          </a:p>
        </p:txBody>
      </p:sp>
      <p:pic>
        <p:nvPicPr>
          <p:cNvPr id="2" name="Picture 1"/>
          <p:cNvPicPr>
            <a:picLocks noChangeAspect="1"/>
          </p:cNvPicPr>
          <p:nvPr/>
        </p:nvPicPr>
        <p:blipFill>
          <a:blip r:embed="rId3"/>
          <a:stretch>
            <a:fillRect/>
          </a:stretch>
        </p:blipFill>
        <p:spPr>
          <a:xfrm>
            <a:off x="683568" y="1340768"/>
            <a:ext cx="7584066" cy="5149888"/>
          </a:xfrm>
          <a:prstGeom prst="rect">
            <a:avLst/>
          </a:prstGeom>
        </p:spPr>
      </p:pic>
      <p:sp>
        <p:nvSpPr>
          <p:cNvPr id="4" name="TextBox 3"/>
          <p:cNvSpPr txBox="1"/>
          <p:nvPr/>
        </p:nvSpPr>
        <p:spPr>
          <a:xfrm>
            <a:off x="1618152" y="1340768"/>
            <a:ext cx="6266216" cy="830997"/>
          </a:xfrm>
          <a:prstGeom prst="rect">
            <a:avLst/>
          </a:prstGeom>
          <a:solidFill>
            <a:schemeClr val="bg1"/>
          </a:solidFill>
        </p:spPr>
        <p:txBody>
          <a:bodyPr wrap="square" rtlCol="0">
            <a:spAutoFit/>
          </a:bodyPr>
          <a:lstStyle/>
          <a:p>
            <a:pPr algn="ctr"/>
            <a:r>
              <a:rPr lang="es-PE" sz="2400" b="1" dirty="0"/>
              <a:t>Crecimiento de la incidencia de desastres naturales en la región</a:t>
            </a:r>
            <a:endParaRPr lang="en-US" sz="2400" b="1" dirty="0"/>
          </a:p>
        </p:txBody>
      </p:sp>
    </p:spTree>
    <p:extLst>
      <p:ext uri="{BB962C8B-B14F-4D97-AF65-F5344CB8AC3E}">
        <p14:creationId xmlns:p14="http://schemas.microsoft.com/office/powerpoint/2010/main" val="3002448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88359" y="2642348"/>
            <a:ext cx="7315200" cy="1349988"/>
          </a:xfrm>
        </p:spPr>
        <p:txBody>
          <a:bodyPr>
            <a:noAutofit/>
          </a:bodyPr>
          <a:lstStyle/>
          <a:p>
            <a:r>
              <a:rPr lang="es-ES" sz="6600" b="1" dirty="0">
                <a:solidFill>
                  <a:schemeClr val="bg1"/>
                </a:solidFill>
                <a:latin typeface="+mn-lt"/>
              </a:rPr>
              <a:t>¿Qué debemos tener en cuenta</a:t>
            </a:r>
            <a:r>
              <a:rPr lang="en-US" sz="6600" b="1" dirty="0">
                <a:solidFill>
                  <a:schemeClr val="bg1"/>
                </a:solidFill>
                <a:latin typeface="+mn-lt"/>
              </a:rPr>
              <a:t>?</a:t>
            </a:r>
          </a:p>
        </p:txBody>
      </p:sp>
    </p:spTree>
    <p:extLst>
      <p:ext uri="{BB962C8B-B14F-4D97-AF65-F5344CB8AC3E}">
        <p14:creationId xmlns:p14="http://schemas.microsoft.com/office/powerpoint/2010/main" val="3577218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66058" y="2511719"/>
            <a:ext cx="8142514" cy="1948703"/>
          </a:xfrm>
        </p:spPr>
        <p:txBody>
          <a:bodyPr>
            <a:noAutofit/>
          </a:bodyPr>
          <a:lstStyle/>
          <a:p>
            <a:r>
              <a:rPr lang="es-ES" sz="6000" b="1" dirty="0">
                <a:solidFill>
                  <a:schemeClr val="bg1"/>
                </a:solidFill>
                <a:latin typeface="+mn-lt"/>
              </a:rPr>
              <a:t>1. La internacionalización de los alimentos</a:t>
            </a:r>
            <a:endParaRPr lang="en-US" sz="6000" b="1" dirty="0">
              <a:solidFill>
                <a:schemeClr val="bg1"/>
              </a:solidFill>
              <a:latin typeface="+mn-lt"/>
            </a:endParaRPr>
          </a:p>
        </p:txBody>
      </p:sp>
    </p:spTree>
    <p:extLst>
      <p:ext uri="{BB962C8B-B14F-4D97-AF65-F5344CB8AC3E}">
        <p14:creationId xmlns:p14="http://schemas.microsoft.com/office/powerpoint/2010/main" val="2818082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107505" y="265928"/>
            <a:ext cx="8858470" cy="868362"/>
          </a:xfrm>
          <a:noFill/>
          <a:ln w="9525">
            <a:noFill/>
            <a:miter lim="800000"/>
            <a:headEnd/>
            <a:tailEnd/>
          </a:ln>
        </p:spPr>
        <p:txBody>
          <a:bodyPr vert="horz" wrap="square" lIns="91440" tIns="18288" rIns="91440" bIns="18288" numCol="1" rtlCol="0" anchor="ctr" anchorCtr="0" compatLnSpc="1">
            <a:prstTxWarp prst="textNoShape">
              <a:avLst/>
            </a:prstTxWarp>
            <a:noAutofit/>
          </a:bodyPr>
          <a:lstStyle/>
          <a:p>
            <a:pPr algn="ctr"/>
            <a:r>
              <a:rPr lang="es-ES_tradnl" sz="2800" b="1" dirty="0">
                <a:solidFill>
                  <a:srgbClr val="000000"/>
                </a:solidFill>
              </a:rPr>
              <a:t>Una continua tendencia hacia la internacionalización del Mercado de alimentos</a:t>
            </a:r>
          </a:p>
        </p:txBody>
      </p:sp>
      <p:cxnSp>
        <p:nvCxnSpPr>
          <p:cNvPr id="7" name="Straight Arrow Connector 6"/>
          <p:cNvCxnSpPr/>
          <p:nvPr/>
        </p:nvCxnSpPr>
        <p:spPr>
          <a:xfrm flipV="1">
            <a:off x="5837598" y="2518648"/>
            <a:ext cx="0" cy="914400"/>
          </a:xfrm>
          <a:prstGeom prst="straightConnector1">
            <a:avLst/>
          </a:prstGeom>
          <a:ln w="12700">
            <a:solidFill>
              <a:schemeClr val="accent5"/>
            </a:solidFill>
            <a:prstDash val="sysDash"/>
            <a:tailEnd type="diamon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7135705" y="2121634"/>
            <a:ext cx="0" cy="1463040"/>
          </a:xfrm>
          <a:prstGeom prst="straightConnector1">
            <a:avLst/>
          </a:prstGeom>
          <a:ln w="12700">
            <a:solidFill>
              <a:schemeClr val="accent6"/>
            </a:solidFill>
            <a:prstDash val="sysDash"/>
            <a:tailEnd type="diamond"/>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2016769" y="4125438"/>
            <a:ext cx="1" cy="1053463"/>
          </a:xfrm>
          <a:prstGeom prst="straightConnector1">
            <a:avLst/>
          </a:prstGeom>
          <a:ln w="12700">
            <a:solidFill>
              <a:schemeClr val="accent2"/>
            </a:solidFill>
            <a:prstDash val="sysDash"/>
            <a:tailEnd type="diamon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3358708" y="3939540"/>
            <a:ext cx="0" cy="603504"/>
          </a:xfrm>
          <a:prstGeom prst="straightConnector1">
            <a:avLst/>
          </a:prstGeom>
          <a:ln w="12700">
            <a:solidFill>
              <a:schemeClr val="accent3"/>
            </a:solidFill>
            <a:prstDash val="sysDash"/>
            <a:tailEnd type="diamond"/>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652940" y="3001726"/>
            <a:ext cx="0" cy="822960"/>
          </a:xfrm>
          <a:prstGeom prst="straightConnector1">
            <a:avLst/>
          </a:prstGeom>
          <a:ln w="12700">
            <a:solidFill>
              <a:schemeClr val="accent4"/>
            </a:solidFill>
            <a:prstDash val="sysDash"/>
            <a:tailEnd type="diamond"/>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1262358" y="4805955"/>
            <a:ext cx="1544523" cy="1186602"/>
            <a:chOff x="2205038" y="2138363"/>
            <a:chExt cx="1708151" cy="2017713"/>
          </a:xfrm>
        </p:grpSpPr>
        <p:sp>
          <p:nvSpPr>
            <p:cNvPr id="21" name="Freeform 7"/>
            <p:cNvSpPr>
              <a:spLocks/>
            </p:cNvSpPr>
            <p:nvPr/>
          </p:nvSpPr>
          <p:spPr bwMode="auto">
            <a:xfrm>
              <a:off x="2205038" y="2138363"/>
              <a:ext cx="1708150" cy="2017713"/>
            </a:xfrm>
            <a:custGeom>
              <a:avLst/>
              <a:gdLst>
                <a:gd name="T0" fmla="*/ 1076 w 1076"/>
                <a:gd name="T1" fmla="*/ 1271 h 1271"/>
                <a:gd name="T2" fmla="*/ 525 w 1076"/>
                <a:gd name="T3" fmla="*/ 0 h 1271"/>
                <a:gd name="T4" fmla="*/ 0 w 1076"/>
                <a:gd name="T5" fmla="*/ 1271 h 1271"/>
                <a:gd name="T6" fmla="*/ 1076 w 1076"/>
                <a:gd name="T7" fmla="*/ 1271 h 1271"/>
              </a:gdLst>
              <a:ahLst/>
              <a:cxnLst>
                <a:cxn ang="0">
                  <a:pos x="T0" y="T1"/>
                </a:cxn>
                <a:cxn ang="0">
                  <a:pos x="T2" y="T3"/>
                </a:cxn>
                <a:cxn ang="0">
                  <a:pos x="T4" y="T5"/>
                </a:cxn>
                <a:cxn ang="0">
                  <a:pos x="T6" y="T7"/>
                </a:cxn>
              </a:cxnLst>
              <a:rect l="0" t="0" r="r" b="b"/>
              <a:pathLst>
                <a:path w="1076" h="1271">
                  <a:moveTo>
                    <a:pt x="1076" y="1271"/>
                  </a:moveTo>
                  <a:lnTo>
                    <a:pt x="525" y="0"/>
                  </a:lnTo>
                  <a:lnTo>
                    <a:pt x="0" y="1271"/>
                  </a:lnTo>
                  <a:lnTo>
                    <a:pt x="1076" y="127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8"/>
            <p:cNvSpPr>
              <a:spLocks/>
            </p:cNvSpPr>
            <p:nvPr/>
          </p:nvSpPr>
          <p:spPr bwMode="auto">
            <a:xfrm>
              <a:off x="3028951" y="2138363"/>
              <a:ext cx="884238" cy="2017713"/>
            </a:xfrm>
            <a:custGeom>
              <a:avLst/>
              <a:gdLst>
                <a:gd name="T0" fmla="*/ 0 w 557"/>
                <a:gd name="T1" fmla="*/ 1271 h 1271"/>
                <a:gd name="T2" fmla="*/ 557 w 557"/>
                <a:gd name="T3" fmla="*/ 1271 h 1271"/>
                <a:gd name="T4" fmla="*/ 6 w 557"/>
                <a:gd name="T5" fmla="*/ 0 h 1271"/>
                <a:gd name="T6" fmla="*/ 0 w 557"/>
                <a:gd name="T7" fmla="*/ 13 h 1271"/>
                <a:gd name="T8" fmla="*/ 0 w 557"/>
                <a:gd name="T9" fmla="*/ 1271 h 1271"/>
              </a:gdLst>
              <a:ahLst/>
              <a:cxnLst>
                <a:cxn ang="0">
                  <a:pos x="T0" y="T1"/>
                </a:cxn>
                <a:cxn ang="0">
                  <a:pos x="T2" y="T3"/>
                </a:cxn>
                <a:cxn ang="0">
                  <a:pos x="T4" y="T5"/>
                </a:cxn>
                <a:cxn ang="0">
                  <a:pos x="T6" y="T7"/>
                </a:cxn>
                <a:cxn ang="0">
                  <a:pos x="T8" y="T9"/>
                </a:cxn>
              </a:cxnLst>
              <a:rect l="0" t="0" r="r" b="b"/>
              <a:pathLst>
                <a:path w="557" h="1271">
                  <a:moveTo>
                    <a:pt x="0" y="1271"/>
                  </a:moveTo>
                  <a:lnTo>
                    <a:pt x="557" y="1271"/>
                  </a:lnTo>
                  <a:lnTo>
                    <a:pt x="6" y="0"/>
                  </a:lnTo>
                  <a:lnTo>
                    <a:pt x="0" y="13"/>
                  </a:lnTo>
                  <a:lnTo>
                    <a:pt x="0" y="1271"/>
                  </a:lnTo>
                  <a:close/>
                </a:path>
              </a:pathLst>
            </a:custGeom>
            <a:solidFill>
              <a:schemeClr val="accent2">
                <a:lumMod val="75000"/>
                <a:alpha val="4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23" name="Group 22"/>
          <p:cNvGrpSpPr/>
          <p:nvPr/>
        </p:nvGrpSpPr>
        <p:grpSpPr>
          <a:xfrm>
            <a:off x="6364258" y="2795148"/>
            <a:ext cx="1597706" cy="3197409"/>
            <a:chOff x="5888038" y="2138363"/>
            <a:chExt cx="1717676" cy="2017713"/>
          </a:xfrm>
        </p:grpSpPr>
        <p:sp>
          <p:nvSpPr>
            <p:cNvPr id="24" name="Freeform 11"/>
            <p:cNvSpPr>
              <a:spLocks/>
            </p:cNvSpPr>
            <p:nvPr/>
          </p:nvSpPr>
          <p:spPr bwMode="auto">
            <a:xfrm>
              <a:off x="5888038" y="2138363"/>
              <a:ext cx="1717675" cy="2017713"/>
            </a:xfrm>
            <a:custGeom>
              <a:avLst/>
              <a:gdLst>
                <a:gd name="T0" fmla="*/ 1082 w 1082"/>
                <a:gd name="T1" fmla="*/ 1271 h 1271"/>
                <a:gd name="T2" fmla="*/ 526 w 1082"/>
                <a:gd name="T3" fmla="*/ 0 h 1271"/>
                <a:gd name="T4" fmla="*/ 0 w 1082"/>
                <a:gd name="T5" fmla="*/ 1271 h 1271"/>
                <a:gd name="T6" fmla="*/ 1082 w 1082"/>
                <a:gd name="T7" fmla="*/ 1271 h 1271"/>
              </a:gdLst>
              <a:ahLst/>
              <a:cxnLst>
                <a:cxn ang="0">
                  <a:pos x="T0" y="T1"/>
                </a:cxn>
                <a:cxn ang="0">
                  <a:pos x="T2" y="T3"/>
                </a:cxn>
                <a:cxn ang="0">
                  <a:pos x="T4" y="T5"/>
                </a:cxn>
                <a:cxn ang="0">
                  <a:pos x="T6" y="T7"/>
                </a:cxn>
              </a:cxnLst>
              <a:rect l="0" t="0" r="r" b="b"/>
              <a:pathLst>
                <a:path w="1082" h="1271">
                  <a:moveTo>
                    <a:pt x="1082" y="1271"/>
                  </a:moveTo>
                  <a:lnTo>
                    <a:pt x="526" y="0"/>
                  </a:lnTo>
                  <a:lnTo>
                    <a:pt x="0" y="1271"/>
                  </a:lnTo>
                  <a:lnTo>
                    <a:pt x="1082" y="1271"/>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5" name="Freeform 12"/>
            <p:cNvSpPr>
              <a:spLocks/>
            </p:cNvSpPr>
            <p:nvPr/>
          </p:nvSpPr>
          <p:spPr bwMode="auto">
            <a:xfrm>
              <a:off x="6711951" y="2138363"/>
              <a:ext cx="893763" cy="2017713"/>
            </a:xfrm>
            <a:custGeom>
              <a:avLst/>
              <a:gdLst>
                <a:gd name="T0" fmla="*/ 0 w 563"/>
                <a:gd name="T1" fmla="*/ 1271 h 1271"/>
                <a:gd name="T2" fmla="*/ 563 w 563"/>
                <a:gd name="T3" fmla="*/ 1271 h 1271"/>
                <a:gd name="T4" fmla="*/ 7 w 563"/>
                <a:gd name="T5" fmla="*/ 0 h 1271"/>
                <a:gd name="T6" fmla="*/ 0 w 563"/>
                <a:gd name="T7" fmla="*/ 13 h 1271"/>
                <a:gd name="T8" fmla="*/ 0 w 563"/>
                <a:gd name="T9" fmla="*/ 1271 h 1271"/>
              </a:gdLst>
              <a:ahLst/>
              <a:cxnLst>
                <a:cxn ang="0">
                  <a:pos x="T0" y="T1"/>
                </a:cxn>
                <a:cxn ang="0">
                  <a:pos x="T2" y="T3"/>
                </a:cxn>
                <a:cxn ang="0">
                  <a:pos x="T4" y="T5"/>
                </a:cxn>
                <a:cxn ang="0">
                  <a:pos x="T6" y="T7"/>
                </a:cxn>
                <a:cxn ang="0">
                  <a:pos x="T8" y="T9"/>
                </a:cxn>
              </a:cxnLst>
              <a:rect l="0" t="0" r="r" b="b"/>
              <a:pathLst>
                <a:path w="563" h="1271">
                  <a:moveTo>
                    <a:pt x="0" y="1271"/>
                  </a:moveTo>
                  <a:lnTo>
                    <a:pt x="563" y="1271"/>
                  </a:lnTo>
                  <a:lnTo>
                    <a:pt x="7" y="0"/>
                  </a:lnTo>
                  <a:lnTo>
                    <a:pt x="0" y="13"/>
                  </a:lnTo>
                  <a:lnTo>
                    <a:pt x="0" y="1271"/>
                  </a:lnTo>
                  <a:close/>
                </a:path>
              </a:pathLst>
            </a:custGeom>
            <a:solidFill>
              <a:schemeClr val="accent6">
                <a:lumMod val="75000"/>
                <a:alpha val="4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26" name="Group 25"/>
          <p:cNvGrpSpPr/>
          <p:nvPr/>
        </p:nvGrpSpPr>
        <p:grpSpPr>
          <a:xfrm>
            <a:off x="2584721" y="4469705"/>
            <a:ext cx="1597706" cy="1522852"/>
            <a:chOff x="4090988" y="2138363"/>
            <a:chExt cx="1717676" cy="2017713"/>
          </a:xfrm>
        </p:grpSpPr>
        <p:sp>
          <p:nvSpPr>
            <p:cNvPr id="27" name="Freeform 9"/>
            <p:cNvSpPr>
              <a:spLocks/>
            </p:cNvSpPr>
            <p:nvPr/>
          </p:nvSpPr>
          <p:spPr bwMode="auto">
            <a:xfrm>
              <a:off x="4090988" y="2138363"/>
              <a:ext cx="1717675" cy="2017713"/>
            </a:xfrm>
            <a:custGeom>
              <a:avLst/>
              <a:gdLst>
                <a:gd name="T0" fmla="*/ 1082 w 1082"/>
                <a:gd name="T1" fmla="*/ 1271 h 1271"/>
                <a:gd name="T2" fmla="*/ 526 w 1082"/>
                <a:gd name="T3" fmla="*/ 0 h 1271"/>
                <a:gd name="T4" fmla="*/ 0 w 1082"/>
                <a:gd name="T5" fmla="*/ 1271 h 1271"/>
                <a:gd name="T6" fmla="*/ 1082 w 1082"/>
                <a:gd name="T7" fmla="*/ 1271 h 1271"/>
              </a:gdLst>
              <a:ahLst/>
              <a:cxnLst>
                <a:cxn ang="0">
                  <a:pos x="T0" y="T1"/>
                </a:cxn>
                <a:cxn ang="0">
                  <a:pos x="T2" y="T3"/>
                </a:cxn>
                <a:cxn ang="0">
                  <a:pos x="T4" y="T5"/>
                </a:cxn>
                <a:cxn ang="0">
                  <a:pos x="T6" y="T7"/>
                </a:cxn>
              </a:cxnLst>
              <a:rect l="0" t="0" r="r" b="b"/>
              <a:pathLst>
                <a:path w="1082" h="1271">
                  <a:moveTo>
                    <a:pt x="1082" y="1271"/>
                  </a:moveTo>
                  <a:lnTo>
                    <a:pt x="526" y="0"/>
                  </a:lnTo>
                  <a:lnTo>
                    <a:pt x="0" y="1271"/>
                  </a:lnTo>
                  <a:lnTo>
                    <a:pt x="1082" y="127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10"/>
            <p:cNvSpPr>
              <a:spLocks/>
            </p:cNvSpPr>
            <p:nvPr/>
          </p:nvSpPr>
          <p:spPr bwMode="auto">
            <a:xfrm>
              <a:off x="4914901" y="2138363"/>
              <a:ext cx="893763" cy="2017713"/>
            </a:xfrm>
            <a:custGeom>
              <a:avLst/>
              <a:gdLst>
                <a:gd name="T0" fmla="*/ 0 w 563"/>
                <a:gd name="T1" fmla="*/ 1271 h 1271"/>
                <a:gd name="T2" fmla="*/ 563 w 563"/>
                <a:gd name="T3" fmla="*/ 1271 h 1271"/>
                <a:gd name="T4" fmla="*/ 7 w 563"/>
                <a:gd name="T5" fmla="*/ 0 h 1271"/>
                <a:gd name="T6" fmla="*/ 0 w 563"/>
                <a:gd name="T7" fmla="*/ 13 h 1271"/>
                <a:gd name="T8" fmla="*/ 0 w 563"/>
                <a:gd name="T9" fmla="*/ 1271 h 1271"/>
              </a:gdLst>
              <a:ahLst/>
              <a:cxnLst>
                <a:cxn ang="0">
                  <a:pos x="T0" y="T1"/>
                </a:cxn>
                <a:cxn ang="0">
                  <a:pos x="T2" y="T3"/>
                </a:cxn>
                <a:cxn ang="0">
                  <a:pos x="T4" y="T5"/>
                </a:cxn>
                <a:cxn ang="0">
                  <a:pos x="T6" y="T7"/>
                </a:cxn>
                <a:cxn ang="0">
                  <a:pos x="T8" y="T9"/>
                </a:cxn>
              </a:cxnLst>
              <a:rect l="0" t="0" r="r" b="b"/>
              <a:pathLst>
                <a:path w="563" h="1271">
                  <a:moveTo>
                    <a:pt x="0" y="1271"/>
                  </a:moveTo>
                  <a:lnTo>
                    <a:pt x="563" y="1271"/>
                  </a:lnTo>
                  <a:lnTo>
                    <a:pt x="7" y="0"/>
                  </a:lnTo>
                  <a:lnTo>
                    <a:pt x="0" y="13"/>
                  </a:lnTo>
                  <a:lnTo>
                    <a:pt x="0" y="1271"/>
                  </a:lnTo>
                  <a:close/>
                </a:path>
              </a:pathLst>
            </a:custGeom>
            <a:solidFill>
              <a:schemeClr val="accent3">
                <a:lumMod val="75000"/>
                <a:alpha val="4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29" name="Group 28"/>
          <p:cNvGrpSpPr/>
          <p:nvPr/>
        </p:nvGrpSpPr>
        <p:grpSpPr>
          <a:xfrm>
            <a:off x="5066559" y="3294728"/>
            <a:ext cx="1597706" cy="2697829"/>
            <a:chOff x="4090988" y="2138363"/>
            <a:chExt cx="1717676" cy="2017713"/>
          </a:xfrm>
        </p:grpSpPr>
        <p:sp>
          <p:nvSpPr>
            <p:cNvPr id="30" name="Freeform 9"/>
            <p:cNvSpPr>
              <a:spLocks/>
            </p:cNvSpPr>
            <p:nvPr/>
          </p:nvSpPr>
          <p:spPr bwMode="auto">
            <a:xfrm>
              <a:off x="4090988" y="2138363"/>
              <a:ext cx="1717675" cy="2017713"/>
            </a:xfrm>
            <a:custGeom>
              <a:avLst/>
              <a:gdLst>
                <a:gd name="T0" fmla="*/ 1082 w 1082"/>
                <a:gd name="T1" fmla="*/ 1271 h 1271"/>
                <a:gd name="T2" fmla="*/ 526 w 1082"/>
                <a:gd name="T3" fmla="*/ 0 h 1271"/>
                <a:gd name="T4" fmla="*/ 0 w 1082"/>
                <a:gd name="T5" fmla="*/ 1271 h 1271"/>
                <a:gd name="T6" fmla="*/ 1082 w 1082"/>
                <a:gd name="T7" fmla="*/ 1271 h 1271"/>
              </a:gdLst>
              <a:ahLst/>
              <a:cxnLst>
                <a:cxn ang="0">
                  <a:pos x="T0" y="T1"/>
                </a:cxn>
                <a:cxn ang="0">
                  <a:pos x="T2" y="T3"/>
                </a:cxn>
                <a:cxn ang="0">
                  <a:pos x="T4" y="T5"/>
                </a:cxn>
                <a:cxn ang="0">
                  <a:pos x="T6" y="T7"/>
                </a:cxn>
              </a:cxnLst>
              <a:rect l="0" t="0" r="r" b="b"/>
              <a:pathLst>
                <a:path w="1082" h="1271">
                  <a:moveTo>
                    <a:pt x="1082" y="1271"/>
                  </a:moveTo>
                  <a:lnTo>
                    <a:pt x="526" y="0"/>
                  </a:lnTo>
                  <a:lnTo>
                    <a:pt x="0" y="1271"/>
                  </a:lnTo>
                  <a:lnTo>
                    <a:pt x="1082" y="1271"/>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10"/>
            <p:cNvSpPr>
              <a:spLocks/>
            </p:cNvSpPr>
            <p:nvPr/>
          </p:nvSpPr>
          <p:spPr bwMode="auto">
            <a:xfrm>
              <a:off x="4914901" y="2138363"/>
              <a:ext cx="893763" cy="2017713"/>
            </a:xfrm>
            <a:custGeom>
              <a:avLst/>
              <a:gdLst>
                <a:gd name="T0" fmla="*/ 0 w 563"/>
                <a:gd name="T1" fmla="*/ 1271 h 1271"/>
                <a:gd name="T2" fmla="*/ 563 w 563"/>
                <a:gd name="T3" fmla="*/ 1271 h 1271"/>
                <a:gd name="T4" fmla="*/ 7 w 563"/>
                <a:gd name="T5" fmla="*/ 0 h 1271"/>
                <a:gd name="T6" fmla="*/ 0 w 563"/>
                <a:gd name="T7" fmla="*/ 13 h 1271"/>
                <a:gd name="T8" fmla="*/ 0 w 563"/>
                <a:gd name="T9" fmla="*/ 1271 h 1271"/>
              </a:gdLst>
              <a:ahLst/>
              <a:cxnLst>
                <a:cxn ang="0">
                  <a:pos x="T0" y="T1"/>
                </a:cxn>
                <a:cxn ang="0">
                  <a:pos x="T2" y="T3"/>
                </a:cxn>
                <a:cxn ang="0">
                  <a:pos x="T4" y="T5"/>
                </a:cxn>
                <a:cxn ang="0">
                  <a:pos x="T6" y="T7"/>
                </a:cxn>
                <a:cxn ang="0">
                  <a:pos x="T8" y="T9"/>
                </a:cxn>
              </a:cxnLst>
              <a:rect l="0" t="0" r="r" b="b"/>
              <a:pathLst>
                <a:path w="563" h="1271">
                  <a:moveTo>
                    <a:pt x="0" y="1271"/>
                  </a:moveTo>
                  <a:lnTo>
                    <a:pt x="563" y="1271"/>
                  </a:lnTo>
                  <a:lnTo>
                    <a:pt x="7" y="0"/>
                  </a:lnTo>
                  <a:lnTo>
                    <a:pt x="0" y="13"/>
                  </a:lnTo>
                  <a:lnTo>
                    <a:pt x="0" y="1271"/>
                  </a:lnTo>
                  <a:close/>
                </a:path>
              </a:pathLst>
            </a:custGeom>
            <a:solidFill>
              <a:schemeClr val="accent5">
                <a:lumMod val="75000"/>
                <a:alpha val="4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32" name="Group 31"/>
          <p:cNvGrpSpPr/>
          <p:nvPr/>
        </p:nvGrpSpPr>
        <p:grpSpPr>
          <a:xfrm>
            <a:off x="3882420" y="3762796"/>
            <a:ext cx="1597706" cy="2229762"/>
            <a:chOff x="5888038" y="2138363"/>
            <a:chExt cx="1717676" cy="2017713"/>
          </a:xfrm>
        </p:grpSpPr>
        <p:sp>
          <p:nvSpPr>
            <p:cNvPr id="33" name="Freeform 11"/>
            <p:cNvSpPr>
              <a:spLocks/>
            </p:cNvSpPr>
            <p:nvPr/>
          </p:nvSpPr>
          <p:spPr bwMode="auto">
            <a:xfrm>
              <a:off x="5888038" y="2138363"/>
              <a:ext cx="1717675" cy="2017713"/>
            </a:xfrm>
            <a:custGeom>
              <a:avLst/>
              <a:gdLst>
                <a:gd name="T0" fmla="*/ 1082 w 1082"/>
                <a:gd name="T1" fmla="*/ 1271 h 1271"/>
                <a:gd name="T2" fmla="*/ 526 w 1082"/>
                <a:gd name="T3" fmla="*/ 0 h 1271"/>
                <a:gd name="T4" fmla="*/ 0 w 1082"/>
                <a:gd name="T5" fmla="*/ 1271 h 1271"/>
                <a:gd name="T6" fmla="*/ 1082 w 1082"/>
                <a:gd name="T7" fmla="*/ 1271 h 1271"/>
              </a:gdLst>
              <a:ahLst/>
              <a:cxnLst>
                <a:cxn ang="0">
                  <a:pos x="T0" y="T1"/>
                </a:cxn>
                <a:cxn ang="0">
                  <a:pos x="T2" y="T3"/>
                </a:cxn>
                <a:cxn ang="0">
                  <a:pos x="T4" y="T5"/>
                </a:cxn>
                <a:cxn ang="0">
                  <a:pos x="T6" y="T7"/>
                </a:cxn>
              </a:cxnLst>
              <a:rect l="0" t="0" r="r" b="b"/>
              <a:pathLst>
                <a:path w="1082" h="1271">
                  <a:moveTo>
                    <a:pt x="1082" y="1271"/>
                  </a:moveTo>
                  <a:lnTo>
                    <a:pt x="526" y="0"/>
                  </a:lnTo>
                  <a:lnTo>
                    <a:pt x="0" y="1271"/>
                  </a:lnTo>
                  <a:lnTo>
                    <a:pt x="1082" y="127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12"/>
            <p:cNvSpPr>
              <a:spLocks/>
            </p:cNvSpPr>
            <p:nvPr/>
          </p:nvSpPr>
          <p:spPr bwMode="auto">
            <a:xfrm>
              <a:off x="6711951" y="2138363"/>
              <a:ext cx="893763" cy="2017713"/>
            </a:xfrm>
            <a:custGeom>
              <a:avLst/>
              <a:gdLst>
                <a:gd name="T0" fmla="*/ 0 w 563"/>
                <a:gd name="T1" fmla="*/ 1271 h 1271"/>
                <a:gd name="T2" fmla="*/ 563 w 563"/>
                <a:gd name="T3" fmla="*/ 1271 h 1271"/>
                <a:gd name="T4" fmla="*/ 7 w 563"/>
                <a:gd name="T5" fmla="*/ 0 h 1271"/>
                <a:gd name="T6" fmla="*/ 0 w 563"/>
                <a:gd name="T7" fmla="*/ 13 h 1271"/>
                <a:gd name="T8" fmla="*/ 0 w 563"/>
                <a:gd name="T9" fmla="*/ 1271 h 1271"/>
              </a:gdLst>
              <a:ahLst/>
              <a:cxnLst>
                <a:cxn ang="0">
                  <a:pos x="T0" y="T1"/>
                </a:cxn>
                <a:cxn ang="0">
                  <a:pos x="T2" y="T3"/>
                </a:cxn>
                <a:cxn ang="0">
                  <a:pos x="T4" y="T5"/>
                </a:cxn>
                <a:cxn ang="0">
                  <a:pos x="T6" y="T7"/>
                </a:cxn>
                <a:cxn ang="0">
                  <a:pos x="T8" y="T9"/>
                </a:cxn>
              </a:cxnLst>
              <a:rect l="0" t="0" r="r" b="b"/>
              <a:pathLst>
                <a:path w="563" h="1271">
                  <a:moveTo>
                    <a:pt x="0" y="1271"/>
                  </a:moveTo>
                  <a:lnTo>
                    <a:pt x="563" y="1271"/>
                  </a:lnTo>
                  <a:lnTo>
                    <a:pt x="7" y="0"/>
                  </a:lnTo>
                  <a:lnTo>
                    <a:pt x="0" y="13"/>
                  </a:lnTo>
                  <a:lnTo>
                    <a:pt x="0" y="1271"/>
                  </a:lnTo>
                  <a:close/>
                </a:path>
              </a:pathLst>
            </a:custGeom>
            <a:solidFill>
              <a:schemeClr val="accent4">
                <a:lumMod val="75000"/>
                <a:alpha val="4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35" name="Rectangle 34"/>
          <p:cNvSpPr/>
          <p:nvPr/>
        </p:nvSpPr>
        <p:spPr>
          <a:xfrm>
            <a:off x="0" y="5952231"/>
            <a:ext cx="9152802" cy="894309"/>
          </a:xfrm>
          <a:prstGeom prst="rect">
            <a:avLst/>
          </a:prstGeom>
          <a:pattFill prst="pct90">
            <a:fgClr>
              <a:schemeClr val="tx1">
                <a:lumMod val="75000"/>
                <a:lumOff val="25000"/>
              </a:schemeClr>
            </a:fgClr>
            <a:bgClr>
              <a:schemeClr val="tx1">
                <a:lumMod val="85000"/>
                <a:lumOff val="1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7" name="TextBox 36"/>
          <p:cNvSpPr txBox="1"/>
          <p:nvPr/>
        </p:nvSpPr>
        <p:spPr>
          <a:xfrm>
            <a:off x="1677243" y="6004043"/>
            <a:ext cx="614272" cy="338554"/>
          </a:xfrm>
          <a:prstGeom prst="rect">
            <a:avLst/>
          </a:prstGeom>
          <a:noFill/>
        </p:spPr>
        <p:txBody>
          <a:bodyPr wrap="none" rtlCol="0">
            <a:spAutoFit/>
          </a:bodyPr>
          <a:lstStyle/>
          <a:p>
            <a:pPr algn="ctr"/>
            <a:r>
              <a:rPr lang="en-US" sz="1600" dirty="0">
                <a:solidFill>
                  <a:schemeClr val="bg1"/>
                </a:solidFill>
                <a:latin typeface="+mj-lt"/>
              </a:rPr>
              <a:t>1975</a:t>
            </a:r>
            <a:endParaRPr lang="id-ID" sz="1600" dirty="0">
              <a:solidFill>
                <a:schemeClr val="bg1"/>
              </a:solidFill>
              <a:latin typeface="+mj-lt"/>
            </a:endParaRPr>
          </a:p>
        </p:txBody>
      </p:sp>
      <p:sp>
        <p:nvSpPr>
          <p:cNvPr id="38" name="TextBox 37"/>
          <p:cNvSpPr txBox="1"/>
          <p:nvPr/>
        </p:nvSpPr>
        <p:spPr>
          <a:xfrm>
            <a:off x="3090687" y="6015812"/>
            <a:ext cx="614272" cy="338554"/>
          </a:xfrm>
          <a:prstGeom prst="rect">
            <a:avLst/>
          </a:prstGeom>
          <a:noFill/>
        </p:spPr>
        <p:txBody>
          <a:bodyPr wrap="none" rtlCol="0">
            <a:spAutoFit/>
          </a:bodyPr>
          <a:lstStyle/>
          <a:p>
            <a:pPr algn="ctr"/>
            <a:r>
              <a:rPr lang="en-US" sz="1600" dirty="0">
                <a:solidFill>
                  <a:schemeClr val="bg1"/>
                </a:solidFill>
                <a:latin typeface="+mj-lt"/>
              </a:rPr>
              <a:t>1985</a:t>
            </a:r>
            <a:endParaRPr lang="id-ID" sz="1600" dirty="0">
              <a:solidFill>
                <a:schemeClr val="bg1"/>
              </a:solidFill>
              <a:latin typeface="+mj-lt"/>
            </a:endParaRPr>
          </a:p>
        </p:txBody>
      </p:sp>
      <p:sp>
        <p:nvSpPr>
          <p:cNvPr id="39" name="TextBox 38"/>
          <p:cNvSpPr txBox="1"/>
          <p:nvPr/>
        </p:nvSpPr>
        <p:spPr>
          <a:xfrm>
            <a:off x="4341652" y="6015812"/>
            <a:ext cx="614272" cy="338554"/>
          </a:xfrm>
          <a:prstGeom prst="rect">
            <a:avLst/>
          </a:prstGeom>
          <a:noFill/>
        </p:spPr>
        <p:txBody>
          <a:bodyPr wrap="none" rtlCol="0">
            <a:spAutoFit/>
          </a:bodyPr>
          <a:lstStyle/>
          <a:p>
            <a:pPr algn="ctr"/>
            <a:r>
              <a:rPr lang="en-US" sz="1600" dirty="0">
                <a:solidFill>
                  <a:schemeClr val="bg1"/>
                </a:solidFill>
                <a:latin typeface="+mj-lt"/>
              </a:rPr>
              <a:t>1995</a:t>
            </a:r>
            <a:endParaRPr lang="id-ID" sz="1600" dirty="0">
              <a:solidFill>
                <a:schemeClr val="bg1"/>
              </a:solidFill>
              <a:latin typeface="+mj-lt"/>
            </a:endParaRPr>
          </a:p>
        </p:txBody>
      </p:sp>
      <p:sp>
        <p:nvSpPr>
          <p:cNvPr id="40" name="TextBox 39"/>
          <p:cNvSpPr txBox="1"/>
          <p:nvPr/>
        </p:nvSpPr>
        <p:spPr>
          <a:xfrm>
            <a:off x="5529467" y="6004043"/>
            <a:ext cx="614272" cy="338554"/>
          </a:xfrm>
          <a:prstGeom prst="rect">
            <a:avLst/>
          </a:prstGeom>
          <a:noFill/>
        </p:spPr>
        <p:txBody>
          <a:bodyPr wrap="none" rtlCol="0">
            <a:spAutoFit/>
          </a:bodyPr>
          <a:lstStyle/>
          <a:p>
            <a:pPr algn="ctr"/>
            <a:r>
              <a:rPr lang="en-US" sz="1600" dirty="0">
                <a:solidFill>
                  <a:schemeClr val="bg1"/>
                </a:solidFill>
                <a:latin typeface="+mj-lt"/>
              </a:rPr>
              <a:t>2005</a:t>
            </a:r>
            <a:endParaRPr lang="id-ID" sz="1600" dirty="0">
              <a:solidFill>
                <a:schemeClr val="bg1"/>
              </a:solidFill>
              <a:latin typeface="+mj-lt"/>
            </a:endParaRPr>
          </a:p>
        </p:txBody>
      </p:sp>
      <p:sp>
        <p:nvSpPr>
          <p:cNvPr id="41" name="TextBox 40"/>
          <p:cNvSpPr txBox="1"/>
          <p:nvPr/>
        </p:nvSpPr>
        <p:spPr>
          <a:xfrm>
            <a:off x="6824281" y="6004043"/>
            <a:ext cx="614272" cy="338554"/>
          </a:xfrm>
          <a:prstGeom prst="rect">
            <a:avLst/>
          </a:prstGeom>
          <a:noFill/>
        </p:spPr>
        <p:txBody>
          <a:bodyPr wrap="none" rtlCol="0">
            <a:spAutoFit/>
          </a:bodyPr>
          <a:lstStyle/>
          <a:p>
            <a:pPr algn="ctr"/>
            <a:r>
              <a:rPr lang="en-US" sz="1600" dirty="0">
                <a:solidFill>
                  <a:schemeClr val="bg1"/>
                </a:solidFill>
                <a:latin typeface="+mj-lt"/>
              </a:rPr>
              <a:t>2015</a:t>
            </a:r>
            <a:endParaRPr lang="id-ID" sz="1600" dirty="0">
              <a:solidFill>
                <a:schemeClr val="bg1"/>
              </a:solidFill>
              <a:latin typeface="+mj-lt"/>
            </a:endParaRPr>
          </a:p>
        </p:txBody>
      </p:sp>
      <p:sp>
        <p:nvSpPr>
          <p:cNvPr id="43" name="Freeform 17"/>
          <p:cNvSpPr>
            <a:spLocks/>
          </p:cNvSpPr>
          <p:nvPr/>
        </p:nvSpPr>
        <p:spPr bwMode="auto">
          <a:xfrm>
            <a:off x="7363162" y="2795545"/>
            <a:ext cx="134937" cy="257175"/>
          </a:xfrm>
          <a:custGeom>
            <a:avLst/>
            <a:gdLst>
              <a:gd name="T0" fmla="*/ 0 w 35"/>
              <a:gd name="T1" fmla="*/ 0 h 67"/>
              <a:gd name="T2" fmla="*/ 0 w 35"/>
              <a:gd name="T3" fmla="*/ 67 h 67"/>
              <a:gd name="T4" fmla="*/ 35 w 35"/>
              <a:gd name="T5" fmla="*/ 33 h 67"/>
              <a:gd name="T6" fmla="*/ 0 w 35"/>
              <a:gd name="T7" fmla="*/ 0 h 67"/>
            </a:gdLst>
            <a:ahLst/>
            <a:cxnLst>
              <a:cxn ang="0">
                <a:pos x="T0" y="T1"/>
              </a:cxn>
              <a:cxn ang="0">
                <a:pos x="T2" y="T3"/>
              </a:cxn>
              <a:cxn ang="0">
                <a:pos x="T4" y="T5"/>
              </a:cxn>
              <a:cxn ang="0">
                <a:pos x="T6" y="T7"/>
              </a:cxn>
            </a:cxnLst>
            <a:rect l="0" t="0" r="r" b="b"/>
            <a:pathLst>
              <a:path w="35" h="67">
                <a:moveTo>
                  <a:pt x="0" y="0"/>
                </a:moveTo>
                <a:cubicBezTo>
                  <a:pt x="0" y="67"/>
                  <a:pt x="0" y="67"/>
                  <a:pt x="0" y="67"/>
                </a:cubicBezTo>
                <a:cubicBezTo>
                  <a:pt x="19" y="67"/>
                  <a:pt x="35" y="52"/>
                  <a:pt x="35" y="33"/>
                </a:cubicBezTo>
                <a:cubicBezTo>
                  <a:pt x="35" y="15"/>
                  <a:pt x="19"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TextBox 43"/>
          <p:cNvSpPr txBox="1"/>
          <p:nvPr/>
        </p:nvSpPr>
        <p:spPr>
          <a:xfrm>
            <a:off x="5443495" y="2139393"/>
            <a:ext cx="772969" cy="369332"/>
          </a:xfrm>
          <a:prstGeom prst="rect">
            <a:avLst/>
          </a:prstGeom>
          <a:noFill/>
        </p:spPr>
        <p:txBody>
          <a:bodyPr wrap="none" rtlCol="0">
            <a:spAutoFit/>
          </a:bodyPr>
          <a:lstStyle/>
          <a:p>
            <a:pPr algn="ctr"/>
            <a:r>
              <a:rPr lang="en-US" sz="1800" dirty="0">
                <a:solidFill>
                  <a:schemeClr val="accent5">
                    <a:lumMod val="75000"/>
                  </a:schemeClr>
                </a:solidFill>
                <a:latin typeface="+mj-lt"/>
              </a:rPr>
              <a:t>18.2%</a:t>
            </a:r>
            <a:endParaRPr lang="id-ID" sz="1800" dirty="0">
              <a:solidFill>
                <a:schemeClr val="accent5">
                  <a:lumMod val="75000"/>
                </a:schemeClr>
              </a:solidFill>
              <a:latin typeface="+mj-lt"/>
            </a:endParaRPr>
          </a:p>
        </p:txBody>
      </p:sp>
      <p:sp>
        <p:nvSpPr>
          <p:cNvPr id="46" name="TextBox 45"/>
          <p:cNvSpPr txBox="1"/>
          <p:nvPr/>
        </p:nvSpPr>
        <p:spPr>
          <a:xfrm>
            <a:off x="2974189" y="3563004"/>
            <a:ext cx="772969" cy="369332"/>
          </a:xfrm>
          <a:prstGeom prst="rect">
            <a:avLst/>
          </a:prstGeom>
          <a:noFill/>
        </p:spPr>
        <p:txBody>
          <a:bodyPr wrap="none" rtlCol="0">
            <a:spAutoFit/>
          </a:bodyPr>
          <a:lstStyle/>
          <a:p>
            <a:pPr algn="ctr"/>
            <a:r>
              <a:rPr lang="en-US" sz="1800" dirty="0">
                <a:solidFill>
                  <a:schemeClr val="accent3"/>
                </a:solidFill>
                <a:latin typeface="+mj-lt"/>
              </a:rPr>
              <a:t>13.9%</a:t>
            </a:r>
            <a:endParaRPr lang="id-ID" sz="1800" dirty="0">
              <a:solidFill>
                <a:schemeClr val="accent3"/>
              </a:solidFill>
              <a:latin typeface="+mj-lt"/>
            </a:endParaRPr>
          </a:p>
        </p:txBody>
      </p:sp>
      <p:sp>
        <p:nvSpPr>
          <p:cNvPr id="47" name="TextBox 46"/>
          <p:cNvSpPr txBox="1"/>
          <p:nvPr/>
        </p:nvSpPr>
        <p:spPr>
          <a:xfrm>
            <a:off x="1630262" y="3726300"/>
            <a:ext cx="772969" cy="369332"/>
          </a:xfrm>
          <a:prstGeom prst="rect">
            <a:avLst/>
          </a:prstGeom>
          <a:noFill/>
        </p:spPr>
        <p:txBody>
          <a:bodyPr wrap="none" rtlCol="0">
            <a:spAutoFit/>
          </a:bodyPr>
          <a:lstStyle/>
          <a:p>
            <a:pPr algn="ctr"/>
            <a:r>
              <a:rPr lang="en-US" sz="1800" dirty="0">
                <a:solidFill>
                  <a:schemeClr val="accent2"/>
                </a:solidFill>
                <a:latin typeface="+mj-lt"/>
              </a:rPr>
              <a:t>12.3%</a:t>
            </a:r>
            <a:endParaRPr lang="id-ID" sz="1800" dirty="0">
              <a:solidFill>
                <a:schemeClr val="accent2"/>
              </a:solidFill>
              <a:latin typeface="+mj-lt"/>
            </a:endParaRPr>
          </a:p>
        </p:txBody>
      </p:sp>
      <p:sp>
        <p:nvSpPr>
          <p:cNvPr id="48" name="TextBox 47"/>
          <p:cNvSpPr txBox="1"/>
          <p:nvPr/>
        </p:nvSpPr>
        <p:spPr>
          <a:xfrm>
            <a:off x="6749212" y="1736596"/>
            <a:ext cx="772969" cy="369332"/>
          </a:xfrm>
          <a:prstGeom prst="rect">
            <a:avLst/>
          </a:prstGeom>
          <a:noFill/>
        </p:spPr>
        <p:txBody>
          <a:bodyPr wrap="none" rtlCol="0">
            <a:spAutoFit/>
          </a:bodyPr>
          <a:lstStyle/>
          <a:p>
            <a:pPr algn="ctr"/>
            <a:r>
              <a:rPr lang="en-US" sz="1800" dirty="0">
                <a:solidFill>
                  <a:schemeClr val="accent6">
                    <a:lumMod val="75000"/>
                  </a:schemeClr>
                </a:solidFill>
                <a:latin typeface="+mj-lt"/>
              </a:rPr>
              <a:t>19.1%</a:t>
            </a:r>
            <a:endParaRPr lang="id-ID" sz="1800" dirty="0">
              <a:solidFill>
                <a:schemeClr val="accent6">
                  <a:lumMod val="75000"/>
                </a:schemeClr>
              </a:solidFill>
              <a:latin typeface="+mj-lt"/>
            </a:endParaRPr>
          </a:p>
        </p:txBody>
      </p:sp>
      <p:sp>
        <p:nvSpPr>
          <p:cNvPr id="50" name="TextBox 49"/>
          <p:cNvSpPr txBox="1"/>
          <p:nvPr/>
        </p:nvSpPr>
        <p:spPr>
          <a:xfrm>
            <a:off x="4275070" y="2625479"/>
            <a:ext cx="772969" cy="369332"/>
          </a:xfrm>
          <a:prstGeom prst="rect">
            <a:avLst/>
          </a:prstGeom>
          <a:noFill/>
        </p:spPr>
        <p:txBody>
          <a:bodyPr wrap="none" rtlCol="0">
            <a:spAutoFit/>
          </a:bodyPr>
          <a:lstStyle/>
          <a:p>
            <a:pPr algn="ctr"/>
            <a:r>
              <a:rPr lang="en-US" sz="1800" dirty="0">
                <a:solidFill>
                  <a:schemeClr val="accent4"/>
                </a:solidFill>
                <a:latin typeface="+mj-lt"/>
              </a:rPr>
              <a:t>16.1%</a:t>
            </a:r>
            <a:endParaRPr lang="id-ID" sz="1800" dirty="0">
              <a:solidFill>
                <a:schemeClr val="accent4"/>
              </a:solidFill>
              <a:latin typeface="+mj-lt"/>
            </a:endParaRPr>
          </a:p>
        </p:txBody>
      </p:sp>
      <p:sp>
        <p:nvSpPr>
          <p:cNvPr id="52" name="Rectangle 51"/>
          <p:cNvSpPr/>
          <p:nvPr/>
        </p:nvSpPr>
        <p:spPr>
          <a:xfrm>
            <a:off x="107505" y="6364525"/>
            <a:ext cx="8858470" cy="400110"/>
          </a:xfrm>
          <a:prstGeom prst="rect">
            <a:avLst/>
          </a:prstGeom>
        </p:spPr>
        <p:txBody>
          <a:bodyPr wrap="square">
            <a:spAutoFit/>
          </a:bodyPr>
          <a:lstStyle/>
          <a:p>
            <a:pPr algn="ctr">
              <a:defRPr sz="2400" b="0" i="0" u="none" strike="noStrike" kern="1200" spc="0" baseline="0">
                <a:solidFill>
                  <a:prstClr val="black">
                    <a:lumMod val="65000"/>
                    <a:lumOff val="35000"/>
                  </a:prstClr>
                </a:solidFill>
                <a:latin typeface="+mn-lt"/>
                <a:ea typeface="+mn-ea"/>
                <a:cs typeface="+mn-cs"/>
              </a:defRPr>
            </a:pPr>
            <a:r>
              <a:rPr lang="es-ES_tradnl" sz="2000" dirty="0">
                <a:solidFill>
                  <a:schemeClr val="bg1"/>
                </a:solidFill>
              </a:rPr>
              <a:t>Porcentaje de calorías producidas que Cruzan un borde internacional</a:t>
            </a:r>
          </a:p>
        </p:txBody>
      </p:sp>
    </p:spTree>
    <p:extLst>
      <p:ext uri="{BB962C8B-B14F-4D97-AF65-F5344CB8AC3E}">
        <p14:creationId xmlns:p14="http://schemas.microsoft.com/office/powerpoint/2010/main" val="88656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par>
                                <p:cTn id="20" presetID="42"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1000"/>
                                        <p:tgtEl>
                                          <p:spTgt spid="26"/>
                                        </p:tgtEl>
                                      </p:cBhvr>
                                    </p:animEffect>
                                    <p:anim calcmode="lin" valueType="num">
                                      <p:cBhvr>
                                        <p:cTn id="28" dur="1000" fill="hold"/>
                                        <p:tgtEl>
                                          <p:spTgt spid="26"/>
                                        </p:tgtEl>
                                        <p:attrNameLst>
                                          <p:attrName>ppt_x</p:attrName>
                                        </p:attrNameLst>
                                      </p:cBhvr>
                                      <p:tavLst>
                                        <p:tav tm="0">
                                          <p:val>
                                            <p:strVal val="#ppt_x"/>
                                          </p:val>
                                        </p:tav>
                                        <p:tav tm="100000">
                                          <p:val>
                                            <p:strVal val="#ppt_x"/>
                                          </p:val>
                                        </p:tav>
                                      </p:tavLst>
                                    </p:anim>
                                    <p:anim calcmode="lin" valueType="num">
                                      <p:cBhvr>
                                        <p:cTn id="29" dur="1000" fill="hold"/>
                                        <p:tgtEl>
                                          <p:spTgt spid="2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1000"/>
                                        <p:tgtEl>
                                          <p:spTgt spid="32"/>
                                        </p:tgtEl>
                                      </p:cBhvr>
                                    </p:animEffect>
                                    <p:anim calcmode="lin" valueType="num">
                                      <p:cBhvr>
                                        <p:cTn id="33" dur="1000" fill="hold"/>
                                        <p:tgtEl>
                                          <p:spTgt spid="32"/>
                                        </p:tgtEl>
                                        <p:attrNameLst>
                                          <p:attrName>ppt_x</p:attrName>
                                        </p:attrNameLst>
                                      </p:cBhvr>
                                      <p:tavLst>
                                        <p:tav tm="0">
                                          <p:val>
                                            <p:strVal val="#ppt_x"/>
                                          </p:val>
                                        </p:tav>
                                        <p:tav tm="100000">
                                          <p:val>
                                            <p:strVal val="#ppt_x"/>
                                          </p:val>
                                        </p:tav>
                                      </p:tavLst>
                                    </p:anim>
                                    <p:anim calcmode="lin" valueType="num">
                                      <p:cBhvr>
                                        <p:cTn id="34" dur="1000" fill="hold"/>
                                        <p:tgtEl>
                                          <p:spTgt spid="32"/>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1000"/>
                                        <p:tgtEl>
                                          <p:spTgt spid="29"/>
                                        </p:tgtEl>
                                      </p:cBhvr>
                                    </p:animEffect>
                                    <p:anim calcmode="lin" valueType="num">
                                      <p:cBhvr>
                                        <p:cTn id="38" dur="1000" fill="hold"/>
                                        <p:tgtEl>
                                          <p:spTgt spid="29"/>
                                        </p:tgtEl>
                                        <p:attrNameLst>
                                          <p:attrName>ppt_x</p:attrName>
                                        </p:attrNameLst>
                                      </p:cBhvr>
                                      <p:tavLst>
                                        <p:tav tm="0">
                                          <p:val>
                                            <p:strVal val="#ppt_x"/>
                                          </p:val>
                                        </p:tav>
                                        <p:tav tm="100000">
                                          <p:val>
                                            <p:strVal val="#ppt_x"/>
                                          </p:val>
                                        </p:tav>
                                      </p:tavLst>
                                    </p:anim>
                                    <p:anim calcmode="lin" valueType="num">
                                      <p:cBhvr>
                                        <p:cTn id="39" dur="1000" fill="hold"/>
                                        <p:tgtEl>
                                          <p:spTgt spid="2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1000" fill="hold"/>
                                        <p:tgtEl>
                                          <p:spTgt spid="23"/>
                                        </p:tgtEl>
                                        <p:attrNameLst>
                                          <p:attrName>ppt_x</p:attrName>
                                        </p:attrNameLst>
                                      </p:cBhvr>
                                      <p:tavLst>
                                        <p:tav tm="0">
                                          <p:val>
                                            <p:strVal val="#ppt_x"/>
                                          </p:val>
                                        </p:tav>
                                        <p:tav tm="100000">
                                          <p:val>
                                            <p:strVal val="#ppt_x"/>
                                          </p:val>
                                        </p:tav>
                                      </p:tavLst>
                                    </p:anim>
                                    <p:anim calcmode="lin" valueType="num">
                                      <p:cBhvr>
                                        <p:cTn id="44" dur="1000" fill="hold"/>
                                        <p:tgtEl>
                                          <p:spTgt spid="23"/>
                                        </p:tgtEl>
                                        <p:attrNameLst>
                                          <p:attrName>ppt_y</p:attrName>
                                        </p:attrNameLst>
                                      </p:cBhvr>
                                      <p:tavLst>
                                        <p:tav tm="0">
                                          <p:val>
                                            <p:strVal val="#ppt_y+.1"/>
                                          </p:val>
                                        </p:tav>
                                        <p:tav tm="100000">
                                          <p:val>
                                            <p:strVal val="#ppt_y"/>
                                          </p:val>
                                        </p:tav>
                                      </p:tavLst>
                                    </p:anim>
                                  </p:childTnLst>
                                </p:cTn>
                              </p:par>
                              <p:par>
                                <p:cTn id="45" presetID="22" presetClass="entr" presetSubtype="4"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par>
                                <p:cTn id="48" presetID="22" presetClass="entr" presetSubtype="4"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down)">
                                      <p:cBhvr>
                                        <p:cTn id="50" dur="500"/>
                                        <p:tgtEl>
                                          <p:spTgt spid="12"/>
                                        </p:tgtEl>
                                      </p:cBhvr>
                                    </p:animEffect>
                                  </p:childTnLst>
                                </p:cTn>
                              </p:par>
                              <p:par>
                                <p:cTn id="51" presetID="22" presetClass="entr" presetSubtype="4" fill="hold" nodeType="with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down)">
                                      <p:cBhvr>
                                        <p:cTn id="53" dur="500"/>
                                        <p:tgtEl>
                                          <p:spTgt spid="13"/>
                                        </p:tgtEl>
                                      </p:cBhvr>
                                    </p:animEffect>
                                  </p:childTnLst>
                                </p:cTn>
                              </p:par>
                              <p:par>
                                <p:cTn id="54" presetID="22" presetClass="entr" presetSubtype="4" fill="hold" nodeType="with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wipe(down)">
                                      <p:cBhvr>
                                        <p:cTn id="56" dur="500"/>
                                        <p:tgtEl>
                                          <p:spTgt spid="7"/>
                                        </p:tgtEl>
                                      </p:cBhvr>
                                    </p:animEffect>
                                  </p:childTnLst>
                                </p:cTn>
                              </p:par>
                              <p:par>
                                <p:cTn id="57" presetID="22" presetClass="entr" presetSubtype="4" fill="hold" nodeType="with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down)">
                                      <p:cBhvr>
                                        <p:cTn id="59" dur="500"/>
                                        <p:tgtEl>
                                          <p:spTgt spid="9"/>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fade">
                                      <p:cBhvr>
                                        <p:cTn id="62" dur="500"/>
                                        <p:tgtEl>
                                          <p:spTgt spid="4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6"/>
                                        </p:tgtEl>
                                        <p:attrNameLst>
                                          <p:attrName>style.visibility</p:attrName>
                                        </p:attrNameLst>
                                      </p:cBhvr>
                                      <p:to>
                                        <p:strVal val="visible"/>
                                      </p:to>
                                    </p:set>
                                    <p:animEffect transition="in" filter="fade">
                                      <p:cBhvr>
                                        <p:cTn id="65" dur="500"/>
                                        <p:tgtEl>
                                          <p:spTgt spid="46"/>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50"/>
                                        </p:tgtEl>
                                        <p:attrNameLst>
                                          <p:attrName>style.visibility</p:attrName>
                                        </p:attrNameLst>
                                      </p:cBhvr>
                                      <p:to>
                                        <p:strVal val="visible"/>
                                      </p:to>
                                    </p:set>
                                    <p:animEffect transition="in" filter="fade">
                                      <p:cBhvr>
                                        <p:cTn id="68" dur="500"/>
                                        <p:tgtEl>
                                          <p:spTgt spid="5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fade">
                                      <p:cBhvr>
                                        <p:cTn id="71" dur="500"/>
                                        <p:tgtEl>
                                          <p:spTgt spid="44"/>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48"/>
                                        </p:tgtEl>
                                        <p:attrNameLst>
                                          <p:attrName>style.visibility</p:attrName>
                                        </p:attrNameLst>
                                      </p:cBhvr>
                                      <p:to>
                                        <p:strVal val="visible"/>
                                      </p:to>
                                    </p:set>
                                    <p:animEffect transition="in" filter="fade">
                                      <p:cBhvr>
                                        <p:cTn id="74"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41" grpId="0"/>
      <p:bldP spid="44" grpId="0"/>
      <p:bldP spid="46" grpId="0"/>
      <p:bldP spid="47" grpId="0"/>
      <p:bldP spid="48" grpId="0"/>
      <p:bldP spid="5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99592" y="1988840"/>
            <a:ext cx="7315200" cy="1785308"/>
          </a:xfrm>
        </p:spPr>
        <p:txBody>
          <a:bodyPr>
            <a:noAutofit/>
          </a:bodyPr>
          <a:lstStyle/>
          <a:p>
            <a:r>
              <a:rPr lang="es-PE" sz="6600" b="1" dirty="0">
                <a:solidFill>
                  <a:schemeClr val="bg1"/>
                </a:solidFill>
                <a:latin typeface="+mn-lt"/>
              </a:rPr>
              <a:t>Como está la Economía</a:t>
            </a:r>
            <a:endParaRPr lang="en-US" sz="6600" b="1" dirty="0">
              <a:solidFill>
                <a:schemeClr val="bg1"/>
              </a:solidFill>
              <a:latin typeface="+mn-lt"/>
            </a:endParaRPr>
          </a:p>
        </p:txBody>
      </p:sp>
    </p:spTree>
    <p:extLst>
      <p:ext uri="{BB962C8B-B14F-4D97-AF65-F5344CB8AC3E}">
        <p14:creationId xmlns:p14="http://schemas.microsoft.com/office/powerpoint/2010/main" val="1020340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6241"/>
            <a:ext cx="9144000" cy="868362"/>
          </a:xfrm>
          <a:noFill/>
          <a:ln w="9525">
            <a:noFill/>
            <a:miter lim="800000"/>
            <a:headEnd/>
            <a:tailEnd/>
          </a:ln>
        </p:spPr>
        <p:txBody>
          <a:bodyPr vert="horz" wrap="square" lIns="91440" tIns="18288" rIns="91440" bIns="18288" numCol="1" rtlCol="0" anchor="ctr" anchorCtr="0" compatLnSpc="1">
            <a:prstTxWarp prst="textNoShape">
              <a:avLst/>
            </a:prstTxWarp>
            <a:noAutofit/>
          </a:bodyPr>
          <a:lstStyle/>
          <a:p>
            <a:pPr algn="ctr"/>
            <a:r>
              <a:rPr lang="es-ES_tradnl" sz="2800" b="1" dirty="0">
                <a:solidFill>
                  <a:srgbClr val="000000"/>
                </a:solidFill>
              </a:rPr>
              <a:t>Globalización y regionalización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16350147"/>
              </p:ext>
            </p:extLst>
          </p:nvPr>
        </p:nvGraphicFramePr>
        <p:xfrm>
          <a:off x="387743" y="1456566"/>
          <a:ext cx="8375257" cy="51950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275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4896"/>
            <a:ext cx="9144000" cy="868362"/>
          </a:xfrm>
          <a:noFill/>
          <a:ln w="9525">
            <a:noFill/>
            <a:miter lim="800000"/>
            <a:headEnd/>
            <a:tailEnd/>
          </a:ln>
        </p:spPr>
        <p:txBody>
          <a:bodyPr vert="horz" wrap="square" lIns="91440" tIns="18288" rIns="91440" bIns="18288" numCol="1" rtlCol="0" anchor="ctr" anchorCtr="0" compatLnSpc="1">
            <a:prstTxWarp prst="textNoShape">
              <a:avLst/>
            </a:prstTxWarp>
            <a:noAutofit/>
          </a:bodyPr>
          <a:lstStyle/>
          <a:p>
            <a:pPr algn="ctr"/>
            <a:r>
              <a:rPr lang="es-ES_tradnl" sz="2800" b="1" dirty="0">
                <a:solidFill>
                  <a:srgbClr val="000000"/>
                </a:solidFill>
              </a:rPr>
              <a:t>Tasas promedio de asistencia nominal (NRA)</a:t>
            </a:r>
          </a:p>
        </p:txBody>
      </p:sp>
      <p:graphicFrame>
        <p:nvGraphicFramePr>
          <p:cNvPr id="4" name="Content Placeholder 3"/>
          <p:cNvGraphicFramePr>
            <a:graphicFrameLocks noGrp="1"/>
          </p:cNvGraphicFramePr>
          <p:nvPr>
            <p:ph idx="1"/>
            <p:extLst/>
          </p:nvPr>
        </p:nvGraphicFramePr>
        <p:xfrm>
          <a:off x="380326" y="1416106"/>
          <a:ext cx="8399532" cy="51869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25404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t="9868"/>
          <a:stretch/>
        </p:blipFill>
        <p:spPr>
          <a:xfrm>
            <a:off x="279056" y="1626501"/>
            <a:ext cx="8732570" cy="4458710"/>
          </a:xfrm>
          <a:prstGeom prst="rect">
            <a:avLst/>
          </a:prstGeom>
        </p:spPr>
      </p:pic>
      <p:sp>
        <p:nvSpPr>
          <p:cNvPr id="6" name="Title 1"/>
          <p:cNvSpPr>
            <a:spLocks noGrp="1"/>
          </p:cNvSpPr>
          <p:nvPr>
            <p:ph type="title"/>
          </p:nvPr>
        </p:nvSpPr>
        <p:spPr>
          <a:xfrm>
            <a:off x="0" y="204896"/>
            <a:ext cx="9144000" cy="868362"/>
          </a:xfrm>
          <a:noFill/>
          <a:ln w="9525">
            <a:noFill/>
            <a:miter lim="800000"/>
            <a:headEnd/>
            <a:tailEnd/>
          </a:ln>
        </p:spPr>
        <p:txBody>
          <a:bodyPr vert="horz" wrap="square" lIns="91440" tIns="18288" rIns="91440" bIns="18288" numCol="1" rtlCol="0" anchor="ctr" anchorCtr="0" compatLnSpc="1">
            <a:prstTxWarp prst="textNoShape">
              <a:avLst/>
            </a:prstTxWarp>
            <a:noAutofit/>
          </a:bodyPr>
          <a:lstStyle/>
          <a:p>
            <a:pPr algn="ctr"/>
            <a:r>
              <a:rPr lang="es-ES_tradnl" sz="2800" b="1" dirty="0">
                <a:solidFill>
                  <a:srgbClr val="000000"/>
                </a:solidFill>
              </a:rPr>
              <a:t>Número acumulativo de acuerdos preferenciales de comercio activos</a:t>
            </a:r>
          </a:p>
        </p:txBody>
      </p:sp>
      <p:sp>
        <p:nvSpPr>
          <p:cNvPr id="2" name="TextBox 1"/>
          <p:cNvSpPr txBox="1"/>
          <p:nvPr/>
        </p:nvSpPr>
        <p:spPr>
          <a:xfrm>
            <a:off x="279056" y="6212541"/>
            <a:ext cx="6673073" cy="338554"/>
          </a:xfrm>
          <a:prstGeom prst="rect">
            <a:avLst/>
          </a:prstGeom>
          <a:noFill/>
        </p:spPr>
        <p:txBody>
          <a:bodyPr wrap="square" rtlCol="0">
            <a:spAutoFit/>
          </a:bodyPr>
          <a:lstStyle/>
          <a:p>
            <a:r>
              <a:rPr lang="en-US" sz="1600" dirty="0">
                <a:solidFill>
                  <a:schemeClr val="accent1">
                    <a:lumMod val="50000"/>
                  </a:schemeClr>
                </a:solidFill>
              </a:rPr>
              <a:t>Note: it includes notified and non-notified PTAs by country group</a:t>
            </a:r>
            <a:endParaRPr lang="en-US" sz="1600" dirty="0"/>
          </a:p>
        </p:txBody>
      </p:sp>
    </p:spTree>
    <p:extLst>
      <p:ext uri="{BB962C8B-B14F-4D97-AF65-F5344CB8AC3E}">
        <p14:creationId xmlns:p14="http://schemas.microsoft.com/office/powerpoint/2010/main" val="2332658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srcRect/>
          <a:stretch>
            <a:fillRect/>
          </a:stretch>
        </p:blipFill>
        <p:spPr bwMode="auto">
          <a:xfrm>
            <a:off x="364291" y="1340768"/>
            <a:ext cx="3902175" cy="5324334"/>
          </a:xfrm>
          <a:prstGeom prst="rect">
            <a:avLst/>
          </a:prstGeom>
          <a:noFill/>
          <a:ln w="9525">
            <a:noFill/>
            <a:miter lim="800000"/>
            <a:headEnd/>
            <a:tailEnd/>
          </a:ln>
          <a:effectLst/>
        </p:spPr>
      </p:pic>
      <p:pic>
        <p:nvPicPr>
          <p:cNvPr id="31747" name="Picture 3"/>
          <p:cNvPicPr>
            <a:picLocks noChangeAspect="1" noChangeArrowheads="1"/>
          </p:cNvPicPr>
          <p:nvPr/>
        </p:nvPicPr>
        <p:blipFill>
          <a:blip r:embed="rId4"/>
          <a:srcRect/>
          <a:stretch>
            <a:fillRect/>
          </a:stretch>
        </p:blipFill>
        <p:spPr bwMode="auto">
          <a:xfrm>
            <a:off x="4573581" y="1340768"/>
            <a:ext cx="4233614" cy="5315448"/>
          </a:xfrm>
          <a:prstGeom prst="rect">
            <a:avLst/>
          </a:prstGeom>
          <a:noFill/>
          <a:ln w="9525">
            <a:noFill/>
            <a:miter lim="800000"/>
            <a:headEnd/>
            <a:tailEnd/>
          </a:ln>
          <a:effectLst/>
        </p:spPr>
      </p:pic>
      <p:sp>
        <p:nvSpPr>
          <p:cNvPr id="9" name="Title 1"/>
          <p:cNvSpPr>
            <a:spLocks noGrp="1"/>
          </p:cNvSpPr>
          <p:nvPr>
            <p:ph type="title"/>
          </p:nvPr>
        </p:nvSpPr>
        <p:spPr>
          <a:xfrm>
            <a:off x="1487481" y="332656"/>
            <a:ext cx="6172200" cy="651272"/>
          </a:xfrm>
          <a:noFill/>
          <a:ln w="9525">
            <a:noFill/>
            <a:miter lim="800000"/>
            <a:headEnd/>
            <a:tailEnd/>
          </a:ln>
        </p:spPr>
        <p:txBody>
          <a:bodyPr vert="horz" wrap="square" lIns="68580" tIns="13716" rIns="68580" bIns="13716" numCol="1" rtlCol="0" anchor="ctr" anchorCtr="0" compatLnSpc="1">
            <a:prstTxWarp prst="textNoShape">
              <a:avLst/>
            </a:prstTxWarp>
            <a:noAutofit/>
          </a:bodyPr>
          <a:lstStyle/>
          <a:p>
            <a:pPr algn="ctr"/>
            <a:r>
              <a:rPr lang="es-ES" sz="4400" b="1" dirty="0">
                <a:solidFill>
                  <a:srgbClr val="000000"/>
                </a:solidFill>
              </a:rPr>
              <a:t>… y DOHA</a:t>
            </a:r>
            <a:r>
              <a:rPr lang="en-US" sz="4400" b="1" dirty="0">
                <a:solidFill>
                  <a:srgbClr val="000000"/>
                </a:solidFill>
              </a:rPr>
              <a:t>?</a:t>
            </a:r>
          </a:p>
        </p:txBody>
      </p:sp>
    </p:spTree>
    <p:extLst>
      <p:ext uri="{BB962C8B-B14F-4D97-AF65-F5344CB8AC3E}">
        <p14:creationId xmlns:p14="http://schemas.microsoft.com/office/powerpoint/2010/main" val="1813071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86"/>
            <a:ext cx="9144000" cy="868362"/>
          </a:xfrm>
          <a:noFill/>
          <a:ln w="9525">
            <a:noFill/>
            <a:miter lim="800000"/>
            <a:headEnd/>
            <a:tailEnd/>
          </a:ln>
        </p:spPr>
        <p:txBody>
          <a:bodyPr vert="horz" wrap="square" lIns="91440" tIns="18288" rIns="91440" bIns="18288" numCol="1" rtlCol="0" anchor="ctr" anchorCtr="0" compatLnSpc="1">
            <a:prstTxWarp prst="textNoShape">
              <a:avLst/>
            </a:prstTxWarp>
            <a:noAutofit/>
          </a:bodyPr>
          <a:lstStyle/>
          <a:p>
            <a:pPr algn="ctr"/>
            <a:r>
              <a:rPr lang="es-ES_tradnl" sz="2800" b="1" dirty="0">
                <a:solidFill>
                  <a:srgbClr val="000000"/>
                </a:solidFill>
              </a:rPr>
              <a:t>Mega acuerdos comerciales</a:t>
            </a:r>
          </a:p>
        </p:txBody>
      </p:sp>
      <p:sp>
        <p:nvSpPr>
          <p:cNvPr id="3" name="Oval 2"/>
          <p:cNvSpPr/>
          <p:nvPr/>
        </p:nvSpPr>
        <p:spPr>
          <a:xfrm>
            <a:off x="1565557" y="914993"/>
            <a:ext cx="4874644" cy="3216115"/>
          </a:xfrm>
          <a:prstGeom prst="ellipse">
            <a:avLst/>
          </a:prstGeom>
          <a:solidFill>
            <a:srgbClr val="CC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p:cNvSpPr/>
          <p:nvPr/>
        </p:nvSpPr>
        <p:spPr>
          <a:xfrm>
            <a:off x="2757733" y="1901988"/>
            <a:ext cx="5937770" cy="4252624"/>
          </a:xfrm>
          <a:prstGeom prst="ellipse">
            <a:avLst/>
          </a:prstGeom>
          <a:solidFill>
            <a:schemeClr val="bg2">
              <a:lumMod val="75000"/>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rot="20264273">
            <a:off x="1551955" y="3079615"/>
            <a:ext cx="5457010" cy="34975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961314" y="1153574"/>
            <a:ext cx="1203657" cy="707886"/>
          </a:xfrm>
          <a:prstGeom prst="rect">
            <a:avLst/>
          </a:prstGeom>
          <a:noFill/>
        </p:spPr>
        <p:txBody>
          <a:bodyPr wrap="square" rtlCol="0">
            <a:spAutoFit/>
          </a:bodyPr>
          <a:lstStyle/>
          <a:p>
            <a:r>
              <a:rPr lang="en-US" sz="4000" b="1" dirty="0">
                <a:solidFill>
                  <a:schemeClr val="bg1"/>
                </a:solidFill>
              </a:rPr>
              <a:t>TPP</a:t>
            </a:r>
          </a:p>
        </p:txBody>
      </p:sp>
      <p:sp>
        <p:nvSpPr>
          <p:cNvPr id="9" name="TextBox 8"/>
          <p:cNvSpPr txBox="1"/>
          <p:nvPr/>
        </p:nvSpPr>
        <p:spPr>
          <a:xfrm>
            <a:off x="3727521" y="3060180"/>
            <a:ext cx="1805486" cy="1015663"/>
          </a:xfrm>
          <a:prstGeom prst="rect">
            <a:avLst/>
          </a:prstGeom>
          <a:noFill/>
        </p:spPr>
        <p:txBody>
          <a:bodyPr wrap="square" rtlCol="0">
            <a:spAutoFit/>
          </a:bodyPr>
          <a:lstStyle/>
          <a:p>
            <a:r>
              <a:rPr lang="en-US" sz="6000" b="1" dirty="0">
                <a:solidFill>
                  <a:schemeClr val="bg1"/>
                </a:solidFill>
              </a:rPr>
              <a:t>USA</a:t>
            </a:r>
          </a:p>
        </p:txBody>
      </p:sp>
      <p:sp>
        <p:nvSpPr>
          <p:cNvPr id="10" name="TextBox 9"/>
          <p:cNvSpPr txBox="1"/>
          <p:nvPr/>
        </p:nvSpPr>
        <p:spPr>
          <a:xfrm>
            <a:off x="2131928" y="5321863"/>
            <a:ext cx="1820932" cy="769441"/>
          </a:xfrm>
          <a:prstGeom prst="rect">
            <a:avLst/>
          </a:prstGeom>
          <a:noFill/>
        </p:spPr>
        <p:txBody>
          <a:bodyPr wrap="square" rtlCol="0">
            <a:spAutoFit/>
          </a:bodyPr>
          <a:lstStyle/>
          <a:p>
            <a:r>
              <a:rPr lang="en-US" sz="4400" b="1" dirty="0">
                <a:solidFill>
                  <a:schemeClr val="bg1"/>
                </a:solidFill>
              </a:rPr>
              <a:t>TTIP</a:t>
            </a:r>
          </a:p>
        </p:txBody>
      </p:sp>
      <p:sp>
        <p:nvSpPr>
          <p:cNvPr id="11" name="TextBox 10"/>
          <p:cNvSpPr txBox="1"/>
          <p:nvPr/>
        </p:nvSpPr>
        <p:spPr>
          <a:xfrm>
            <a:off x="6512939" y="2206990"/>
            <a:ext cx="1518129" cy="707886"/>
          </a:xfrm>
          <a:prstGeom prst="rect">
            <a:avLst/>
          </a:prstGeom>
          <a:noFill/>
        </p:spPr>
        <p:txBody>
          <a:bodyPr wrap="square" rtlCol="0">
            <a:spAutoFit/>
          </a:bodyPr>
          <a:lstStyle/>
          <a:p>
            <a:r>
              <a:rPr lang="en-US" sz="4000" b="1" dirty="0">
                <a:solidFill>
                  <a:schemeClr val="bg1"/>
                </a:solidFill>
              </a:rPr>
              <a:t>TISA</a:t>
            </a:r>
          </a:p>
        </p:txBody>
      </p:sp>
      <p:sp>
        <p:nvSpPr>
          <p:cNvPr id="12" name="TextBox 11"/>
          <p:cNvSpPr txBox="1"/>
          <p:nvPr/>
        </p:nvSpPr>
        <p:spPr>
          <a:xfrm>
            <a:off x="2394436" y="1491968"/>
            <a:ext cx="1203581" cy="1200329"/>
          </a:xfrm>
          <a:prstGeom prst="rect">
            <a:avLst/>
          </a:prstGeom>
          <a:noFill/>
        </p:spPr>
        <p:txBody>
          <a:bodyPr wrap="square" rtlCol="0">
            <a:spAutoFit/>
          </a:bodyPr>
          <a:lstStyle/>
          <a:p>
            <a:r>
              <a:rPr lang="en-US" dirty="0">
                <a:solidFill>
                  <a:schemeClr val="bg1"/>
                </a:solidFill>
              </a:rPr>
              <a:t>Vietnam</a:t>
            </a:r>
          </a:p>
          <a:p>
            <a:r>
              <a:rPr lang="en-US" dirty="0">
                <a:solidFill>
                  <a:schemeClr val="bg1"/>
                </a:solidFill>
              </a:rPr>
              <a:t>Brunei</a:t>
            </a:r>
          </a:p>
          <a:p>
            <a:r>
              <a:rPr lang="en-US" dirty="0">
                <a:solidFill>
                  <a:schemeClr val="bg1"/>
                </a:solidFill>
              </a:rPr>
              <a:t>Singapore</a:t>
            </a:r>
          </a:p>
          <a:p>
            <a:r>
              <a:rPr lang="en-US" dirty="0">
                <a:solidFill>
                  <a:schemeClr val="bg1"/>
                </a:solidFill>
              </a:rPr>
              <a:t>Malaysia</a:t>
            </a:r>
          </a:p>
        </p:txBody>
      </p:sp>
      <p:sp>
        <p:nvSpPr>
          <p:cNvPr id="13" name="TextBox 12"/>
          <p:cNvSpPr txBox="1"/>
          <p:nvPr/>
        </p:nvSpPr>
        <p:spPr>
          <a:xfrm>
            <a:off x="3154891" y="1638646"/>
            <a:ext cx="184731" cy="369332"/>
          </a:xfrm>
          <a:prstGeom prst="rect">
            <a:avLst/>
          </a:prstGeom>
          <a:noFill/>
        </p:spPr>
        <p:txBody>
          <a:bodyPr wrap="none" rtlCol="0">
            <a:spAutoFit/>
          </a:bodyPr>
          <a:lstStyle/>
          <a:p>
            <a:endParaRPr lang="en-US" dirty="0"/>
          </a:p>
        </p:txBody>
      </p:sp>
      <p:sp>
        <p:nvSpPr>
          <p:cNvPr id="15" name="TextBox 14"/>
          <p:cNvSpPr txBox="1"/>
          <p:nvPr/>
        </p:nvSpPr>
        <p:spPr>
          <a:xfrm>
            <a:off x="3462309" y="2082826"/>
            <a:ext cx="3666316" cy="1200329"/>
          </a:xfrm>
          <a:prstGeom prst="rect">
            <a:avLst/>
          </a:prstGeom>
          <a:noFill/>
        </p:spPr>
        <p:txBody>
          <a:bodyPr wrap="square" rtlCol="0">
            <a:spAutoFit/>
          </a:bodyPr>
          <a:lstStyle/>
          <a:p>
            <a:r>
              <a:rPr lang="en-US" dirty="0">
                <a:solidFill>
                  <a:schemeClr val="bg1"/>
                </a:solidFill>
              </a:rPr>
              <a:t>            Australia Canada Taiwan</a:t>
            </a:r>
          </a:p>
          <a:p>
            <a:r>
              <a:rPr lang="en-US" dirty="0">
                <a:solidFill>
                  <a:schemeClr val="bg1"/>
                </a:solidFill>
              </a:rPr>
              <a:t> Japan Chile Mexico Peru</a:t>
            </a:r>
          </a:p>
          <a:p>
            <a:r>
              <a:rPr lang="en-US" dirty="0">
                <a:solidFill>
                  <a:schemeClr val="bg1"/>
                </a:solidFill>
              </a:rPr>
              <a:t>  South Korea  New Zealand</a:t>
            </a:r>
          </a:p>
          <a:p>
            <a:endParaRPr lang="en-US" dirty="0">
              <a:solidFill>
                <a:schemeClr val="bg1"/>
              </a:solidFill>
            </a:endParaRPr>
          </a:p>
        </p:txBody>
      </p:sp>
      <p:sp>
        <p:nvSpPr>
          <p:cNvPr id="16" name="TextBox 15"/>
          <p:cNvSpPr txBox="1"/>
          <p:nvPr/>
        </p:nvSpPr>
        <p:spPr>
          <a:xfrm>
            <a:off x="6627551" y="2681417"/>
            <a:ext cx="1936076" cy="3139321"/>
          </a:xfrm>
          <a:prstGeom prst="rect">
            <a:avLst/>
          </a:prstGeom>
          <a:noFill/>
        </p:spPr>
        <p:txBody>
          <a:bodyPr wrap="square" rtlCol="0">
            <a:spAutoFit/>
          </a:bodyPr>
          <a:lstStyle/>
          <a:p>
            <a:r>
              <a:rPr lang="en-US" dirty="0">
                <a:solidFill>
                  <a:schemeClr val="bg1"/>
                </a:solidFill>
              </a:rPr>
              <a:t>Norway</a:t>
            </a:r>
          </a:p>
          <a:p>
            <a:r>
              <a:rPr lang="en-US" dirty="0">
                <a:solidFill>
                  <a:schemeClr val="bg1"/>
                </a:solidFill>
              </a:rPr>
              <a:t>  Switzerland</a:t>
            </a:r>
          </a:p>
          <a:p>
            <a:r>
              <a:rPr lang="en-US" dirty="0">
                <a:solidFill>
                  <a:schemeClr val="bg1"/>
                </a:solidFill>
              </a:rPr>
              <a:t>   Iceland</a:t>
            </a:r>
          </a:p>
          <a:p>
            <a:r>
              <a:rPr lang="en-US" dirty="0">
                <a:solidFill>
                  <a:schemeClr val="bg1"/>
                </a:solidFill>
              </a:rPr>
              <a:t>     Israel</a:t>
            </a:r>
          </a:p>
          <a:p>
            <a:r>
              <a:rPr lang="en-US" dirty="0">
                <a:solidFill>
                  <a:schemeClr val="bg1"/>
                </a:solidFill>
              </a:rPr>
              <a:t>     Uruguay</a:t>
            </a:r>
          </a:p>
          <a:p>
            <a:r>
              <a:rPr lang="en-US" dirty="0">
                <a:solidFill>
                  <a:schemeClr val="bg1"/>
                </a:solidFill>
              </a:rPr>
              <a:t>      Hong Kong</a:t>
            </a:r>
          </a:p>
          <a:p>
            <a:r>
              <a:rPr lang="en-US" dirty="0">
                <a:solidFill>
                  <a:schemeClr val="bg1"/>
                </a:solidFill>
              </a:rPr>
              <a:t>    Costa Rica</a:t>
            </a:r>
          </a:p>
          <a:p>
            <a:r>
              <a:rPr lang="en-US" dirty="0">
                <a:solidFill>
                  <a:schemeClr val="bg1"/>
                </a:solidFill>
              </a:rPr>
              <a:t>  Colombia</a:t>
            </a:r>
          </a:p>
          <a:p>
            <a:r>
              <a:rPr lang="en-US" dirty="0">
                <a:solidFill>
                  <a:schemeClr val="bg1"/>
                </a:solidFill>
              </a:rPr>
              <a:t>  Panama</a:t>
            </a:r>
          </a:p>
          <a:p>
            <a:r>
              <a:rPr lang="en-US" dirty="0">
                <a:solidFill>
                  <a:schemeClr val="bg1"/>
                </a:solidFill>
              </a:rPr>
              <a:t> Paraguay</a:t>
            </a:r>
          </a:p>
          <a:p>
            <a:r>
              <a:rPr lang="en-US" dirty="0">
                <a:solidFill>
                  <a:schemeClr val="bg1"/>
                </a:solidFill>
              </a:rPr>
              <a:t>Turkey  </a:t>
            </a:r>
          </a:p>
        </p:txBody>
      </p:sp>
      <p:sp>
        <p:nvSpPr>
          <p:cNvPr id="17" name="TextBox 16"/>
          <p:cNvSpPr txBox="1"/>
          <p:nvPr/>
        </p:nvSpPr>
        <p:spPr>
          <a:xfrm>
            <a:off x="3132434" y="4113992"/>
            <a:ext cx="3594283" cy="1618392"/>
          </a:xfrm>
          <a:prstGeom prst="rect">
            <a:avLst/>
          </a:prstGeom>
          <a:noFill/>
        </p:spPr>
        <p:txBody>
          <a:bodyPr wrap="square" rtlCol="0">
            <a:spAutoFit/>
          </a:bodyPr>
          <a:lstStyle/>
          <a:p>
            <a:pPr algn="ctr">
              <a:lnSpc>
                <a:spcPts val="1700"/>
              </a:lnSpc>
            </a:pPr>
            <a:r>
              <a:rPr lang="en-US" dirty="0">
                <a:solidFill>
                  <a:schemeClr val="bg1"/>
                </a:solidFill>
              </a:rPr>
              <a:t>Austria  Bulgaria  Belgium France  Czech Republic  Ireland  Denmark Germany  Estonia  Portugal Romania Poland  Netherlands  Lithuania  UK Sweden Luxembourg Slovenia Hungary Slovenia  Italy  Spain   Greece  Finland  Malta</a:t>
            </a:r>
          </a:p>
        </p:txBody>
      </p:sp>
      <p:sp>
        <p:nvSpPr>
          <p:cNvPr id="18" name="TextBox 17"/>
          <p:cNvSpPr txBox="1"/>
          <p:nvPr/>
        </p:nvSpPr>
        <p:spPr>
          <a:xfrm>
            <a:off x="5395970" y="3669962"/>
            <a:ext cx="2481983" cy="534762"/>
          </a:xfrm>
          <a:prstGeom prst="rect">
            <a:avLst/>
          </a:prstGeom>
          <a:noFill/>
        </p:spPr>
        <p:txBody>
          <a:bodyPr wrap="square" rtlCol="0">
            <a:spAutoFit/>
          </a:bodyPr>
          <a:lstStyle/>
          <a:p>
            <a:pPr>
              <a:lnSpc>
                <a:spcPts val="1700"/>
              </a:lnSpc>
            </a:pPr>
            <a:r>
              <a:rPr lang="en-US" dirty="0">
                <a:solidFill>
                  <a:schemeClr val="bg1"/>
                </a:solidFill>
              </a:rPr>
              <a:t>           Croatia</a:t>
            </a:r>
          </a:p>
          <a:p>
            <a:pPr>
              <a:lnSpc>
                <a:spcPts val="1700"/>
              </a:lnSpc>
            </a:pPr>
            <a:r>
              <a:rPr lang="es-ES" dirty="0">
                <a:solidFill>
                  <a:schemeClr val="bg1"/>
                </a:solidFill>
              </a:rPr>
              <a:t>Lativia  Cyprus</a:t>
            </a:r>
            <a:endParaRPr lang="en-US" dirty="0">
              <a:solidFill>
                <a:schemeClr val="bg1"/>
              </a:solidFill>
            </a:endParaRPr>
          </a:p>
        </p:txBody>
      </p:sp>
    </p:spTree>
    <p:extLst>
      <p:ext uri="{BB962C8B-B14F-4D97-AF65-F5344CB8AC3E}">
        <p14:creationId xmlns:p14="http://schemas.microsoft.com/office/powerpoint/2010/main" val="1515957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66058" y="2511719"/>
            <a:ext cx="8142514" cy="1948703"/>
          </a:xfrm>
        </p:spPr>
        <p:txBody>
          <a:bodyPr>
            <a:noAutofit/>
          </a:bodyPr>
          <a:lstStyle/>
          <a:p>
            <a:r>
              <a:rPr lang="es-ES" sz="6000" b="1" dirty="0">
                <a:solidFill>
                  <a:schemeClr val="bg1"/>
                </a:solidFill>
                <a:latin typeface="+mn-lt"/>
              </a:rPr>
              <a:t>2. Latinoamérica tiene un rol central en la provisión de alimentos</a:t>
            </a:r>
            <a:endParaRPr lang="en-US" sz="6000" b="1" dirty="0">
              <a:solidFill>
                <a:schemeClr val="bg1"/>
              </a:solidFill>
              <a:latin typeface="+mn-lt"/>
            </a:endParaRPr>
          </a:p>
        </p:txBody>
      </p:sp>
    </p:spTree>
    <p:extLst>
      <p:ext uri="{BB962C8B-B14F-4D97-AF65-F5344CB8AC3E}">
        <p14:creationId xmlns:p14="http://schemas.microsoft.com/office/powerpoint/2010/main" val="3350485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76672"/>
            <a:ext cx="8640959" cy="434380"/>
          </a:xfrm>
        </p:spPr>
        <p:txBody>
          <a:bodyPr>
            <a:noAutofit/>
          </a:bodyPr>
          <a:lstStyle/>
          <a:p>
            <a:pPr algn="ctr"/>
            <a:r>
              <a:rPr lang="es-ES" sz="4000" b="1" dirty="0">
                <a:solidFill>
                  <a:srgbClr val="000000"/>
                </a:solidFill>
              </a:rPr>
              <a:t>Importaciones de Latino América del Mundo</a:t>
            </a:r>
            <a:endParaRPr lang="es-ES" sz="4000" dirty="0"/>
          </a:p>
        </p:txBody>
      </p:sp>
      <p:pic>
        <p:nvPicPr>
          <p:cNvPr id="9" name="Picture 8"/>
          <p:cNvPicPr>
            <a:picLocks noChangeAspect="1"/>
          </p:cNvPicPr>
          <p:nvPr/>
        </p:nvPicPr>
        <p:blipFill>
          <a:blip r:embed="rId3"/>
          <a:stretch>
            <a:fillRect/>
          </a:stretch>
        </p:blipFill>
        <p:spPr>
          <a:xfrm>
            <a:off x="539552" y="1448353"/>
            <a:ext cx="8208911" cy="5404796"/>
          </a:xfrm>
          <a:prstGeom prst="rect">
            <a:avLst/>
          </a:prstGeom>
        </p:spPr>
      </p:pic>
    </p:spTree>
    <p:extLst>
      <p:ext uri="{BB962C8B-B14F-4D97-AF65-F5344CB8AC3E}">
        <p14:creationId xmlns:p14="http://schemas.microsoft.com/office/powerpoint/2010/main" val="563935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1"/>
          <p:cNvSpPr txBox="1">
            <a:spLocks/>
          </p:cNvSpPr>
          <p:nvPr/>
        </p:nvSpPr>
        <p:spPr>
          <a:xfrm>
            <a:off x="539552" y="375021"/>
            <a:ext cx="8280920" cy="714707"/>
          </a:xfrm>
          <a:prstGeom prst="rect">
            <a:avLst/>
          </a:prstGeom>
        </p:spPr>
        <p:txBody>
          <a:bodyPr vert="horz" lIns="91440" tIns="45720" rIns="91440" bIns="45720" rtlCol="0" anchor="ctr">
            <a:noAutofit/>
          </a:bodyPr>
          <a:lstStyle>
            <a:lvl1pPr algn="ctr" defTabSz="685800">
              <a:lnSpc>
                <a:spcPct val="90000"/>
              </a:lnSpc>
              <a:spcBef>
                <a:spcPct val="0"/>
              </a:spcBef>
              <a:buNone/>
              <a:defRPr sz="4000" b="1">
                <a:solidFill>
                  <a:srgbClr val="000000"/>
                </a:solidFill>
                <a:latin typeface="+mj-lt"/>
                <a:ea typeface="+mj-ea"/>
                <a:cs typeface="+mj-cs"/>
              </a:defRPr>
            </a:lvl1pPr>
          </a:lstStyle>
          <a:p>
            <a:r>
              <a:rPr lang="es-ES" dirty="0"/>
              <a:t>Exportaciones de Latino América al Mundo</a:t>
            </a:r>
          </a:p>
        </p:txBody>
      </p:sp>
      <p:pic>
        <p:nvPicPr>
          <p:cNvPr id="2" name="Picture 1"/>
          <p:cNvPicPr>
            <a:picLocks noChangeAspect="1"/>
          </p:cNvPicPr>
          <p:nvPr/>
        </p:nvPicPr>
        <p:blipFill>
          <a:blip r:embed="rId3"/>
          <a:stretch>
            <a:fillRect/>
          </a:stretch>
        </p:blipFill>
        <p:spPr>
          <a:xfrm>
            <a:off x="569804" y="1340768"/>
            <a:ext cx="8034643" cy="5367285"/>
          </a:xfrm>
          <a:prstGeom prst="rect">
            <a:avLst/>
          </a:prstGeom>
        </p:spPr>
      </p:pic>
    </p:spTree>
    <p:extLst>
      <p:ext uri="{BB962C8B-B14F-4D97-AF65-F5344CB8AC3E}">
        <p14:creationId xmlns:p14="http://schemas.microsoft.com/office/powerpoint/2010/main" val="4211138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88359" y="2642348"/>
            <a:ext cx="7315200" cy="1349988"/>
          </a:xfrm>
        </p:spPr>
        <p:txBody>
          <a:bodyPr>
            <a:noAutofit/>
          </a:bodyPr>
          <a:lstStyle/>
          <a:p>
            <a:r>
              <a:rPr lang="es-ES" sz="6600" b="1" dirty="0">
                <a:solidFill>
                  <a:schemeClr val="bg1"/>
                </a:solidFill>
                <a:latin typeface="+mn-lt"/>
              </a:rPr>
              <a:t>¿Qué hacer</a:t>
            </a:r>
            <a:r>
              <a:rPr lang="en-US" sz="6600" b="1" dirty="0">
                <a:solidFill>
                  <a:schemeClr val="bg1"/>
                </a:solidFill>
                <a:latin typeface="+mn-lt"/>
              </a:rPr>
              <a:t>?</a:t>
            </a:r>
          </a:p>
        </p:txBody>
      </p:sp>
    </p:spTree>
    <p:extLst>
      <p:ext uri="{BB962C8B-B14F-4D97-AF65-F5344CB8AC3E}">
        <p14:creationId xmlns:p14="http://schemas.microsoft.com/office/powerpoint/2010/main" val="1475822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99592" y="3717032"/>
            <a:ext cx="7315200" cy="1349988"/>
          </a:xfrm>
        </p:spPr>
        <p:txBody>
          <a:bodyPr>
            <a:noAutofit/>
          </a:bodyPr>
          <a:lstStyle/>
          <a:p>
            <a:r>
              <a:rPr lang="es-ES_tradnl" sz="6600" b="1" dirty="0">
                <a:solidFill>
                  <a:schemeClr val="bg1"/>
                </a:solidFill>
                <a:latin typeface="+mn-lt"/>
              </a:rPr>
              <a:t>1. Mejorar la productividad y diversificación estratégica</a:t>
            </a:r>
            <a:endParaRPr lang="en-US" sz="6600" b="1" dirty="0">
              <a:solidFill>
                <a:schemeClr val="bg1"/>
              </a:solidFill>
              <a:latin typeface="+mn-lt"/>
            </a:endParaRPr>
          </a:p>
        </p:txBody>
      </p:sp>
    </p:spTree>
    <p:extLst>
      <p:ext uri="{BB962C8B-B14F-4D97-AF65-F5344CB8AC3E}">
        <p14:creationId xmlns:p14="http://schemas.microsoft.com/office/powerpoint/2010/main" val="284297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075" y="166861"/>
            <a:ext cx="8801100" cy="954107"/>
          </a:xfrm>
          <a:prstGeom prst="rect">
            <a:avLst/>
          </a:prstGeom>
          <a:noFill/>
        </p:spPr>
        <p:txBody>
          <a:bodyPr wrap="square" rtlCol="0">
            <a:spAutoFit/>
          </a:bodyPr>
          <a:lstStyle/>
          <a:p>
            <a:pPr algn="ctr"/>
            <a:r>
              <a:rPr lang="es-PE" sz="2800" b="1" dirty="0">
                <a:latin typeface="Arial" panose="020B0604020202020204" pitchFamily="34" charset="0"/>
                <a:cs typeface="Arial" panose="020B0604020202020204" pitchFamily="34" charset="0"/>
              </a:rPr>
              <a:t>La recesión Global afecto mas LAC dentro de los Países de Ingresos Medio</a:t>
            </a:r>
          </a:p>
        </p:txBody>
      </p:sp>
      <p:sp>
        <p:nvSpPr>
          <p:cNvPr id="4" name="TextBox 3"/>
          <p:cNvSpPr txBox="1"/>
          <p:nvPr/>
        </p:nvSpPr>
        <p:spPr>
          <a:xfrm>
            <a:off x="6732240" y="6359204"/>
            <a:ext cx="2991361" cy="300082"/>
          </a:xfrm>
          <a:prstGeom prst="rect">
            <a:avLst/>
          </a:prstGeom>
          <a:noFill/>
        </p:spPr>
        <p:txBody>
          <a:bodyPr wrap="square" rtlCol="0">
            <a:spAutoFit/>
          </a:bodyPr>
          <a:lstStyle/>
          <a:p>
            <a:r>
              <a:rPr lang="es-PE" sz="1350" dirty="0"/>
              <a:t>Fuente: IMF</a:t>
            </a:r>
            <a:r>
              <a:rPr lang="en-US" sz="1350" dirty="0"/>
              <a:t>-WEO</a:t>
            </a:r>
          </a:p>
        </p:txBody>
      </p:sp>
      <p:grpSp>
        <p:nvGrpSpPr>
          <p:cNvPr id="10" name="Group 9"/>
          <p:cNvGrpSpPr/>
          <p:nvPr/>
        </p:nvGrpSpPr>
        <p:grpSpPr>
          <a:xfrm>
            <a:off x="330082" y="1120968"/>
            <a:ext cx="8562397" cy="5116344"/>
            <a:chOff x="1396470" y="1485449"/>
            <a:chExt cx="6368310" cy="4240634"/>
          </a:xfrm>
        </p:grpSpPr>
        <p:pic>
          <p:nvPicPr>
            <p:cNvPr id="2" name="Picture 1"/>
            <p:cNvPicPr>
              <a:picLocks noChangeAspect="1"/>
            </p:cNvPicPr>
            <p:nvPr/>
          </p:nvPicPr>
          <p:blipFill>
            <a:blip r:embed="rId3"/>
            <a:stretch>
              <a:fillRect/>
            </a:stretch>
          </p:blipFill>
          <p:spPr>
            <a:xfrm>
              <a:off x="1396470" y="1485449"/>
              <a:ext cx="6368310" cy="4240634"/>
            </a:xfrm>
            <a:prstGeom prst="rect">
              <a:avLst/>
            </a:prstGeom>
          </p:spPr>
        </p:pic>
        <p:sp>
          <p:nvSpPr>
            <p:cNvPr id="5" name="TextBox 4"/>
            <p:cNvSpPr txBox="1"/>
            <p:nvPr/>
          </p:nvSpPr>
          <p:spPr>
            <a:xfrm>
              <a:off x="1925801" y="1576890"/>
              <a:ext cx="5309648" cy="323165"/>
            </a:xfrm>
            <a:prstGeom prst="rect">
              <a:avLst/>
            </a:prstGeom>
            <a:solidFill>
              <a:schemeClr val="accent5">
                <a:lumMod val="20000"/>
                <a:lumOff val="80000"/>
              </a:schemeClr>
            </a:solidFill>
          </p:spPr>
          <p:txBody>
            <a:bodyPr wrap="square" rtlCol="0">
              <a:spAutoFit/>
            </a:bodyPr>
            <a:lstStyle/>
            <a:p>
              <a:pPr algn="ctr"/>
              <a:r>
                <a:rPr lang="es-PE" sz="1500" b="1" dirty="0"/>
                <a:t>PBI, Cambio % con respecto al año anterior</a:t>
              </a:r>
            </a:p>
          </p:txBody>
        </p:sp>
        <p:sp>
          <p:nvSpPr>
            <p:cNvPr id="6" name="TextBox 5"/>
            <p:cNvSpPr txBox="1"/>
            <p:nvPr/>
          </p:nvSpPr>
          <p:spPr>
            <a:xfrm>
              <a:off x="2024862" y="2098632"/>
              <a:ext cx="1533679" cy="323165"/>
            </a:xfrm>
            <a:prstGeom prst="rect">
              <a:avLst/>
            </a:prstGeom>
            <a:solidFill>
              <a:schemeClr val="accent5">
                <a:lumMod val="20000"/>
                <a:lumOff val="80000"/>
              </a:schemeClr>
            </a:solidFill>
          </p:spPr>
          <p:txBody>
            <a:bodyPr wrap="square" rtlCol="0">
              <a:spAutoFit/>
            </a:bodyPr>
            <a:lstStyle/>
            <a:p>
              <a:pPr algn="ctr"/>
              <a:r>
                <a:rPr lang="es-PE" sz="1500" dirty="0"/>
                <a:t>China e India</a:t>
              </a:r>
            </a:p>
          </p:txBody>
        </p:sp>
        <p:sp>
          <p:nvSpPr>
            <p:cNvPr id="7" name="TextBox 6"/>
            <p:cNvSpPr txBox="1"/>
            <p:nvPr/>
          </p:nvSpPr>
          <p:spPr>
            <a:xfrm>
              <a:off x="3813786" y="1983216"/>
              <a:ext cx="1533679" cy="553998"/>
            </a:xfrm>
            <a:prstGeom prst="rect">
              <a:avLst/>
            </a:prstGeom>
            <a:solidFill>
              <a:schemeClr val="accent5">
                <a:lumMod val="20000"/>
                <a:lumOff val="80000"/>
              </a:schemeClr>
            </a:solidFill>
          </p:spPr>
          <p:txBody>
            <a:bodyPr wrap="square" rtlCol="0">
              <a:spAutoFit/>
            </a:bodyPr>
            <a:lstStyle/>
            <a:p>
              <a:pPr algn="ctr"/>
              <a:r>
                <a:rPr lang="es-PE" sz="1500" dirty="0"/>
                <a:t>África Sub Sahariana</a:t>
              </a:r>
            </a:p>
          </p:txBody>
        </p:sp>
        <p:sp>
          <p:nvSpPr>
            <p:cNvPr id="8" name="TextBox 7"/>
            <p:cNvSpPr txBox="1"/>
            <p:nvPr/>
          </p:nvSpPr>
          <p:spPr>
            <a:xfrm>
              <a:off x="5347464" y="2098632"/>
              <a:ext cx="1533679" cy="553998"/>
            </a:xfrm>
            <a:prstGeom prst="rect">
              <a:avLst/>
            </a:prstGeom>
            <a:solidFill>
              <a:schemeClr val="accent5">
                <a:lumMod val="20000"/>
                <a:lumOff val="80000"/>
              </a:schemeClr>
            </a:solidFill>
          </p:spPr>
          <p:txBody>
            <a:bodyPr wrap="square" rtlCol="0">
              <a:spAutoFit/>
            </a:bodyPr>
            <a:lstStyle/>
            <a:p>
              <a:pPr algn="ctr"/>
              <a:r>
                <a:rPr lang="es-PE" sz="1500" dirty="0"/>
                <a:t>Economías Emergentes</a:t>
              </a:r>
            </a:p>
          </p:txBody>
        </p:sp>
        <p:sp>
          <p:nvSpPr>
            <p:cNvPr id="9" name="TextBox 8"/>
            <p:cNvSpPr txBox="1"/>
            <p:nvPr/>
          </p:nvSpPr>
          <p:spPr>
            <a:xfrm>
              <a:off x="1449811" y="3838643"/>
              <a:ext cx="1392449" cy="374144"/>
            </a:xfrm>
            <a:prstGeom prst="rect">
              <a:avLst/>
            </a:prstGeom>
            <a:solidFill>
              <a:schemeClr val="accent5">
                <a:lumMod val="20000"/>
                <a:lumOff val="80000"/>
              </a:schemeClr>
            </a:solidFill>
          </p:spPr>
          <p:txBody>
            <a:bodyPr wrap="square" rtlCol="0">
              <a:spAutoFit/>
            </a:bodyPr>
            <a:lstStyle/>
            <a:p>
              <a:pPr algn="ctr">
                <a:lnSpc>
                  <a:spcPts val="1400"/>
                </a:lnSpc>
              </a:pPr>
              <a:r>
                <a:rPr lang="es-PE" sz="1500" dirty="0"/>
                <a:t>Latino América y el Caribe</a:t>
              </a:r>
            </a:p>
          </p:txBody>
        </p:sp>
      </p:grpSp>
    </p:spTree>
    <p:extLst>
      <p:ext uri="{BB962C8B-B14F-4D97-AF65-F5344CB8AC3E}">
        <p14:creationId xmlns:p14="http://schemas.microsoft.com/office/powerpoint/2010/main" val="30627001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Freeform 20"/>
          <p:cNvSpPr>
            <a:spLocks noEditPoints="1"/>
          </p:cNvSpPr>
          <p:nvPr/>
        </p:nvSpPr>
        <p:spPr bwMode="auto">
          <a:xfrm>
            <a:off x="1864468" y="4597248"/>
            <a:ext cx="780176" cy="1073081"/>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p:spPr>
        <p:txBody>
          <a:bodyPr vert="horz" wrap="square" lIns="68567" tIns="34283" rIns="68567" bIns="3428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67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20"/>
          <p:cNvSpPr>
            <a:spLocks noEditPoints="1"/>
          </p:cNvSpPr>
          <p:nvPr/>
        </p:nvSpPr>
        <p:spPr bwMode="auto">
          <a:xfrm>
            <a:off x="3620174" y="3218158"/>
            <a:ext cx="1773449" cy="2439263"/>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2"/>
          </a:solidFill>
          <a:ln>
            <a:noFill/>
          </a:ln>
        </p:spPr>
        <p:txBody>
          <a:bodyPr vert="horz" wrap="square" lIns="68567" tIns="34283" rIns="68567" bIns="3428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67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20"/>
          <p:cNvSpPr>
            <a:spLocks noEditPoints="1"/>
          </p:cNvSpPr>
          <p:nvPr/>
        </p:nvSpPr>
        <p:spPr bwMode="auto">
          <a:xfrm>
            <a:off x="6470058" y="2253044"/>
            <a:ext cx="2484512" cy="3417285"/>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3"/>
          </a:solidFill>
          <a:ln>
            <a:noFill/>
          </a:ln>
        </p:spPr>
        <p:txBody>
          <a:bodyPr vert="horz" wrap="square" lIns="68567" tIns="34283" rIns="68567" bIns="34283"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67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Content Placeholder 2"/>
          <p:cNvSpPr txBox="1">
            <a:spLocks/>
          </p:cNvSpPr>
          <p:nvPr/>
        </p:nvSpPr>
        <p:spPr bwMode="auto">
          <a:xfrm>
            <a:off x="-41884" y="4653492"/>
            <a:ext cx="1861645" cy="1618905"/>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PE" sz="1600" b="1" i="0" u="none" strike="noStrike" kern="1200" cap="none" spc="0" normalizeH="0" baseline="0" dirty="0">
                <a:ln>
                  <a:noFill/>
                </a:ln>
                <a:solidFill>
                  <a:srgbClr val="00B8B9"/>
                </a:solidFill>
                <a:effectLst/>
                <a:uLnTx/>
                <a:uFillTx/>
                <a:latin typeface="Lato Regular"/>
                <a:ea typeface="+mn-ea"/>
                <a:cs typeface="Lato Regular"/>
              </a:rPr>
              <a:t>Performance actual</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PE" sz="1600" b="0" i="0" u="none" strike="noStrike" kern="1200" cap="none" spc="0" normalizeH="0" baseline="0" dirty="0">
                <a:ln>
                  <a:noFill/>
                </a:ln>
                <a:solidFill>
                  <a:srgbClr val="2D4244"/>
                </a:solidFill>
                <a:effectLst/>
                <a:uLnTx/>
                <a:uFillTx/>
                <a:latin typeface="Lato Regular"/>
                <a:ea typeface="+mn-ea"/>
                <a:cs typeface="Lato Regular"/>
              </a:rPr>
              <a:t>Basado en las decisiones del productor y su potencial actual</a:t>
            </a:r>
          </a:p>
        </p:txBody>
      </p:sp>
      <p:sp>
        <p:nvSpPr>
          <p:cNvPr id="251" name="Content Placeholder 2"/>
          <p:cNvSpPr txBox="1">
            <a:spLocks/>
          </p:cNvSpPr>
          <p:nvPr/>
        </p:nvSpPr>
        <p:spPr bwMode="auto">
          <a:xfrm>
            <a:off x="3985271" y="3609455"/>
            <a:ext cx="1173462" cy="701731"/>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err="1">
                <a:ln>
                  <a:noFill/>
                </a:ln>
                <a:solidFill>
                  <a:prstClr val="white"/>
                </a:solidFill>
                <a:effectLst/>
                <a:uLnTx/>
                <a:uFillTx/>
                <a:latin typeface="Lato Regular"/>
                <a:ea typeface="+mn-ea"/>
                <a:cs typeface="Lato Regular"/>
              </a:rPr>
              <a:t>Potencial</a:t>
            </a:r>
            <a:r>
              <a:rPr kumimoji="0" lang="en-US" sz="1800" b="0" i="0" u="none" strike="noStrike" kern="1200" cap="none" spc="0" normalizeH="0" baseline="0" noProof="0" dirty="0">
                <a:ln>
                  <a:noFill/>
                </a:ln>
                <a:solidFill>
                  <a:prstClr val="white"/>
                </a:solidFill>
                <a:effectLst/>
                <a:uLnTx/>
                <a:uFillTx/>
                <a:latin typeface="Lato Regular"/>
                <a:ea typeface="+mn-ea"/>
                <a:cs typeface="Lato Regular"/>
              </a:rPr>
              <a:t>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Lato Regular"/>
                <a:ea typeface="+mn-ea"/>
                <a:cs typeface="Lato Regular"/>
              </a:rPr>
              <a:t>actual </a:t>
            </a:r>
          </a:p>
        </p:txBody>
      </p:sp>
      <p:sp>
        <p:nvSpPr>
          <p:cNvPr id="252" name="Content Placeholder 2"/>
          <p:cNvSpPr txBox="1">
            <a:spLocks/>
          </p:cNvSpPr>
          <p:nvPr/>
        </p:nvSpPr>
        <p:spPr bwMode="auto">
          <a:xfrm>
            <a:off x="6884550" y="2726485"/>
            <a:ext cx="1734770" cy="1006429"/>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700" b="0" i="0" u="none" strike="noStrike" kern="1200" cap="none" spc="0" normalizeH="0" baseline="0" noProof="0" dirty="0" err="1">
                <a:ln>
                  <a:noFill/>
                </a:ln>
                <a:solidFill>
                  <a:prstClr val="white"/>
                </a:solidFill>
                <a:effectLst/>
                <a:uLnTx/>
                <a:uFillTx/>
                <a:latin typeface="Lato Regular"/>
                <a:ea typeface="+mn-ea"/>
                <a:cs typeface="Lato Regular"/>
              </a:rPr>
              <a:t>Escenario</a:t>
            </a:r>
            <a:r>
              <a:rPr kumimoji="0" lang="en-US" sz="2700" b="0" i="0" u="none" strike="noStrike" kern="1200" cap="none" spc="0" normalizeH="0" baseline="0" noProof="0" dirty="0">
                <a:ln>
                  <a:noFill/>
                </a:ln>
                <a:solidFill>
                  <a:prstClr val="white"/>
                </a:solidFill>
                <a:effectLst/>
                <a:uLnTx/>
                <a:uFillTx/>
                <a:latin typeface="Lato Regular"/>
                <a:ea typeface="+mn-ea"/>
                <a:cs typeface="Lato Regular"/>
              </a:rPr>
              <a:t>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700" b="0" i="0" u="none" strike="noStrike" kern="1200" cap="none" spc="0" normalizeH="0" baseline="0" noProof="0" dirty="0" err="1">
                <a:ln>
                  <a:noFill/>
                </a:ln>
                <a:solidFill>
                  <a:prstClr val="white"/>
                </a:solidFill>
                <a:effectLst/>
                <a:uLnTx/>
                <a:uFillTx/>
                <a:latin typeface="Lato Regular"/>
                <a:ea typeface="+mn-ea"/>
                <a:cs typeface="Lato Regular"/>
              </a:rPr>
              <a:t>futuro</a:t>
            </a:r>
            <a:endParaRPr kumimoji="0" lang="en-US" sz="2700" b="0" i="0" u="none" strike="noStrike" kern="1200" cap="none" spc="0" normalizeH="0" baseline="0" noProof="0" dirty="0">
              <a:ln>
                <a:noFill/>
              </a:ln>
              <a:solidFill>
                <a:prstClr val="white"/>
              </a:solidFill>
              <a:effectLst/>
              <a:uLnTx/>
              <a:uFillTx/>
              <a:latin typeface="Lato Regular"/>
              <a:ea typeface="+mn-ea"/>
              <a:cs typeface="Lato Regular"/>
            </a:endParaRPr>
          </a:p>
        </p:txBody>
      </p:sp>
      <p:sp>
        <p:nvSpPr>
          <p:cNvPr id="25" name="TextBox 24"/>
          <p:cNvSpPr txBox="1"/>
          <p:nvPr/>
        </p:nvSpPr>
        <p:spPr>
          <a:xfrm>
            <a:off x="611560" y="443888"/>
            <a:ext cx="8208912" cy="773283"/>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defPPr>
              <a:defRPr lang="nl-NL"/>
            </a:defPPr>
            <a:lvl1pPr algn="ctr" fontAlgn="base">
              <a:spcBef>
                <a:spcPct val="0"/>
              </a:spcBef>
              <a:spcAft>
                <a:spcPct val="0"/>
              </a:spcAft>
              <a:buNone/>
              <a:defRPr sz="4800" b="1">
                <a:solidFill>
                  <a:srgbClr val="000000"/>
                </a:solidFill>
                <a:latin typeface="Tahoma" pitchFamily="34" charset="0"/>
                <a:ea typeface="+mj-ea"/>
                <a:cs typeface="Tahoma" pitchFamily="34" charset="0"/>
              </a:defRPr>
            </a:lvl1pPr>
          </a:lstStyle>
          <a:p>
            <a:r>
              <a:rPr lang="es-PE" sz="2800" dirty="0">
                <a:latin typeface="Arial" panose="020B0604020202020204" pitchFamily="34" charset="0"/>
                <a:cs typeface="Arial" panose="020B0604020202020204" pitchFamily="34" charset="0"/>
              </a:rPr>
              <a:t>Mejorar la productividad y buscar mayor diversificación estratégica</a:t>
            </a:r>
          </a:p>
        </p:txBody>
      </p:sp>
      <p:sp>
        <p:nvSpPr>
          <p:cNvPr id="2" name="Up-Down Arrow 1"/>
          <p:cNvSpPr/>
          <p:nvPr/>
        </p:nvSpPr>
        <p:spPr>
          <a:xfrm>
            <a:off x="2112775" y="3222646"/>
            <a:ext cx="168179" cy="1287602"/>
          </a:xfrm>
          <a:prstGeom prst="up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 name="Straight Connector 3"/>
          <p:cNvCxnSpPr/>
          <p:nvPr/>
        </p:nvCxnSpPr>
        <p:spPr>
          <a:xfrm>
            <a:off x="2280954" y="3218158"/>
            <a:ext cx="2075325" cy="0"/>
          </a:xfrm>
          <a:prstGeom prst="line">
            <a:avLst/>
          </a:prstGeom>
          <a:ln w="28575">
            <a:prstDash val="dash"/>
          </a:ln>
        </p:spPr>
        <p:style>
          <a:lnRef idx="3">
            <a:schemeClr val="accent6"/>
          </a:lnRef>
          <a:fillRef idx="0">
            <a:schemeClr val="accent6"/>
          </a:fillRef>
          <a:effectRef idx="2">
            <a:schemeClr val="accent6"/>
          </a:effectRef>
          <a:fontRef idx="minor">
            <a:schemeClr val="tx1"/>
          </a:fontRef>
        </p:style>
      </p:cxnSp>
      <p:sp>
        <p:nvSpPr>
          <p:cNvPr id="7" name="TextBox 6"/>
          <p:cNvSpPr txBox="1"/>
          <p:nvPr/>
        </p:nvSpPr>
        <p:spPr>
          <a:xfrm>
            <a:off x="1539331" y="2882056"/>
            <a:ext cx="677108" cy="1454797"/>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dirty="0">
                <a:ln>
                  <a:noFill/>
                </a:ln>
                <a:solidFill>
                  <a:prstClr val="black"/>
                </a:solidFill>
                <a:effectLst/>
                <a:uLnTx/>
                <a:uFillTx/>
                <a:latin typeface="Lato Light" panose="020F0502020204030203" pitchFamily="34" charset="0"/>
                <a:ea typeface="Lato Light" panose="020F0502020204030203" pitchFamily="34" charset="0"/>
                <a:cs typeface="Lato Light" panose="020F0502020204030203" pitchFamily="34" charset="0"/>
              </a:rPr>
              <a:t>Brecha 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dirty="0">
                <a:ln>
                  <a:noFill/>
                </a:ln>
                <a:solidFill>
                  <a:prstClr val="black"/>
                </a:solidFill>
                <a:effectLst/>
                <a:uLnTx/>
                <a:uFillTx/>
                <a:latin typeface="Lato Light" panose="020F0502020204030203" pitchFamily="34" charset="0"/>
                <a:ea typeface="Lato Light" panose="020F0502020204030203" pitchFamily="34" charset="0"/>
                <a:cs typeface="Lato Light" panose="020F0502020204030203" pitchFamily="34" charset="0"/>
              </a:rPr>
              <a:t>eficiencia</a:t>
            </a:r>
          </a:p>
        </p:txBody>
      </p:sp>
      <p:cxnSp>
        <p:nvCxnSpPr>
          <p:cNvPr id="11" name="Straight Arrow Connector 10"/>
          <p:cNvCxnSpPr/>
          <p:nvPr/>
        </p:nvCxnSpPr>
        <p:spPr>
          <a:xfrm flipV="1">
            <a:off x="2254556" y="3293865"/>
            <a:ext cx="2048411" cy="1211894"/>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572000" y="2084583"/>
            <a:ext cx="3179933" cy="1057868"/>
          </a:xfrm>
          <a:prstGeom prst="straightConnector1">
            <a:avLst/>
          </a:prstGeom>
          <a:ln w="76200">
            <a:solidFill>
              <a:schemeClr val="accent3"/>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8" name="Content Placeholder 2"/>
          <p:cNvSpPr txBox="1">
            <a:spLocks/>
          </p:cNvSpPr>
          <p:nvPr/>
        </p:nvSpPr>
        <p:spPr bwMode="auto">
          <a:xfrm>
            <a:off x="4920480" y="4552090"/>
            <a:ext cx="1448673" cy="1569660"/>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s-PE" sz="1600" b="0" i="0" u="none" strike="noStrike" kern="1200" cap="none" spc="0" normalizeH="0" baseline="0" dirty="0">
                <a:ln>
                  <a:noFill/>
                </a:ln>
                <a:solidFill>
                  <a:srgbClr val="2D4244"/>
                </a:solidFill>
                <a:effectLst/>
                <a:uLnTx/>
                <a:uFillTx/>
                <a:latin typeface="Lato Regular"/>
                <a:ea typeface="+mn-ea"/>
                <a:cs typeface="Lato Regular"/>
              </a:rPr>
              <a:t>Basada en condiciones agroecológicas locales y acceso actual al mercado</a:t>
            </a:r>
          </a:p>
        </p:txBody>
      </p:sp>
      <p:sp>
        <p:nvSpPr>
          <p:cNvPr id="14" name="TextBox 13"/>
          <p:cNvSpPr txBox="1"/>
          <p:nvPr/>
        </p:nvSpPr>
        <p:spPr>
          <a:xfrm>
            <a:off x="2184298" y="1710478"/>
            <a:ext cx="211535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dirty="0">
                <a:ln>
                  <a:noFill/>
                </a:ln>
                <a:solidFill>
                  <a:srgbClr val="5AB247"/>
                </a:solidFill>
                <a:effectLst/>
                <a:uLnTx/>
                <a:uFillTx/>
                <a:latin typeface="Lato Regular" panose="020F0502020204030203" pitchFamily="34" charset="0"/>
                <a:ea typeface="Lato Regular" panose="020F0502020204030203" pitchFamily="34" charset="0"/>
                <a:cs typeface="Lato Regular" panose="020F0502020204030203" pitchFamily="34" charset="0"/>
              </a:rPr>
              <a:t>Innovaciones agrícolas</a:t>
            </a:r>
            <a:r>
              <a:rPr kumimoji="0" lang="es-PE" sz="1600" b="0" i="0" u="none" strike="noStrike" kern="1200" cap="none" spc="0" normalizeH="0" dirty="0">
                <a:ln>
                  <a:noFill/>
                </a:ln>
                <a:solidFill>
                  <a:srgbClr val="5AB247"/>
                </a:solidFill>
                <a:effectLst/>
                <a:uLnTx/>
                <a:uFillTx/>
                <a:latin typeface="Lato Regular" panose="020F0502020204030203" pitchFamily="34" charset="0"/>
                <a:ea typeface="Lato Regular" panose="020F0502020204030203" pitchFamily="34" charset="0"/>
                <a:cs typeface="Lato Regular" panose="020F0502020204030203" pitchFamily="34" charset="0"/>
              </a:rPr>
              <a:t> para reducir las ineficiencias e incrementar la productividad</a:t>
            </a:r>
            <a:endParaRPr kumimoji="0" lang="es-PE" sz="1600" b="0" i="0" u="none" strike="noStrike" kern="1200" cap="none" spc="0" normalizeH="0" baseline="0" dirty="0">
              <a:ln>
                <a:noFill/>
              </a:ln>
              <a:solidFill>
                <a:srgbClr val="5AB247"/>
              </a:solidFill>
              <a:effectLst/>
              <a:uLnTx/>
              <a:uFillTx/>
              <a:latin typeface="Lato Regular" panose="020F0502020204030203" pitchFamily="34" charset="0"/>
              <a:ea typeface="Lato Regular" panose="020F0502020204030203" pitchFamily="34" charset="0"/>
              <a:cs typeface="Lato Regular" panose="020F0502020204030203" pitchFamily="34" charset="0"/>
            </a:endParaRPr>
          </a:p>
        </p:txBody>
      </p:sp>
      <p:sp>
        <p:nvSpPr>
          <p:cNvPr id="18" name="TextBox 17"/>
          <p:cNvSpPr txBox="1"/>
          <p:nvPr/>
        </p:nvSpPr>
        <p:spPr>
          <a:xfrm>
            <a:off x="4506899" y="1484784"/>
            <a:ext cx="287520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dirty="0">
                <a:ln>
                  <a:noFill/>
                </a:ln>
                <a:solidFill>
                  <a:srgbClr val="B04C7D"/>
                </a:solidFill>
                <a:effectLst/>
                <a:uLnTx/>
                <a:uFillTx/>
                <a:latin typeface="Lato Regular" panose="020F0502020204030203" pitchFamily="34" charset="0"/>
                <a:ea typeface="Lato Regular" panose="020F0502020204030203" pitchFamily="34" charset="0"/>
                <a:cs typeface="Lato Regular" panose="020F0502020204030203" pitchFamily="34" charset="0"/>
              </a:rPr>
              <a:t>Innovaciones agrícolas para hacer saltar la frontera e incrementar el potencial agrícola </a:t>
            </a:r>
          </a:p>
        </p:txBody>
      </p:sp>
    </p:spTree>
    <p:extLst>
      <p:ext uri="{BB962C8B-B14F-4D97-AF65-F5344CB8AC3E}">
        <p14:creationId xmlns:p14="http://schemas.microsoft.com/office/powerpoint/2010/main" val="314725608"/>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7"/>
                                        </p:tgtEl>
                                        <p:attrNameLst>
                                          <p:attrName>style.visibility</p:attrName>
                                        </p:attrNameLst>
                                      </p:cBhvr>
                                      <p:to>
                                        <p:strVal val="visible"/>
                                      </p:to>
                                    </p:set>
                                    <p:anim calcmode="lin" valueType="num">
                                      <p:cBhvr additive="base">
                                        <p:cTn id="7" dur="500" fill="hold"/>
                                        <p:tgtEl>
                                          <p:spTgt spid="247"/>
                                        </p:tgtEl>
                                        <p:attrNameLst>
                                          <p:attrName>ppt_x</p:attrName>
                                        </p:attrNameLst>
                                      </p:cBhvr>
                                      <p:tavLst>
                                        <p:tav tm="0">
                                          <p:val>
                                            <p:strVal val="#ppt_x"/>
                                          </p:val>
                                        </p:tav>
                                        <p:tav tm="100000">
                                          <p:val>
                                            <p:strVal val="#ppt_x"/>
                                          </p:val>
                                        </p:tav>
                                      </p:tavLst>
                                    </p:anim>
                                    <p:anim calcmode="lin" valueType="num">
                                      <p:cBhvr additive="base">
                                        <p:cTn id="8" dur="500" fill="hold"/>
                                        <p:tgtEl>
                                          <p:spTgt spid="24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48"/>
                                        </p:tgtEl>
                                        <p:attrNameLst>
                                          <p:attrName>style.visibility</p:attrName>
                                        </p:attrNameLst>
                                      </p:cBhvr>
                                      <p:to>
                                        <p:strVal val="visible"/>
                                      </p:to>
                                    </p:set>
                                    <p:anim calcmode="lin" valueType="num">
                                      <p:cBhvr additive="base">
                                        <p:cTn id="11" dur="500" fill="hold"/>
                                        <p:tgtEl>
                                          <p:spTgt spid="248"/>
                                        </p:tgtEl>
                                        <p:attrNameLst>
                                          <p:attrName>ppt_x</p:attrName>
                                        </p:attrNameLst>
                                      </p:cBhvr>
                                      <p:tavLst>
                                        <p:tav tm="0">
                                          <p:val>
                                            <p:strVal val="#ppt_x"/>
                                          </p:val>
                                        </p:tav>
                                        <p:tav tm="100000">
                                          <p:val>
                                            <p:strVal val="#ppt_x"/>
                                          </p:val>
                                        </p:tav>
                                      </p:tavLst>
                                    </p:anim>
                                    <p:anim calcmode="lin" valueType="num">
                                      <p:cBhvr additive="base">
                                        <p:cTn id="12" dur="500" fill="hold"/>
                                        <p:tgtEl>
                                          <p:spTgt spid="24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9"/>
                                        </p:tgtEl>
                                        <p:attrNameLst>
                                          <p:attrName>style.visibility</p:attrName>
                                        </p:attrNameLst>
                                      </p:cBhvr>
                                      <p:to>
                                        <p:strVal val="visible"/>
                                      </p:to>
                                    </p:set>
                                    <p:anim calcmode="lin" valueType="num">
                                      <p:cBhvr additive="base">
                                        <p:cTn id="15" dur="500" fill="hold"/>
                                        <p:tgtEl>
                                          <p:spTgt spid="249"/>
                                        </p:tgtEl>
                                        <p:attrNameLst>
                                          <p:attrName>ppt_x</p:attrName>
                                        </p:attrNameLst>
                                      </p:cBhvr>
                                      <p:tavLst>
                                        <p:tav tm="0">
                                          <p:val>
                                            <p:strVal val="#ppt_x"/>
                                          </p:val>
                                        </p:tav>
                                        <p:tav tm="100000">
                                          <p:val>
                                            <p:strVal val="#ppt_x"/>
                                          </p:val>
                                        </p:tav>
                                      </p:tavLst>
                                    </p:anim>
                                    <p:anim calcmode="lin" valueType="num">
                                      <p:cBhvr additive="base">
                                        <p:cTn id="16" dur="500" fill="hold"/>
                                        <p:tgtEl>
                                          <p:spTgt spid="24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50"/>
                                        </p:tgtEl>
                                        <p:attrNameLst>
                                          <p:attrName>style.visibility</p:attrName>
                                        </p:attrNameLst>
                                      </p:cBhvr>
                                      <p:to>
                                        <p:strVal val="visible"/>
                                      </p:to>
                                    </p:set>
                                    <p:anim calcmode="lin" valueType="num">
                                      <p:cBhvr additive="base">
                                        <p:cTn id="19" dur="500" fill="hold"/>
                                        <p:tgtEl>
                                          <p:spTgt spid="250"/>
                                        </p:tgtEl>
                                        <p:attrNameLst>
                                          <p:attrName>ppt_x</p:attrName>
                                        </p:attrNameLst>
                                      </p:cBhvr>
                                      <p:tavLst>
                                        <p:tav tm="0">
                                          <p:val>
                                            <p:strVal val="#ppt_x"/>
                                          </p:val>
                                        </p:tav>
                                        <p:tav tm="100000">
                                          <p:val>
                                            <p:strVal val="#ppt_x"/>
                                          </p:val>
                                        </p:tav>
                                      </p:tavLst>
                                    </p:anim>
                                    <p:anim calcmode="lin" valueType="num">
                                      <p:cBhvr additive="base">
                                        <p:cTn id="20" dur="500" fill="hold"/>
                                        <p:tgtEl>
                                          <p:spTgt spid="25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51"/>
                                        </p:tgtEl>
                                        <p:attrNameLst>
                                          <p:attrName>style.visibility</p:attrName>
                                        </p:attrNameLst>
                                      </p:cBhvr>
                                      <p:to>
                                        <p:strVal val="visible"/>
                                      </p:to>
                                    </p:set>
                                    <p:anim calcmode="lin" valueType="num">
                                      <p:cBhvr additive="base">
                                        <p:cTn id="23" dur="500" fill="hold"/>
                                        <p:tgtEl>
                                          <p:spTgt spid="251"/>
                                        </p:tgtEl>
                                        <p:attrNameLst>
                                          <p:attrName>ppt_x</p:attrName>
                                        </p:attrNameLst>
                                      </p:cBhvr>
                                      <p:tavLst>
                                        <p:tav tm="0">
                                          <p:val>
                                            <p:strVal val="#ppt_x"/>
                                          </p:val>
                                        </p:tav>
                                        <p:tav tm="100000">
                                          <p:val>
                                            <p:strVal val="#ppt_x"/>
                                          </p:val>
                                        </p:tav>
                                      </p:tavLst>
                                    </p:anim>
                                    <p:anim calcmode="lin" valueType="num">
                                      <p:cBhvr additive="base">
                                        <p:cTn id="24" dur="500" fill="hold"/>
                                        <p:tgtEl>
                                          <p:spTgt spid="25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52"/>
                                        </p:tgtEl>
                                        <p:attrNameLst>
                                          <p:attrName>style.visibility</p:attrName>
                                        </p:attrNameLst>
                                      </p:cBhvr>
                                      <p:to>
                                        <p:strVal val="visible"/>
                                      </p:to>
                                    </p:set>
                                    <p:anim calcmode="lin" valueType="num">
                                      <p:cBhvr additive="base">
                                        <p:cTn id="27" dur="500" fill="hold"/>
                                        <p:tgtEl>
                                          <p:spTgt spid="252"/>
                                        </p:tgtEl>
                                        <p:attrNameLst>
                                          <p:attrName>ppt_x</p:attrName>
                                        </p:attrNameLst>
                                      </p:cBhvr>
                                      <p:tavLst>
                                        <p:tav tm="0">
                                          <p:val>
                                            <p:strVal val="#ppt_x"/>
                                          </p:val>
                                        </p:tav>
                                        <p:tav tm="100000">
                                          <p:val>
                                            <p:strVal val="#ppt_x"/>
                                          </p:val>
                                        </p:tav>
                                      </p:tavLst>
                                    </p:anim>
                                    <p:anim calcmode="lin" valueType="num">
                                      <p:cBhvr additive="base">
                                        <p:cTn id="28" dur="500" fill="hold"/>
                                        <p:tgtEl>
                                          <p:spTgt spid="25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 grpId="0" animBg="1"/>
      <p:bldP spid="248" grpId="0" animBg="1"/>
      <p:bldP spid="249" grpId="0" animBg="1"/>
      <p:bldP spid="250" grpId="0"/>
      <p:bldP spid="251" grpId="0"/>
      <p:bldP spid="252" grpId="0"/>
      <p:bldP spid="2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0" name="Straight Connector 279"/>
          <p:cNvCxnSpPr/>
          <p:nvPr/>
        </p:nvCxnSpPr>
        <p:spPr>
          <a:xfrm>
            <a:off x="3529328" y="2110488"/>
            <a:ext cx="0" cy="2456333"/>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1" name="Straight Connector 280"/>
          <p:cNvCxnSpPr>
            <a:stCxn id="247" idx="1"/>
          </p:cNvCxnSpPr>
          <p:nvPr/>
        </p:nvCxnSpPr>
        <p:spPr>
          <a:xfrm>
            <a:off x="5566512" y="2334773"/>
            <a:ext cx="0" cy="2232048"/>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40" name="TextBox 30"/>
          <p:cNvSpPr txBox="1">
            <a:spLocks noChangeArrowheads="1"/>
          </p:cNvSpPr>
          <p:nvPr/>
        </p:nvSpPr>
        <p:spPr bwMode="auto">
          <a:xfrm>
            <a:off x="1638106" y="5036983"/>
            <a:ext cx="2224210"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s-PE" sz="1600" b="0" i="0" u="none" strike="noStrike" kern="1200" cap="none" spc="0" normalizeH="0" baseline="0" noProof="0" dirty="0">
                <a:ln>
                  <a:noFill/>
                </a:ln>
                <a:solidFill>
                  <a:srgbClr val="2D4244"/>
                </a:solidFill>
                <a:effectLst/>
                <a:uLnTx/>
                <a:uFillTx/>
                <a:latin typeface="Lato Light"/>
                <a:ea typeface="Open Sans Light" panose="020B0306030504020204" pitchFamily="34" charset="0"/>
                <a:cs typeface="Lato Light"/>
              </a:rPr>
              <a:t>Información </a:t>
            </a:r>
            <a:r>
              <a:rPr lang="es-PE" sz="1600" dirty="0">
                <a:solidFill>
                  <a:srgbClr val="2D4244"/>
                </a:solidFill>
                <a:latin typeface="Lato Light"/>
                <a:ea typeface="Open Sans Light" panose="020B0306030504020204" pitchFamily="34" charset="0"/>
                <a:cs typeface="Lato Light"/>
              </a:rPr>
              <a:t>georreferenciada en el uso de tierra y calidad de tierra para capturar la heterogeneidad agroecológica </a:t>
            </a:r>
            <a:endParaRPr kumimoji="0" lang="es-PE" sz="1600" b="0" i="0" u="none" strike="noStrike" kern="1200" cap="none" spc="0" normalizeH="0" baseline="0" noProof="0" dirty="0">
              <a:ln>
                <a:noFill/>
              </a:ln>
              <a:solidFill>
                <a:srgbClr val="2D4244"/>
              </a:solidFill>
              <a:effectLst/>
              <a:uLnTx/>
              <a:uFillTx/>
              <a:latin typeface="Lato Light"/>
              <a:ea typeface="Open Sans Light" panose="020B0306030504020204" pitchFamily="34" charset="0"/>
              <a:cs typeface="Lato Light"/>
            </a:endParaRPr>
          </a:p>
        </p:txBody>
      </p:sp>
      <p:sp>
        <p:nvSpPr>
          <p:cNvPr id="241" name="TextBox 30"/>
          <p:cNvSpPr txBox="1">
            <a:spLocks noChangeArrowheads="1"/>
          </p:cNvSpPr>
          <p:nvPr/>
        </p:nvSpPr>
        <p:spPr bwMode="auto">
          <a:xfrm>
            <a:off x="3719498" y="5028558"/>
            <a:ext cx="2224210"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s-PE" sz="1600" b="0" i="0" u="none" strike="noStrike" kern="1200" cap="none" spc="0" normalizeH="0" baseline="0" noProof="0" dirty="0">
                <a:ln>
                  <a:noFill/>
                </a:ln>
                <a:solidFill>
                  <a:srgbClr val="2D4244"/>
                </a:solidFill>
                <a:effectLst/>
                <a:uLnTx/>
                <a:uFillTx/>
                <a:latin typeface="Lato Light"/>
                <a:ea typeface="Open Sans Light" panose="020B0306030504020204" pitchFamily="34" charset="0"/>
                <a:cs typeface="Lato Light"/>
              </a:rPr>
              <a:t>Información de técnicas de producción </a:t>
            </a:r>
            <a:r>
              <a:rPr kumimoji="0" lang="es-PE" sz="1600" b="0" i="0" u="none" strike="noStrike" kern="1200" cap="none" spc="0" normalizeH="0" noProof="0" dirty="0">
                <a:ln>
                  <a:noFill/>
                </a:ln>
                <a:solidFill>
                  <a:srgbClr val="2D4244"/>
                </a:solidFill>
                <a:effectLst/>
                <a:uLnTx/>
                <a:uFillTx/>
                <a:latin typeface="Lato Light"/>
                <a:ea typeface="Open Sans Light" panose="020B0306030504020204" pitchFamily="34" charset="0"/>
                <a:cs typeface="Lato Light"/>
              </a:rPr>
              <a:t> para ver como operan en sus condiciones agroecológicas</a:t>
            </a:r>
            <a:endParaRPr kumimoji="0" lang="es-PE" sz="1600" b="0" i="0" u="none" strike="noStrike" kern="1200" cap="none" spc="0" normalizeH="0" baseline="0" noProof="0" dirty="0">
              <a:ln>
                <a:noFill/>
              </a:ln>
              <a:solidFill>
                <a:srgbClr val="2D4244"/>
              </a:solidFill>
              <a:effectLst/>
              <a:uLnTx/>
              <a:uFillTx/>
              <a:latin typeface="Lato Light"/>
              <a:ea typeface="Open Sans Light" panose="020B0306030504020204" pitchFamily="34" charset="0"/>
              <a:cs typeface="Lato Light"/>
            </a:endParaRPr>
          </a:p>
        </p:txBody>
      </p:sp>
      <p:sp>
        <p:nvSpPr>
          <p:cNvPr id="242" name="TextBox 30"/>
          <p:cNvSpPr txBox="1">
            <a:spLocks noChangeArrowheads="1"/>
          </p:cNvSpPr>
          <p:nvPr/>
        </p:nvSpPr>
        <p:spPr bwMode="auto">
          <a:xfrm>
            <a:off x="5804174" y="5028628"/>
            <a:ext cx="2224210"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lang="es-PE" sz="1600" dirty="0">
                <a:solidFill>
                  <a:srgbClr val="2D4244"/>
                </a:solidFill>
                <a:latin typeface="Lato Light"/>
                <a:ea typeface="Open Sans Light" panose="020B0306030504020204" pitchFamily="34" charset="0"/>
                <a:cs typeface="Lato Light"/>
              </a:rPr>
              <a:t>Información georreferenciada de los caminos, carreteras, y todas las barreras para acceder a los mercados</a:t>
            </a:r>
            <a:endParaRPr kumimoji="0" lang="es-PE" sz="1600" b="0" i="0" u="none" strike="noStrike" kern="1200" cap="none" spc="0" normalizeH="0" baseline="0" noProof="0" dirty="0">
              <a:ln>
                <a:noFill/>
              </a:ln>
              <a:solidFill>
                <a:srgbClr val="2D4244"/>
              </a:solidFill>
              <a:effectLst/>
              <a:uLnTx/>
              <a:uFillTx/>
              <a:latin typeface="Lato Light"/>
              <a:ea typeface="Open Sans Light" panose="020B0306030504020204" pitchFamily="34" charset="0"/>
              <a:cs typeface="Lato Light"/>
            </a:endParaRPr>
          </a:p>
        </p:txBody>
      </p:sp>
      <p:sp>
        <p:nvSpPr>
          <p:cNvPr id="243" name="TextBox 31"/>
          <p:cNvSpPr txBox="1">
            <a:spLocks noChangeArrowheads="1"/>
          </p:cNvSpPr>
          <p:nvPr/>
        </p:nvSpPr>
        <p:spPr bwMode="auto">
          <a:xfrm>
            <a:off x="1401633" y="1969289"/>
            <a:ext cx="2204513"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PE" sz="2000" b="1" i="0" u="none" strike="noStrike" kern="1200" cap="none" spc="0" normalizeH="0" baseline="0" noProof="0" dirty="0">
                <a:ln>
                  <a:noFill/>
                </a:ln>
                <a:solidFill>
                  <a:srgbClr val="00B8B9"/>
                </a:solidFill>
                <a:effectLst/>
                <a:uLnTx/>
                <a:uFillTx/>
                <a:latin typeface="Lato Regular"/>
                <a:cs typeface="Lato Regular"/>
              </a:rPr>
              <a:t>Data agro</a:t>
            </a:r>
            <a:r>
              <a:rPr lang="es-PE" sz="2000" b="1" dirty="0">
                <a:solidFill>
                  <a:srgbClr val="00B8B9"/>
                </a:solidFill>
                <a:latin typeface="Lato Regular"/>
                <a:cs typeface="Lato Regular"/>
              </a:rPr>
              <a:t>-</a:t>
            </a:r>
            <a:r>
              <a:rPr lang="es-PE" sz="2000" b="1" dirty="0" err="1">
                <a:solidFill>
                  <a:srgbClr val="00B8B9"/>
                </a:solidFill>
                <a:latin typeface="Lato Regular"/>
                <a:cs typeface="Lato Regular"/>
              </a:rPr>
              <a:t>ecólogica</a:t>
            </a:r>
            <a:endParaRPr kumimoji="0" lang="es-PE" sz="2000" b="1" i="0" u="none" strike="noStrike" kern="1200" cap="none" spc="0" normalizeH="0" baseline="0" noProof="0" dirty="0">
              <a:ln>
                <a:noFill/>
              </a:ln>
              <a:solidFill>
                <a:srgbClr val="00B8B9"/>
              </a:solidFill>
              <a:effectLst/>
              <a:uLnTx/>
              <a:uFillTx/>
              <a:latin typeface="Lato Regular"/>
              <a:cs typeface="Lato Regular"/>
            </a:endParaRPr>
          </a:p>
        </p:txBody>
      </p:sp>
      <p:sp>
        <p:nvSpPr>
          <p:cNvPr id="244" name="Rounded Rectangle 243"/>
          <p:cNvSpPr/>
          <p:nvPr/>
        </p:nvSpPr>
        <p:spPr>
          <a:xfrm>
            <a:off x="1784848" y="2708920"/>
            <a:ext cx="1427273" cy="4114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2283" tIns="41141" rIns="82283" bIns="41141"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bg-BG" sz="2000" b="0" i="0" u="none" strike="noStrike" kern="1200" cap="none" spc="0" normalizeH="0" baseline="0" noProof="0" dirty="0">
              <a:ln>
                <a:noFill/>
              </a:ln>
              <a:solidFill>
                <a:prstClr val="white"/>
              </a:solidFill>
              <a:effectLst/>
              <a:uLnTx/>
              <a:uFillTx/>
              <a:latin typeface="Lato Light"/>
              <a:ea typeface="+mn-ea"/>
              <a:cs typeface="+mn-cs"/>
            </a:endParaRPr>
          </a:p>
        </p:txBody>
      </p:sp>
      <p:sp>
        <p:nvSpPr>
          <p:cNvPr id="245" name="TextBox 31"/>
          <p:cNvSpPr txBox="1">
            <a:spLocks noChangeArrowheads="1"/>
          </p:cNvSpPr>
          <p:nvPr/>
        </p:nvSpPr>
        <p:spPr bwMode="auto">
          <a:xfrm>
            <a:off x="3249452" y="1988840"/>
            <a:ext cx="2592053"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2000" b="1" dirty="0">
                <a:solidFill>
                  <a:srgbClr val="5AB247"/>
                </a:solidFill>
                <a:latin typeface="Lato Regular"/>
                <a:cs typeface="Lato Regular"/>
              </a:rPr>
              <a:t>Data del productor</a:t>
            </a:r>
            <a:endParaRPr kumimoji="0" lang="es-PE" sz="2000" b="1" i="0" u="none" strike="noStrike" kern="1200" cap="none" spc="0" normalizeH="0" baseline="0" noProof="0" dirty="0">
              <a:ln>
                <a:noFill/>
              </a:ln>
              <a:solidFill>
                <a:srgbClr val="5AB247"/>
              </a:solidFill>
              <a:effectLst/>
              <a:uLnTx/>
              <a:uFillTx/>
              <a:latin typeface="Lato Regular"/>
              <a:cs typeface="Lato Regular"/>
            </a:endParaRPr>
          </a:p>
        </p:txBody>
      </p:sp>
      <p:sp>
        <p:nvSpPr>
          <p:cNvPr id="246" name="Rounded Rectangle 245"/>
          <p:cNvSpPr/>
          <p:nvPr/>
        </p:nvSpPr>
        <p:spPr>
          <a:xfrm>
            <a:off x="3850367" y="2718761"/>
            <a:ext cx="1427273" cy="41147"/>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2283" tIns="41141" rIns="82283" bIns="41141"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bg-BG" sz="2000" b="0" i="0" u="none" strike="noStrike" kern="1200" cap="none" spc="0" normalizeH="0" baseline="0" noProof="0" dirty="0">
              <a:ln>
                <a:noFill/>
              </a:ln>
              <a:solidFill>
                <a:prstClr val="white"/>
              </a:solidFill>
              <a:effectLst/>
              <a:uLnTx/>
              <a:uFillTx/>
              <a:latin typeface="Lato Light"/>
              <a:ea typeface="+mn-ea"/>
              <a:cs typeface="+mn-cs"/>
            </a:endParaRPr>
          </a:p>
        </p:txBody>
      </p:sp>
      <p:sp>
        <p:nvSpPr>
          <p:cNvPr id="247" name="TextBox 31"/>
          <p:cNvSpPr txBox="1">
            <a:spLocks noChangeArrowheads="1"/>
          </p:cNvSpPr>
          <p:nvPr/>
        </p:nvSpPr>
        <p:spPr bwMode="auto">
          <a:xfrm>
            <a:off x="5566512" y="1980830"/>
            <a:ext cx="2204513"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PE" sz="2000" b="1" i="0" u="none" strike="noStrike" kern="1200" cap="none" spc="0" normalizeH="0" baseline="0" noProof="0" dirty="0">
                <a:ln>
                  <a:noFill/>
                </a:ln>
                <a:solidFill>
                  <a:srgbClr val="B04C7D"/>
                </a:solidFill>
                <a:effectLst/>
                <a:uLnTx/>
                <a:uFillTx/>
                <a:latin typeface="Lato Regular"/>
                <a:ea typeface="ＭＳ Ｐゴシック" charset="0"/>
                <a:cs typeface="Lato Regular"/>
              </a:rPr>
              <a:t>Data de accesibilidad</a:t>
            </a:r>
          </a:p>
        </p:txBody>
      </p:sp>
      <p:sp>
        <p:nvSpPr>
          <p:cNvPr id="248" name="Rounded Rectangle 247"/>
          <p:cNvSpPr/>
          <p:nvPr/>
        </p:nvSpPr>
        <p:spPr>
          <a:xfrm>
            <a:off x="5949728" y="2739781"/>
            <a:ext cx="1427273" cy="4114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82283" tIns="41141" rIns="82283" bIns="41141"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bg-BG" sz="2000" b="0" i="0" u="none" strike="noStrike" kern="1200" cap="none" spc="0" normalizeH="0" baseline="0" noProof="0" dirty="0">
              <a:ln>
                <a:noFill/>
              </a:ln>
              <a:solidFill>
                <a:prstClr val="white"/>
              </a:solidFill>
              <a:effectLst/>
              <a:uLnTx/>
              <a:uFillTx/>
              <a:latin typeface="Lato Light"/>
              <a:ea typeface="+mn-ea"/>
              <a:cs typeface="+mn-cs"/>
            </a:endParaRPr>
          </a:p>
        </p:txBody>
      </p:sp>
      <p:sp>
        <p:nvSpPr>
          <p:cNvPr id="160" name="TextBox 159"/>
          <p:cNvSpPr txBox="1"/>
          <p:nvPr/>
        </p:nvSpPr>
        <p:spPr>
          <a:xfrm>
            <a:off x="745499" y="574284"/>
            <a:ext cx="7861102" cy="773283"/>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defPPr>
              <a:defRPr lang="nl-NL"/>
            </a:defPPr>
            <a:lvl1pPr algn="ctr" fontAlgn="base">
              <a:spcBef>
                <a:spcPct val="0"/>
              </a:spcBef>
              <a:spcAft>
                <a:spcPct val="0"/>
              </a:spcAft>
              <a:buNone/>
              <a:defRPr sz="2800" b="1">
                <a:solidFill>
                  <a:srgbClr val="000000"/>
                </a:solidFill>
                <a:latin typeface="Arial" panose="020B0604020202020204" pitchFamily="34" charset="0"/>
                <a:ea typeface="+mj-ea"/>
                <a:cs typeface="Arial" panose="020B0604020202020204" pitchFamily="34" charset="0"/>
              </a:defRPr>
            </a:lvl1pPr>
          </a:lstStyle>
          <a:p>
            <a:r>
              <a:rPr lang="es-PE" sz="3600" dirty="0"/>
              <a:t>Ingredientes necesarios</a:t>
            </a:r>
          </a:p>
        </p:txBody>
      </p:sp>
      <p:grpSp>
        <p:nvGrpSpPr>
          <p:cNvPr id="153" name="Group 152"/>
          <p:cNvGrpSpPr/>
          <p:nvPr/>
        </p:nvGrpSpPr>
        <p:grpSpPr>
          <a:xfrm>
            <a:off x="2234059" y="3129526"/>
            <a:ext cx="540856" cy="1811642"/>
            <a:chOff x="9013583" y="3601187"/>
            <a:chExt cx="2684217" cy="8991013"/>
          </a:xfrm>
        </p:grpSpPr>
        <p:sp>
          <p:nvSpPr>
            <p:cNvPr id="154" name="Freeform 11"/>
            <p:cNvSpPr>
              <a:spLocks noEditPoints="1"/>
            </p:cNvSpPr>
            <p:nvPr/>
          </p:nvSpPr>
          <p:spPr bwMode="auto">
            <a:xfrm>
              <a:off x="9013583" y="3601187"/>
              <a:ext cx="2684217" cy="8991013"/>
            </a:xfrm>
            <a:custGeom>
              <a:avLst/>
              <a:gdLst>
                <a:gd name="T0" fmla="*/ 0 w 549"/>
                <a:gd name="T1" fmla="*/ 0 h 1838"/>
                <a:gd name="T2" fmla="*/ 0 w 549"/>
                <a:gd name="T3" fmla="*/ 135 h 1838"/>
                <a:gd name="T4" fmla="*/ 65 w 549"/>
                <a:gd name="T5" fmla="*/ 135 h 1838"/>
                <a:gd name="T6" fmla="*/ 65 w 549"/>
                <a:gd name="T7" fmla="*/ 1629 h 1838"/>
                <a:gd name="T8" fmla="*/ 274 w 549"/>
                <a:gd name="T9" fmla="*/ 1838 h 1838"/>
                <a:gd name="T10" fmla="*/ 484 w 549"/>
                <a:gd name="T11" fmla="*/ 1629 h 1838"/>
                <a:gd name="T12" fmla="*/ 484 w 549"/>
                <a:gd name="T13" fmla="*/ 135 h 1838"/>
                <a:gd name="T14" fmla="*/ 549 w 549"/>
                <a:gd name="T15" fmla="*/ 135 h 1838"/>
                <a:gd name="T16" fmla="*/ 549 w 549"/>
                <a:gd name="T17" fmla="*/ 0 h 1838"/>
                <a:gd name="T18" fmla="*/ 0 w 549"/>
                <a:gd name="T19" fmla="*/ 0 h 1838"/>
                <a:gd name="T20" fmla="*/ 509 w 549"/>
                <a:gd name="T21" fmla="*/ 96 h 1838"/>
                <a:gd name="T22" fmla="*/ 444 w 549"/>
                <a:gd name="T23" fmla="*/ 96 h 1838"/>
                <a:gd name="T24" fmla="*/ 444 w 549"/>
                <a:gd name="T25" fmla="*/ 847 h 1838"/>
                <a:gd name="T26" fmla="*/ 105 w 549"/>
                <a:gd name="T27" fmla="*/ 847 h 1838"/>
                <a:gd name="T28" fmla="*/ 105 w 549"/>
                <a:gd name="T29" fmla="*/ 96 h 1838"/>
                <a:gd name="T30" fmla="*/ 39 w 549"/>
                <a:gd name="T31" fmla="*/ 96 h 1838"/>
                <a:gd name="T32" fmla="*/ 39 w 549"/>
                <a:gd name="T33" fmla="*/ 39 h 1838"/>
                <a:gd name="T34" fmla="*/ 509 w 549"/>
                <a:gd name="T35" fmla="*/ 39 h 1838"/>
                <a:gd name="T36" fmla="*/ 509 w 549"/>
                <a:gd name="T37" fmla="*/ 96 h 1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9" h="1838">
                  <a:moveTo>
                    <a:pt x="0" y="0"/>
                  </a:moveTo>
                  <a:cubicBezTo>
                    <a:pt x="0" y="135"/>
                    <a:pt x="0" y="135"/>
                    <a:pt x="0" y="135"/>
                  </a:cubicBezTo>
                  <a:cubicBezTo>
                    <a:pt x="65" y="135"/>
                    <a:pt x="65" y="135"/>
                    <a:pt x="65" y="135"/>
                  </a:cubicBezTo>
                  <a:cubicBezTo>
                    <a:pt x="65" y="1629"/>
                    <a:pt x="65" y="1629"/>
                    <a:pt x="65" y="1629"/>
                  </a:cubicBezTo>
                  <a:cubicBezTo>
                    <a:pt x="65" y="1744"/>
                    <a:pt x="159" y="1838"/>
                    <a:pt x="274" y="1838"/>
                  </a:cubicBezTo>
                  <a:cubicBezTo>
                    <a:pt x="390" y="1838"/>
                    <a:pt x="484" y="1744"/>
                    <a:pt x="484" y="1629"/>
                  </a:cubicBezTo>
                  <a:cubicBezTo>
                    <a:pt x="484" y="135"/>
                    <a:pt x="484" y="135"/>
                    <a:pt x="484" y="135"/>
                  </a:cubicBezTo>
                  <a:cubicBezTo>
                    <a:pt x="549" y="135"/>
                    <a:pt x="549" y="135"/>
                    <a:pt x="549" y="135"/>
                  </a:cubicBezTo>
                  <a:cubicBezTo>
                    <a:pt x="549" y="0"/>
                    <a:pt x="549" y="0"/>
                    <a:pt x="549" y="0"/>
                  </a:cubicBezTo>
                  <a:lnTo>
                    <a:pt x="0" y="0"/>
                  </a:lnTo>
                  <a:close/>
                  <a:moveTo>
                    <a:pt x="509" y="96"/>
                  </a:moveTo>
                  <a:cubicBezTo>
                    <a:pt x="444" y="96"/>
                    <a:pt x="444" y="96"/>
                    <a:pt x="444" y="96"/>
                  </a:cubicBezTo>
                  <a:cubicBezTo>
                    <a:pt x="444" y="847"/>
                    <a:pt x="444" y="847"/>
                    <a:pt x="444" y="847"/>
                  </a:cubicBezTo>
                  <a:cubicBezTo>
                    <a:pt x="105" y="847"/>
                    <a:pt x="105" y="847"/>
                    <a:pt x="105" y="847"/>
                  </a:cubicBezTo>
                  <a:cubicBezTo>
                    <a:pt x="105" y="96"/>
                    <a:pt x="105" y="96"/>
                    <a:pt x="105" y="96"/>
                  </a:cubicBezTo>
                  <a:cubicBezTo>
                    <a:pt x="39" y="96"/>
                    <a:pt x="39" y="96"/>
                    <a:pt x="39" y="96"/>
                  </a:cubicBezTo>
                  <a:cubicBezTo>
                    <a:pt x="39" y="39"/>
                    <a:pt x="39" y="39"/>
                    <a:pt x="39" y="39"/>
                  </a:cubicBezTo>
                  <a:cubicBezTo>
                    <a:pt x="509" y="39"/>
                    <a:pt x="509" y="39"/>
                    <a:pt x="509" y="39"/>
                  </a:cubicBezTo>
                  <a:cubicBezTo>
                    <a:pt x="509" y="96"/>
                    <a:pt x="509" y="96"/>
                    <a:pt x="509" y="96"/>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5" name="Rectangle 12"/>
            <p:cNvSpPr>
              <a:spLocks noChangeArrowheads="1"/>
            </p:cNvSpPr>
            <p:nvPr/>
          </p:nvSpPr>
          <p:spPr bwMode="auto">
            <a:xfrm>
              <a:off x="9526234" y="8631084"/>
              <a:ext cx="1653155" cy="1771699"/>
            </a:xfrm>
            <a:prstGeom prst="rect">
              <a:avLst/>
            </a:prstGeom>
            <a:solidFill>
              <a:schemeClr val="accent1">
                <a:lumMod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6" name="Rectangle 13"/>
            <p:cNvSpPr>
              <a:spLocks noChangeArrowheads="1"/>
            </p:cNvSpPr>
            <p:nvPr/>
          </p:nvSpPr>
          <p:spPr bwMode="auto">
            <a:xfrm>
              <a:off x="9526234" y="7666012"/>
              <a:ext cx="1653155" cy="965072"/>
            </a:xfrm>
            <a:prstGeom prst="rect">
              <a:avLst/>
            </a:prstGeom>
            <a:solidFill>
              <a:schemeClr val="accent1">
                <a:lumMod val="60000"/>
                <a:lumOff val="4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7" name="Rectangle 14"/>
            <p:cNvSpPr>
              <a:spLocks noChangeArrowheads="1"/>
            </p:cNvSpPr>
            <p:nvPr/>
          </p:nvSpPr>
          <p:spPr bwMode="auto">
            <a:xfrm>
              <a:off x="9526234" y="10402783"/>
              <a:ext cx="1653155" cy="878648"/>
            </a:xfrm>
            <a:prstGeom prst="rect">
              <a:avLst/>
            </a:prstGeom>
            <a:solidFill>
              <a:schemeClr val="accent1">
                <a:lumMod val="60000"/>
                <a:lumOff val="4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8" name="Freeform 15"/>
            <p:cNvSpPr>
              <a:spLocks/>
            </p:cNvSpPr>
            <p:nvPr/>
          </p:nvSpPr>
          <p:spPr bwMode="auto">
            <a:xfrm>
              <a:off x="9526234" y="11281431"/>
              <a:ext cx="1653155" cy="1077424"/>
            </a:xfrm>
            <a:custGeom>
              <a:avLst/>
              <a:gdLst>
                <a:gd name="T0" fmla="*/ 0 w 338"/>
                <a:gd name="T1" fmla="*/ 56 h 220"/>
                <a:gd name="T2" fmla="*/ 163 w 338"/>
                <a:gd name="T3" fmla="*/ 220 h 220"/>
                <a:gd name="T4" fmla="*/ 175 w 338"/>
                <a:gd name="T5" fmla="*/ 220 h 220"/>
                <a:gd name="T6" fmla="*/ 338 w 338"/>
                <a:gd name="T7" fmla="*/ 56 h 220"/>
                <a:gd name="T8" fmla="*/ 338 w 338"/>
                <a:gd name="T9" fmla="*/ 0 h 220"/>
                <a:gd name="T10" fmla="*/ 0 w 338"/>
                <a:gd name="T11" fmla="*/ 0 h 220"/>
                <a:gd name="T12" fmla="*/ 0 w 338"/>
                <a:gd name="T13" fmla="*/ 56 h 220"/>
              </a:gdLst>
              <a:ahLst/>
              <a:cxnLst>
                <a:cxn ang="0">
                  <a:pos x="T0" y="T1"/>
                </a:cxn>
                <a:cxn ang="0">
                  <a:pos x="T2" y="T3"/>
                </a:cxn>
                <a:cxn ang="0">
                  <a:pos x="T4" y="T5"/>
                </a:cxn>
                <a:cxn ang="0">
                  <a:pos x="T6" y="T7"/>
                </a:cxn>
                <a:cxn ang="0">
                  <a:pos x="T8" y="T9"/>
                </a:cxn>
                <a:cxn ang="0">
                  <a:pos x="T10" y="T11"/>
                </a:cxn>
                <a:cxn ang="0">
                  <a:pos x="T12" y="T13"/>
                </a:cxn>
              </a:cxnLst>
              <a:rect l="0" t="0" r="r" b="b"/>
              <a:pathLst>
                <a:path w="338" h="220">
                  <a:moveTo>
                    <a:pt x="0" y="56"/>
                  </a:moveTo>
                  <a:cubicBezTo>
                    <a:pt x="0" y="146"/>
                    <a:pt x="73" y="220"/>
                    <a:pt x="163" y="220"/>
                  </a:cubicBezTo>
                  <a:cubicBezTo>
                    <a:pt x="175" y="220"/>
                    <a:pt x="175" y="220"/>
                    <a:pt x="175" y="220"/>
                  </a:cubicBezTo>
                  <a:cubicBezTo>
                    <a:pt x="265" y="220"/>
                    <a:pt x="338" y="146"/>
                    <a:pt x="338" y="56"/>
                  </a:cubicBezTo>
                  <a:cubicBezTo>
                    <a:pt x="338" y="0"/>
                    <a:pt x="338" y="0"/>
                    <a:pt x="338" y="0"/>
                  </a:cubicBezTo>
                  <a:cubicBezTo>
                    <a:pt x="0" y="0"/>
                    <a:pt x="0" y="0"/>
                    <a:pt x="0" y="0"/>
                  </a:cubicBezTo>
                  <a:lnTo>
                    <a:pt x="0" y="56"/>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5" name="Oval 22"/>
            <p:cNvSpPr>
              <a:spLocks noChangeArrowheads="1"/>
            </p:cNvSpPr>
            <p:nvPr/>
          </p:nvSpPr>
          <p:spPr bwMode="auto">
            <a:xfrm>
              <a:off x="10485294" y="5200038"/>
              <a:ext cx="656654" cy="656825"/>
            </a:xfrm>
            <a:prstGeom prst="ellipse">
              <a:avLst/>
            </a:prstGeom>
            <a:solidFill>
              <a:srgbClr val="FFFFFF"/>
            </a:solidFill>
            <a:ln w="44450" cap="flat">
              <a:solidFill>
                <a:schemeClr val="accent1"/>
              </a:solidFill>
              <a:prstDash val="solid"/>
              <a:miter lim="800000"/>
              <a:headEnd/>
              <a:tailEnd/>
            </a:ln>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6" name="Oval 27"/>
            <p:cNvSpPr>
              <a:spLocks noChangeArrowheads="1"/>
            </p:cNvSpPr>
            <p:nvPr/>
          </p:nvSpPr>
          <p:spPr bwMode="auto">
            <a:xfrm>
              <a:off x="9771038" y="3998738"/>
              <a:ext cx="789136" cy="786461"/>
            </a:xfrm>
            <a:prstGeom prst="ellipse">
              <a:avLst/>
            </a:prstGeom>
            <a:solidFill>
              <a:srgbClr val="FFFFFF"/>
            </a:solidFill>
            <a:ln w="65088" cap="flat">
              <a:solidFill>
                <a:schemeClr val="accent1">
                  <a:lumMod val="75000"/>
                </a:schemeClr>
              </a:solidFill>
              <a:prstDash val="solid"/>
              <a:miter lim="800000"/>
              <a:headEnd/>
              <a:tailEnd/>
            </a:ln>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7" name="Oval 29"/>
            <p:cNvSpPr>
              <a:spLocks noChangeArrowheads="1"/>
            </p:cNvSpPr>
            <p:nvPr/>
          </p:nvSpPr>
          <p:spPr bwMode="auto">
            <a:xfrm>
              <a:off x="10352811" y="6369647"/>
              <a:ext cx="305286" cy="305366"/>
            </a:xfrm>
            <a:prstGeom prst="ellipse">
              <a:avLst/>
            </a:prstGeom>
            <a:noFill/>
            <a:ln w="11113" cap="flat">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68" name="Group 167"/>
          <p:cNvGrpSpPr/>
          <p:nvPr/>
        </p:nvGrpSpPr>
        <p:grpSpPr>
          <a:xfrm>
            <a:off x="4313352" y="3129526"/>
            <a:ext cx="540856" cy="1811642"/>
            <a:chOff x="9013583" y="3601187"/>
            <a:chExt cx="2684217" cy="8991013"/>
          </a:xfrm>
        </p:grpSpPr>
        <p:sp>
          <p:nvSpPr>
            <p:cNvPr id="169" name="Freeform 11"/>
            <p:cNvSpPr>
              <a:spLocks noEditPoints="1"/>
            </p:cNvSpPr>
            <p:nvPr/>
          </p:nvSpPr>
          <p:spPr bwMode="auto">
            <a:xfrm>
              <a:off x="9013583" y="3601187"/>
              <a:ext cx="2684217" cy="8991013"/>
            </a:xfrm>
            <a:custGeom>
              <a:avLst/>
              <a:gdLst>
                <a:gd name="T0" fmla="*/ 0 w 549"/>
                <a:gd name="T1" fmla="*/ 0 h 1838"/>
                <a:gd name="T2" fmla="*/ 0 w 549"/>
                <a:gd name="T3" fmla="*/ 135 h 1838"/>
                <a:gd name="T4" fmla="*/ 65 w 549"/>
                <a:gd name="T5" fmla="*/ 135 h 1838"/>
                <a:gd name="T6" fmla="*/ 65 w 549"/>
                <a:gd name="T7" fmla="*/ 1629 h 1838"/>
                <a:gd name="T8" fmla="*/ 274 w 549"/>
                <a:gd name="T9" fmla="*/ 1838 h 1838"/>
                <a:gd name="T10" fmla="*/ 484 w 549"/>
                <a:gd name="T11" fmla="*/ 1629 h 1838"/>
                <a:gd name="T12" fmla="*/ 484 w 549"/>
                <a:gd name="T13" fmla="*/ 135 h 1838"/>
                <a:gd name="T14" fmla="*/ 549 w 549"/>
                <a:gd name="T15" fmla="*/ 135 h 1838"/>
                <a:gd name="T16" fmla="*/ 549 w 549"/>
                <a:gd name="T17" fmla="*/ 0 h 1838"/>
                <a:gd name="T18" fmla="*/ 0 w 549"/>
                <a:gd name="T19" fmla="*/ 0 h 1838"/>
                <a:gd name="T20" fmla="*/ 509 w 549"/>
                <a:gd name="T21" fmla="*/ 96 h 1838"/>
                <a:gd name="T22" fmla="*/ 444 w 549"/>
                <a:gd name="T23" fmla="*/ 96 h 1838"/>
                <a:gd name="T24" fmla="*/ 444 w 549"/>
                <a:gd name="T25" fmla="*/ 847 h 1838"/>
                <a:gd name="T26" fmla="*/ 105 w 549"/>
                <a:gd name="T27" fmla="*/ 847 h 1838"/>
                <a:gd name="T28" fmla="*/ 105 w 549"/>
                <a:gd name="T29" fmla="*/ 96 h 1838"/>
                <a:gd name="T30" fmla="*/ 39 w 549"/>
                <a:gd name="T31" fmla="*/ 96 h 1838"/>
                <a:gd name="T32" fmla="*/ 39 w 549"/>
                <a:gd name="T33" fmla="*/ 39 h 1838"/>
                <a:gd name="T34" fmla="*/ 509 w 549"/>
                <a:gd name="T35" fmla="*/ 39 h 1838"/>
                <a:gd name="T36" fmla="*/ 509 w 549"/>
                <a:gd name="T37" fmla="*/ 96 h 1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9" h="1838">
                  <a:moveTo>
                    <a:pt x="0" y="0"/>
                  </a:moveTo>
                  <a:cubicBezTo>
                    <a:pt x="0" y="135"/>
                    <a:pt x="0" y="135"/>
                    <a:pt x="0" y="135"/>
                  </a:cubicBezTo>
                  <a:cubicBezTo>
                    <a:pt x="65" y="135"/>
                    <a:pt x="65" y="135"/>
                    <a:pt x="65" y="135"/>
                  </a:cubicBezTo>
                  <a:cubicBezTo>
                    <a:pt x="65" y="1629"/>
                    <a:pt x="65" y="1629"/>
                    <a:pt x="65" y="1629"/>
                  </a:cubicBezTo>
                  <a:cubicBezTo>
                    <a:pt x="65" y="1744"/>
                    <a:pt x="159" y="1838"/>
                    <a:pt x="274" y="1838"/>
                  </a:cubicBezTo>
                  <a:cubicBezTo>
                    <a:pt x="390" y="1838"/>
                    <a:pt x="484" y="1744"/>
                    <a:pt x="484" y="1629"/>
                  </a:cubicBezTo>
                  <a:cubicBezTo>
                    <a:pt x="484" y="135"/>
                    <a:pt x="484" y="135"/>
                    <a:pt x="484" y="135"/>
                  </a:cubicBezTo>
                  <a:cubicBezTo>
                    <a:pt x="549" y="135"/>
                    <a:pt x="549" y="135"/>
                    <a:pt x="549" y="135"/>
                  </a:cubicBezTo>
                  <a:cubicBezTo>
                    <a:pt x="549" y="0"/>
                    <a:pt x="549" y="0"/>
                    <a:pt x="549" y="0"/>
                  </a:cubicBezTo>
                  <a:lnTo>
                    <a:pt x="0" y="0"/>
                  </a:lnTo>
                  <a:close/>
                  <a:moveTo>
                    <a:pt x="509" y="96"/>
                  </a:moveTo>
                  <a:cubicBezTo>
                    <a:pt x="444" y="96"/>
                    <a:pt x="444" y="96"/>
                    <a:pt x="444" y="96"/>
                  </a:cubicBezTo>
                  <a:cubicBezTo>
                    <a:pt x="444" y="847"/>
                    <a:pt x="444" y="847"/>
                    <a:pt x="444" y="847"/>
                  </a:cubicBezTo>
                  <a:cubicBezTo>
                    <a:pt x="105" y="847"/>
                    <a:pt x="105" y="847"/>
                    <a:pt x="105" y="847"/>
                  </a:cubicBezTo>
                  <a:cubicBezTo>
                    <a:pt x="105" y="96"/>
                    <a:pt x="105" y="96"/>
                    <a:pt x="105" y="96"/>
                  </a:cubicBezTo>
                  <a:cubicBezTo>
                    <a:pt x="39" y="96"/>
                    <a:pt x="39" y="96"/>
                    <a:pt x="39" y="96"/>
                  </a:cubicBezTo>
                  <a:cubicBezTo>
                    <a:pt x="39" y="39"/>
                    <a:pt x="39" y="39"/>
                    <a:pt x="39" y="39"/>
                  </a:cubicBezTo>
                  <a:cubicBezTo>
                    <a:pt x="509" y="39"/>
                    <a:pt x="509" y="39"/>
                    <a:pt x="509" y="39"/>
                  </a:cubicBezTo>
                  <a:cubicBezTo>
                    <a:pt x="509" y="96"/>
                    <a:pt x="509" y="96"/>
                    <a:pt x="509" y="96"/>
                  </a:cubicBez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0" name="Rectangle 12"/>
            <p:cNvSpPr>
              <a:spLocks noChangeArrowheads="1"/>
            </p:cNvSpPr>
            <p:nvPr/>
          </p:nvSpPr>
          <p:spPr bwMode="auto">
            <a:xfrm>
              <a:off x="9526234" y="8631084"/>
              <a:ext cx="1653155" cy="1771699"/>
            </a:xfrm>
            <a:prstGeom prst="rect">
              <a:avLst/>
            </a:prstGeom>
            <a:solidFill>
              <a:schemeClr val="accent2">
                <a:lumMod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1" name="Rectangle 13"/>
            <p:cNvSpPr>
              <a:spLocks noChangeArrowheads="1"/>
            </p:cNvSpPr>
            <p:nvPr/>
          </p:nvSpPr>
          <p:spPr bwMode="auto">
            <a:xfrm>
              <a:off x="9526234" y="7666012"/>
              <a:ext cx="1653155" cy="965072"/>
            </a:xfrm>
            <a:prstGeom prst="rect">
              <a:avLst/>
            </a:prstGeom>
            <a:solidFill>
              <a:schemeClr val="accent2">
                <a:lumMod val="60000"/>
                <a:lumOff val="4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2" name="Rectangle 14"/>
            <p:cNvSpPr>
              <a:spLocks noChangeArrowheads="1"/>
            </p:cNvSpPr>
            <p:nvPr/>
          </p:nvSpPr>
          <p:spPr bwMode="auto">
            <a:xfrm>
              <a:off x="9526234" y="10402783"/>
              <a:ext cx="1653155" cy="878648"/>
            </a:xfrm>
            <a:prstGeom prst="rect">
              <a:avLst/>
            </a:prstGeom>
            <a:solidFill>
              <a:schemeClr val="accent2">
                <a:lumMod val="60000"/>
                <a:lumOff val="4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8" name="Freeform 15"/>
            <p:cNvSpPr>
              <a:spLocks/>
            </p:cNvSpPr>
            <p:nvPr/>
          </p:nvSpPr>
          <p:spPr bwMode="auto">
            <a:xfrm>
              <a:off x="9526234" y="11281431"/>
              <a:ext cx="1653155" cy="1077424"/>
            </a:xfrm>
            <a:custGeom>
              <a:avLst/>
              <a:gdLst>
                <a:gd name="T0" fmla="*/ 0 w 338"/>
                <a:gd name="T1" fmla="*/ 56 h 220"/>
                <a:gd name="T2" fmla="*/ 163 w 338"/>
                <a:gd name="T3" fmla="*/ 220 h 220"/>
                <a:gd name="T4" fmla="*/ 175 w 338"/>
                <a:gd name="T5" fmla="*/ 220 h 220"/>
                <a:gd name="T6" fmla="*/ 338 w 338"/>
                <a:gd name="T7" fmla="*/ 56 h 220"/>
                <a:gd name="T8" fmla="*/ 338 w 338"/>
                <a:gd name="T9" fmla="*/ 0 h 220"/>
                <a:gd name="T10" fmla="*/ 0 w 338"/>
                <a:gd name="T11" fmla="*/ 0 h 220"/>
                <a:gd name="T12" fmla="*/ 0 w 338"/>
                <a:gd name="T13" fmla="*/ 56 h 220"/>
              </a:gdLst>
              <a:ahLst/>
              <a:cxnLst>
                <a:cxn ang="0">
                  <a:pos x="T0" y="T1"/>
                </a:cxn>
                <a:cxn ang="0">
                  <a:pos x="T2" y="T3"/>
                </a:cxn>
                <a:cxn ang="0">
                  <a:pos x="T4" y="T5"/>
                </a:cxn>
                <a:cxn ang="0">
                  <a:pos x="T6" y="T7"/>
                </a:cxn>
                <a:cxn ang="0">
                  <a:pos x="T8" y="T9"/>
                </a:cxn>
                <a:cxn ang="0">
                  <a:pos x="T10" y="T11"/>
                </a:cxn>
                <a:cxn ang="0">
                  <a:pos x="T12" y="T13"/>
                </a:cxn>
              </a:cxnLst>
              <a:rect l="0" t="0" r="r" b="b"/>
              <a:pathLst>
                <a:path w="338" h="220">
                  <a:moveTo>
                    <a:pt x="0" y="56"/>
                  </a:moveTo>
                  <a:cubicBezTo>
                    <a:pt x="0" y="146"/>
                    <a:pt x="73" y="220"/>
                    <a:pt x="163" y="220"/>
                  </a:cubicBezTo>
                  <a:cubicBezTo>
                    <a:pt x="175" y="220"/>
                    <a:pt x="175" y="220"/>
                    <a:pt x="175" y="220"/>
                  </a:cubicBezTo>
                  <a:cubicBezTo>
                    <a:pt x="265" y="220"/>
                    <a:pt x="338" y="146"/>
                    <a:pt x="338" y="56"/>
                  </a:cubicBezTo>
                  <a:cubicBezTo>
                    <a:pt x="338" y="0"/>
                    <a:pt x="338" y="0"/>
                    <a:pt x="338" y="0"/>
                  </a:cubicBezTo>
                  <a:cubicBezTo>
                    <a:pt x="0" y="0"/>
                    <a:pt x="0" y="0"/>
                    <a:pt x="0" y="0"/>
                  </a:cubicBezTo>
                  <a:lnTo>
                    <a:pt x="0" y="56"/>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0" name="Oval 22"/>
            <p:cNvSpPr>
              <a:spLocks noChangeArrowheads="1"/>
            </p:cNvSpPr>
            <p:nvPr/>
          </p:nvSpPr>
          <p:spPr bwMode="auto">
            <a:xfrm>
              <a:off x="10485294" y="5200038"/>
              <a:ext cx="656654" cy="656825"/>
            </a:xfrm>
            <a:prstGeom prst="ellipse">
              <a:avLst/>
            </a:prstGeom>
            <a:solidFill>
              <a:srgbClr val="FFFFFF"/>
            </a:solidFill>
            <a:ln w="44450" cap="flat">
              <a:solidFill>
                <a:schemeClr val="accent2"/>
              </a:solidFill>
              <a:prstDash val="solid"/>
              <a:miter lim="800000"/>
              <a:headEnd/>
              <a:tailEnd/>
            </a:ln>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1" name="Oval 27"/>
            <p:cNvSpPr>
              <a:spLocks noChangeArrowheads="1"/>
            </p:cNvSpPr>
            <p:nvPr/>
          </p:nvSpPr>
          <p:spPr bwMode="auto">
            <a:xfrm>
              <a:off x="9771039" y="3998739"/>
              <a:ext cx="789137" cy="786462"/>
            </a:xfrm>
            <a:prstGeom prst="ellipse">
              <a:avLst/>
            </a:prstGeom>
            <a:solidFill>
              <a:srgbClr val="FFFFFF"/>
            </a:solidFill>
            <a:ln w="65088" cap="flat">
              <a:solidFill>
                <a:schemeClr val="accent2">
                  <a:lumMod val="75000"/>
                </a:schemeClr>
              </a:solidFill>
              <a:prstDash val="solid"/>
              <a:miter lim="800000"/>
              <a:headEnd/>
              <a:tailEnd/>
            </a:ln>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2" name="Oval 29"/>
            <p:cNvSpPr>
              <a:spLocks noChangeArrowheads="1"/>
            </p:cNvSpPr>
            <p:nvPr/>
          </p:nvSpPr>
          <p:spPr bwMode="auto">
            <a:xfrm>
              <a:off x="10352811" y="6369647"/>
              <a:ext cx="305286" cy="305366"/>
            </a:xfrm>
            <a:prstGeom prst="ellipse">
              <a:avLst/>
            </a:prstGeom>
            <a:noFill/>
            <a:ln w="11113" cap="flat">
              <a:solidFill>
                <a:schemeClr val="accent2"/>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93" name="Group 192"/>
          <p:cNvGrpSpPr/>
          <p:nvPr/>
        </p:nvGrpSpPr>
        <p:grpSpPr>
          <a:xfrm>
            <a:off x="6395307" y="3122594"/>
            <a:ext cx="540856" cy="1811642"/>
            <a:chOff x="9013583" y="3601187"/>
            <a:chExt cx="2684217" cy="8991013"/>
          </a:xfrm>
        </p:grpSpPr>
        <p:sp>
          <p:nvSpPr>
            <p:cNvPr id="234" name="Freeform 11"/>
            <p:cNvSpPr>
              <a:spLocks noEditPoints="1"/>
            </p:cNvSpPr>
            <p:nvPr/>
          </p:nvSpPr>
          <p:spPr bwMode="auto">
            <a:xfrm>
              <a:off x="9013583" y="3601187"/>
              <a:ext cx="2684217" cy="8991013"/>
            </a:xfrm>
            <a:custGeom>
              <a:avLst/>
              <a:gdLst>
                <a:gd name="T0" fmla="*/ 0 w 549"/>
                <a:gd name="T1" fmla="*/ 0 h 1838"/>
                <a:gd name="T2" fmla="*/ 0 w 549"/>
                <a:gd name="T3" fmla="*/ 135 h 1838"/>
                <a:gd name="T4" fmla="*/ 65 w 549"/>
                <a:gd name="T5" fmla="*/ 135 h 1838"/>
                <a:gd name="T6" fmla="*/ 65 w 549"/>
                <a:gd name="T7" fmla="*/ 1629 h 1838"/>
                <a:gd name="T8" fmla="*/ 274 w 549"/>
                <a:gd name="T9" fmla="*/ 1838 h 1838"/>
                <a:gd name="T10" fmla="*/ 484 w 549"/>
                <a:gd name="T11" fmla="*/ 1629 h 1838"/>
                <a:gd name="T12" fmla="*/ 484 w 549"/>
                <a:gd name="T13" fmla="*/ 135 h 1838"/>
                <a:gd name="T14" fmla="*/ 549 w 549"/>
                <a:gd name="T15" fmla="*/ 135 h 1838"/>
                <a:gd name="T16" fmla="*/ 549 w 549"/>
                <a:gd name="T17" fmla="*/ 0 h 1838"/>
                <a:gd name="T18" fmla="*/ 0 w 549"/>
                <a:gd name="T19" fmla="*/ 0 h 1838"/>
                <a:gd name="T20" fmla="*/ 509 w 549"/>
                <a:gd name="T21" fmla="*/ 96 h 1838"/>
                <a:gd name="T22" fmla="*/ 444 w 549"/>
                <a:gd name="T23" fmla="*/ 96 h 1838"/>
                <a:gd name="T24" fmla="*/ 444 w 549"/>
                <a:gd name="T25" fmla="*/ 847 h 1838"/>
                <a:gd name="T26" fmla="*/ 105 w 549"/>
                <a:gd name="T27" fmla="*/ 847 h 1838"/>
                <a:gd name="T28" fmla="*/ 105 w 549"/>
                <a:gd name="T29" fmla="*/ 96 h 1838"/>
                <a:gd name="T30" fmla="*/ 39 w 549"/>
                <a:gd name="T31" fmla="*/ 96 h 1838"/>
                <a:gd name="T32" fmla="*/ 39 w 549"/>
                <a:gd name="T33" fmla="*/ 39 h 1838"/>
                <a:gd name="T34" fmla="*/ 509 w 549"/>
                <a:gd name="T35" fmla="*/ 39 h 1838"/>
                <a:gd name="T36" fmla="*/ 509 w 549"/>
                <a:gd name="T37" fmla="*/ 96 h 1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9" h="1838">
                  <a:moveTo>
                    <a:pt x="0" y="0"/>
                  </a:moveTo>
                  <a:cubicBezTo>
                    <a:pt x="0" y="135"/>
                    <a:pt x="0" y="135"/>
                    <a:pt x="0" y="135"/>
                  </a:cubicBezTo>
                  <a:cubicBezTo>
                    <a:pt x="65" y="135"/>
                    <a:pt x="65" y="135"/>
                    <a:pt x="65" y="135"/>
                  </a:cubicBezTo>
                  <a:cubicBezTo>
                    <a:pt x="65" y="1629"/>
                    <a:pt x="65" y="1629"/>
                    <a:pt x="65" y="1629"/>
                  </a:cubicBezTo>
                  <a:cubicBezTo>
                    <a:pt x="65" y="1744"/>
                    <a:pt x="159" y="1838"/>
                    <a:pt x="274" y="1838"/>
                  </a:cubicBezTo>
                  <a:cubicBezTo>
                    <a:pt x="390" y="1838"/>
                    <a:pt x="484" y="1744"/>
                    <a:pt x="484" y="1629"/>
                  </a:cubicBezTo>
                  <a:cubicBezTo>
                    <a:pt x="484" y="135"/>
                    <a:pt x="484" y="135"/>
                    <a:pt x="484" y="135"/>
                  </a:cubicBezTo>
                  <a:cubicBezTo>
                    <a:pt x="549" y="135"/>
                    <a:pt x="549" y="135"/>
                    <a:pt x="549" y="135"/>
                  </a:cubicBezTo>
                  <a:cubicBezTo>
                    <a:pt x="549" y="0"/>
                    <a:pt x="549" y="0"/>
                    <a:pt x="549" y="0"/>
                  </a:cubicBezTo>
                  <a:lnTo>
                    <a:pt x="0" y="0"/>
                  </a:lnTo>
                  <a:close/>
                  <a:moveTo>
                    <a:pt x="509" y="96"/>
                  </a:moveTo>
                  <a:cubicBezTo>
                    <a:pt x="444" y="96"/>
                    <a:pt x="444" y="96"/>
                    <a:pt x="444" y="96"/>
                  </a:cubicBezTo>
                  <a:cubicBezTo>
                    <a:pt x="444" y="847"/>
                    <a:pt x="444" y="847"/>
                    <a:pt x="444" y="847"/>
                  </a:cubicBezTo>
                  <a:cubicBezTo>
                    <a:pt x="105" y="847"/>
                    <a:pt x="105" y="847"/>
                    <a:pt x="105" y="847"/>
                  </a:cubicBezTo>
                  <a:cubicBezTo>
                    <a:pt x="105" y="96"/>
                    <a:pt x="105" y="96"/>
                    <a:pt x="105" y="96"/>
                  </a:cubicBezTo>
                  <a:cubicBezTo>
                    <a:pt x="39" y="96"/>
                    <a:pt x="39" y="96"/>
                    <a:pt x="39" y="96"/>
                  </a:cubicBezTo>
                  <a:cubicBezTo>
                    <a:pt x="39" y="39"/>
                    <a:pt x="39" y="39"/>
                    <a:pt x="39" y="39"/>
                  </a:cubicBezTo>
                  <a:cubicBezTo>
                    <a:pt x="509" y="39"/>
                    <a:pt x="509" y="39"/>
                    <a:pt x="509" y="39"/>
                  </a:cubicBezTo>
                  <a:cubicBezTo>
                    <a:pt x="509" y="96"/>
                    <a:pt x="509" y="96"/>
                    <a:pt x="509" y="96"/>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5" name="Rectangle 12"/>
            <p:cNvSpPr>
              <a:spLocks noChangeArrowheads="1"/>
            </p:cNvSpPr>
            <p:nvPr/>
          </p:nvSpPr>
          <p:spPr bwMode="auto">
            <a:xfrm>
              <a:off x="9526234" y="8631084"/>
              <a:ext cx="1653155" cy="1771699"/>
            </a:xfrm>
            <a:prstGeom prst="rect">
              <a:avLst/>
            </a:prstGeom>
            <a:solidFill>
              <a:schemeClr val="accent3">
                <a:lumMod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6" name="Rectangle 13"/>
            <p:cNvSpPr>
              <a:spLocks noChangeArrowheads="1"/>
            </p:cNvSpPr>
            <p:nvPr/>
          </p:nvSpPr>
          <p:spPr bwMode="auto">
            <a:xfrm>
              <a:off x="9526234" y="7666012"/>
              <a:ext cx="1653155" cy="965072"/>
            </a:xfrm>
            <a:prstGeom prst="rect">
              <a:avLst/>
            </a:prstGeom>
            <a:solidFill>
              <a:schemeClr val="accent3">
                <a:lumMod val="60000"/>
                <a:lumOff val="4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7" name="Rectangle 14"/>
            <p:cNvSpPr>
              <a:spLocks noChangeArrowheads="1"/>
            </p:cNvSpPr>
            <p:nvPr/>
          </p:nvSpPr>
          <p:spPr bwMode="auto">
            <a:xfrm>
              <a:off x="9526234" y="10402783"/>
              <a:ext cx="1653155" cy="878648"/>
            </a:xfrm>
            <a:prstGeom prst="rect">
              <a:avLst/>
            </a:prstGeom>
            <a:solidFill>
              <a:schemeClr val="accent3">
                <a:lumMod val="60000"/>
                <a:lumOff val="4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8" name="Freeform 15"/>
            <p:cNvSpPr>
              <a:spLocks/>
            </p:cNvSpPr>
            <p:nvPr/>
          </p:nvSpPr>
          <p:spPr bwMode="auto">
            <a:xfrm>
              <a:off x="9526234" y="11281431"/>
              <a:ext cx="1653155" cy="1077424"/>
            </a:xfrm>
            <a:custGeom>
              <a:avLst/>
              <a:gdLst>
                <a:gd name="T0" fmla="*/ 0 w 338"/>
                <a:gd name="T1" fmla="*/ 56 h 220"/>
                <a:gd name="T2" fmla="*/ 163 w 338"/>
                <a:gd name="T3" fmla="*/ 220 h 220"/>
                <a:gd name="T4" fmla="*/ 175 w 338"/>
                <a:gd name="T5" fmla="*/ 220 h 220"/>
                <a:gd name="T6" fmla="*/ 338 w 338"/>
                <a:gd name="T7" fmla="*/ 56 h 220"/>
                <a:gd name="T8" fmla="*/ 338 w 338"/>
                <a:gd name="T9" fmla="*/ 0 h 220"/>
                <a:gd name="T10" fmla="*/ 0 w 338"/>
                <a:gd name="T11" fmla="*/ 0 h 220"/>
                <a:gd name="T12" fmla="*/ 0 w 338"/>
                <a:gd name="T13" fmla="*/ 56 h 220"/>
              </a:gdLst>
              <a:ahLst/>
              <a:cxnLst>
                <a:cxn ang="0">
                  <a:pos x="T0" y="T1"/>
                </a:cxn>
                <a:cxn ang="0">
                  <a:pos x="T2" y="T3"/>
                </a:cxn>
                <a:cxn ang="0">
                  <a:pos x="T4" y="T5"/>
                </a:cxn>
                <a:cxn ang="0">
                  <a:pos x="T6" y="T7"/>
                </a:cxn>
                <a:cxn ang="0">
                  <a:pos x="T8" y="T9"/>
                </a:cxn>
                <a:cxn ang="0">
                  <a:pos x="T10" y="T11"/>
                </a:cxn>
                <a:cxn ang="0">
                  <a:pos x="T12" y="T13"/>
                </a:cxn>
              </a:cxnLst>
              <a:rect l="0" t="0" r="r" b="b"/>
              <a:pathLst>
                <a:path w="338" h="220">
                  <a:moveTo>
                    <a:pt x="0" y="56"/>
                  </a:moveTo>
                  <a:cubicBezTo>
                    <a:pt x="0" y="146"/>
                    <a:pt x="73" y="220"/>
                    <a:pt x="163" y="220"/>
                  </a:cubicBezTo>
                  <a:cubicBezTo>
                    <a:pt x="175" y="220"/>
                    <a:pt x="175" y="220"/>
                    <a:pt x="175" y="220"/>
                  </a:cubicBezTo>
                  <a:cubicBezTo>
                    <a:pt x="265" y="220"/>
                    <a:pt x="338" y="146"/>
                    <a:pt x="338" y="56"/>
                  </a:cubicBezTo>
                  <a:cubicBezTo>
                    <a:pt x="338" y="0"/>
                    <a:pt x="338" y="0"/>
                    <a:pt x="338" y="0"/>
                  </a:cubicBezTo>
                  <a:cubicBezTo>
                    <a:pt x="0" y="0"/>
                    <a:pt x="0" y="0"/>
                    <a:pt x="0" y="0"/>
                  </a:cubicBezTo>
                  <a:lnTo>
                    <a:pt x="0" y="56"/>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9" name="Oval 22"/>
            <p:cNvSpPr>
              <a:spLocks noChangeArrowheads="1"/>
            </p:cNvSpPr>
            <p:nvPr/>
          </p:nvSpPr>
          <p:spPr bwMode="auto">
            <a:xfrm>
              <a:off x="10485294" y="5200038"/>
              <a:ext cx="656654" cy="656825"/>
            </a:xfrm>
            <a:prstGeom prst="ellipse">
              <a:avLst/>
            </a:prstGeom>
            <a:solidFill>
              <a:srgbClr val="FFFFFF"/>
            </a:solidFill>
            <a:ln w="44450" cap="flat">
              <a:solidFill>
                <a:schemeClr val="accent3"/>
              </a:solidFill>
              <a:prstDash val="solid"/>
              <a:miter lim="800000"/>
              <a:headEnd/>
              <a:tailEnd/>
            </a:ln>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2" name="Oval 27"/>
            <p:cNvSpPr>
              <a:spLocks noChangeArrowheads="1"/>
            </p:cNvSpPr>
            <p:nvPr/>
          </p:nvSpPr>
          <p:spPr bwMode="auto">
            <a:xfrm>
              <a:off x="9771039" y="3998739"/>
              <a:ext cx="789137" cy="786462"/>
            </a:xfrm>
            <a:prstGeom prst="ellipse">
              <a:avLst/>
            </a:prstGeom>
            <a:solidFill>
              <a:srgbClr val="FFFFFF"/>
            </a:solidFill>
            <a:ln w="65088" cap="flat">
              <a:solidFill>
                <a:schemeClr val="accent3">
                  <a:lumMod val="75000"/>
                </a:schemeClr>
              </a:solidFill>
              <a:prstDash val="solid"/>
              <a:miter lim="800000"/>
              <a:headEnd/>
              <a:tailEnd/>
            </a:ln>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3" name="Oval 29"/>
            <p:cNvSpPr>
              <a:spLocks noChangeArrowheads="1"/>
            </p:cNvSpPr>
            <p:nvPr/>
          </p:nvSpPr>
          <p:spPr bwMode="auto">
            <a:xfrm>
              <a:off x="10352811" y="6369647"/>
              <a:ext cx="305286" cy="305366"/>
            </a:xfrm>
            <a:prstGeom prst="ellipse">
              <a:avLst/>
            </a:prstGeom>
            <a:solidFill>
              <a:srgbClr val="FFFFFF"/>
            </a:solidFill>
            <a:ln w="11113" cap="flat">
              <a:solidFill>
                <a:schemeClr val="accent3"/>
              </a:solidFill>
              <a:prstDash val="solid"/>
              <a:miter lim="800000"/>
              <a:headEnd/>
              <a:tailEnd/>
            </a:ln>
            <a:extLst/>
          </p:spPr>
          <p:txBody>
            <a:bodyPr vert="horz" wrap="square" lIns="34290" tIns="17145" rIns="34290" bIns="17145"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38193322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3"/>
                                        </p:tgtEl>
                                        <p:attrNameLst>
                                          <p:attrName>style.visibility</p:attrName>
                                        </p:attrNameLst>
                                      </p:cBhvr>
                                      <p:to>
                                        <p:strVal val="visible"/>
                                      </p:to>
                                    </p:set>
                                    <p:animEffect transition="in" filter="fade">
                                      <p:cBhvr>
                                        <p:cTn id="7" dur="500"/>
                                        <p:tgtEl>
                                          <p:spTgt spid="2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4"/>
                                        </p:tgtEl>
                                        <p:attrNameLst>
                                          <p:attrName>style.visibility</p:attrName>
                                        </p:attrNameLst>
                                      </p:cBhvr>
                                      <p:to>
                                        <p:strVal val="visible"/>
                                      </p:to>
                                    </p:set>
                                    <p:animEffect transition="in" filter="fade">
                                      <p:cBhvr>
                                        <p:cTn id="10" dur="500"/>
                                        <p:tgtEl>
                                          <p:spTgt spid="24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40">
                                            <p:txEl>
                                              <p:pRg st="0" end="0"/>
                                            </p:txEl>
                                          </p:spTgt>
                                        </p:tgtEl>
                                        <p:attrNameLst>
                                          <p:attrName>style.visibility</p:attrName>
                                        </p:attrNameLst>
                                      </p:cBhvr>
                                      <p:to>
                                        <p:strVal val="visible"/>
                                      </p:to>
                                    </p:set>
                                    <p:animEffect transition="in" filter="fade">
                                      <p:cBhvr>
                                        <p:cTn id="14" dur="500"/>
                                        <p:tgtEl>
                                          <p:spTgt spid="240">
                                            <p:txEl>
                                              <p:pRg st="0" end="0"/>
                                            </p:txEl>
                                          </p:spTgt>
                                        </p:tgtEl>
                                      </p:cBhvr>
                                    </p:animEffect>
                                  </p:childTnLst>
                                </p:cTn>
                              </p:par>
                              <p:par>
                                <p:cTn id="15" presetID="23" presetClass="entr" presetSubtype="16" fill="hold" nodeType="withEffect">
                                  <p:stCondLst>
                                    <p:cond delay="0"/>
                                  </p:stCondLst>
                                  <p:childTnLst>
                                    <p:set>
                                      <p:cBhvr>
                                        <p:cTn id="16" dur="1" fill="hold">
                                          <p:stCondLst>
                                            <p:cond delay="0"/>
                                          </p:stCondLst>
                                        </p:cTn>
                                        <p:tgtEl>
                                          <p:spTgt spid="153"/>
                                        </p:tgtEl>
                                        <p:attrNameLst>
                                          <p:attrName>style.visibility</p:attrName>
                                        </p:attrNameLst>
                                      </p:cBhvr>
                                      <p:to>
                                        <p:strVal val="visible"/>
                                      </p:to>
                                    </p:set>
                                    <p:anim calcmode="lin" valueType="num">
                                      <p:cBhvr>
                                        <p:cTn id="17" dur="500" fill="hold"/>
                                        <p:tgtEl>
                                          <p:spTgt spid="153"/>
                                        </p:tgtEl>
                                        <p:attrNameLst>
                                          <p:attrName>ppt_w</p:attrName>
                                        </p:attrNameLst>
                                      </p:cBhvr>
                                      <p:tavLst>
                                        <p:tav tm="0">
                                          <p:val>
                                            <p:fltVal val="0"/>
                                          </p:val>
                                        </p:tav>
                                        <p:tav tm="100000">
                                          <p:val>
                                            <p:strVal val="#ppt_w"/>
                                          </p:val>
                                        </p:tav>
                                      </p:tavLst>
                                    </p:anim>
                                    <p:anim calcmode="lin" valueType="num">
                                      <p:cBhvr>
                                        <p:cTn id="18" dur="500" fill="hold"/>
                                        <p:tgtEl>
                                          <p:spTgt spid="153"/>
                                        </p:tgtEl>
                                        <p:attrNameLst>
                                          <p:attrName>ppt_h</p:attrName>
                                        </p:attrNameLst>
                                      </p:cBhvr>
                                      <p:tavLst>
                                        <p:tav tm="0">
                                          <p:val>
                                            <p:fltVal val="0"/>
                                          </p:val>
                                        </p:tav>
                                        <p:tav tm="100000">
                                          <p:val>
                                            <p:strVal val="#ppt_h"/>
                                          </p:val>
                                        </p:tav>
                                      </p:tavLst>
                                    </p:anim>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280"/>
                                        </p:tgtEl>
                                        <p:attrNameLst>
                                          <p:attrName>style.visibility</p:attrName>
                                        </p:attrNameLst>
                                      </p:cBhvr>
                                      <p:to>
                                        <p:strVal val="visible"/>
                                      </p:to>
                                    </p:set>
                                    <p:animEffect transition="in" filter="wipe(down)">
                                      <p:cBhvr>
                                        <p:cTn id="22" dur="500"/>
                                        <p:tgtEl>
                                          <p:spTgt spid="280"/>
                                        </p:tgtEl>
                                      </p:cBhvr>
                                    </p:animEffect>
                                  </p:childTnLst>
                                </p:cTn>
                              </p:par>
                            </p:childTnLst>
                          </p:cTn>
                        </p:par>
                        <p:par>
                          <p:cTn id="23" fill="hold">
                            <p:stCondLst>
                              <p:cond delay="1500"/>
                            </p:stCondLst>
                            <p:childTnLst>
                              <p:par>
                                <p:cTn id="24" presetID="10" presetClass="entr" presetSubtype="0" fill="hold" grpId="0" nodeType="afterEffect">
                                  <p:stCondLst>
                                    <p:cond delay="0"/>
                                  </p:stCondLst>
                                  <p:childTnLst>
                                    <p:set>
                                      <p:cBhvr>
                                        <p:cTn id="25" dur="1" fill="hold">
                                          <p:stCondLst>
                                            <p:cond delay="0"/>
                                          </p:stCondLst>
                                        </p:cTn>
                                        <p:tgtEl>
                                          <p:spTgt spid="245"/>
                                        </p:tgtEl>
                                        <p:attrNameLst>
                                          <p:attrName>style.visibility</p:attrName>
                                        </p:attrNameLst>
                                      </p:cBhvr>
                                      <p:to>
                                        <p:strVal val="visible"/>
                                      </p:to>
                                    </p:set>
                                    <p:animEffect transition="in" filter="fade">
                                      <p:cBhvr>
                                        <p:cTn id="26" dur="500"/>
                                        <p:tgtEl>
                                          <p:spTgt spid="24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46"/>
                                        </p:tgtEl>
                                        <p:attrNameLst>
                                          <p:attrName>style.visibility</p:attrName>
                                        </p:attrNameLst>
                                      </p:cBhvr>
                                      <p:to>
                                        <p:strVal val="visible"/>
                                      </p:to>
                                    </p:set>
                                    <p:animEffect transition="in" filter="fade">
                                      <p:cBhvr>
                                        <p:cTn id="29" dur="500"/>
                                        <p:tgtEl>
                                          <p:spTgt spid="246"/>
                                        </p:tgtEl>
                                      </p:cBhvr>
                                    </p:animEffect>
                                  </p:childTnLst>
                                </p:cTn>
                              </p:par>
                            </p:childTnLst>
                          </p:cTn>
                        </p:par>
                        <p:par>
                          <p:cTn id="30" fill="hold">
                            <p:stCondLst>
                              <p:cond delay="2000"/>
                            </p:stCondLst>
                            <p:childTnLst>
                              <p:par>
                                <p:cTn id="31" presetID="10" presetClass="entr" presetSubtype="0" fill="hold" grpId="0" nodeType="afterEffect">
                                  <p:stCondLst>
                                    <p:cond delay="0"/>
                                  </p:stCondLst>
                                  <p:childTnLst>
                                    <p:set>
                                      <p:cBhvr>
                                        <p:cTn id="32" dur="1" fill="hold">
                                          <p:stCondLst>
                                            <p:cond delay="0"/>
                                          </p:stCondLst>
                                        </p:cTn>
                                        <p:tgtEl>
                                          <p:spTgt spid="241">
                                            <p:txEl>
                                              <p:pRg st="0" end="0"/>
                                            </p:txEl>
                                          </p:spTgt>
                                        </p:tgtEl>
                                        <p:attrNameLst>
                                          <p:attrName>style.visibility</p:attrName>
                                        </p:attrNameLst>
                                      </p:cBhvr>
                                      <p:to>
                                        <p:strVal val="visible"/>
                                      </p:to>
                                    </p:set>
                                    <p:animEffect transition="in" filter="fade">
                                      <p:cBhvr>
                                        <p:cTn id="33" dur="500"/>
                                        <p:tgtEl>
                                          <p:spTgt spid="241">
                                            <p:txEl>
                                              <p:pRg st="0" end="0"/>
                                            </p:txEl>
                                          </p:spTgt>
                                        </p:tgtEl>
                                      </p:cBhvr>
                                    </p:animEffect>
                                  </p:childTnLst>
                                </p:cTn>
                              </p:par>
                              <p:par>
                                <p:cTn id="34" presetID="23" presetClass="entr" presetSubtype="16" fill="hold" nodeType="withEffect">
                                  <p:stCondLst>
                                    <p:cond delay="0"/>
                                  </p:stCondLst>
                                  <p:childTnLst>
                                    <p:set>
                                      <p:cBhvr>
                                        <p:cTn id="35" dur="1" fill="hold">
                                          <p:stCondLst>
                                            <p:cond delay="0"/>
                                          </p:stCondLst>
                                        </p:cTn>
                                        <p:tgtEl>
                                          <p:spTgt spid="168"/>
                                        </p:tgtEl>
                                        <p:attrNameLst>
                                          <p:attrName>style.visibility</p:attrName>
                                        </p:attrNameLst>
                                      </p:cBhvr>
                                      <p:to>
                                        <p:strVal val="visible"/>
                                      </p:to>
                                    </p:set>
                                    <p:anim calcmode="lin" valueType="num">
                                      <p:cBhvr>
                                        <p:cTn id="36" dur="500" fill="hold"/>
                                        <p:tgtEl>
                                          <p:spTgt spid="168"/>
                                        </p:tgtEl>
                                        <p:attrNameLst>
                                          <p:attrName>ppt_w</p:attrName>
                                        </p:attrNameLst>
                                      </p:cBhvr>
                                      <p:tavLst>
                                        <p:tav tm="0">
                                          <p:val>
                                            <p:fltVal val="0"/>
                                          </p:val>
                                        </p:tav>
                                        <p:tav tm="100000">
                                          <p:val>
                                            <p:strVal val="#ppt_w"/>
                                          </p:val>
                                        </p:tav>
                                      </p:tavLst>
                                    </p:anim>
                                    <p:anim calcmode="lin" valueType="num">
                                      <p:cBhvr>
                                        <p:cTn id="37" dur="500" fill="hold"/>
                                        <p:tgtEl>
                                          <p:spTgt spid="168"/>
                                        </p:tgtEl>
                                        <p:attrNameLst>
                                          <p:attrName>ppt_h</p:attrName>
                                        </p:attrNameLst>
                                      </p:cBhvr>
                                      <p:tavLst>
                                        <p:tav tm="0">
                                          <p:val>
                                            <p:fltVal val="0"/>
                                          </p:val>
                                        </p:tav>
                                        <p:tav tm="100000">
                                          <p:val>
                                            <p:strVal val="#ppt_h"/>
                                          </p:val>
                                        </p:tav>
                                      </p:tavLst>
                                    </p:anim>
                                  </p:childTnLst>
                                </p:cTn>
                              </p:par>
                            </p:childTnLst>
                          </p:cTn>
                        </p:par>
                        <p:par>
                          <p:cTn id="38" fill="hold">
                            <p:stCondLst>
                              <p:cond delay="2500"/>
                            </p:stCondLst>
                            <p:childTnLst>
                              <p:par>
                                <p:cTn id="39" presetID="22" presetClass="entr" presetSubtype="4" fill="hold" nodeType="afterEffect">
                                  <p:stCondLst>
                                    <p:cond delay="0"/>
                                  </p:stCondLst>
                                  <p:childTnLst>
                                    <p:set>
                                      <p:cBhvr>
                                        <p:cTn id="40" dur="1" fill="hold">
                                          <p:stCondLst>
                                            <p:cond delay="0"/>
                                          </p:stCondLst>
                                        </p:cTn>
                                        <p:tgtEl>
                                          <p:spTgt spid="281"/>
                                        </p:tgtEl>
                                        <p:attrNameLst>
                                          <p:attrName>style.visibility</p:attrName>
                                        </p:attrNameLst>
                                      </p:cBhvr>
                                      <p:to>
                                        <p:strVal val="visible"/>
                                      </p:to>
                                    </p:set>
                                    <p:animEffect transition="in" filter="wipe(down)">
                                      <p:cBhvr>
                                        <p:cTn id="41" dur="500"/>
                                        <p:tgtEl>
                                          <p:spTgt spid="281"/>
                                        </p:tgtEl>
                                      </p:cBhvr>
                                    </p:animEffect>
                                  </p:childTnLst>
                                </p:cTn>
                              </p:par>
                            </p:childTnLst>
                          </p:cTn>
                        </p:par>
                        <p:par>
                          <p:cTn id="42" fill="hold">
                            <p:stCondLst>
                              <p:cond delay="3000"/>
                            </p:stCondLst>
                            <p:childTnLst>
                              <p:par>
                                <p:cTn id="43" presetID="10" presetClass="entr" presetSubtype="0" fill="hold" grpId="0" nodeType="afterEffect">
                                  <p:stCondLst>
                                    <p:cond delay="0"/>
                                  </p:stCondLst>
                                  <p:childTnLst>
                                    <p:set>
                                      <p:cBhvr>
                                        <p:cTn id="44" dur="1" fill="hold">
                                          <p:stCondLst>
                                            <p:cond delay="0"/>
                                          </p:stCondLst>
                                        </p:cTn>
                                        <p:tgtEl>
                                          <p:spTgt spid="247"/>
                                        </p:tgtEl>
                                        <p:attrNameLst>
                                          <p:attrName>style.visibility</p:attrName>
                                        </p:attrNameLst>
                                      </p:cBhvr>
                                      <p:to>
                                        <p:strVal val="visible"/>
                                      </p:to>
                                    </p:set>
                                    <p:animEffect transition="in" filter="fade">
                                      <p:cBhvr>
                                        <p:cTn id="45" dur="500"/>
                                        <p:tgtEl>
                                          <p:spTgt spid="247"/>
                                        </p:tgtEl>
                                      </p:cBhvr>
                                    </p:animEffect>
                                  </p:childTnLst>
                                </p:cTn>
                              </p:par>
                            </p:childTnLst>
                          </p:cTn>
                        </p:par>
                        <p:par>
                          <p:cTn id="46" fill="hold">
                            <p:stCondLst>
                              <p:cond delay="3500"/>
                            </p:stCondLst>
                            <p:childTnLst>
                              <p:par>
                                <p:cTn id="47" presetID="10" presetClass="entr" presetSubtype="0" fill="hold" grpId="0" nodeType="afterEffect">
                                  <p:stCondLst>
                                    <p:cond delay="0"/>
                                  </p:stCondLst>
                                  <p:childTnLst>
                                    <p:set>
                                      <p:cBhvr>
                                        <p:cTn id="48" dur="1" fill="hold">
                                          <p:stCondLst>
                                            <p:cond delay="0"/>
                                          </p:stCondLst>
                                        </p:cTn>
                                        <p:tgtEl>
                                          <p:spTgt spid="248"/>
                                        </p:tgtEl>
                                        <p:attrNameLst>
                                          <p:attrName>style.visibility</p:attrName>
                                        </p:attrNameLst>
                                      </p:cBhvr>
                                      <p:to>
                                        <p:strVal val="visible"/>
                                      </p:to>
                                    </p:set>
                                    <p:animEffect transition="in" filter="fade">
                                      <p:cBhvr>
                                        <p:cTn id="49" dur="500"/>
                                        <p:tgtEl>
                                          <p:spTgt spid="248"/>
                                        </p:tgtEl>
                                      </p:cBhvr>
                                    </p:animEffect>
                                  </p:childTnLst>
                                </p:cTn>
                              </p:par>
                            </p:childTnLst>
                          </p:cTn>
                        </p:par>
                        <p:par>
                          <p:cTn id="50" fill="hold">
                            <p:stCondLst>
                              <p:cond delay="4000"/>
                            </p:stCondLst>
                            <p:childTnLst>
                              <p:par>
                                <p:cTn id="51" presetID="10" presetClass="entr" presetSubtype="0" fill="hold" grpId="0" nodeType="afterEffect">
                                  <p:stCondLst>
                                    <p:cond delay="0"/>
                                  </p:stCondLst>
                                  <p:childTnLst>
                                    <p:set>
                                      <p:cBhvr>
                                        <p:cTn id="52" dur="1" fill="hold">
                                          <p:stCondLst>
                                            <p:cond delay="0"/>
                                          </p:stCondLst>
                                        </p:cTn>
                                        <p:tgtEl>
                                          <p:spTgt spid="242">
                                            <p:txEl>
                                              <p:pRg st="0" end="0"/>
                                            </p:txEl>
                                          </p:spTgt>
                                        </p:tgtEl>
                                        <p:attrNameLst>
                                          <p:attrName>style.visibility</p:attrName>
                                        </p:attrNameLst>
                                      </p:cBhvr>
                                      <p:to>
                                        <p:strVal val="visible"/>
                                      </p:to>
                                    </p:set>
                                    <p:animEffect transition="in" filter="fade">
                                      <p:cBhvr>
                                        <p:cTn id="53" dur="500"/>
                                        <p:tgtEl>
                                          <p:spTgt spid="242">
                                            <p:txEl>
                                              <p:pRg st="0" end="0"/>
                                            </p:txEl>
                                          </p:spTgt>
                                        </p:tgtEl>
                                      </p:cBhvr>
                                    </p:animEffect>
                                  </p:childTnLst>
                                </p:cTn>
                              </p:par>
                              <p:par>
                                <p:cTn id="54" presetID="23" presetClass="entr" presetSubtype="16" fill="hold" nodeType="withEffect">
                                  <p:stCondLst>
                                    <p:cond delay="0"/>
                                  </p:stCondLst>
                                  <p:childTnLst>
                                    <p:set>
                                      <p:cBhvr>
                                        <p:cTn id="55" dur="1" fill="hold">
                                          <p:stCondLst>
                                            <p:cond delay="0"/>
                                          </p:stCondLst>
                                        </p:cTn>
                                        <p:tgtEl>
                                          <p:spTgt spid="193"/>
                                        </p:tgtEl>
                                        <p:attrNameLst>
                                          <p:attrName>style.visibility</p:attrName>
                                        </p:attrNameLst>
                                      </p:cBhvr>
                                      <p:to>
                                        <p:strVal val="visible"/>
                                      </p:to>
                                    </p:set>
                                    <p:anim calcmode="lin" valueType="num">
                                      <p:cBhvr>
                                        <p:cTn id="56" dur="500" fill="hold"/>
                                        <p:tgtEl>
                                          <p:spTgt spid="193"/>
                                        </p:tgtEl>
                                        <p:attrNameLst>
                                          <p:attrName>ppt_w</p:attrName>
                                        </p:attrNameLst>
                                      </p:cBhvr>
                                      <p:tavLst>
                                        <p:tav tm="0">
                                          <p:val>
                                            <p:fltVal val="0"/>
                                          </p:val>
                                        </p:tav>
                                        <p:tav tm="100000">
                                          <p:val>
                                            <p:strVal val="#ppt_w"/>
                                          </p:val>
                                        </p:tav>
                                      </p:tavLst>
                                    </p:anim>
                                    <p:anim calcmode="lin" valueType="num">
                                      <p:cBhvr>
                                        <p:cTn id="57" dur="500" fill="hold"/>
                                        <p:tgtEl>
                                          <p:spTgt spid="19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 grpId="0" build="p"/>
      <p:bldP spid="241" grpId="0" build="p"/>
      <p:bldP spid="242" grpId="0" build="p"/>
      <p:bldP spid="243" grpId="0"/>
      <p:bldP spid="244" grpId="0" animBg="1"/>
      <p:bldP spid="245" grpId="0"/>
      <p:bldP spid="246" grpId="0" animBg="1"/>
      <p:bldP spid="247" grpId="0"/>
      <p:bldP spid="24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0" tIns="0" rIns="0" bIns="0" numCol="1" rtlCol="0" anchor="t" anchorCtr="0" compatLnSpc="1">
            <a:prstTxWarp prst="textNoShape">
              <a:avLst/>
            </a:prstTxWarp>
            <a:noAutofit/>
          </a:bodyPr>
          <a:lstStyle/>
          <a:p>
            <a:pPr algn="ctr" defTabSz="914400" fontAlgn="base">
              <a:spcAft>
                <a:spcPct val="0"/>
              </a:spcAft>
            </a:pPr>
            <a:r>
              <a:rPr lang="es-ES" sz="3600" b="1" dirty="0">
                <a:solidFill>
                  <a:srgbClr val="000000"/>
                </a:solidFill>
                <a:latin typeface="Arial" panose="020B0604020202020204" pitchFamily="34" charset="0"/>
                <a:cs typeface="Arial" panose="020B0604020202020204" pitchFamily="34" charset="0"/>
              </a:rPr>
              <a:t>Elementos Centrales</a:t>
            </a:r>
            <a:endParaRPr lang="en-US" sz="3600" b="1" dirty="0">
              <a:solidFill>
                <a:srgbClr val="00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s-ES" sz="4000" dirty="0"/>
              <a:t>Identificación de problemas</a:t>
            </a:r>
          </a:p>
          <a:p>
            <a:r>
              <a:rPr lang="es-ES" sz="4000" dirty="0"/>
              <a:t>Focalización de las soluciones</a:t>
            </a:r>
          </a:p>
          <a:p>
            <a:r>
              <a:rPr lang="es-ES" sz="4000" dirty="0"/>
              <a:t>Identificación de mejores practicas</a:t>
            </a:r>
          </a:p>
          <a:p>
            <a:r>
              <a:rPr lang="es-ES" sz="4000" dirty="0"/>
              <a:t>Priorización</a:t>
            </a:r>
            <a:endParaRPr lang="en-US" sz="4000" dirty="0"/>
          </a:p>
        </p:txBody>
      </p:sp>
    </p:spTree>
    <p:extLst>
      <p:ext uri="{BB962C8B-B14F-4D97-AF65-F5344CB8AC3E}">
        <p14:creationId xmlns:p14="http://schemas.microsoft.com/office/powerpoint/2010/main" val="17590525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88359" y="2642348"/>
            <a:ext cx="7315200" cy="1349988"/>
          </a:xfrm>
        </p:spPr>
        <p:txBody>
          <a:bodyPr>
            <a:noAutofit/>
          </a:bodyPr>
          <a:lstStyle/>
          <a:p>
            <a:r>
              <a:rPr lang="es-ES_tradnl" sz="6600" b="1" dirty="0">
                <a:solidFill>
                  <a:schemeClr val="bg1"/>
                </a:solidFill>
                <a:latin typeface="+mn-lt"/>
              </a:rPr>
              <a:t>2. Políticas en favor del comercio</a:t>
            </a:r>
            <a:endParaRPr lang="en-US" sz="6600" b="1" dirty="0">
              <a:solidFill>
                <a:schemeClr val="bg1"/>
              </a:solidFill>
              <a:latin typeface="+mn-lt"/>
            </a:endParaRPr>
          </a:p>
        </p:txBody>
      </p:sp>
    </p:spTree>
    <p:extLst>
      <p:ext uri="{BB962C8B-B14F-4D97-AF65-F5344CB8AC3E}">
        <p14:creationId xmlns:p14="http://schemas.microsoft.com/office/powerpoint/2010/main" val="15150689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a:spLocks/>
          </p:cNvSpPr>
          <p:nvPr/>
        </p:nvSpPr>
        <p:spPr bwMode="auto">
          <a:xfrm>
            <a:off x="4038760" y="2579688"/>
            <a:ext cx="377843" cy="374650"/>
          </a:xfrm>
          <a:custGeom>
            <a:avLst/>
            <a:gdLst>
              <a:gd name="T0" fmla="*/ 308 w 427"/>
              <a:gd name="T1" fmla="*/ 312 h 424"/>
              <a:gd name="T2" fmla="*/ 0 w 427"/>
              <a:gd name="T3" fmla="*/ 417 h 424"/>
              <a:gd name="T4" fmla="*/ 118 w 427"/>
              <a:gd name="T5" fmla="*/ 113 h 424"/>
              <a:gd name="T6" fmla="*/ 427 w 427"/>
              <a:gd name="T7" fmla="*/ 8 h 424"/>
              <a:gd name="T8" fmla="*/ 308 w 427"/>
              <a:gd name="T9" fmla="*/ 312 h 424"/>
            </a:gdLst>
            <a:ahLst/>
            <a:cxnLst>
              <a:cxn ang="0">
                <a:pos x="T0" y="T1"/>
              </a:cxn>
              <a:cxn ang="0">
                <a:pos x="T2" y="T3"/>
              </a:cxn>
              <a:cxn ang="0">
                <a:pos x="T4" y="T5"/>
              </a:cxn>
              <a:cxn ang="0">
                <a:pos x="T6" y="T7"/>
              </a:cxn>
              <a:cxn ang="0">
                <a:pos x="T8" y="T9"/>
              </a:cxn>
            </a:cxnLst>
            <a:rect l="0" t="0" r="r" b="b"/>
            <a:pathLst>
              <a:path w="427" h="424">
                <a:moveTo>
                  <a:pt x="308" y="312"/>
                </a:moveTo>
                <a:cubicBezTo>
                  <a:pt x="191" y="424"/>
                  <a:pt x="0" y="417"/>
                  <a:pt x="0" y="417"/>
                </a:cubicBezTo>
                <a:cubicBezTo>
                  <a:pt x="0" y="417"/>
                  <a:pt x="1" y="226"/>
                  <a:pt x="118" y="113"/>
                </a:cubicBezTo>
                <a:cubicBezTo>
                  <a:pt x="236" y="0"/>
                  <a:pt x="427" y="8"/>
                  <a:pt x="427" y="8"/>
                </a:cubicBezTo>
                <a:cubicBezTo>
                  <a:pt x="427" y="8"/>
                  <a:pt x="426" y="199"/>
                  <a:pt x="308" y="312"/>
                </a:cubicBezTo>
                <a:close/>
              </a:path>
            </a:pathLst>
          </a:custGeom>
          <a:solidFill>
            <a:schemeClr val="accent1">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4"/>
          <p:cNvSpPr>
            <a:spLocks/>
          </p:cNvSpPr>
          <p:nvPr/>
        </p:nvSpPr>
        <p:spPr bwMode="auto">
          <a:xfrm>
            <a:off x="4240599" y="3075368"/>
            <a:ext cx="448486" cy="326264"/>
          </a:xfrm>
          <a:custGeom>
            <a:avLst/>
            <a:gdLst>
              <a:gd name="T0" fmla="*/ 326 w 534"/>
              <a:gd name="T1" fmla="*/ 318 h 388"/>
              <a:gd name="T2" fmla="*/ 0 w 534"/>
              <a:gd name="T3" fmla="*/ 321 h 388"/>
              <a:gd name="T4" fmla="*/ 208 w 534"/>
              <a:gd name="T5" fmla="*/ 70 h 388"/>
              <a:gd name="T6" fmla="*/ 534 w 534"/>
              <a:gd name="T7" fmla="*/ 67 h 388"/>
              <a:gd name="T8" fmla="*/ 326 w 534"/>
              <a:gd name="T9" fmla="*/ 318 h 388"/>
            </a:gdLst>
            <a:ahLst/>
            <a:cxnLst>
              <a:cxn ang="0">
                <a:pos x="T0" y="T1"/>
              </a:cxn>
              <a:cxn ang="0">
                <a:pos x="T2" y="T3"/>
              </a:cxn>
              <a:cxn ang="0">
                <a:pos x="T4" y="T5"/>
              </a:cxn>
              <a:cxn ang="0">
                <a:pos x="T6" y="T7"/>
              </a:cxn>
              <a:cxn ang="0">
                <a:pos x="T8" y="T9"/>
              </a:cxn>
            </a:cxnLst>
            <a:rect l="0" t="0" r="r" b="b"/>
            <a:pathLst>
              <a:path w="534" h="388">
                <a:moveTo>
                  <a:pt x="326" y="318"/>
                </a:moveTo>
                <a:cubicBezTo>
                  <a:pt x="179" y="388"/>
                  <a:pt x="0" y="321"/>
                  <a:pt x="0" y="321"/>
                </a:cubicBezTo>
                <a:cubicBezTo>
                  <a:pt x="0" y="321"/>
                  <a:pt x="61" y="140"/>
                  <a:pt x="208" y="70"/>
                </a:cubicBezTo>
                <a:cubicBezTo>
                  <a:pt x="355" y="0"/>
                  <a:pt x="534" y="67"/>
                  <a:pt x="534" y="67"/>
                </a:cubicBezTo>
                <a:cubicBezTo>
                  <a:pt x="534" y="67"/>
                  <a:pt x="473" y="248"/>
                  <a:pt x="326" y="318"/>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5"/>
          <p:cNvSpPr>
            <a:spLocks/>
          </p:cNvSpPr>
          <p:nvPr/>
        </p:nvSpPr>
        <p:spPr bwMode="auto">
          <a:xfrm>
            <a:off x="540704" y="2859088"/>
            <a:ext cx="561975" cy="558800"/>
          </a:xfrm>
          <a:custGeom>
            <a:avLst/>
            <a:gdLst>
              <a:gd name="T0" fmla="*/ 118 w 426"/>
              <a:gd name="T1" fmla="*/ 311 h 424"/>
              <a:gd name="T2" fmla="*/ 426 w 426"/>
              <a:gd name="T3" fmla="*/ 416 h 424"/>
              <a:gd name="T4" fmla="*/ 308 w 426"/>
              <a:gd name="T5" fmla="*/ 113 h 424"/>
              <a:gd name="T6" fmla="*/ 0 w 426"/>
              <a:gd name="T7" fmla="*/ 8 h 424"/>
              <a:gd name="T8" fmla="*/ 118 w 426"/>
              <a:gd name="T9" fmla="*/ 311 h 424"/>
            </a:gdLst>
            <a:ahLst/>
            <a:cxnLst>
              <a:cxn ang="0">
                <a:pos x="T0" y="T1"/>
              </a:cxn>
              <a:cxn ang="0">
                <a:pos x="T2" y="T3"/>
              </a:cxn>
              <a:cxn ang="0">
                <a:pos x="T4" y="T5"/>
              </a:cxn>
              <a:cxn ang="0">
                <a:pos x="T6" y="T7"/>
              </a:cxn>
              <a:cxn ang="0">
                <a:pos x="T8" y="T9"/>
              </a:cxn>
            </a:cxnLst>
            <a:rect l="0" t="0" r="r" b="b"/>
            <a:pathLst>
              <a:path w="426" h="424">
                <a:moveTo>
                  <a:pt x="118" y="311"/>
                </a:moveTo>
                <a:cubicBezTo>
                  <a:pt x="236" y="424"/>
                  <a:pt x="426" y="416"/>
                  <a:pt x="426" y="416"/>
                </a:cubicBezTo>
                <a:cubicBezTo>
                  <a:pt x="426" y="416"/>
                  <a:pt x="426" y="225"/>
                  <a:pt x="308" y="113"/>
                </a:cubicBezTo>
                <a:cubicBezTo>
                  <a:pt x="190" y="0"/>
                  <a:pt x="0" y="8"/>
                  <a:pt x="0" y="8"/>
                </a:cubicBezTo>
                <a:cubicBezTo>
                  <a:pt x="0" y="8"/>
                  <a:pt x="0" y="198"/>
                  <a:pt x="118" y="311"/>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p:nvSpPr>
        <p:spPr bwMode="auto">
          <a:xfrm>
            <a:off x="299404" y="3613150"/>
            <a:ext cx="703263" cy="514350"/>
          </a:xfrm>
          <a:custGeom>
            <a:avLst/>
            <a:gdLst>
              <a:gd name="T0" fmla="*/ 208 w 533"/>
              <a:gd name="T1" fmla="*/ 319 h 389"/>
              <a:gd name="T2" fmla="*/ 533 w 533"/>
              <a:gd name="T3" fmla="*/ 322 h 389"/>
              <a:gd name="T4" fmla="*/ 326 w 533"/>
              <a:gd name="T5" fmla="*/ 71 h 389"/>
              <a:gd name="T6" fmla="*/ 0 w 533"/>
              <a:gd name="T7" fmla="*/ 68 h 389"/>
              <a:gd name="T8" fmla="*/ 208 w 533"/>
              <a:gd name="T9" fmla="*/ 319 h 389"/>
            </a:gdLst>
            <a:ahLst/>
            <a:cxnLst>
              <a:cxn ang="0">
                <a:pos x="T0" y="T1"/>
              </a:cxn>
              <a:cxn ang="0">
                <a:pos x="T2" y="T3"/>
              </a:cxn>
              <a:cxn ang="0">
                <a:pos x="T4" y="T5"/>
              </a:cxn>
              <a:cxn ang="0">
                <a:pos x="T6" y="T7"/>
              </a:cxn>
              <a:cxn ang="0">
                <a:pos x="T8" y="T9"/>
              </a:cxn>
            </a:cxnLst>
            <a:rect l="0" t="0" r="r" b="b"/>
            <a:pathLst>
              <a:path w="533" h="389">
                <a:moveTo>
                  <a:pt x="208" y="319"/>
                </a:moveTo>
                <a:cubicBezTo>
                  <a:pt x="355" y="389"/>
                  <a:pt x="533" y="322"/>
                  <a:pt x="533" y="322"/>
                </a:cubicBezTo>
                <a:cubicBezTo>
                  <a:pt x="533" y="322"/>
                  <a:pt x="473" y="141"/>
                  <a:pt x="326" y="71"/>
                </a:cubicBezTo>
                <a:cubicBezTo>
                  <a:pt x="178" y="0"/>
                  <a:pt x="0" y="68"/>
                  <a:pt x="0" y="68"/>
                </a:cubicBezTo>
                <a:cubicBezTo>
                  <a:pt x="0" y="68"/>
                  <a:pt x="60" y="249"/>
                  <a:pt x="208" y="319"/>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a:off x="1267778" y="2103438"/>
            <a:ext cx="558800" cy="850900"/>
          </a:xfrm>
          <a:custGeom>
            <a:avLst/>
            <a:gdLst>
              <a:gd name="T0" fmla="*/ 61 w 423"/>
              <a:gd name="T1" fmla="*/ 375 h 645"/>
              <a:gd name="T2" fmla="*/ 323 w 423"/>
              <a:gd name="T3" fmla="*/ 645 h 645"/>
              <a:gd name="T4" fmla="*/ 361 w 423"/>
              <a:gd name="T5" fmla="*/ 271 h 645"/>
              <a:gd name="T6" fmla="*/ 99 w 423"/>
              <a:gd name="T7" fmla="*/ 0 h 645"/>
              <a:gd name="T8" fmla="*/ 61 w 423"/>
              <a:gd name="T9" fmla="*/ 375 h 645"/>
            </a:gdLst>
            <a:ahLst/>
            <a:cxnLst>
              <a:cxn ang="0">
                <a:pos x="T0" y="T1"/>
              </a:cxn>
              <a:cxn ang="0">
                <a:pos x="T2" y="T3"/>
              </a:cxn>
              <a:cxn ang="0">
                <a:pos x="T4" y="T5"/>
              </a:cxn>
              <a:cxn ang="0">
                <a:pos x="T6" y="T7"/>
              </a:cxn>
              <a:cxn ang="0">
                <a:pos x="T8" y="T9"/>
              </a:cxn>
            </a:cxnLst>
            <a:rect l="0" t="0" r="r" b="b"/>
            <a:pathLst>
              <a:path w="423" h="645">
                <a:moveTo>
                  <a:pt x="61" y="375"/>
                </a:moveTo>
                <a:cubicBezTo>
                  <a:pt x="123" y="553"/>
                  <a:pt x="323" y="645"/>
                  <a:pt x="323" y="645"/>
                </a:cubicBezTo>
                <a:cubicBezTo>
                  <a:pt x="323" y="645"/>
                  <a:pt x="423" y="449"/>
                  <a:pt x="361" y="271"/>
                </a:cubicBezTo>
                <a:cubicBezTo>
                  <a:pt x="299" y="93"/>
                  <a:pt x="99" y="0"/>
                  <a:pt x="99" y="0"/>
                </a:cubicBezTo>
                <a:cubicBezTo>
                  <a:pt x="99" y="0"/>
                  <a:pt x="0" y="197"/>
                  <a:pt x="61" y="375"/>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rot="1278296">
            <a:off x="3036065" y="2366744"/>
            <a:ext cx="500652" cy="642858"/>
          </a:xfrm>
          <a:custGeom>
            <a:avLst/>
            <a:gdLst>
              <a:gd name="T0" fmla="*/ 657 w 822"/>
              <a:gd name="T1" fmla="*/ 667 h 1055"/>
              <a:gd name="T2" fmla="*/ 111 w 822"/>
              <a:gd name="T3" fmla="*/ 1055 h 1055"/>
              <a:gd name="T4" fmla="*/ 166 w 822"/>
              <a:gd name="T5" fmla="*/ 388 h 1055"/>
              <a:gd name="T6" fmla="*/ 711 w 822"/>
              <a:gd name="T7" fmla="*/ 0 h 1055"/>
              <a:gd name="T8" fmla="*/ 657 w 822"/>
              <a:gd name="T9" fmla="*/ 667 h 1055"/>
            </a:gdLst>
            <a:ahLst/>
            <a:cxnLst>
              <a:cxn ang="0">
                <a:pos x="T0" y="T1"/>
              </a:cxn>
              <a:cxn ang="0">
                <a:pos x="T2" y="T3"/>
              </a:cxn>
              <a:cxn ang="0">
                <a:pos x="T4" y="T5"/>
              </a:cxn>
              <a:cxn ang="0">
                <a:pos x="T6" y="T7"/>
              </a:cxn>
              <a:cxn ang="0">
                <a:pos x="T8" y="T9"/>
              </a:cxn>
            </a:cxnLst>
            <a:rect l="0" t="0" r="r" b="b"/>
            <a:pathLst>
              <a:path w="822" h="1055">
                <a:moveTo>
                  <a:pt x="657" y="667"/>
                </a:moveTo>
                <a:cubicBezTo>
                  <a:pt x="491" y="958"/>
                  <a:pt x="111" y="1055"/>
                  <a:pt x="111" y="1055"/>
                </a:cubicBezTo>
                <a:cubicBezTo>
                  <a:pt x="111" y="1055"/>
                  <a:pt x="0" y="679"/>
                  <a:pt x="166" y="388"/>
                </a:cubicBezTo>
                <a:cubicBezTo>
                  <a:pt x="332" y="97"/>
                  <a:pt x="711" y="0"/>
                  <a:pt x="711" y="0"/>
                </a:cubicBezTo>
                <a:cubicBezTo>
                  <a:pt x="711" y="0"/>
                  <a:pt x="822" y="376"/>
                  <a:pt x="657" y="667"/>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828041" y="2454275"/>
            <a:ext cx="1098550" cy="1360488"/>
          </a:xfrm>
          <a:custGeom>
            <a:avLst/>
            <a:gdLst>
              <a:gd name="T0" fmla="*/ 177 w 833"/>
              <a:gd name="T1" fmla="*/ 664 h 1031"/>
              <a:gd name="T2" fmla="*/ 97 w 833"/>
              <a:gd name="T3" fmla="*/ 0 h 1031"/>
              <a:gd name="T4" fmla="*/ 657 w 833"/>
              <a:gd name="T5" fmla="*/ 367 h 1031"/>
              <a:gd name="T6" fmla="*/ 736 w 833"/>
              <a:gd name="T7" fmla="*/ 1031 h 1031"/>
              <a:gd name="T8" fmla="*/ 177 w 833"/>
              <a:gd name="T9" fmla="*/ 664 h 1031"/>
            </a:gdLst>
            <a:ahLst/>
            <a:cxnLst>
              <a:cxn ang="0">
                <a:pos x="T0" y="T1"/>
              </a:cxn>
              <a:cxn ang="0">
                <a:pos x="T2" y="T3"/>
              </a:cxn>
              <a:cxn ang="0">
                <a:pos x="T4" y="T5"/>
              </a:cxn>
              <a:cxn ang="0">
                <a:pos x="T6" y="T7"/>
              </a:cxn>
              <a:cxn ang="0">
                <a:pos x="T8" y="T9"/>
              </a:cxn>
            </a:cxnLst>
            <a:rect l="0" t="0" r="r" b="b"/>
            <a:pathLst>
              <a:path w="833" h="1031">
                <a:moveTo>
                  <a:pt x="177" y="664"/>
                </a:moveTo>
                <a:cubicBezTo>
                  <a:pt x="0" y="379"/>
                  <a:pt x="97" y="0"/>
                  <a:pt x="97" y="0"/>
                </a:cubicBezTo>
                <a:cubicBezTo>
                  <a:pt x="97" y="0"/>
                  <a:pt x="480" y="82"/>
                  <a:pt x="657" y="367"/>
                </a:cubicBezTo>
                <a:cubicBezTo>
                  <a:pt x="833" y="652"/>
                  <a:pt x="736" y="1031"/>
                  <a:pt x="736" y="1031"/>
                </a:cubicBezTo>
                <a:cubicBezTo>
                  <a:pt x="736" y="1031"/>
                  <a:pt x="353" y="949"/>
                  <a:pt x="177" y="664"/>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586742" y="3238500"/>
            <a:ext cx="1154113" cy="1150938"/>
          </a:xfrm>
          <a:custGeom>
            <a:avLst/>
            <a:gdLst>
              <a:gd name="T0" fmla="*/ 240 w 874"/>
              <a:gd name="T1" fmla="*/ 639 h 872"/>
              <a:gd name="T2" fmla="*/ 872 w 874"/>
              <a:gd name="T3" fmla="*/ 859 h 872"/>
              <a:gd name="T4" fmla="*/ 633 w 874"/>
              <a:gd name="T5" fmla="*/ 234 h 872"/>
              <a:gd name="T6" fmla="*/ 1 w 874"/>
              <a:gd name="T7" fmla="*/ 14 h 872"/>
              <a:gd name="T8" fmla="*/ 240 w 874"/>
              <a:gd name="T9" fmla="*/ 639 h 872"/>
            </a:gdLst>
            <a:ahLst/>
            <a:cxnLst>
              <a:cxn ang="0">
                <a:pos x="T0" y="T1"/>
              </a:cxn>
              <a:cxn ang="0">
                <a:pos x="T2" y="T3"/>
              </a:cxn>
              <a:cxn ang="0">
                <a:pos x="T4" y="T5"/>
              </a:cxn>
              <a:cxn ang="0">
                <a:pos x="T6" y="T7"/>
              </a:cxn>
              <a:cxn ang="0">
                <a:pos x="T8" y="T9"/>
              </a:cxn>
            </a:cxnLst>
            <a:rect l="0" t="0" r="r" b="b"/>
            <a:pathLst>
              <a:path w="874" h="872">
                <a:moveTo>
                  <a:pt x="240" y="639"/>
                </a:moveTo>
                <a:cubicBezTo>
                  <a:pt x="481" y="872"/>
                  <a:pt x="872" y="859"/>
                  <a:pt x="872" y="859"/>
                </a:cubicBezTo>
                <a:cubicBezTo>
                  <a:pt x="872" y="859"/>
                  <a:pt x="874" y="467"/>
                  <a:pt x="633" y="234"/>
                </a:cubicBezTo>
                <a:cubicBezTo>
                  <a:pt x="393" y="0"/>
                  <a:pt x="1" y="14"/>
                  <a:pt x="1" y="14"/>
                </a:cubicBezTo>
                <a:cubicBezTo>
                  <a:pt x="1" y="14"/>
                  <a:pt x="0" y="406"/>
                  <a:pt x="240" y="639"/>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3023652" y="3100482"/>
            <a:ext cx="474564" cy="473258"/>
          </a:xfrm>
          <a:custGeom>
            <a:avLst/>
            <a:gdLst>
              <a:gd name="T0" fmla="*/ 633 w 874"/>
              <a:gd name="T1" fmla="*/ 639 h 872"/>
              <a:gd name="T2" fmla="*/ 1 w 874"/>
              <a:gd name="T3" fmla="*/ 859 h 872"/>
              <a:gd name="T4" fmla="*/ 240 w 874"/>
              <a:gd name="T5" fmla="*/ 234 h 872"/>
              <a:gd name="T6" fmla="*/ 872 w 874"/>
              <a:gd name="T7" fmla="*/ 14 h 872"/>
              <a:gd name="T8" fmla="*/ 633 w 874"/>
              <a:gd name="T9" fmla="*/ 639 h 872"/>
            </a:gdLst>
            <a:ahLst/>
            <a:cxnLst>
              <a:cxn ang="0">
                <a:pos x="T0" y="T1"/>
              </a:cxn>
              <a:cxn ang="0">
                <a:pos x="T2" y="T3"/>
              </a:cxn>
              <a:cxn ang="0">
                <a:pos x="T4" y="T5"/>
              </a:cxn>
              <a:cxn ang="0">
                <a:pos x="T6" y="T7"/>
              </a:cxn>
              <a:cxn ang="0">
                <a:pos x="T8" y="T9"/>
              </a:cxn>
            </a:cxnLst>
            <a:rect l="0" t="0" r="r" b="b"/>
            <a:pathLst>
              <a:path w="874" h="872">
                <a:moveTo>
                  <a:pt x="633" y="639"/>
                </a:moveTo>
                <a:cubicBezTo>
                  <a:pt x="393" y="872"/>
                  <a:pt x="1" y="859"/>
                  <a:pt x="1" y="859"/>
                </a:cubicBezTo>
                <a:cubicBezTo>
                  <a:pt x="1" y="859"/>
                  <a:pt x="0" y="467"/>
                  <a:pt x="240" y="234"/>
                </a:cubicBezTo>
                <a:cubicBezTo>
                  <a:pt x="481" y="0"/>
                  <a:pt x="872" y="14"/>
                  <a:pt x="872" y="14"/>
                </a:cubicBezTo>
                <a:cubicBezTo>
                  <a:pt x="872" y="14"/>
                  <a:pt x="874" y="406"/>
                  <a:pt x="633" y="639"/>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399417" y="3856038"/>
            <a:ext cx="1527175" cy="977900"/>
          </a:xfrm>
          <a:custGeom>
            <a:avLst/>
            <a:gdLst>
              <a:gd name="T0" fmla="*/ 493 w 1157"/>
              <a:gd name="T1" fmla="*/ 639 h 741"/>
              <a:gd name="T2" fmla="*/ 1157 w 1157"/>
              <a:gd name="T3" fmla="*/ 554 h 741"/>
              <a:gd name="T4" fmla="*/ 664 w 1157"/>
              <a:gd name="T5" fmla="*/ 101 h 741"/>
              <a:gd name="T6" fmla="*/ 0 w 1157"/>
              <a:gd name="T7" fmla="*/ 187 h 741"/>
              <a:gd name="T8" fmla="*/ 493 w 1157"/>
              <a:gd name="T9" fmla="*/ 639 h 741"/>
            </a:gdLst>
            <a:ahLst/>
            <a:cxnLst>
              <a:cxn ang="0">
                <a:pos x="T0" y="T1"/>
              </a:cxn>
              <a:cxn ang="0">
                <a:pos x="T2" y="T3"/>
              </a:cxn>
              <a:cxn ang="0">
                <a:pos x="T4" y="T5"/>
              </a:cxn>
              <a:cxn ang="0">
                <a:pos x="T6" y="T7"/>
              </a:cxn>
              <a:cxn ang="0">
                <a:pos x="T8" y="T9"/>
              </a:cxn>
            </a:cxnLst>
            <a:rect l="0" t="0" r="r" b="b"/>
            <a:pathLst>
              <a:path w="1157" h="741">
                <a:moveTo>
                  <a:pt x="493" y="639"/>
                </a:moveTo>
                <a:cubicBezTo>
                  <a:pt x="813" y="741"/>
                  <a:pt x="1157" y="554"/>
                  <a:pt x="1157" y="554"/>
                </a:cubicBezTo>
                <a:cubicBezTo>
                  <a:pt x="1157" y="554"/>
                  <a:pt x="983" y="203"/>
                  <a:pt x="664" y="101"/>
                </a:cubicBezTo>
                <a:cubicBezTo>
                  <a:pt x="345" y="0"/>
                  <a:pt x="0" y="187"/>
                  <a:pt x="0" y="187"/>
                </a:cubicBezTo>
                <a:cubicBezTo>
                  <a:pt x="0" y="187"/>
                  <a:pt x="174" y="538"/>
                  <a:pt x="493" y="639"/>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a:off x="3342642" y="3831432"/>
            <a:ext cx="425451" cy="272430"/>
          </a:xfrm>
          <a:custGeom>
            <a:avLst/>
            <a:gdLst>
              <a:gd name="T0" fmla="*/ 664 w 1157"/>
              <a:gd name="T1" fmla="*/ 639 h 741"/>
              <a:gd name="T2" fmla="*/ 0 w 1157"/>
              <a:gd name="T3" fmla="*/ 554 h 741"/>
              <a:gd name="T4" fmla="*/ 493 w 1157"/>
              <a:gd name="T5" fmla="*/ 101 h 741"/>
              <a:gd name="T6" fmla="*/ 1157 w 1157"/>
              <a:gd name="T7" fmla="*/ 187 h 741"/>
              <a:gd name="T8" fmla="*/ 664 w 1157"/>
              <a:gd name="T9" fmla="*/ 639 h 741"/>
            </a:gdLst>
            <a:ahLst/>
            <a:cxnLst>
              <a:cxn ang="0">
                <a:pos x="T0" y="T1"/>
              </a:cxn>
              <a:cxn ang="0">
                <a:pos x="T2" y="T3"/>
              </a:cxn>
              <a:cxn ang="0">
                <a:pos x="T4" y="T5"/>
              </a:cxn>
              <a:cxn ang="0">
                <a:pos x="T6" y="T7"/>
              </a:cxn>
              <a:cxn ang="0">
                <a:pos x="T8" y="T9"/>
              </a:cxn>
            </a:cxnLst>
            <a:rect l="0" t="0" r="r" b="b"/>
            <a:pathLst>
              <a:path w="1157" h="741">
                <a:moveTo>
                  <a:pt x="664" y="639"/>
                </a:moveTo>
                <a:cubicBezTo>
                  <a:pt x="344" y="741"/>
                  <a:pt x="0" y="554"/>
                  <a:pt x="0" y="554"/>
                </a:cubicBezTo>
                <a:cubicBezTo>
                  <a:pt x="0" y="554"/>
                  <a:pt x="174" y="203"/>
                  <a:pt x="493" y="101"/>
                </a:cubicBezTo>
                <a:cubicBezTo>
                  <a:pt x="813" y="0"/>
                  <a:pt x="1157" y="187"/>
                  <a:pt x="1157" y="187"/>
                </a:cubicBezTo>
                <a:cubicBezTo>
                  <a:pt x="1157" y="187"/>
                  <a:pt x="983" y="538"/>
                  <a:pt x="664" y="639"/>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a:off x="1202692" y="3113088"/>
            <a:ext cx="1058863" cy="1436688"/>
          </a:xfrm>
          <a:custGeom>
            <a:avLst/>
            <a:gdLst>
              <a:gd name="T0" fmla="*/ 148 w 802"/>
              <a:gd name="T1" fmla="*/ 669 h 1089"/>
              <a:gd name="T2" fmla="*/ 668 w 802"/>
              <a:gd name="T3" fmla="*/ 1089 h 1089"/>
              <a:gd name="T4" fmla="*/ 654 w 802"/>
              <a:gd name="T5" fmla="*/ 420 h 1089"/>
              <a:gd name="T6" fmla="*/ 133 w 802"/>
              <a:gd name="T7" fmla="*/ 0 h 1089"/>
              <a:gd name="T8" fmla="*/ 148 w 802"/>
              <a:gd name="T9" fmla="*/ 669 h 1089"/>
            </a:gdLst>
            <a:ahLst/>
            <a:cxnLst>
              <a:cxn ang="0">
                <a:pos x="T0" y="T1"/>
              </a:cxn>
              <a:cxn ang="0">
                <a:pos x="T2" y="T3"/>
              </a:cxn>
              <a:cxn ang="0">
                <a:pos x="T4" y="T5"/>
              </a:cxn>
              <a:cxn ang="0">
                <a:pos x="T6" y="T7"/>
              </a:cxn>
              <a:cxn ang="0">
                <a:pos x="T8" y="T9"/>
              </a:cxn>
            </a:cxnLst>
            <a:rect l="0" t="0" r="r" b="b"/>
            <a:pathLst>
              <a:path w="802" h="1089">
                <a:moveTo>
                  <a:pt x="148" y="669"/>
                </a:moveTo>
                <a:cubicBezTo>
                  <a:pt x="295" y="970"/>
                  <a:pt x="668" y="1089"/>
                  <a:pt x="668" y="1089"/>
                </a:cubicBezTo>
                <a:cubicBezTo>
                  <a:pt x="668" y="1089"/>
                  <a:pt x="802" y="721"/>
                  <a:pt x="654" y="420"/>
                </a:cubicBezTo>
                <a:cubicBezTo>
                  <a:pt x="506" y="119"/>
                  <a:pt x="133" y="0"/>
                  <a:pt x="133" y="0"/>
                </a:cubicBezTo>
                <a:cubicBezTo>
                  <a:pt x="133" y="0"/>
                  <a:pt x="0" y="368"/>
                  <a:pt x="148" y="669"/>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a:off x="2337753" y="2103438"/>
            <a:ext cx="558800" cy="850900"/>
          </a:xfrm>
          <a:custGeom>
            <a:avLst/>
            <a:gdLst>
              <a:gd name="T0" fmla="*/ 361 w 423"/>
              <a:gd name="T1" fmla="*/ 375 h 645"/>
              <a:gd name="T2" fmla="*/ 100 w 423"/>
              <a:gd name="T3" fmla="*/ 645 h 645"/>
              <a:gd name="T4" fmla="*/ 62 w 423"/>
              <a:gd name="T5" fmla="*/ 271 h 645"/>
              <a:gd name="T6" fmla="*/ 323 w 423"/>
              <a:gd name="T7" fmla="*/ 0 h 645"/>
              <a:gd name="T8" fmla="*/ 361 w 423"/>
              <a:gd name="T9" fmla="*/ 375 h 645"/>
            </a:gdLst>
            <a:ahLst/>
            <a:cxnLst>
              <a:cxn ang="0">
                <a:pos x="T0" y="T1"/>
              </a:cxn>
              <a:cxn ang="0">
                <a:pos x="T2" y="T3"/>
              </a:cxn>
              <a:cxn ang="0">
                <a:pos x="T4" y="T5"/>
              </a:cxn>
              <a:cxn ang="0">
                <a:pos x="T6" y="T7"/>
              </a:cxn>
              <a:cxn ang="0">
                <a:pos x="T8" y="T9"/>
              </a:cxn>
            </a:cxnLst>
            <a:rect l="0" t="0" r="r" b="b"/>
            <a:pathLst>
              <a:path w="423" h="645">
                <a:moveTo>
                  <a:pt x="361" y="375"/>
                </a:moveTo>
                <a:cubicBezTo>
                  <a:pt x="300" y="553"/>
                  <a:pt x="100" y="645"/>
                  <a:pt x="100" y="645"/>
                </a:cubicBezTo>
                <a:cubicBezTo>
                  <a:pt x="100" y="645"/>
                  <a:pt x="0" y="449"/>
                  <a:pt x="62" y="271"/>
                </a:cubicBezTo>
                <a:cubicBezTo>
                  <a:pt x="123" y="93"/>
                  <a:pt x="323" y="0"/>
                  <a:pt x="323" y="0"/>
                </a:cubicBezTo>
                <a:cubicBezTo>
                  <a:pt x="323" y="0"/>
                  <a:pt x="423" y="197"/>
                  <a:pt x="361" y="375"/>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a:off x="1902779" y="3113088"/>
            <a:ext cx="1058863" cy="1436688"/>
          </a:xfrm>
          <a:custGeom>
            <a:avLst/>
            <a:gdLst>
              <a:gd name="T0" fmla="*/ 654 w 802"/>
              <a:gd name="T1" fmla="*/ 669 h 1089"/>
              <a:gd name="T2" fmla="*/ 133 w 802"/>
              <a:gd name="T3" fmla="*/ 1089 h 1089"/>
              <a:gd name="T4" fmla="*/ 148 w 802"/>
              <a:gd name="T5" fmla="*/ 420 h 1089"/>
              <a:gd name="T6" fmla="*/ 668 w 802"/>
              <a:gd name="T7" fmla="*/ 0 h 1089"/>
              <a:gd name="T8" fmla="*/ 654 w 802"/>
              <a:gd name="T9" fmla="*/ 669 h 1089"/>
            </a:gdLst>
            <a:ahLst/>
            <a:cxnLst>
              <a:cxn ang="0">
                <a:pos x="T0" y="T1"/>
              </a:cxn>
              <a:cxn ang="0">
                <a:pos x="T2" y="T3"/>
              </a:cxn>
              <a:cxn ang="0">
                <a:pos x="T4" y="T5"/>
              </a:cxn>
              <a:cxn ang="0">
                <a:pos x="T6" y="T7"/>
              </a:cxn>
              <a:cxn ang="0">
                <a:pos x="T8" y="T9"/>
              </a:cxn>
            </a:cxnLst>
            <a:rect l="0" t="0" r="r" b="b"/>
            <a:pathLst>
              <a:path w="802" h="1089">
                <a:moveTo>
                  <a:pt x="654" y="669"/>
                </a:moveTo>
                <a:cubicBezTo>
                  <a:pt x="506" y="970"/>
                  <a:pt x="133" y="1089"/>
                  <a:pt x="133" y="1089"/>
                </a:cubicBezTo>
                <a:cubicBezTo>
                  <a:pt x="133" y="1089"/>
                  <a:pt x="0" y="721"/>
                  <a:pt x="148" y="420"/>
                </a:cubicBezTo>
                <a:cubicBezTo>
                  <a:pt x="295" y="119"/>
                  <a:pt x="668" y="0"/>
                  <a:pt x="668" y="0"/>
                </a:cubicBezTo>
                <a:cubicBezTo>
                  <a:pt x="668" y="0"/>
                  <a:pt x="802" y="368"/>
                  <a:pt x="654" y="669"/>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Oval 17"/>
          <p:cNvSpPr>
            <a:spLocks noChangeArrowheads="1"/>
          </p:cNvSpPr>
          <p:nvPr/>
        </p:nvSpPr>
        <p:spPr bwMode="auto">
          <a:xfrm>
            <a:off x="1680529" y="1893888"/>
            <a:ext cx="887413" cy="1908175"/>
          </a:xfrm>
          <a:prstGeom prst="ellipse">
            <a:avLst/>
          </a:pr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a:off x="780416" y="2689225"/>
            <a:ext cx="2590800" cy="3543300"/>
          </a:xfrm>
          <a:custGeom>
            <a:avLst/>
            <a:gdLst>
              <a:gd name="T0" fmla="*/ 1709 w 1963"/>
              <a:gd name="T1" fmla="*/ 1081 h 2685"/>
              <a:gd name="T2" fmla="*/ 1775 w 1963"/>
              <a:gd name="T3" fmla="*/ 925 h 2685"/>
              <a:gd name="T4" fmla="*/ 1744 w 1963"/>
              <a:gd name="T5" fmla="*/ 992 h 2685"/>
              <a:gd name="T6" fmla="*/ 1491 w 1963"/>
              <a:gd name="T7" fmla="*/ 1082 h 2685"/>
              <a:gd name="T8" fmla="*/ 1517 w 1963"/>
              <a:gd name="T9" fmla="*/ 935 h 2685"/>
              <a:gd name="T10" fmla="*/ 1504 w 1963"/>
              <a:gd name="T11" fmla="*/ 849 h 2685"/>
              <a:gd name="T12" fmla="*/ 1454 w 1963"/>
              <a:gd name="T13" fmla="*/ 893 h 2685"/>
              <a:gd name="T14" fmla="*/ 1448 w 1963"/>
              <a:gd name="T15" fmla="*/ 1067 h 2685"/>
              <a:gd name="T16" fmla="*/ 1284 w 1963"/>
              <a:gd name="T17" fmla="*/ 1206 h 2685"/>
              <a:gd name="T18" fmla="*/ 1066 w 1963"/>
              <a:gd name="T19" fmla="*/ 1352 h 2685"/>
              <a:gd name="T20" fmla="*/ 1151 w 1963"/>
              <a:gd name="T21" fmla="*/ 1080 h 2685"/>
              <a:gd name="T22" fmla="*/ 1219 w 1963"/>
              <a:gd name="T23" fmla="*/ 1068 h 2685"/>
              <a:gd name="T24" fmla="*/ 1372 w 1963"/>
              <a:gd name="T25" fmla="*/ 887 h 2685"/>
              <a:gd name="T26" fmla="*/ 1214 w 1963"/>
              <a:gd name="T27" fmla="*/ 1003 h 2685"/>
              <a:gd name="T28" fmla="*/ 1295 w 1963"/>
              <a:gd name="T29" fmla="*/ 812 h 2685"/>
              <a:gd name="T30" fmla="*/ 1226 w 1963"/>
              <a:gd name="T31" fmla="*/ 840 h 2685"/>
              <a:gd name="T32" fmla="*/ 1236 w 1963"/>
              <a:gd name="T33" fmla="*/ 740 h 2685"/>
              <a:gd name="T34" fmla="*/ 1208 w 1963"/>
              <a:gd name="T35" fmla="*/ 845 h 2685"/>
              <a:gd name="T36" fmla="*/ 1020 w 1963"/>
              <a:gd name="T37" fmla="*/ 1140 h 2685"/>
              <a:gd name="T38" fmla="*/ 1072 w 1963"/>
              <a:gd name="T39" fmla="*/ 638 h 2685"/>
              <a:gd name="T40" fmla="*/ 1039 w 1963"/>
              <a:gd name="T41" fmla="*/ 603 h 2685"/>
              <a:gd name="T42" fmla="*/ 1060 w 1963"/>
              <a:gd name="T43" fmla="*/ 550 h 2685"/>
              <a:gd name="T44" fmla="*/ 1074 w 1963"/>
              <a:gd name="T45" fmla="*/ 389 h 2685"/>
              <a:gd name="T46" fmla="*/ 1084 w 1963"/>
              <a:gd name="T47" fmla="*/ 333 h 2685"/>
              <a:gd name="T48" fmla="*/ 1063 w 1963"/>
              <a:gd name="T49" fmla="*/ 195 h 2685"/>
              <a:gd name="T50" fmla="*/ 1012 w 1963"/>
              <a:gd name="T51" fmla="*/ 141 h 2685"/>
              <a:gd name="T52" fmla="*/ 968 w 1963"/>
              <a:gd name="T53" fmla="*/ 251 h 2685"/>
              <a:gd name="T54" fmla="*/ 1006 w 1963"/>
              <a:gd name="T55" fmla="*/ 443 h 2685"/>
              <a:gd name="T56" fmla="*/ 899 w 1963"/>
              <a:gd name="T57" fmla="*/ 777 h 2685"/>
              <a:gd name="T58" fmla="*/ 922 w 1963"/>
              <a:gd name="T59" fmla="*/ 325 h 2685"/>
              <a:gd name="T60" fmla="*/ 787 w 1963"/>
              <a:gd name="T61" fmla="*/ 335 h 2685"/>
              <a:gd name="T62" fmla="*/ 829 w 1963"/>
              <a:gd name="T63" fmla="*/ 557 h 2685"/>
              <a:gd name="T64" fmla="*/ 838 w 1963"/>
              <a:gd name="T65" fmla="*/ 678 h 2685"/>
              <a:gd name="T66" fmla="*/ 670 w 1963"/>
              <a:gd name="T67" fmla="*/ 494 h 2685"/>
              <a:gd name="T68" fmla="*/ 903 w 1963"/>
              <a:gd name="T69" fmla="*/ 968 h 2685"/>
              <a:gd name="T70" fmla="*/ 619 w 1963"/>
              <a:gd name="T71" fmla="*/ 867 h 2685"/>
              <a:gd name="T72" fmla="*/ 486 w 1963"/>
              <a:gd name="T73" fmla="*/ 740 h 2685"/>
              <a:gd name="T74" fmla="*/ 444 w 1963"/>
              <a:gd name="T75" fmla="*/ 683 h 2685"/>
              <a:gd name="T76" fmla="*/ 423 w 1963"/>
              <a:gd name="T77" fmla="*/ 679 h 2685"/>
              <a:gd name="T78" fmla="*/ 377 w 1963"/>
              <a:gd name="T79" fmla="*/ 772 h 2685"/>
              <a:gd name="T80" fmla="*/ 542 w 1963"/>
              <a:gd name="T81" fmla="*/ 850 h 2685"/>
              <a:gd name="T82" fmla="*/ 848 w 1963"/>
              <a:gd name="T83" fmla="*/ 1003 h 2685"/>
              <a:gd name="T84" fmla="*/ 877 w 1963"/>
              <a:gd name="T85" fmla="*/ 1045 h 2685"/>
              <a:gd name="T86" fmla="*/ 936 w 1963"/>
              <a:gd name="T87" fmla="*/ 1175 h 2685"/>
              <a:gd name="T88" fmla="*/ 591 w 1963"/>
              <a:gd name="T89" fmla="*/ 1167 h 2685"/>
              <a:gd name="T90" fmla="*/ 318 w 1963"/>
              <a:gd name="T91" fmla="*/ 1015 h 2685"/>
              <a:gd name="T92" fmla="*/ 300 w 1963"/>
              <a:gd name="T93" fmla="*/ 1111 h 2685"/>
              <a:gd name="T94" fmla="*/ 431 w 1963"/>
              <a:gd name="T95" fmla="*/ 1183 h 2685"/>
              <a:gd name="T96" fmla="*/ 103 w 1963"/>
              <a:gd name="T97" fmla="*/ 1215 h 2685"/>
              <a:gd name="T98" fmla="*/ 236 w 1963"/>
              <a:gd name="T99" fmla="*/ 1259 h 2685"/>
              <a:gd name="T100" fmla="*/ 127 w 1963"/>
              <a:gd name="T101" fmla="*/ 1332 h 2685"/>
              <a:gd name="T102" fmla="*/ 746 w 1963"/>
              <a:gd name="T103" fmla="*/ 1247 h 2685"/>
              <a:gd name="T104" fmla="*/ 607 w 1963"/>
              <a:gd name="T105" fmla="*/ 1289 h 2685"/>
              <a:gd name="T106" fmla="*/ 922 w 1963"/>
              <a:gd name="T107" fmla="*/ 1351 h 2685"/>
              <a:gd name="T108" fmla="*/ 884 w 1963"/>
              <a:gd name="T109" fmla="*/ 1743 h 2685"/>
              <a:gd name="T110" fmla="*/ 857 w 1963"/>
              <a:gd name="T111" fmla="*/ 2684 h 2685"/>
              <a:gd name="T112" fmla="*/ 1217 w 1963"/>
              <a:gd name="T113" fmla="*/ 1307 h 2685"/>
              <a:gd name="T114" fmla="*/ 1407 w 1963"/>
              <a:gd name="T115" fmla="*/ 1351 h 2685"/>
              <a:gd name="T116" fmla="*/ 1599 w 1963"/>
              <a:gd name="T117" fmla="*/ 1367 h 2685"/>
              <a:gd name="T118" fmla="*/ 1430 w 1963"/>
              <a:gd name="T119" fmla="*/ 1304 h 2685"/>
              <a:gd name="T120" fmla="*/ 1685 w 1963"/>
              <a:gd name="T121" fmla="*/ 1102 h 2685"/>
              <a:gd name="T122" fmla="*/ 1962 w 1963"/>
              <a:gd name="T123" fmla="*/ 1052 h 2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3" h="2685">
                <a:moveTo>
                  <a:pt x="1850" y="1079"/>
                </a:moveTo>
                <a:cubicBezTo>
                  <a:pt x="1815" y="1083"/>
                  <a:pt x="1772" y="1083"/>
                  <a:pt x="1724" y="1081"/>
                </a:cubicBezTo>
                <a:cubicBezTo>
                  <a:pt x="1719" y="1081"/>
                  <a:pt x="1714" y="1081"/>
                  <a:pt x="1709" y="1081"/>
                </a:cubicBezTo>
                <a:cubicBezTo>
                  <a:pt x="1843" y="957"/>
                  <a:pt x="1852" y="832"/>
                  <a:pt x="1847" y="836"/>
                </a:cubicBezTo>
                <a:cubicBezTo>
                  <a:pt x="1840" y="832"/>
                  <a:pt x="1826" y="887"/>
                  <a:pt x="1773" y="957"/>
                </a:cubicBezTo>
                <a:cubicBezTo>
                  <a:pt x="1775" y="946"/>
                  <a:pt x="1776" y="935"/>
                  <a:pt x="1775" y="925"/>
                </a:cubicBezTo>
                <a:cubicBezTo>
                  <a:pt x="1775" y="865"/>
                  <a:pt x="1744" y="838"/>
                  <a:pt x="1744" y="840"/>
                </a:cubicBezTo>
                <a:cubicBezTo>
                  <a:pt x="1740" y="841"/>
                  <a:pt x="1764" y="870"/>
                  <a:pt x="1760" y="925"/>
                </a:cubicBezTo>
                <a:cubicBezTo>
                  <a:pt x="1760" y="947"/>
                  <a:pt x="1754" y="969"/>
                  <a:pt x="1744" y="992"/>
                </a:cubicBezTo>
                <a:cubicBezTo>
                  <a:pt x="1716" y="1023"/>
                  <a:pt x="1680" y="1055"/>
                  <a:pt x="1634" y="1085"/>
                </a:cubicBezTo>
                <a:cubicBezTo>
                  <a:pt x="1583" y="1120"/>
                  <a:pt x="1521" y="1145"/>
                  <a:pt x="1450" y="1165"/>
                </a:cubicBezTo>
                <a:cubicBezTo>
                  <a:pt x="1469" y="1138"/>
                  <a:pt x="1483" y="1109"/>
                  <a:pt x="1491" y="1082"/>
                </a:cubicBezTo>
                <a:cubicBezTo>
                  <a:pt x="1494" y="1072"/>
                  <a:pt x="1496" y="1063"/>
                  <a:pt x="1498" y="1054"/>
                </a:cubicBezTo>
                <a:cubicBezTo>
                  <a:pt x="1536" y="947"/>
                  <a:pt x="1600" y="889"/>
                  <a:pt x="1594" y="879"/>
                </a:cubicBezTo>
                <a:cubicBezTo>
                  <a:pt x="1591" y="872"/>
                  <a:pt x="1554" y="891"/>
                  <a:pt x="1517" y="935"/>
                </a:cubicBezTo>
                <a:cubicBezTo>
                  <a:pt x="1520" y="904"/>
                  <a:pt x="1523" y="877"/>
                  <a:pt x="1528" y="855"/>
                </a:cubicBezTo>
                <a:cubicBezTo>
                  <a:pt x="1536" y="803"/>
                  <a:pt x="1547" y="775"/>
                  <a:pt x="1543" y="773"/>
                </a:cubicBezTo>
                <a:cubicBezTo>
                  <a:pt x="1540" y="771"/>
                  <a:pt x="1521" y="796"/>
                  <a:pt x="1504" y="849"/>
                </a:cubicBezTo>
                <a:cubicBezTo>
                  <a:pt x="1490" y="888"/>
                  <a:pt x="1482" y="943"/>
                  <a:pt x="1467" y="1005"/>
                </a:cubicBezTo>
                <a:cubicBezTo>
                  <a:pt x="1461" y="980"/>
                  <a:pt x="1453" y="959"/>
                  <a:pt x="1452" y="941"/>
                </a:cubicBezTo>
                <a:cubicBezTo>
                  <a:pt x="1448" y="912"/>
                  <a:pt x="1458" y="895"/>
                  <a:pt x="1454" y="893"/>
                </a:cubicBezTo>
                <a:cubicBezTo>
                  <a:pt x="1453" y="891"/>
                  <a:pt x="1437" y="908"/>
                  <a:pt x="1437" y="942"/>
                </a:cubicBezTo>
                <a:cubicBezTo>
                  <a:pt x="1436" y="973"/>
                  <a:pt x="1451" y="1013"/>
                  <a:pt x="1453" y="1054"/>
                </a:cubicBezTo>
                <a:cubicBezTo>
                  <a:pt x="1452" y="1058"/>
                  <a:pt x="1450" y="1063"/>
                  <a:pt x="1448" y="1067"/>
                </a:cubicBezTo>
                <a:cubicBezTo>
                  <a:pt x="1433" y="1110"/>
                  <a:pt x="1405" y="1150"/>
                  <a:pt x="1363" y="1178"/>
                </a:cubicBezTo>
                <a:cubicBezTo>
                  <a:pt x="1356" y="1183"/>
                  <a:pt x="1347" y="1187"/>
                  <a:pt x="1339" y="1191"/>
                </a:cubicBezTo>
                <a:cubicBezTo>
                  <a:pt x="1324" y="1194"/>
                  <a:pt x="1300" y="1203"/>
                  <a:pt x="1284" y="1206"/>
                </a:cubicBezTo>
                <a:cubicBezTo>
                  <a:pt x="1281" y="1206"/>
                  <a:pt x="1227" y="1220"/>
                  <a:pt x="1184" y="1246"/>
                </a:cubicBezTo>
                <a:cubicBezTo>
                  <a:pt x="1160" y="1261"/>
                  <a:pt x="1140" y="1274"/>
                  <a:pt x="1123" y="1293"/>
                </a:cubicBezTo>
                <a:cubicBezTo>
                  <a:pt x="1102" y="1311"/>
                  <a:pt x="1083" y="1331"/>
                  <a:pt x="1066" y="1352"/>
                </a:cubicBezTo>
                <a:cubicBezTo>
                  <a:pt x="1065" y="1306"/>
                  <a:pt x="1061" y="1265"/>
                  <a:pt x="1063" y="1225"/>
                </a:cubicBezTo>
                <a:cubicBezTo>
                  <a:pt x="1066" y="1172"/>
                  <a:pt x="1076" y="1125"/>
                  <a:pt x="1112" y="1103"/>
                </a:cubicBezTo>
                <a:cubicBezTo>
                  <a:pt x="1124" y="1094"/>
                  <a:pt x="1137" y="1087"/>
                  <a:pt x="1151" y="1080"/>
                </a:cubicBezTo>
                <a:cubicBezTo>
                  <a:pt x="1174" y="1076"/>
                  <a:pt x="1197" y="1081"/>
                  <a:pt x="1217" y="1082"/>
                </a:cubicBezTo>
                <a:cubicBezTo>
                  <a:pt x="1264" y="1090"/>
                  <a:pt x="1292" y="1073"/>
                  <a:pt x="1290" y="1071"/>
                </a:cubicBezTo>
                <a:cubicBezTo>
                  <a:pt x="1288" y="1068"/>
                  <a:pt x="1263" y="1078"/>
                  <a:pt x="1219" y="1068"/>
                </a:cubicBezTo>
                <a:cubicBezTo>
                  <a:pt x="1211" y="1066"/>
                  <a:pt x="1201" y="1064"/>
                  <a:pt x="1191" y="1062"/>
                </a:cubicBezTo>
                <a:cubicBezTo>
                  <a:pt x="1205" y="1057"/>
                  <a:pt x="1219" y="1050"/>
                  <a:pt x="1233" y="1044"/>
                </a:cubicBezTo>
                <a:cubicBezTo>
                  <a:pt x="1318" y="1001"/>
                  <a:pt x="1354" y="930"/>
                  <a:pt x="1372" y="887"/>
                </a:cubicBezTo>
                <a:cubicBezTo>
                  <a:pt x="1390" y="842"/>
                  <a:pt x="1397" y="816"/>
                  <a:pt x="1393" y="815"/>
                </a:cubicBezTo>
                <a:cubicBezTo>
                  <a:pt x="1389" y="813"/>
                  <a:pt x="1375" y="835"/>
                  <a:pt x="1350" y="875"/>
                </a:cubicBezTo>
                <a:cubicBezTo>
                  <a:pt x="1325" y="915"/>
                  <a:pt x="1288" y="973"/>
                  <a:pt x="1214" y="1003"/>
                </a:cubicBezTo>
                <a:cubicBezTo>
                  <a:pt x="1208" y="1005"/>
                  <a:pt x="1202" y="1008"/>
                  <a:pt x="1195" y="1010"/>
                </a:cubicBezTo>
                <a:cubicBezTo>
                  <a:pt x="1218" y="957"/>
                  <a:pt x="1224" y="900"/>
                  <a:pt x="1244" y="869"/>
                </a:cubicBezTo>
                <a:cubicBezTo>
                  <a:pt x="1266" y="824"/>
                  <a:pt x="1296" y="815"/>
                  <a:pt x="1295" y="812"/>
                </a:cubicBezTo>
                <a:cubicBezTo>
                  <a:pt x="1296" y="808"/>
                  <a:pt x="1258" y="815"/>
                  <a:pt x="1231" y="861"/>
                </a:cubicBezTo>
                <a:cubicBezTo>
                  <a:pt x="1229" y="865"/>
                  <a:pt x="1226" y="869"/>
                  <a:pt x="1224" y="873"/>
                </a:cubicBezTo>
                <a:cubicBezTo>
                  <a:pt x="1225" y="861"/>
                  <a:pt x="1226" y="851"/>
                  <a:pt x="1226" y="840"/>
                </a:cubicBezTo>
                <a:cubicBezTo>
                  <a:pt x="1231" y="810"/>
                  <a:pt x="1236" y="783"/>
                  <a:pt x="1244" y="759"/>
                </a:cubicBezTo>
                <a:cubicBezTo>
                  <a:pt x="1276" y="661"/>
                  <a:pt x="1329" y="618"/>
                  <a:pt x="1324" y="615"/>
                </a:cubicBezTo>
                <a:cubicBezTo>
                  <a:pt x="1325" y="614"/>
                  <a:pt x="1273" y="650"/>
                  <a:pt x="1236" y="740"/>
                </a:cubicBezTo>
                <a:cubicBezTo>
                  <a:pt x="1240" y="703"/>
                  <a:pt x="1245" y="681"/>
                  <a:pt x="1242" y="680"/>
                </a:cubicBezTo>
                <a:cubicBezTo>
                  <a:pt x="1240" y="680"/>
                  <a:pt x="1225" y="719"/>
                  <a:pt x="1216" y="787"/>
                </a:cubicBezTo>
                <a:cubicBezTo>
                  <a:pt x="1212" y="804"/>
                  <a:pt x="1210" y="824"/>
                  <a:pt x="1208" y="845"/>
                </a:cubicBezTo>
                <a:cubicBezTo>
                  <a:pt x="1200" y="903"/>
                  <a:pt x="1194" y="966"/>
                  <a:pt x="1162" y="1022"/>
                </a:cubicBezTo>
                <a:cubicBezTo>
                  <a:pt x="1136" y="1031"/>
                  <a:pt x="1109" y="1042"/>
                  <a:pt x="1081" y="1060"/>
                </a:cubicBezTo>
                <a:cubicBezTo>
                  <a:pt x="1050" y="1078"/>
                  <a:pt x="1031" y="1108"/>
                  <a:pt x="1020" y="1140"/>
                </a:cubicBezTo>
                <a:cubicBezTo>
                  <a:pt x="1000" y="1067"/>
                  <a:pt x="979" y="1002"/>
                  <a:pt x="971" y="934"/>
                </a:cubicBezTo>
                <a:cubicBezTo>
                  <a:pt x="949" y="757"/>
                  <a:pt x="973" y="706"/>
                  <a:pt x="978" y="686"/>
                </a:cubicBezTo>
                <a:cubicBezTo>
                  <a:pt x="1002" y="591"/>
                  <a:pt x="1058" y="628"/>
                  <a:pt x="1072" y="638"/>
                </a:cubicBezTo>
                <a:cubicBezTo>
                  <a:pt x="1094" y="653"/>
                  <a:pt x="1108" y="667"/>
                  <a:pt x="1111" y="665"/>
                </a:cubicBezTo>
                <a:cubicBezTo>
                  <a:pt x="1112" y="664"/>
                  <a:pt x="1106" y="645"/>
                  <a:pt x="1083" y="625"/>
                </a:cubicBezTo>
                <a:cubicBezTo>
                  <a:pt x="1074" y="615"/>
                  <a:pt x="1058" y="607"/>
                  <a:pt x="1039" y="603"/>
                </a:cubicBezTo>
                <a:cubicBezTo>
                  <a:pt x="1051" y="593"/>
                  <a:pt x="1064" y="583"/>
                  <a:pt x="1076" y="575"/>
                </a:cubicBezTo>
                <a:cubicBezTo>
                  <a:pt x="1152" y="526"/>
                  <a:pt x="1194" y="484"/>
                  <a:pt x="1189" y="479"/>
                </a:cubicBezTo>
                <a:cubicBezTo>
                  <a:pt x="1185" y="476"/>
                  <a:pt x="1141" y="506"/>
                  <a:pt x="1060" y="550"/>
                </a:cubicBezTo>
                <a:cubicBezTo>
                  <a:pt x="1039" y="561"/>
                  <a:pt x="1016" y="577"/>
                  <a:pt x="994" y="598"/>
                </a:cubicBezTo>
                <a:cubicBezTo>
                  <a:pt x="1011" y="550"/>
                  <a:pt x="1031" y="504"/>
                  <a:pt x="1048" y="460"/>
                </a:cubicBezTo>
                <a:cubicBezTo>
                  <a:pt x="1058" y="435"/>
                  <a:pt x="1063" y="418"/>
                  <a:pt x="1074" y="389"/>
                </a:cubicBezTo>
                <a:cubicBezTo>
                  <a:pt x="1089" y="349"/>
                  <a:pt x="1124" y="314"/>
                  <a:pt x="1143" y="284"/>
                </a:cubicBezTo>
                <a:cubicBezTo>
                  <a:pt x="1190" y="217"/>
                  <a:pt x="1233" y="191"/>
                  <a:pt x="1230" y="187"/>
                </a:cubicBezTo>
                <a:cubicBezTo>
                  <a:pt x="1230" y="181"/>
                  <a:pt x="1156" y="231"/>
                  <a:pt x="1084" y="333"/>
                </a:cubicBezTo>
                <a:cubicBezTo>
                  <a:pt x="1099" y="248"/>
                  <a:pt x="1094" y="173"/>
                  <a:pt x="1085" y="120"/>
                </a:cubicBezTo>
                <a:cubicBezTo>
                  <a:pt x="1071" y="40"/>
                  <a:pt x="1049" y="0"/>
                  <a:pt x="1046" y="2"/>
                </a:cubicBezTo>
                <a:cubicBezTo>
                  <a:pt x="1036" y="1"/>
                  <a:pt x="1067" y="74"/>
                  <a:pt x="1063" y="195"/>
                </a:cubicBezTo>
                <a:cubicBezTo>
                  <a:pt x="1052" y="169"/>
                  <a:pt x="1038" y="148"/>
                  <a:pt x="1025" y="132"/>
                </a:cubicBezTo>
                <a:cubicBezTo>
                  <a:pt x="989" y="87"/>
                  <a:pt x="960" y="67"/>
                  <a:pt x="959" y="69"/>
                </a:cubicBezTo>
                <a:cubicBezTo>
                  <a:pt x="956" y="71"/>
                  <a:pt x="981" y="96"/>
                  <a:pt x="1012" y="141"/>
                </a:cubicBezTo>
                <a:cubicBezTo>
                  <a:pt x="1027" y="161"/>
                  <a:pt x="1041" y="187"/>
                  <a:pt x="1051" y="217"/>
                </a:cubicBezTo>
                <a:cubicBezTo>
                  <a:pt x="1030" y="213"/>
                  <a:pt x="1009" y="218"/>
                  <a:pt x="996" y="224"/>
                </a:cubicBezTo>
                <a:cubicBezTo>
                  <a:pt x="974" y="235"/>
                  <a:pt x="967" y="250"/>
                  <a:pt x="968" y="251"/>
                </a:cubicBezTo>
                <a:cubicBezTo>
                  <a:pt x="967" y="256"/>
                  <a:pt x="1014" y="219"/>
                  <a:pt x="1058" y="243"/>
                </a:cubicBezTo>
                <a:cubicBezTo>
                  <a:pt x="1058" y="245"/>
                  <a:pt x="1058" y="247"/>
                  <a:pt x="1059" y="249"/>
                </a:cubicBezTo>
                <a:cubicBezTo>
                  <a:pt x="1052" y="306"/>
                  <a:pt x="1036" y="372"/>
                  <a:pt x="1006" y="443"/>
                </a:cubicBezTo>
                <a:cubicBezTo>
                  <a:pt x="979" y="508"/>
                  <a:pt x="942" y="578"/>
                  <a:pt x="920" y="664"/>
                </a:cubicBezTo>
                <a:cubicBezTo>
                  <a:pt x="910" y="708"/>
                  <a:pt x="905" y="753"/>
                  <a:pt x="905" y="799"/>
                </a:cubicBezTo>
                <a:cubicBezTo>
                  <a:pt x="903" y="792"/>
                  <a:pt x="901" y="784"/>
                  <a:pt x="899" y="777"/>
                </a:cubicBezTo>
                <a:cubicBezTo>
                  <a:pt x="870" y="685"/>
                  <a:pt x="847" y="524"/>
                  <a:pt x="844" y="511"/>
                </a:cubicBezTo>
                <a:cubicBezTo>
                  <a:pt x="842" y="474"/>
                  <a:pt x="844" y="440"/>
                  <a:pt x="858" y="415"/>
                </a:cubicBezTo>
                <a:cubicBezTo>
                  <a:pt x="888" y="354"/>
                  <a:pt x="926" y="328"/>
                  <a:pt x="922" y="325"/>
                </a:cubicBezTo>
                <a:cubicBezTo>
                  <a:pt x="923" y="324"/>
                  <a:pt x="881" y="344"/>
                  <a:pt x="845" y="408"/>
                </a:cubicBezTo>
                <a:cubicBezTo>
                  <a:pt x="838" y="422"/>
                  <a:pt x="832" y="437"/>
                  <a:pt x="829" y="454"/>
                </a:cubicBezTo>
                <a:cubicBezTo>
                  <a:pt x="815" y="411"/>
                  <a:pt x="801" y="371"/>
                  <a:pt x="787" y="335"/>
                </a:cubicBezTo>
                <a:cubicBezTo>
                  <a:pt x="744" y="191"/>
                  <a:pt x="688" y="114"/>
                  <a:pt x="684" y="118"/>
                </a:cubicBezTo>
                <a:cubicBezTo>
                  <a:pt x="684" y="119"/>
                  <a:pt x="733" y="195"/>
                  <a:pt x="773" y="340"/>
                </a:cubicBezTo>
                <a:cubicBezTo>
                  <a:pt x="787" y="381"/>
                  <a:pt x="824" y="506"/>
                  <a:pt x="829" y="557"/>
                </a:cubicBezTo>
                <a:cubicBezTo>
                  <a:pt x="830" y="563"/>
                  <a:pt x="831" y="570"/>
                  <a:pt x="831" y="577"/>
                </a:cubicBezTo>
                <a:cubicBezTo>
                  <a:pt x="833" y="601"/>
                  <a:pt x="833" y="626"/>
                  <a:pt x="836" y="652"/>
                </a:cubicBezTo>
                <a:cubicBezTo>
                  <a:pt x="836" y="660"/>
                  <a:pt x="837" y="669"/>
                  <a:pt x="838" y="678"/>
                </a:cubicBezTo>
                <a:cubicBezTo>
                  <a:pt x="833" y="668"/>
                  <a:pt x="826" y="659"/>
                  <a:pt x="818" y="650"/>
                </a:cubicBezTo>
                <a:cubicBezTo>
                  <a:pt x="784" y="619"/>
                  <a:pt x="751" y="602"/>
                  <a:pt x="732" y="577"/>
                </a:cubicBezTo>
                <a:cubicBezTo>
                  <a:pt x="701" y="524"/>
                  <a:pt x="674" y="488"/>
                  <a:pt x="670" y="494"/>
                </a:cubicBezTo>
                <a:cubicBezTo>
                  <a:pt x="672" y="495"/>
                  <a:pt x="688" y="525"/>
                  <a:pt x="720" y="586"/>
                </a:cubicBezTo>
                <a:cubicBezTo>
                  <a:pt x="738" y="615"/>
                  <a:pt x="775" y="636"/>
                  <a:pt x="804" y="664"/>
                </a:cubicBezTo>
                <a:cubicBezTo>
                  <a:pt x="832" y="693"/>
                  <a:pt x="884" y="904"/>
                  <a:pt x="903" y="968"/>
                </a:cubicBezTo>
                <a:cubicBezTo>
                  <a:pt x="874" y="950"/>
                  <a:pt x="840" y="944"/>
                  <a:pt x="817" y="943"/>
                </a:cubicBezTo>
                <a:cubicBezTo>
                  <a:pt x="738" y="936"/>
                  <a:pt x="682" y="908"/>
                  <a:pt x="646" y="885"/>
                </a:cubicBezTo>
                <a:cubicBezTo>
                  <a:pt x="637" y="879"/>
                  <a:pt x="628" y="873"/>
                  <a:pt x="619" y="867"/>
                </a:cubicBezTo>
                <a:cubicBezTo>
                  <a:pt x="611" y="862"/>
                  <a:pt x="605" y="858"/>
                  <a:pt x="601" y="856"/>
                </a:cubicBezTo>
                <a:cubicBezTo>
                  <a:pt x="595" y="851"/>
                  <a:pt x="588" y="845"/>
                  <a:pt x="582" y="840"/>
                </a:cubicBezTo>
                <a:cubicBezTo>
                  <a:pt x="538" y="801"/>
                  <a:pt x="507" y="766"/>
                  <a:pt x="486" y="740"/>
                </a:cubicBezTo>
                <a:cubicBezTo>
                  <a:pt x="475" y="721"/>
                  <a:pt x="466" y="701"/>
                  <a:pt x="460" y="683"/>
                </a:cubicBezTo>
                <a:cubicBezTo>
                  <a:pt x="419" y="577"/>
                  <a:pt x="426" y="504"/>
                  <a:pt x="421" y="504"/>
                </a:cubicBezTo>
                <a:cubicBezTo>
                  <a:pt x="420" y="504"/>
                  <a:pt x="408" y="575"/>
                  <a:pt x="444" y="683"/>
                </a:cubicBezTo>
                <a:cubicBezTo>
                  <a:pt x="441" y="679"/>
                  <a:pt x="439" y="675"/>
                  <a:pt x="436" y="671"/>
                </a:cubicBezTo>
                <a:cubicBezTo>
                  <a:pt x="348" y="523"/>
                  <a:pt x="295" y="430"/>
                  <a:pt x="291" y="433"/>
                </a:cubicBezTo>
                <a:cubicBezTo>
                  <a:pt x="290" y="434"/>
                  <a:pt x="338" y="528"/>
                  <a:pt x="423" y="679"/>
                </a:cubicBezTo>
                <a:cubicBezTo>
                  <a:pt x="441" y="707"/>
                  <a:pt x="459" y="737"/>
                  <a:pt x="482" y="768"/>
                </a:cubicBezTo>
                <a:cubicBezTo>
                  <a:pt x="491" y="784"/>
                  <a:pt x="501" y="800"/>
                  <a:pt x="513" y="815"/>
                </a:cubicBezTo>
                <a:cubicBezTo>
                  <a:pt x="462" y="795"/>
                  <a:pt x="415" y="783"/>
                  <a:pt x="377" y="772"/>
                </a:cubicBezTo>
                <a:cubicBezTo>
                  <a:pt x="301" y="751"/>
                  <a:pt x="256" y="737"/>
                  <a:pt x="255" y="740"/>
                </a:cubicBezTo>
                <a:cubicBezTo>
                  <a:pt x="254" y="743"/>
                  <a:pt x="298" y="761"/>
                  <a:pt x="372" y="786"/>
                </a:cubicBezTo>
                <a:cubicBezTo>
                  <a:pt x="419" y="802"/>
                  <a:pt x="480" y="820"/>
                  <a:pt x="542" y="850"/>
                </a:cubicBezTo>
                <a:cubicBezTo>
                  <a:pt x="565" y="874"/>
                  <a:pt x="591" y="897"/>
                  <a:pt x="620" y="916"/>
                </a:cubicBezTo>
                <a:cubicBezTo>
                  <a:pt x="654" y="945"/>
                  <a:pt x="696" y="972"/>
                  <a:pt x="750" y="983"/>
                </a:cubicBezTo>
                <a:cubicBezTo>
                  <a:pt x="782" y="992"/>
                  <a:pt x="817" y="996"/>
                  <a:pt x="848" y="1003"/>
                </a:cubicBezTo>
                <a:cubicBezTo>
                  <a:pt x="886" y="1013"/>
                  <a:pt x="898" y="1032"/>
                  <a:pt x="901" y="1036"/>
                </a:cubicBezTo>
                <a:cubicBezTo>
                  <a:pt x="907" y="1046"/>
                  <a:pt x="912" y="1057"/>
                  <a:pt x="917" y="1069"/>
                </a:cubicBezTo>
                <a:cubicBezTo>
                  <a:pt x="904" y="1058"/>
                  <a:pt x="890" y="1050"/>
                  <a:pt x="877" y="1045"/>
                </a:cubicBezTo>
                <a:cubicBezTo>
                  <a:pt x="793" y="1016"/>
                  <a:pt x="741" y="1020"/>
                  <a:pt x="740" y="1023"/>
                </a:cubicBezTo>
                <a:cubicBezTo>
                  <a:pt x="738" y="1031"/>
                  <a:pt x="793" y="1039"/>
                  <a:pt x="864" y="1072"/>
                </a:cubicBezTo>
                <a:cubicBezTo>
                  <a:pt x="899" y="1090"/>
                  <a:pt x="930" y="1124"/>
                  <a:pt x="936" y="1175"/>
                </a:cubicBezTo>
                <a:cubicBezTo>
                  <a:pt x="941" y="1204"/>
                  <a:pt x="939" y="1237"/>
                  <a:pt x="939" y="1273"/>
                </a:cubicBezTo>
                <a:cubicBezTo>
                  <a:pt x="884" y="1228"/>
                  <a:pt x="820" y="1204"/>
                  <a:pt x="760" y="1188"/>
                </a:cubicBezTo>
                <a:cubicBezTo>
                  <a:pt x="702" y="1175"/>
                  <a:pt x="645" y="1168"/>
                  <a:pt x="591" y="1167"/>
                </a:cubicBezTo>
                <a:cubicBezTo>
                  <a:pt x="545" y="1162"/>
                  <a:pt x="418" y="1177"/>
                  <a:pt x="347" y="1007"/>
                </a:cubicBezTo>
                <a:cubicBezTo>
                  <a:pt x="327" y="960"/>
                  <a:pt x="322" y="927"/>
                  <a:pt x="316" y="927"/>
                </a:cubicBezTo>
                <a:cubicBezTo>
                  <a:pt x="311" y="928"/>
                  <a:pt x="307" y="961"/>
                  <a:pt x="318" y="1015"/>
                </a:cubicBezTo>
                <a:cubicBezTo>
                  <a:pt x="323" y="1039"/>
                  <a:pt x="332" y="1070"/>
                  <a:pt x="350" y="1101"/>
                </a:cubicBezTo>
                <a:cubicBezTo>
                  <a:pt x="241" y="1042"/>
                  <a:pt x="202" y="966"/>
                  <a:pt x="194" y="975"/>
                </a:cubicBezTo>
                <a:cubicBezTo>
                  <a:pt x="190" y="973"/>
                  <a:pt x="213" y="1044"/>
                  <a:pt x="300" y="1111"/>
                </a:cubicBezTo>
                <a:cubicBezTo>
                  <a:pt x="256" y="1117"/>
                  <a:pt x="228" y="1134"/>
                  <a:pt x="232" y="1138"/>
                </a:cubicBezTo>
                <a:cubicBezTo>
                  <a:pt x="235" y="1149"/>
                  <a:pt x="292" y="1133"/>
                  <a:pt x="365" y="1153"/>
                </a:cubicBezTo>
                <a:cubicBezTo>
                  <a:pt x="385" y="1164"/>
                  <a:pt x="407" y="1174"/>
                  <a:pt x="431" y="1183"/>
                </a:cubicBezTo>
                <a:cubicBezTo>
                  <a:pt x="406" y="1189"/>
                  <a:pt x="383" y="1196"/>
                  <a:pt x="361" y="1205"/>
                </a:cubicBezTo>
                <a:cubicBezTo>
                  <a:pt x="332" y="1216"/>
                  <a:pt x="306" y="1227"/>
                  <a:pt x="282" y="1238"/>
                </a:cubicBezTo>
                <a:cubicBezTo>
                  <a:pt x="213" y="1244"/>
                  <a:pt x="149" y="1230"/>
                  <a:pt x="103" y="1215"/>
                </a:cubicBezTo>
                <a:cubicBezTo>
                  <a:pt x="37" y="1193"/>
                  <a:pt x="4" y="1162"/>
                  <a:pt x="2" y="1166"/>
                </a:cubicBezTo>
                <a:cubicBezTo>
                  <a:pt x="0" y="1166"/>
                  <a:pt x="30" y="1202"/>
                  <a:pt x="98" y="1229"/>
                </a:cubicBezTo>
                <a:cubicBezTo>
                  <a:pt x="134" y="1243"/>
                  <a:pt x="182" y="1256"/>
                  <a:pt x="236" y="1259"/>
                </a:cubicBezTo>
                <a:cubicBezTo>
                  <a:pt x="190" y="1280"/>
                  <a:pt x="152" y="1298"/>
                  <a:pt x="120" y="1309"/>
                </a:cubicBezTo>
                <a:cubicBezTo>
                  <a:pt x="63" y="1329"/>
                  <a:pt x="30" y="1335"/>
                  <a:pt x="30" y="1340"/>
                </a:cubicBezTo>
                <a:cubicBezTo>
                  <a:pt x="31" y="1344"/>
                  <a:pt x="66" y="1346"/>
                  <a:pt x="127" y="1332"/>
                </a:cubicBezTo>
                <a:cubicBezTo>
                  <a:pt x="189" y="1319"/>
                  <a:pt x="273" y="1282"/>
                  <a:pt x="375" y="1247"/>
                </a:cubicBezTo>
                <a:cubicBezTo>
                  <a:pt x="442" y="1224"/>
                  <a:pt x="522" y="1216"/>
                  <a:pt x="608" y="1223"/>
                </a:cubicBezTo>
                <a:cubicBezTo>
                  <a:pt x="653" y="1229"/>
                  <a:pt x="700" y="1236"/>
                  <a:pt x="746" y="1247"/>
                </a:cubicBezTo>
                <a:cubicBezTo>
                  <a:pt x="690" y="1248"/>
                  <a:pt x="643" y="1262"/>
                  <a:pt x="603" y="1275"/>
                </a:cubicBezTo>
                <a:cubicBezTo>
                  <a:pt x="505" y="1309"/>
                  <a:pt x="475" y="1372"/>
                  <a:pt x="478" y="1371"/>
                </a:cubicBezTo>
                <a:cubicBezTo>
                  <a:pt x="481" y="1375"/>
                  <a:pt x="513" y="1318"/>
                  <a:pt x="607" y="1289"/>
                </a:cubicBezTo>
                <a:cubicBezTo>
                  <a:pt x="653" y="1276"/>
                  <a:pt x="712" y="1261"/>
                  <a:pt x="774" y="1268"/>
                </a:cubicBezTo>
                <a:cubicBezTo>
                  <a:pt x="794" y="1270"/>
                  <a:pt x="815" y="1274"/>
                  <a:pt x="836" y="1280"/>
                </a:cubicBezTo>
                <a:cubicBezTo>
                  <a:pt x="869" y="1298"/>
                  <a:pt x="899" y="1320"/>
                  <a:pt x="922" y="1351"/>
                </a:cubicBezTo>
                <a:cubicBezTo>
                  <a:pt x="951" y="1384"/>
                  <a:pt x="953" y="1430"/>
                  <a:pt x="954" y="1484"/>
                </a:cubicBezTo>
                <a:cubicBezTo>
                  <a:pt x="950" y="1556"/>
                  <a:pt x="946" y="1649"/>
                  <a:pt x="942" y="1759"/>
                </a:cubicBezTo>
                <a:cubicBezTo>
                  <a:pt x="924" y="1745"/>
                  <a:pt x="897" y="1738"/>
                  <a:pt x="884" y="1743"/>
                </a:cubicBezTo>
                <a:cubicBezTo>
                  <a:pt x="880" y="1745"/>
                  <a:pt x="884" y="1758"/>
                  <a:pt x="884" y="1763"/>
                </a:cubicBezTo>
                <a:cubicBezTo>
                  <a:pt x="884" y="1783"/>
                  <a:pt x="918" y="1782"/>
                  <a:pt x="940" y="1810"/>
                </a:cubicBezTo>
                <a:cubicBezTo>
                  <a:pt x="935" y="1957"/>
                  <a:pt x="937" y="2620"/>
                  <a:pt x="857" y="2684"/>
                </a:cubicBezTo>
                <a:cubicBezTo>
                  <a:pt x="1165" y="2685"/>
                  <a:pt x="1165" y="2685"/>
                  <a:pt x="1165" y="2685"/>
                </a:cubicBezTo>
                <a:cubicBezTo>
                  <a:pt x="1086" y="2606"/>
                  <a:pt x="1059" y="1588"/>
                  <a:pt x="1091" y="1463"/>
                </a:cubicBezTo>
                <a:cubicBezTo>
                  <a:pt x="1117" y="1363"/>
                  <a:pt x="1182" y="1320"/>
                  <a:pt x="1217" y="1307"/>
                </a:cubicBezTo>
                <a:cubicBezTo>
                  <a:pt x="1307" y="1279"/>
                  <a:pt x="1360" y="1326"/>
                  <a:pt x="1391" y="1361"/>
                </a:cubicBezTo>
                <a:cubicBezTo>
                  <a:pt x="1437" y="1413"/>
                  <a:pt x="1461" y="1455"/>
                  <a:pt x="1465" y="1453"/>
                </a:cubicBezTo>
                <a:cubicBezTo>
                  <a:pt x="1466" y="1452"/>
                  <a:pt x="1453" y="1409"/>
                  <a:pt x="1407" y="1351"/>
                </a:cubicBezTo>
                <a:cubicBezTo>
                  <a:pt x="1400" y="1342"/>
                  <a:pt x="1392" y="1334"/>
                  <a:pt x="1383" y="1327"/>
                </a:cubicBezTo>
                <a:cubicBezTo>
                  <a:pt x="1391" y="1332"/>
                  <a:pt x="1399" y="1337"/>
                  <a:pt x="1407" y="1342"/>
                </a:cubicBezTo>
                <a:cubicBezTo>
                  <a:pt x="1483" y="1389"/>
                  <a:pt x="1558" y="1374"/>
                  <a:pt x="1599" y="1367"/>
                </a:cubicBezTo>
                <a:cubicBezTo>
                  <a:pt x="1643" y="1358"/>
                  <a:pt x="1666" y="1351"/>
                  <a:pt x="1665" y="1347"/>
                </a:cubicBezTo>
                <a:cubicBezTo>
                  <a:pt x="1665" y="1342"/>
                  <a:pt x="1640" y="1341"/>
                  <a:pt x="1597" y="1342"/>
                </a:cubicBezTo>
                <a:cubicBezTo>
                  <a:pt x="1554" y="1342"/>
                  <a:pt x="1489" y="1347"/>
                  <a:pt x="1430" y="1304"/>
                </a:cubicBezTo>
                <a:cubicBezTo>
                  <a:pt x="1406" y="1288"/>
                  <a:pt x="1381" y="1266"/>
                  <a:pt x="1347" y="1249"/>
                </a:cubicBezTo>
                <a:cubicBezTo>
                  <a:pt x="1467" y="1221"/>
                  <a:pt x="1582" y="1184"/>
                  <a:pt x="1659" y="1122"/>
                </a:cubicBezTo>
                <a:cubicBezTo>
                  <a:pt x="1669" y="1115"/>
                  <a:pt x="1677" y="1109"/>
                  <a:pt x="1685" y="1102"/>
                </a:cubicBezTo>
                <a:cubicBezTo>
                  <a:pt x="1698" y="1101"/>
                  <a:pt x="1711" y="1101"/>
                  <a:pt x="1724" y="1101"/>
                </a:cubicBezTo>
                <a:cubicBezTo>
                  <a:pt x="1772" y="1101"/>
                  <a:pt x="1816" y="1100"/>
                  <a:pt x="1852" y="1094"/>
                </a:cubicBezTo>
                <a:cubicBezTo>
                  <a:pt x="1925" y="1081"/>
                  <a:pt x="1963" y="1053"/>
                  <a:pt x="1962" y="1052"/>
                </a:cubicBezTo>
                <a:cubicBezTo>
                  <a:pt x="1960" y="1048"/>
                  <a:pt x="1920" y="1071"/>
                  <a:pt x="1850" y="1079"/>
                </a:cubicBezTo>
                <a:close/>
              </a:path>
            </a:pathLst>
          </a:custGeom>
          <a:solidFill>
            <a:srgbClr val="996633"/>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rot="1122487">
            <a:off x="4459577" y="3516057"/>
            <a:ext cx="366391" cy="266542"/>
          </a:xfrm>
          <a:custGeom>
            <a:avLst/>
            <a:gdLst>
              <a:gd name="T0" fmla="*/ 326 w 534"/>
              <a:gd name="T1" fmla="*/ 318 h 388"/>
              <a:gd name="T2" fmla="*/ 0 w 534"/>
              <a:gd name="T3" fmla="*/ 321 h 388"/>
              <a:gd name="T4" fmla="*/ 208 w 534"/>
              <a:gd name="T5" fmla="*/ 70 h 388"/>
              <a:gd name="T6" fmla="*/ 534 w 534"/>
              <a:gd name="T7" fmla="*/ 67 h 388"/>
              <a:gd name="T8" fmla="*/ 326 w 534"/>
              <a:gd name="T9" fmla="*/ 318 h 388"/>
            </a:gdLst>
            <a:ahLst/>
            <a:cxnLst>
              <a:cxn ang="0">
                <a:pos x="T0" y="T1"/>
              </a:cxn>
              <a:cxn ang="0">
                <a:pos x="T2" y="T3"/>
              </a:cxn>
              <a:cxn ang="0">
                <a:pos x="T4" y="T5"/>
              </a:cxn>
              <a:cxn ang="0">
                <a:pos x="T6" y="T7"/>
              </a:cxn>
              <a:cxn ang="0">
                <a:pos x="T8" y="T9"/>
              </a:cxn>
            </a:cxnLst>
            <a:rect l="0" t="0" r="r" b="b"/>
            <a:pathLst>
              <a:path w="534" h="388">
                <a:moveTo>
                  <a:pt x="326" y="318"/>
                </a:moveTo>
                <a:cubicBezTo>
                  <a:pt x="179" y="388"/>
                  <a:pt x="0" y="321"/>
                  <a:pt x="0" y="321"/>
                </a:cubicBezTo>
                <a:cubicBezTo>
                  <a:pt x="0" y="321"/>
                  <a:pt x="61" y="140"/>
                  <a:pt x="208" y="70"/>
                </a:cubicBezTo>
                <a:cubicBezTo>
                  <a:pt x="355" y="0"/>
                  <a:pt x="534" y="67"/>
                  <a:pt x="534" y="67"/>
                </a:cubicBezTo>
                <a:cubicBezTo>
                  <a:pt x="534" y="67"/>
                  <a:pt x="473" y="248"/>
                  <a:pt x="326" y="318"/>
                </a:cubicBezTo>
                <a:close/>
              </a:path>
            </a:pathLst>
          </a:custGeom>
          <a:solidFill>
            <a:schemeClr val="accent4">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rot="1800000">
            <a:off x="4541162" y="2755127"/>
            <a:ext cx="246022" cy="243943"/>
          </a:xfrm>
          <a:custGeom>
            <a:avLst/>
            <a:gdLst>
              <a:gd name="T0" fmla="*/ 308 w 427"/>
              <a:gd name="T1" fmla="*/ 312 h 424"/>
              <a:gd name="T2" fmla="*/ 0 w 427"/>
              <a:gd name="T3" fmla="*/ 417 h 424"/>
              <a:gd name="T4" fmla="*/ 118 w 427"/>
              <a:gd name="T5" fmla="*/ 113 h 424"/>
              <a:gd name="T6" fmla="*/ 427 w 427"/>
              <a:gd name="T7" fmla="*/ 8 h 424"/>
              <a:gd name="T8" fmla="*/ 308 w 427"/>
              <a:gd name="T9" fmla="*/ 312 h 424"/>
            </a:gdLst>
            <a:ahLst/>
            <a:cxnLst>
              <a:cxn ang="0">
                <a:pos x="T0" y="T1"/>
              </a:cxn>
              <a:cxn ang="0">
                <a:pos x="T2" y="T3"/>
              </a:cxn>
              <a:cxn ang="0">
                <a:pos x="T4" y="T5"/>
              </a:cxn>
              <a:cxn ang="0">
                <a:pos x="T6" y="T7"/>
              </a:cxn>
              <a:cxn ang="0">
                <a:pos x="T8" y="T9"/>
              </a:cxn>
            </a:cxnLst>
            <a:rect l="0" t="0" r="r" b="b"/>
            <a:pathLst>
              <a:path w="427" h="424">
                <a:moveTo>
                  <a:pt x="308" y="312"/>
                </a:moveTo>
                <a:cubicBezTo>
                  <a:pt x="191" y="424"/>
                  <a:pt x="0" y="417"/>
                  <a:pt x="0" y="417"/>
                </a:cubicBezTo>
                <a:cubicBezTo>
                  <a:pt x="0" y="417"/>
                  <a:pt x="1" y="226"/>
                  <a:pt x="118" y="113"/>
                </a:cubicBezTo>
                <a:cubicBezTo>
                  <a:pt x="236" y="0"/>
                  <a:pt x="427" y="8"/>
                  <a:pt x="427" y="8"/>
                </a:cubicBezTo>
                <a:cubicBezTo>
                  <a:pt x="427" y="8"/>
                  <a:pt x="426" y="199"/>
                  <a:pt x="308" y="312"/>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rot="1800000">
            <a:off x="4935871" y="2968990"/>
            <a:ext cx="246022" cy="243943"/>
          </a:xfrm>
          <a:custGeom>
            <a:avLst/>
            <a:gdLst>
              <a:gd name="T0" fmla="*/ 308 w 427"/>
              <a:gd name="T1" fmla="*/ 312 h 424"/>
              <a:gd name="T2" fmla="*/ 0 w 427"/>
              <a:gd name="T3" fmla="*/ 417 h 424"/>
              <a:gd name="T4" fmla="*/ 118 w 427"/>
              <a:gd name="T5" fmla="*/ 113 h 424"/>
              <a:gd name="T6" fmla="*/ 427 w 427"/>
              <a:gd name="T7" fmla="*/ 8 h 424"/>
              <a:gd name="T8" fmla="*/ 308 w 427"/>
              <a:gd name="T9" fmla="*/ 312 h 424"/>
            </a:gdLst>
            <a:ahLst/>
            <a:cxnLst>
              <a:cxn ang="0">
                <a:pos x="T0" y="T1"/>
              </a:cxn>
              <a:cxn ang="0">
                <a:pos x="T2" y="T3"/>
              </a:cxn>
              <a:cxn ang="0">
                <a:pos x="T4" y="T5"/>
              </a:cxn>
              <a:cxn ang="0">
                <a:pos x="T6" y="T7"/>
              </a:cxn>
              <a:cxn ang="0">
                <a:pos x="T8" y="T9"/>
              </a:cxn>
            </a:cxnLst>
            <a:rect l="0" t="0" r="r" b="b"/>
            <a:pathLst>
              <a:path w="427" h="424">
                <a:moveTo>
                  <a:pt x="308" y="312"/>
                </a:moveTo>
                <a:cubicBezTo>
                  <a:pt x="191" y="424"/>
                  <a:pt x="0" y="417"/>
                  <a:pt x="0" y="417"/>
                </a:cubicBezTo>
                <a:cubicBezTo>
                  <a:pt x="0" y="417"/>
                  <a:pt x="1" y="226"/>
                  <a:pt x="118" y="113"/>
                </a:cubicBezTo>
                <a:cubicBezTo>
                  <a:pt x="236" y="0"/>
                  <a:pt x="427" y="8"/>
                  <a:pt x="427" y="8"/>
                </a:cubicBezTo>
                <a:cubicBezTo>
                  <a:pt x="427" y="8"/>
                  <a:pt x="426" y="199"/>
                  <a:pt x="308" y="312"/>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rot="2883534">
            <a:off x="3732624" y="3047158"/>
            <a:ext cx="320181" cy="411125"/>
          </a:xfrm>
          <a:custGeom>
            <a:avLst/>
            <a:gdLst>
              <a:gd name="T0" fmla="*/ 657 w 822"/>
              <a:gd name="T1" fmla="*/ 667 h 1055"/>
              <a:gd name="T2" fmla="*/ 111 w 822"/>
              <a:gd name="T3" fmla="*/ 1055 h 1055"/>
              <a:gd name="T4" fmla="*/ 166 w 822"/>
              <a:gd name="T5" fmla="*/ 388 h 1055"/>
              <a:gd name="T6" fmla="*/ 711 w 822"/>
              <a:gd name="T7" fmla="*/ 0 h 1055"/>
              <a:gd name="T8" fmla="*/ 657 w 822"/>
              <a:gd name="T9" fmla="*/ 667 h 1055"/>
            </a:gdLst>
            <a:ahLst/>
            <a:cxnLst>
              <a:cxn ang="0">
                <a:pos x="T0" y="T1"/>
              </a:cxn>
              <a:cxn ang="0">
                <a:pos x="T2" y="T3"/>
              </a:cxn>
              <a:cxn ang="0">
                <a:pos x="T4" y="T5"/>
              </a:cxn>
              <a:cxn ang="0">
                <a:pos x="T6" y="T7"/>
              </a:cxn>
              <a:cxn ang="0">
                <a:pos x="T8" y="T9"/>
              </a:cxn>
            </a:cxnLst>
            <a:rect l="0" t="0" r="r" b="b"/>
            <a:pathLst>
              <a:path w="822" h="1055">
                <a:moveTo>
                  <a:pt x="657" y="667"/>
                </a:moveTo>
                <a:cubicBezTo>
                  <a:pt x="491" y="958"/>
                  <a:pt x="111" y="1055"/>
                  <a:pt x="111" y="1055"/>
                </a:cubicBezTo>
                <a:cubicBezTo>
                  <a:pt x="111" y="1055"/>
                  <a:pt x="0" y="679"/>
                  <a:pt x="166" y="388"/>
                </a:cubicBezTo>
                <a:cubicBezTo>
                  <a:pt x="332" y="97"/>
                  <a:pt x="711" y="0"/>
                  <a:pt x="711" y="0"/>
                </a:cubicBezTo>
                <a:cubicBezTo>
                  <a:pt x="711" y="0"/>
                  <a:pt x="822" y="376"/>
                  <a:pt x="657" y="667"/>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rot="1122487">
            <a:off x="3996614" y="3583261"/>
            <a:ext cx="227826" cy="165739"/>
          </a:xfrm>
          <a:custGeom>
            <a:avLst/>
            <a:gdLst>
              <a:gd name="T0" fmla="*/ 326 w 534"/>
              <a:gd name="T1" fmla="*/ 318 h 388"/>
              <a:gd name="T2" fmla="*/ 0 w 534"/>
              <a:gd name="T3" fmla="*/ 321 h 388"/>
              <a:gd name="T4" fmla="*/ 208 w 534"/>
              <a:gd name="T5" fmla="*/ 70 h 388"/>
              <a:gd name="T6" fmla="*/ 534 w 534"/>
              <a:gd name="T7" fmla="*/ 67 h 388"/>
              <a:gd name="T8" fmla="*/ 326 w 534"/>
              <a:gd name="T9" fmla="*/ 318 h 388"/>
            </a:gdLst>
            <a:ahLst/>
            <a:cxnLst>
              <a:cxn ang="0">
                <a:pos x="T0" y="T1"/>
              </a:cxn>
              <a:cxn ang="0">
                <a:pos x="T2" y="T3"/>
              </a:cxn>
              <a:cxn ang="0">
                <a:pos x="T4" y="T5"/>
              </a:cxn>
              <a:cxn ang="0">
                <a:pos x="T6" y="T7"/>
              </a:cxn>
              <a:cxn ang="0">
                <a:pos x="T8" y="T9"/>
              </a:cxn>
            </a:cxnLst>
            <a:rect l="0" t="0" r="r" b="b"/>
            <a:pathLst>
              <a:path w="534" h="388">
                <a:moveTo>
                  <a:pt x="326" y="318"/>
                </a:moveTo>
                <a:cubicBezTo>
                  <a:pt x="179" y="388"/>
                  <a:pt x="0" y="321"/>
                  <a:pt x="0" y="321"/>
                </a:cubicBezTo>
                <a:cubicBezTo>
                  <a:pt x="0" y="321"/>
                  <a:pt x="61" y="140"/>
                  <a:pt x="208" y="70"/>
                </a:cubicBezTo>
                <a:cubicBezTo>
                  <a:pt x="355" y="0"/>
                  <a:pt x="534" y="67"/>
                  <a:pt x="534" y="67"/>
                </a:cubicBezTo>
                <a:cubicBezTo>
                  <a:pt x="534" y="67"/>
                  <a:pt x="473" y="248"/>
                  <a:pt x="326" y="318"/>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rot="1122487">
            <a:off x="5267236" y="3318970"/>
            <a:ext cx="227826" cy="165739"/>
          </a:xfrm>
          <a:custGeom>
            <a:avLst/>
            <a:gdLst>
              <a:gd name="T0" fmla="*/ 326 w 534"/>
              <a:gd name="T1" fmla="*/ 318 h 388"/>
              <a:gd name="T2" fmla="*/ 0 w 534"/>
              <a:gd name="T3" fmla="*/ 321 h 388"/>
              <a:gd name="T4" fmla="*/ 208 w 534"/>
              <a:gd name="T5" fmla="*/ 70 h 388"/>
              <a:gd name="T6" fmla="*/ 534 w 534"/>
              <a:gd name="T7" fmla="*/ 67 h 388"/>
              <a:gd name="T8" fmla="*/ 326 w 534"/>
              <a:gd name="T9" fmla="*/ 318 h 388"/>
            </a:gdLst>
            <a:ahLst/>
            <a:cxnLst>
              <a:cxn ang="0">
                <a:pos x="T0" y="T1"/>
              </a:cxn>
              <a:cxn ang="0">
                <a:pos x="T2" y="T3"/>
              </a:cxn>
              <a:cxn ang="0">
                <a:pos x="T4" y="T5"/>
              </a:cxn>
              <a:cxn ang="0">
                <a:pos x="T6" y="T7"/>
              </a:cxn>
              <a:cxn ang="0">
                <a:pos x="T8" y="T9"/>
              </a:cxn>
            </a:cxnLst>
            <a:rect l="0" t="0" r="r" b="b"/>
            <a:pathLst>
              <a:path w="534" h="388">
                <a:moveTo>
                  <a:pt x="326" y="318"/>
                </a:moveTo>
                <a:cubicBezTo>
                  <a:pt x="179" y="388"/>
                  <a:pt x="0" y="321"/>
                  <a:pt x="0" y="321"/>
                </a:cubicBezTo>
                <a:cubicBezTo>
                  <a:pt x="0" y="321"/>
                  <a:pt x="61" y="140"/>
                  <a:pt x="208" y="70"/>
                </a:cubicBezTo>
                <a:cubicBezTo>
                  <a:pt x="355" y="0"/>
                  <a:pt x="534" y="67"/>
                  <a:pt x="534" y="67"/>
                </a:cubicBezTo>
                <a:cubicBezTo>
                  <a:pt x="534" y="67"/>
                  <a:pt x="473" y="248"/>
                  <a:pt x="326" y="318"/>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rot="2450698">
            <a:off x="3921223" y="3943338"/>
            <a:ext cx="327843" cy="209928"/>
          </a:xfrm>
          <a:custGeom>
            <a:avLst/>
            <a:gdLst>
              <a:gd name="T0" fmla="*/ 664 w 1157"/>
              <a:gd name="T1" fmla="*/ 639 h 741"/>
              <a:gd name="T2" fmla="*/ 0 w 1157"/>
              <a:gd name="T3" fmla="*/ 554 h 741"/>
              <a:gd name="T4" fmla="*/ 493 w 1157"/>
              <a:gd name="T5" fmla="*/ 101 h 741"/>
              <a:gd name="T6" fmla="*/ 1157 w 1157"/>
              <a:gd name="T7" fmla="*/ 187 h 741"/>
              <a:gd name="T8" fmla="*/ 664 w 1157"/>
              <a:gd name="T9" fmla="*/ 639 h 741"/>
            </a:gdLst>
            <a:ahLst/>
            <a:cxnLst>
              <a:cxn ang="0">
                <a:pos x="T0" y="T1"/>
              </a:cxn>
              <a:cxn ang="0">
                <a:pos x="T2" y="T3"/>
              </a:cxn>
              <a:cxn ang="0">
                <a:pos x="T4" y="T5"/>
              </a:cxn>
              <a:cxn ang="0">
                <a:pos x="T6" y="T7"/>
              </a:cxn>
              <a:cxn ang="0">
                <a:pos x="T8" y="T9"/>
              </a:cxn>
            </a:cxnLst>
            <a:rect l="0" t="0" r="r" b="b"/>
            <a:pathLst>
              <a:path w="1157" h="741">
                <a:moveTo>
                  <a:pt x="664" y="639"/>
                </a:moveTo>
                <a:cubicBezTo>
                  <a:pt x="344" y="741"/>
                  <a:pt x="0" y="554"/>
                  <a:pt x="0" y="554"/>
                </a:cubicBezTo>
                <a:cubicBezTo>
                  <a:pt x="0" y="554"/>
                  <a:pt x="174" y="203"/>
                  <a:pt x="493" y="101"/>
                </a:cubicBezTo>
                <a:cubicBezTo>
                  <a:pt x="813" y="0"/>
                  <a:pt x="1157" y="187"/>
                  <a:pt x="1157" y="187"/>
                </a:cubicBezTo>
                <a:cubicBezTo>
                  <a:pt x="1157" y="187"/>
                  <a:pt x="983" y="538"/>
                  <a:pt x="664" y="639"/>
                </a:cubicBezTo>
                <a:close/>
              </a:path>
            </a:pathLst>
          </a:custGeom>
          <a:solidFill>
            <a:schemeClr val="accent5">
              <a:alpha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rot="2450698">
            <a:off x="3601561" y="4269976"/>
            <a:ext cx="327843" cy="209928"/>
          </a:xfrm>
          <a:custGeom>
            <a:avLst/>
            <a:gdLst>
              <a:gd name="T0" fmla="*/ 664 w 1157"/>
              <a:gd name="T1" fmla="*/ 639 h 741"/>
              <a:gd name="T2" fmla="*/ 0 w 1157"/>
              <a:gd name="T3" fmla="*/ 554 h 741"/>
              <a:gd name="T4" fmla="*/ 493 w 1157"/>
              <a:gd name="T5" fmla="*/ 101 h 741"/>
              <a:gd name="T6" fmla="*/ 1157 w 1157"/>
              <a:gd name="T7" fmla="*/ 187 h 741"/>
              <a:gd name="T8" fmla="*/ 664 w 1157"/>
              <a:gd name="T9" fmla="*/ 639 h 741"/>
            </a:gdLst>
            <a:ahLst/>
            <a:cxnLst>
              <a:cxn ang="0">
                <a:pos x="T0" y="T1"/>
              </a:cxn>
              <a:cxn ang="0">
                <a:pos x="T2" y="T3"/>
              </a:cxn>
              <a:cxn ang="0">
                <a:pos x="T4" y="T5"/>
              </a:cxn>
              <a:cxn ang="0">
                <a:pos x="T6" y="T7"/>
              </a:cxn>
              <a:cxn ang="0">
                <a:pos x="T8" y="T9"/>
              </a:cxn>
            </a:cxnLst>
            <a:rect l="0" t="0" r="r" b="b"/>
            <a:pathLst>
              <a:path w="1157" h="741">
                <a:moveTo>
                  <a:pt x="664" y="639"/>
                </a:moveTo>
                <a:cubicBezTo>
                  <a:pt x="344" y="741"/>
                  <a:pt x="0" y="554"/>
                  <a:pt x="0" y="554"/>
                </a:cubicBezTo>
                <a:cubicBezTo>
                  <a:pt x="0" y="554"/>
                  <a:pt x="174" y="203"/>
                  <a:pt x="493" y="101"/>
                </a:cubicBezTo>
                <a:cubicBezTo>
                  <a:pt x="813" y="0"/>
                  <a:pt x="1157" y="187"/>
                  <a:pt x="1157" y="187"/>
                </a:cubicBezTo>
                <a:cubicBezTo>
                  <a:pt x="1157" y="187"/>
                  <a:pt x="983" y="538"/>
                  <a:pt x="664" y="639"/>
                </a:cubicBezTo>
                <a:close/>
              </a:path>
            </a:pathLst>
          </a:custGeom>
          <a:solidFill>
            <a:schemeClr val="accent6">
              <a:lumMod val="75000"/>
              <a:alpha val="85000"/>
            </a:schemeClr>
          </a:solidFill>
          <a:ln>
            <a:solidFill>
              <a:schemeClr val="accent6">
                <a:lumMod val="60000"/>
                <a:lumOff val="40000"/>
              </a:schemeClr>
            </a:solidFill>
          </a:ln>
        </p:spPr>
        <p:txBody>
          <a:bodyPr vert="horz" wrap="square" lIns="91440" tIns="45720" rIns="91440" bIns="45720" numCol="1" anchor="t" anchorCtr="0" compatLnSpc="1">
            <a:prstTxWarp prst="textNoShape">
              <a:avLst/>
            </a:prstTxWarp>
          </a:bodyPr>
          <a:lstStyle/>
          <a:p>
            <a:endParaRPr lang="en-US"/>
          </a:p>
        </p:txBody>
      </p:sp>
      <p:sp>
        <p:nvSpPr>
          <p:cNvPr id="28" name="Freeform 27"/>
          <p:cNvSpPr>
            <a:spLocks/>
          </p:cNvSpPr>
          <p:nvPr/>
        </p:nvSpPr>
        <p:spPr bwMode="auto">
          <a:xfrm rot="2450698">
            <a:off x="3254356" y="4691535"/>
            <a:ext cx="327843" cy="209928"/>
          </a:xfrm>
          <a:custGeom>
            <a:avLst/>
            <a:gdLst>
              <a:gd name="T0" fmla="*/ 664 w 1157"/>
              <a:gd name="T1" fmla="*/ 639 h 741"/>
              <a:gd name="T2" fmla="*/ 0 w 1157"/>
              <a:gd name="T3" fmla="*/ 554 h 741"/>
              <a:gd name="T4" fmla="*/ 493 w 1157"/>
              <a:gd name="T5" fmla="*/ 101 h 741"/>
              <a:gd name="T6" fmla="*/ 1157 w 1157"/>
              <a:gd name="T7" fmla="*/ 187 h 741"/>
              <a:gd name="T8" fmla="*/ 664 w 1157"/>
              <a:gd name="T9" fmla="*/ 639 h 741"/>
            </a:gdLst>
            <a:ahLst/>
            <a:cxnLst>
              <a:cxn ang="0">
                <a:pos x="T0" y="T1"/>
              </a:cxn>
              <a:cxn ang="0">
                <a:pos x="T2" y="T3"/>
              </a:cxn>
              <a:cxn ang="0">
                <a:pos x="T4" y="T5"/>
              </a:cxn>
              <a:cxn ang="0">
                <a:pos x="T6" y="T7"/>
              </a:cxn>
              <a:cxn ang="0">
                <a:pos x="T8" y="T9"/>
              </a:cxn>
            </a:cxnLst>
            <a:rect l="0" t="0" r="r" b="b"/>
            <a:pathLst>
              <a:path w="1157" h="741">
                <a:moveTo>
                  <a:pt x="664" y="639"/>
                </a:moveTo>
                <a:cubicBezTo>
                  <a:pt x="344" y="741"/>
                  <a:pt x="0" y="554"/>
                  <a:pt x="0" y="554"/>
                </a:cubicBezTo>
                <a:cubicBezTo>
                  <a:pt x="0" y="554"/>
                  <a:pt x="174" y="203"/>
                  <a:pt x="493" y="101"/>
                </a:cubicBezTo>
                <a:cubicBezTo>
                  <a:pt x="813" y="0"/>
                  <a:pt x="1157" y="187"/>
                  <a:pt x="1157" y="187"/>
                </a:cubicBezTo>
                <a:cubicBezTo>
                  <a:pt x="1157" y="187"/>
                  <a:pt x="983" y="538"/>
                  <a:pt x="664" y="639"/>
                </a:cubicBezTo>
                <a:close/>
              </a:path>
            </a:pathLst>
          </a:custGeom>
          <a:solidFill>
            <a:schemeClr val="accent3">
              <a:alpha val="85000"/>
            </a:schemeClr>
          </a:solidFill>
          <a:ln>
            <a:noFill/>
          </a:ln>
        </p:spPr>
        <p:txBody>
          <a:bodyPr vert="horz" wrap="square" lIns="91440" tIns="45720" rIns="91440" bIns="45720" numCol="1" anchor="t" anchorCtr="0" compatLnSpc="1">
            <a:prstTxWarp prst="textNoShape">
              <a:avLst/>
            </a:prstTxWarp>
          </a:bodyPr>
          <a:lstStyle/>
          <a:p>
            <a:endParaRPr lang="en-US" b="1" dirty="0"/>
          </a:p>
        </p:txBody>
      </p:sp>
      <p:sp>
        <p:nvSpPr>
          <p:cNvPr id="29" name="Content Placeholder 2"/>
          <p:cNvSpPr txBox="1">
            <a:spLocks/>
          </p:cNvSpPr>
          <p:nvPr/>
        </p:nvSpPr>
        <p:spPr>
          <a:xfrm>
            <a:off x="4899273" y="1556911"/>
            <a:ext cx="4028616" cy="79791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eaLnBrk="0" fontAlgn="base" hangingPunct="0">
              <a:spcBef>
                <a:spcPct val="0"/>
              </a:spcBef>
              <a:spcAft>
                <a:spcPct val="0"/>
              </a:spcAft>
              <a:buNone/>
            </a:pPr>
            <a:r>
              <a:rPr lang="es-ES" altLang="en-US" sz="1200" dirty="0">
                <a:solidFill>
                  <a:srgbClr val="212121"/>
                </a:solidFill>
                <a:latin typeface="inherit"/>
              </a:rPr>
              <a:t>Mejorar la disponibilidad de los productos alimenticios (cantidad) . El comercio permite acceso a la oferta mundial (grande y estable )</a:t>
            </a:r>
            <a:r>
              <a:rPr lang="es-ES" altLang="en-US" sz="800" dirty="0">
                <a:solidFill>
                  <a:schemeClr val="tx1"/>
                </a:solidFill>
              </a:rPr>
              <a:t> </a:t>
            </a:r>
            <a:endParaRPr lang="es-ES" altLang="en-US" sz="1800" dirty="0">
              <a:solidFill>
                <a:schemeClr val="tx1"/>
              </a:solidFill>
              <a:latin typeface="Arial" panose="020B0604020202020204" pitchFamily="34" charset="0"/>
            </a:endParaRPr>
          </a:p>
        </p:txBody>
      </p:sp>
      <p:grpSp>
        <p:nvGrpSpPr>
          <p:cNvPr id="41" name="Group 40"/>
          <p:cNvGrpSpPr/>
          <p:nvPr/>
        </p:nvGrpSpPr>
        <p:grpSpPr>
          <a:xfrm>
            <a:off x="4334461" y="2215619"/>
            <a:ext cx="536878" cy="288000"/>
            <a:chOff x="4334461" y="1358369"/>
            <a:chExt cx="536878" cy="288000"/>
          </a:xfrm>
        </p:grpSpPr>
        <p:cxnSp>
          <p:nvCxnSpPr>
            <p:cNvPr id="42" name="Straight Arrow Connector 41"/>
            <p:cNvCxnSpPr/>
            <p:nvPr/>
          </p:nvCxnSpPr>
          <p:spPr>
            <a:xfrm>
              <a:off x="4334461" y="1361308"/>
              <a:ext cx="536878" cy="0"/>
            </a:xfrm>
            <a:prstGeom prst="straightConnector1">
              <a:avLst/>
            </a:prstGeom>
            <a:ln w="12700">
              <a:solidFill>
                <a:schemeClr val="accent1"/>
              </a:solidFill>
              <a:tailEnd type="diamon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4334881" y="1358369"/>
              <a:ext cx="0" cy="288000"/>
            </a:xfrm>
            <a:prstGeom prst="straightConnector1">
              <a:avLst/>
            </a:prstGeom>
            <a:ln w="12700">
              <a:solidFill>
                <a:schemeClr val="accent1"/>
              </a:solidFill>
              <a:tailEnd type="none"/>
            </a:ln>
          </p:spPr>
          <p:style>
            <a:lnRef idx="1">
              <a:schemeClr val="accent1"/>
            </a:lnRef>
            <a:fillRef idx="0">
              <a:schemeClr val="accent1"/>
            </a:fillRef>
            <a:effectRef idx="0">
              <a:schemeClr val="accent1"/>
            </a:effectRef>
            <a:fontRef idx="minor">
              <a:schemeClr val="tx1"/>
            </a:fontRef>
          </p:style>
        </p:cxnSp>
      </p:grpSp>
      <p:cxnSp>
        <p:nvCxnSpPr>
          <p:cNvPr id="44" name="Straight Arrow Connector 43"/>
          <p:cNvCxnSpPr/>
          <p:nvPr/>
        </p:nvCxnSpPr>
        <p:spPr>
          <a:xfrm>
            <a:off x="4891365" y="3666130"/>
            <a:ext cx="895964" cy="7843"/>
          </a:xfrm>
          <a:prstGeom prst="straightConnector1">
            <a:avLst/>
          </a:prstGeom>
          <a:ln w="12700">
            <a:solidFill>
              <a:schemeClr val="accent4"/>
            </a:solidFill>
            <a:tailEnd type="diamon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endCxn id="26" idx="3"/>
          </p:cNvCxnSpPr>
          <p:nvPr/>
        </p:nvCxnSpPr>
        <p:spPr>
          <a:xfrm flipH="1" flipV="1">
            <a:off x="4243148" y="4116183"/>
            <a:ext cx="815734" cy="203287"/>
          </a:xfrm>
          <a:prstGeom prst="straightConnector1">
            <a:avLst/>
          </a:prstGeom>
          <a:ln w="12700">
            <a:solidFill>
              <a:schemeClr val="accent5"/>
            </a:solidFill>
            <a:headEnd type="diamond"/>
            <a:tailEnd type="non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2135481" y="481660"/>
            <a:ext cx="7621254" cy="646331"/>
          </a:xfrm>
          <a:prstGeom prst="rect">
            <a:avLst/>
          </a:prstGeom>
        </p:spPr>
        <p:txBody>
          <a:bodyPr vert="horz" lIns="91440" tIns="45720" rIns="91440" bIns="45720" rtlCol="0" anchor="ctr">
            <a:noAutofit/>
          </a:bodyPr>
          <a:lstStyle/>
          <a:p>
            <a:pPr algn="ctr" defTabSz="685800">
              <a:lnSpc>
                <a:spcPct val="90000"/>
              </a:lnSpc>
              <a:spcBef>
                <a:spcPct val="0"/>
              </a:spcBef>
            </a:pPr>
            <a:r>
              <a:rPr lang="es-PE" sz="4000" b="1" dirty="0">
                <a:solidFill>
                  <a:srgbClr val="000000"/>
                </a:solidFill>
                <a:latin typeface="+mj-lt"/>
                <a:ea typeface="+mj-ea"/>
                <a:cs typeface="+mj-cs"/>
              </a:rPr>
              <a:t>Políticas en favor del comercio</a:t>
            </a:r>
          </a:p>
        </p:txBody>
      </p:sp>
      <p:sp>
        <p:nvSpPr>
          <p:cNvPr id="50" name="TextBox 49"/>
          <p:cNvSpPr txBox="1"/>
          <p:nvPr/>
        </p:nvSpPr>
        <p:spPr>
          <a:xfrm>
            <a:off x="5837103" y="2763248"/>
            <a:ext cx="2880320" cy="1384995"/>
          </a:xfrm>
          <a:prstGeom prst="rect">
            <a:avLst/>
          </a:prstGeom>
          <a:noFill/>
        </p:spPr>
        <p:txBody>
          <a:bodyPr wrap="square" rtlCol="0">
            <a:spAutoFit/>
          </a:bodyPr>
          <a:lstStyle/>
          <a:p>
            <a:pPr marL="0" lvl="1"/>
            <a:r>
              <a:rPr lang="es-ES" sz="1400" dirty="0"/>
              <a:t>A un precio bajo . Por definición , para los países importadores: precio mundial &lt; precio interno , y en términos "reales" : el aumento de los ingresos de los hogares </a:t>
            </a:r>
            <a:r>
              <a:rPr lang="en-US" sz="1400" dirty="0"/>
              <a:t>=&gt;</a:t>
            </a:r>
            <a:r>
              <a:rPr lang="es-ES" sz="1400" dirty="0"/>
              <a:t> la liberalización del comercio</a:t>
            </a:r>
            <a:endParaRPr lang="en-US" sz="1400" dirty="0"/>
          </a:p>
        </p:txBody>
      </p:sp>
      <p:sp>
        <p:nvSpPr>
          <p:cNvPr id="52" name="Rectangle 51"/>
          <p:cNvSpPr/>
          <p:nvPr/>
        </p:nvSpPr>
        <p:spPr>
          <a:xfrm>
            <a:off x="5058882" y="4305156"/>
            <a:ext cx="1414298" cy="307777"/>
          </a:xfrm>
          <a:prstGeom prst="rect">
            <a:avLst/>
          </a:prstGeom>
        </p:spPr>
        <p:txBody>
          <a:bodyPr wrap="none">
            <a:spAutoFit/>
          </a:bodyPr>
          <a:lstStyle/>
          <a:p>
            <a:r>
              <a:rPr lang="en-US" sz="1400" dirty="0"/>
              <a:t>De major </a:t>
            </a:r>
            <a:r>
              <a:rPr lang="en-US" sz="1400" dirty="0" err="1"/>
              <a:t>calidad</a:t>
            </a:r>
            <a:endParaRPr lang="en-US" sz="1400" dirty="0"/>
          </a:p>
        </p:txBody>
      </p:sp>
      <p:cxnSp>
        <p:nvCxnSpPr>
          <p:cNvPr id="57" name="Straight Arrow Connector 56"/>
          <p:cNvCxnSpPr/>
          <p:nvPr/>
        </p:nvCxnSpPr>
        <p:spPr>
          <a:xfrm>
            <a:off x="3925250" y="4455433"/>
            <a:ext cx="582396" cy="314413"/>
          </a:xfrm>
          <a:prstGeom prst="straightConnector1">
            <a:avLst/>
          </a:prstGeom>
          <a:ln w="12700">
            <a:solidFill>
              <a:schemeClr val="accent1"/>
            </a:solidFill>
            <a:tailEnd type="diamond"/>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3985252" y="4769846"/>
            <a:ext cx="4825215" cy="803297"/>
          </a:xfrm>
          <a:prstGeom prst="rect">
            <a:avLst/>
          </a:prstGeom>
          <a:noFill/>
        </p:spPr>
        <p:txBody>
          <a:bodyPr wrap="square" rtlCol="0">
            <a:spAutoFit/>
          </a:bodyPr>
          <a:lstStyle/>
          <a:p>
            <a:pPr lvl="1" defTabSz="457200">
              <a:lnSpc>
                <a:spcPct val="110000"/>
              </a:lnSpc>
              <a:buClrTx/>
              <a:buSzPct val="94000"/>
            </a:pPr>
            <a:r>
              <a:rPr lang="es-ES" sz="1400" dirty="0"/>
              <a:t>Sin embargo, </a:t>
            </a:r>
            <a:r>
              <a:rPr lang="es-ES" sz="1400" b="1" dirty="0"/>
              <a:t>la apertura comercial genera ganadores y perdedores</a:t>
            </a:r>
            <a:r>
              <a:rPr lang="es-ES" sz="1400" dirty="0"/>
              <a:t> . Se puede aumentar las desigualdades </a:t>
            </a:r>
            <a:r>
              <a:rPr lang="en-US" sz="1400" dirty="0"/>
              <a:t>=&gt; </a:t>
            </a:r>
            <a:r>
              <a:rPr lang="es-ES" sz="1400" dirty="0"/>
              <a:t>Role de políticas de redistribución y redes de seguridad</a:t>
            </a:r>
            <a:endParaRPr lang="en-US" sz="1400" dirty="0"/>
          </a:p>
        </p:txBody>
      </p:sp>
      <p:sp>
        <p:nvSpPr>
          <p:cNvPr id="60" name="Rectangle 59"/>
          <p:cNvSpPr/>
          <p:nvPr/>
        </p:nvSpPr>
        <p:spPr>
          <a:xfrm>
            <a:off x="3371215" y="5612343"/>
            <a:ext cx="5499253" cy="1040285"/>
          </a:xfrm>
          <a:prstGeom prst="rect">
            <a:avLst/>
          </a:prstGeom>
        </p:spPr>
        <p:txBody>
          <a:bodyPr wrap="square">
            <a:spAutoFit/>
          </a:bodyPr>
          <a:lstStyle/>
          <a:p>
            <a:pPr lvl="1" defTabSz="457200">
              <a:lnSpc>
                <a:spcPct val="110000"/>
              </a:lnSpc>
              <a:buClrTx/>
              <a:buSzPct val="94000"/>
            </a:pPr>
            <a:r>
              <a:rPr lang="es-ES" sz="1400" dirty="0"/>
              <a:t>Y algunas </a:t>
            </a:r>
            <a:r>
              <a:rPr lang="es-ES" sz="1400" b="1" dirty="0"/>
              <a:t>cuestiones conflictivas </a:t>
            </a:r>
            <a:r>
              <a:rPr lang="es-ES" sz="1400" dirty="0"/>
              <a:t>. IED en la tierra vs " </a:t>
            </a:r>
            <a:r>
              <a:rPr lang="es-ES" sz="1400" dirty="0" err="1"/>
              <a:t>land</a:t>
            </a:r>
            <a:r>
              <a:rPr lang="es-ES" sz="1400" dirty="0"/>
              <a:t> </a:t>
            </a:r>
            <a:r>
              <a:rPr lang="es-ES" sz="1400" dirty="0" err="1"/>
              <a:t>grabbing</a:t>
            </a:r>
            <a:r>
              <a:rPr lang="es-ES" sz="1400" dirty="0"/>
              <a:t>" : la redefinición de los derechos de propiedad puede conducir a la mejora de la sostenibilidad del medio ambiente , pero también puede conducir a conflictos sociales</a:t>
            </a:r>
            <a:endParaRPr lang="en-US" sz="1400" dirty="0"/>
          </a:p>
        </p:txBody>
      </p:sp>
      <p:cxnSp>
        <p:nvCxnSpPr>
          <p:cNvPr id="61" name="Straight Arrow Connector 60"/>
          <p:cNvCxnSpPr/>
          <p:nvPr/>
        </p:nvCxnSpPr>
        <p:spPr>
          <a:xfrm>
            <a:off x="3550928" y="5018342"/>
            <a:ext cx="522394" cy="470794"/>
          </a:xfrm>
          <a:prstGeom prst="straightConnector1">
            <a:avLst/>
          </a:prstGeom>
          <a:ln>
            <a:tailEnd type="diamond"/>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2172107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88359" y="2642348"/>
            <a:ext cx="7315200" cy="1349988"/>
          </a:xfrm>
        </p:spPr>
        <p:txBody>
          <a:bodyPr>
            <a:noAutofit/>
          </a:bodyPr>
          <a:lstStyle/>
          <a:p>
            <a:r>
              <a:rPr lang="es-ES_tradnl" sz="6600" b="1" dirty="0">
                <a:solidFill>
                  <a:schemeClr val="bg1"/>
                </a:solidFill>
                <a:latin typeface="+mn-lt"/>
              </a:rPr>
              <a:t>3. Infraestructura</a:t>
            </a:r>
            <a:endParaRPr lang="en-US" sz="6600" b="1" dirty="0">
              <a:solidFill>
                <a:schemeClr val="bg1"/>
              </a:solidFill>
              <a:latin typeface="+mn-lt"/>
            </a:endParaRPr>
          </a:p>
        </p:txBody>
      </p:sp>
    </p:spTree>
    <p:extLst>
      <p:ext uri="{BB962C8B-B14F-4D97-AF65-F5344CB8AC3E}">
        <p14:creationId xmlns:p14="http://schemas.microsoft.com/office/powerpoint/2010/main" val="8090713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81862"/>
            <a:ext cx="8229600" cy="951160"/>
          </a:xfrm>
        </p:spPr>
        <p:txBody>
          <a:bodyPr vert="horz" lIns="91440" tIns="45720" rIns="91440" bIns="45720" rtlCol="0" anchor="ctr">
            <a:noAutofit/>
          </a:bodyPr>
          <a:lstStyle/>
          <a:p>
            <a:pPr algn="ctr"/>
            <a:r>
              <a:rPr lang="es-PE" sz="4000" b="1" dirty="0">
                <a:solidFill>
                  <a:srgbClr val="000000"/>
                </a:solidFill>
              </a:rPr>
              <a:t>Importancia de la Infraestructura</a:t>
            </a:r>
            <a:br>
              <a:rPr lang="es-PE" sz="4000" b="1" dirty="0">
                <a:solidFill>
                  <a:srgbClr val="000000"/>
                </a:solidFill>
              </a:rPr>
            </a:br>
            <a:r>
              <a:rPr lang="es-PE" sz="2800" dirty="0"/>
              <a:t>Índice de Competitividad Global (2016-2017)</a:t>
            </a:r>
            <a:br>
              <a:rPr lang="es-PE" sz="2800" dirty="0"/>
            </a:br>
            <a:endParaRPr lang="es-PE" sz="2800" b="1" dirty="0">
              <a:solidFill>
                <a:srgbClr val="000000"/>
              </a:solidFill>
            </a:endParaRPr>
          </a:p>
        </p:txBody>
      </p:sp>
      <p:sp>
        <p:nvSpPr>
          <p:cNvPr id="11" name="TextBox 10"/>
          <p:cNvSpPr txBox="1"/>
          <p:nvPr/>
        </p:nvSpPr>
        <p:spPr>
          <a:xfrm>
            <a:off x="121320" y="1858027"/>
            <a:ext cx="2158409" cy="4524315"/>
          </a:xfrm>
          <a:prstGeom prst="rect">
            <a:avLst/>
          </a:prstGeom>
          <a:noFill/>
        </p:spPr>
        <p:txBody>
          <a:bodyPr wrap="square" rtlCol="0">
            <a:spAutoFit/>
          </a:bodyPr>
          <a:lstStyle/>
          <a:p>
            <a:r>
              <a:rPr lang="es-PE" sz="2400" dirty="0"/>
              <a:t>Argentina: </a:t>
            </a:r>
          </a:p>
          <a:p>
            <a:r>
              <a:rPr lang="es-PE" sz="2400" dirty="0"/>
              <a:t>Puesto 104/138 en Índice Global </a:t>
            </a:r>
          </a:p>
          <a:p>
            <a:endParaRPr lang="es-PE" sz="2400" dirty="0"/>
          </a:p>
          <a:p>
            <a:r>
              <a:rPr lang="es-PE" sz="2400" dirty="0"/>
              <a:t>Puesto 85/138 en infraestructura, mientras Chile 44, Uruguay 47, México 57 y Brasil 72</a:t>
            </a:r>
          </a:p>
        </p:txBody>
      </p:sp>
      <p:sp>
        <p:nvSpPr>
          <p:cNvPr id="12" name="Oval 11"/>
          <p:cNvSpPr/>
          <p:nvPr/>
        </p:nvSpPr>
        <p:spPr>
          <a:xfrm>
            <a:off x="6228184" y="2216960"/>
            <a:ext cx="1584176" cy="605907"/>
          </a:xfrm>
          <a:prstGeom prst="ellipse">
            <a:avLst/>
          </a:pr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284192" y="6381328"/>
            <a:ext cx="6859808" cy="307777"/>
          </a:xfrm>
          <a:prstGeom prst="rect">
            <a:avLst/>
          </a:prstGeom>
          <a:noFill/>
        </p:spPr>
        <p:txBody>
          <a:bodyPr wrap="square" rtlCol="0">
            <a:spAutoFit/>
          </a:bodyPr>
          <a:lstStyle/>
          <a:p>
            <a:r>
              <a:rPr lang="en-US" sz="1400" dirty="0"/>
              <a:t>Fuente: </a:t>
            </a:r>
            <a:r>
              <a:rPr lang="en-US" sz="1400" dirty="0" err="1"/>
              <a:t>Reporte</a:t>
            </a:r>
            <a:r>
              <a:rPr lang="en-US" sz="1400" dirty="0"/>
              <a:t> de </a:t>
            </a:r>
            <a:r>
              <a:rPr lang="en-US" sz="1400" dirty="0" err="1"/>
              <a:t>Competitividad</a:t>
            </a:r>
            <a:r>
              <a:rPr lang="en-US" sz="1400" dirty="0"/>
              <a:t> Global (World </a:t>
            </a:r>
            <a:r>
              <a:rPr lang="en-US" sz="1400" dirty="0" err="1"/>
              <a:t>Economi</a:t>
            </a:r>
            <a:r>
              <a:rPr lang="en-US" sz="1400" dirty="0"/>
              <a:t> Forum 2016-17)</a:t>
            </a:r>
          </a:p>
        </p:txBody>
      </p:sp>
      <p:graphicFrame>
        <p:nvGraphicFramePr>
          <p:cNvPr id="9" name="Chart 8">
            <a:extLst>
              <a:ext uri="{FF2B5EF4-FFF2-40B4-BE49-F238E27FC236}">
                <a16:creationId xmlns:a16="http://schemas.microsoft.com/office/drawing/2014/main" id="{05A3E976-261B-4040-9DFA-B7ACC78B6F00}"/>
              </a:ext>
            </a:extLst>
          </p:cNvPr>
          <p:cNvGraphicFramePr>
            <a:graphicFrameLocks/>
          </p:cNvGraphicFramePr>
          <p:nvPr>
            <p:extLst>
              <p:ext uri="{D42A27DB-BD31-4B8C-83A1-F6EECF244321}">
                <p14:modId xmlns:p14="http://schemas.microsoft.com/office/powerpoint/2010/main" val="464675316"/>
              </p:ext>
            </p:extLst>
          </p:nvPr>
        </p:nvGraphicFramePr>
        <p:xfrm>
          <a:off x="2279729" y="1550819"/>
          <a:ext cx="6783704" cy="47255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06010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81862"/>
            <a:ext cx="8229600" cy="951160"/>
          </a:xfrm>
        </p:spPr>
        <p:txBody>
          <a:bodyPr vert="horz" lIns="91440" tIns="45720" rIns="91440" bIns="45720" rtlCol="0" anchor="ctr">
            <a:noAutofit/>
          </a:bodyPr>
          <a:lstStyle/>
          <a:p>
            <a:pPr algn="ctr"/>
            <a:r>
              <a:rPr lang="es-PE" sz="4000" b="1" dirty="0">
                <a:solidFill>
                  <a:srgbClr val="000000"/>
                </a:solidFill>
              </a:rPr>
              <a:t>Importancia de la Infraestructura</a:t>
            </a:r>
            <a:br>
              <a:rPr lang="es-PE" sz="4000" b="1" dirty="0">
                <a:solidFill>
                  <a:srgbClr val="000000"/>
                </a:solidFill>
              </a:rPr>
            </a:br>
            <a:r>
              <a:rPr lang="es-PE" sz="2800" dirty="0"/>
              <a:t>Calidad de la Infraestructura</a:t>
            </a:r>
            <a:endParaRPr lang="es-PE" sz="2800" b="1" dirty="0">
              <a:solidFill>
                <a:srgbClr val="000000"/>
              </a:solidFill>
            </a:endParaRPr>
          </a:p>
        </p:txBody>
      </p:sp>
      <p:pic>
        <p:nvPicPr>
          <p:cNvPr id="3" name="Picture 2"/>
          <p:cNvPicPr>
            <a:picLocks noChangeAspect="1"/>
          </p:cNvPicPr>
          <p:nvPr/>
        </p:nvPicPr>
        <p:blipFill>
          <a:blip r:embed="rId3"/>
          <a:stretch>
            <a:fillRect/>
          </a:stretch>
        </p:blipFill>
        <p:spPr>
          <a:xfrm>
            <a:off x="1403648" y="1484784"/>
            <a:ext cx="5904656" cy="5081840"/>
          </a:xfrm>
          <a:prstGeom prst="rect">
            <a:avLst/>
          </a:prstGeom>
        </p:spPr>
      </p:pic>
    </p:spTree>
    <p:extLst>
      <p:ext uri="{BB962C8B-B14F-4D97-AF65-F5344CB8AC3E}">
        <p14:creationId xmlns:p14="http://schemas.microsoft.com/office/powerpoint/2010/main" val="2080928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712968" cy="1325563"/>
          </a:xfrm>
        </p:spPr>
        <p:txBody>
          <a:bodyPr>
            <a:normAutofit fontScale="90000"/>
          </a:bodyPr>
          <a:lstStyle/>
          <a:p>
            <a:pPr algn="ctr"/>
            <a:r>
              <a:rPr lang="es-PE" sz="3600" b="1" dirty="0">
                <a:solidFill>
                  <a:srgbClr val="000000"/>
                </a:solidFill>
              </a:rPr>
              <a:t>Importancia de la Infraestructura</a:t>
            </a:r>
            <a:br>
              <a:rPr lang="es-PE" sz="3600" b="1" dirty="0">
                <a:solidFill>
                  <a:srgbClr val="000000"/>
                </a:solidFill>
              </a:rPr>
            </a:br>
            <a:r>
              <a:rPr lang="es-PE" sz="3600" b="1" dirty="0">
                <a:solidFill>
                  <a:srgbClr val="000000"/>
                </a:solidFill>
              </a:rPr>
              <a:t>Tercer Índice Global de Inversión en Infraestructura (ARCADIS)</a:t>
            </a:r>
            <a:endParaRPr lang="en-US" dirty="0"/>
          </a:p>
        </p:txBody>
      </p:sp>
      <p:pic>
        <p:nvPicPr>
          <p:cNvPr id="4" name="Picture 3"/>
          <p:cNvPicPr>
            <a:picLocks noChangeAspect="1"/>
          </p:cNvPicPr>
          <p:nvPr/>
        </p:nvPicPr>
        <p:blipFill>
          <a:blip r:embed="rId2"/>
          <a:stretch>
            <a:fillRect/>
          </a:stretch>
        </p:blipFill>
        <p:spPr>
          <a:xfrm>
            <a:off x="179512" y="1455650"/>
            <a:ext cx="3926956" cy="5213710"/>
          </a:xfrm>
          <a:prstGeom prst="rect">
            <a:avLst/>
          </a:prstGeom>
        </p:spPr>
      </p:pic>
      <p:pic>
        <p:nvPicPr>
          <p:cNvPr id="5" name="Picture 4"/>
          <p:cNvPicPr>
            <a:picLocks noChangeAspect="1"/>
          </p:cNvPicPr>
          <p:nvPr/>
        </p:nvPicPr>
        <p:blipFill>
          <a:blip r:embed="rId3"/>
          <a:stretch>
            <a:fillRect/>
          </a:stretch>
        </p:blipFill>
        <p:spPr>
          <a:xfrm>
            <a:off x="4093184" y="2636912"/>
            <a:ext cx="4718635" cy="2376264"/>
          </a:xfrm>
          <a:prstGeom prst="rect">
            <a:avLst/>
          </a:prstGeom>
        </p:spPr>
      </p:pic>
    </p:spTree>
    <p:extLst>
      <p:ext uri="{BB962C8B-B14F-4D97-AF65-F5344CB8AC3E}">
        <p14:creationId xmlns:p14="http://schemas.microsoft.com/office/powerpoint/2010/main" val="22772515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712968" cy="1325563"/>
          </a:xfrm>
        </p:spPr>
        <p:txBody>
          <a:bodyPr>
            <a:normAutofit fontScale="90000"/>
          </a:bodyPr>
          <a:lstStyle/>
          <a:p>
            <a:pPr algn="ctr"/>
            <a:r>
              <a:rPr lang="es-PE" sz="3600" b="1" dirty="0">
                <a:solidFill>
                  <a:srgbClr val="000000"/>
                </a:solidFill>
              </a:rPr>
              <a:t>Indicadores de Infraestructura: Percentiles de Argentina en la distribución de países comparables y de mercados emergentes</a:t>
            </a:r>
            <a:endParaRPr lang="en-US" dirty="0"/>
          </a:p>
        </p:txBody>
      </p:sp>
      <p:pic>
        <p:nvPicPr>
          <p:cNvPr id="6" name="Picture 5"/>
          <p:cNvPicPr>
            <a:picLocks noChangeAspect="1"/>
          </p:cNvPicPr>
          <p:nvPr/>
        </p:nvPicPr>
        <p:blipFill>
          <a:blip r:embed="rId2"/>
          <a:stretch>
            <a:fillRect/>
          </a:stretch>
        </p:blipFill>
        <p:spPr>
          <a:xfrm>
            <a:off x="78094" y="1556792"/>
            <a:ext cx="8958340" cy="5256584"/>
          </a:xfrm>
          <a:prstGeom prst="rect">
            <a:avLst/>
          </a:prstGeom>
        </p:spPr>
      </p:pic>
      <p:sp>
        <p:nvSpPr>
          <p:cNvPr id="3" name="TextBox 2"/>
          <p:cNvSpPr txBox="1"/>
          <p:nvPr/>
        </p:nvSpPr>
        <p:spPr>
          <a:xfrm>
            <a:off x="179512" y="6453336"/>
            <a:ext cx="7560840" cy="369332"/>
          </a:xfrm>
          <a:prstGeom prst="rect">
            <a:avLst/>
          </a:prstGeom>
          <a:noFill/>
        </p:spPr>
        <p:txBody>
          <a:bodyPr wrap="square" rtlCol="0">
            <a:spAutoFit/>
          </a:bodyPr>
          <a:lstStyle/>
          <a:p>
            <a:r>
              <a:rPr lang="en-US" dirty="0"/>
              <a:t>Fuente: WDI Indicators</a:t>
            </a:r>
          </a:p>
        </p:txBody>
      </p:sp>
    </p:spTree>
    <p:extLst>
      <p:ext uri="{BB962C8B-B14F-4D97-AF65-F5344CB8AC3E}">
        <p14:creationId xmlns:p14="http://schemas.microsoft.com/office/powerpoint/2010/main" val="1526663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51520" y="1196751"/>
            <a:ext cx="8568952" cy="5115792"/>
          </a:xfrm>
          <a:prstGeom prst="rect">
            <a:avLst/>
          </a:prstGeom>
        </p:spPr>
      </p:pic>
      <p:sp>
        <p:nvSpPr>
          <p:cNvPr id="11" name="TextBox 10"/>
          <p:cNvSpPr txBox="1"/>
          <p:nvPr/>
        </p:nvSpPr>
        <p:spPr>
          <a:xfrm>
            <a:off x="251520" y="332656"/>
            <a:ext cx="8801100" cy="954107"/>
          </a:xfrm>
          <a:prstGeom prst="rect">
            <a:avLst/>
          </a:prstGeom>
          <a:noFill/>
        </p:spPr>
        <p:txBody>
          <a:bodyPr wrap="square" rtlCol="0">
            <a:spAutoFit/>
          </a:bodyPr>
          <a:lstStyle>
            <a:defPPr>
              <a:defRPr lang="nl-NL"/>
            </a:defPPr>
            <a:lvl1pPr algn="ctr">
              <a:defRPr sz="2800" b="1">
                <a:latin typeface="Arial" panose="020B0604020202020204" pitchFamily="34" charset="0"/>
                <a:cs typeface="Arial" panose="020B0604020202020204" pitchFamily="34" charset="0"/>
              </a:defRPr>
            </a:lvl1pPr>
          </a:lstStyle>
          <a:p>
            <a:r>
              <a:rPr lang="es-PE" dirty="0"/>
              <a:t>Importante variancia en el crecimiento a lo largo de la región</a:t>
            </a:r>
          </a:p>
        </p:txBody>
      </p:sp>
      <p:sp>
        <p:nvSpPr>
          <p:cNvPr id="12" name="TextBox 11"/>
          <p:cNvSpPr txBox="1"/>
          <p:nvPr/>
        </p:nvSpPr>
        <p:spPr>
          <a:xfrm>
            <a:off x="5076056" y="6381328"/>
            <a:ext cx="4743961" cy="300082"/>
          </a:xfrm>
          <a:prstGeom prst="rect">
            <a:avLst/>
          </a:prstGeom>
          <a:noFill/>
        </p:spPr>
        <p:txBody>
          <a:bodyPr wrap="square" rtlCol="0">
            <a:spAutoFit/>
          </a:bodyPr>
          <a:lstStyle/>
          <a:p>
            <a:r>
              <a:rPr lang="es-PE" sz="1350" dirty="0"/>
              <a:t>Fuente: WDI, IMF-WEO y consenso de predicciones</a:t>
            </a:r>
          </a:p>
        </p:txBody>
      </p:sp>
    </p:spTree>
    <p:extLst>
      <p:ext uri="{BB962C8B-B14F-4D97-AF65-F5344CB8AC3E}">
        <p14:creationId xmlns:p14="http://schemas.microsoft.com/office/powerpoint/2010/main" val="18495053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712968" cy="1325563"/>
          </a:xfrm>
        </p:spPr>
        <p:txBody>
          <a:bodyPr>
            <a:normAutofit/>
          </a:bodyPr>
          <a:lstStyle/>
          <a:p>
            <a:pPr algn="ctr"/>
            <a:r>
              <a:rPr lang="es-PE" sz="3600" b="1" dirty="0">
                <a:solidFill>
                  <a:srgbClr val="000000"/>
                </a:solidFill>
              </a:rPr>
              <a:t>Plan de Inversión en Infraestructura de Transporte al 2019</a:t>
            </a:r>
            <a:endParaRPr lang="en-US" dirty="0"/>
          </a:p>
        </p:txBody>
      </p:sp>
      <p:sp>
        <p:nvSpPr>
          <p:cNvPr id="3" name="TextBox 2"/>
          <p:cNvSpPr txBox="1"/>
          <p:nvPr/>
        </p:nvSpPr>
        <p:spPr>
          <a:xfrm>
            <a:off x="179512" y="6453336"/>
            <a:ext cx="7560840" cy="369332"/>
          </a:xfrm>
          <a:prstGeom prst="rect">
            <a:avLst/>
          </a:prstGeom>
          <a:noFill/>
        </p:spPr>
        <p:txBody>
          <a:bodyPr wrap="square" rtlCol="0">
            <a:spAutoFit/>
          </a:bodyPr>
          <a:lstStyle/>
          <a:p>
            <a:r>
              <a:rPr lang="en-US" dirty="0"/>
              <a:t>Fuente: </a:t>
            </a:r>
            <a:r>
              <a:rPr lang="en-US" dirty="0" err="1"/>
              <a:t>Ministerio</a:t>
            </a:r>
            <a:r>
              <a:rPr lang="en-US" dirty="0"/>
              <a:t> de </a:t>
            </a:r>
            <a:r>
              <a:rPr lang="en-US" dirty="0" err="1"/>
              <a:t>Transporte</a:t>
            </a:r>
            <a:r>
              <a:rPr lang="en-US" dirty="0"/>
              <a:t> de Argentina</a:t>
            </a:r>
          </a:p>
        </p:txBody>
      </p:sp>
      <p:pic>
        <p:nvPicPr>
          <p:cNvPr id="4" name="Picture 3"/>
          <p:cNvPicPr>
            <a:picLocks noChangeAspect="1"/>
          </p:cNvPicPr>
          <p:nvPr/>
        </p:nvPicPr>
        <p:blipFill>
          <a:blip r:embed="rId2"/>
          <a:stretch>
            <a:fillRect/>
          </a:stretch>
        </p:blipFill>
        <p:spPr>
          <a:xfrm>
            <a:off x="0" y="1628800"/>
            <a:ext cx="8876353" cy="4320480"/>
          </a:xfrm>
          <a:prstGeom prst="rect">
            <a:avLst/>
          </a:prstGeom>
        </p:spPr>
      </p:pic>
    </p:spTree>
    <p:extLst>
      <p:ext uri="{BB962C8B-B14F-4D97-AF65-F5344CB8AC3E}">
        <p14:creationId xmlns:p14="http://schemas.microsoft.com/office/powerpoint/2010/main" val="38255194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712968" cy="1325563"/>
          </a:xfrm>
        </p:spPr>
        <p:txBody>
          <a:bodyPr>
            <a:normAutofit/>
          </a:bodyPr>
          <a:lstStyle/>
          <a:p>
            <a:pPr algn="ctr"/>
            <a:r>
              <a:rPr lang="es-PE" sz="3600" b="1" dirty="0">
                <a:solidFill>
                  <a:srgbClr val="000000"/>
                </a:solidFill>
              </a:rPr>
              <a:t>Amplio margen para mejorar la logística</a:t>
            </a:r>
            <a:endParaRPr lang="en-US" dirty="0"/>
          </a:p>
        </p:txBody>
      </p:sp>
      <p:sp>
        <p:nvSpPr>
          <p:cNvPr id="3" name="TextBox 2"/>
          <p:cNvSpPr txBox="1"/>
          <p:nvPr/>
        </p:nvSpPr>
        <p:spPr>
          <a:xfrm>
            <a:off x="125399" y="6093296"/>
            <a:ext cx="8712968" cy="646331"/>
          </a:xfrm>
          <a:prstGeom prst="rect">
            <a:avLst/>
          </a:prstGeom>
          <a:noFill/>
        </p:spPr>
        <p:txBody>
          <a:bodyPr wrap="square" rtlCol="0">
            <a:spAutoFit/>
          </a:bodyPr>
          <a:lstStyle/>
          <a:p>
            <a:r>
              <a:rPr lang="en-US" dirty="0"/>
              <a:t>Fuente: </a:t>
            </a:r>
            <a:r>
              <a:rPr lang="es-ES" i="1" dirty="0"/>
              <a:t>Estimación del Banco Mundial, Nota de políticas públicas para el desarrollo: La logística en Argentina: Mirando hacia el futuro.</a:t>
            </a:r>
            <a:endParaRPr lang="en-US" dirty="0"/>
          </a:p>
        </p:txBody>
      </p:sp>
      <p:pic>
        <p:nvPicPr>
          <p:cNvPr id="5" name="Picture 4"/>
          <p:cNvPicPr>
            <a:picLocks noChangeAspect="1"/>
          </p:cNvPicPr>
          <p:nvPr/>
        </p:nvPicPr>
        <p:blipFill>
          <a:blip r:embed="rId2"/>
          <a:stretch>
            <a:fillRect/>
          </a:stretch>
        </p:blipFill>
        <p:spPr>
          <a:xfrm>
            <a:off x="125399" y="1268760"/>
            <a:ext cx="9018601" cy="4608512"/>
          </a:xfrm>
          <a:prstGeom prst="rect">
            <a:avLst/>
          </a:prstGeom>
        </p:spPr>
      </p:pic>
    </p:spTree>
    <p:extLst>
      <p:ext uri="{BB962C8B-B14F-4D97-AF65-F5344CB8AC3E}">
        <p14:creationId xmlns:p14="http://schemas.microsoft.com/office/powerpoint/2010/main" val="19628765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907" t="1043" r="1641" b="3439"/>
          <a:stretch/>
        </p:blipFill>
        <p:spPr>
          <a:xfrm>
            <a:off x="3347864" y="-110819"/>
            <a:ext cx="5472608" cy="7015681"/>
          </a:xfrm>
          <a:prstGeom prst="rect">
            <a:avLst/>
          </a:prstGeom>
        </p:spPr>
      </p:pic>
      <p:sp>
        <p:nvSpPr>
          <p:cNvPr id="6" name="TextBox 5"/>
          <p:cNvSpPr txBox="1"/>
          <p:nvPr/>
        </p:nvSpPr>
        <p:spPr>
          <a:xfrm>
            <a:off x="123453" y="2441799"/>
            <a:ext cx="3224411" cy="1910443"/>
          </a:xfrm>
          <a:prstGeom prst="rect">
            <a:avLst/>
          </a:prstGeom>
        </p:spPr>
        <p:txBody>
          <a:bodyPr vert="horz" lIns="91440" tIns="45720" rIns="91440" bIns="45720" rtlCol="0" anchor="ctr">
            <a:noAutofit/>
          </a:bodyPr>
          <a:lstStyle>
            <a:defPPr>
              <a:defRPr lang="nl-NL"/>
            </a:defPPr>
            <a:lvl1pPr algn="ctr" defTabSz="685800">
              <a:lnSpc>
                <a:spcPct val="90000"/>
              </a:lnSpc>
              <a:spcBef>
                <a:spcPct val="0"/>
              </a:spcBef>
              <a:buNone/>
              <a:defRPr sz="4000" b="1">
                <a:solidFill>
                  <a:srgbClr val="000000"/>
                </a:solidFill>
                <a:latin typeface="+mj-lt"/>
                <a:ea typeface="+mj-ea"/>
                <a:cs typeface="+mj-cs"/>
              </a:defRPr>
            </a:lvl1pPr>
          </a:lstStyle>
          <a:p>
            <a:r>
              <a:rPr lang="es-PE" dirty="0"/>
              <a:t>Producción por zonas</a:t>
            </a:r>
          </a:p>
        </p:txBody>
      </p:sp>
    </p:spTree>
    <p:extLst>
      <p:ext uri="{BB962C8B-B14F-4D97-AF65-F5344CB8AC3E}">
        <p14:creationId xmlns:p14="http://schemas.microsoft.com/office/powerpoint/2010/main" val="15547301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115197" y="2035790"/>
            <a:ext cx="3737610" cy="2927868"/>
          </a:xfrm>
          <a:prstGeom prst="rect">
            <a:avLst/>
          </a:prstGeom>
        </p:spPr>
        <p:txBody>
          <a:bodyPr vert="horz" lIns="91440" tIns="45720" rIns="91440" bIns="45720" rtlCol="0" anchor="ctr">
            <a:noAutofit/>
          </a:bodyPr>
          <a:lstStyle>
            <a:defPPr>
              <a:defRPr lang="nl-NL"/>
            </a:defPPr>
            <a:lvl1pPr algn="ctr" defTabSz="685800">
              <a:lnSpc>
                <a:spcPct val="90000"/>
              </a:lnSpc>
              <a:spcBef>
                <a:spcPct val="0"/>
              </a:spcBef>
              <a:buNone/>
              <a:defRPr sz="4000" b="1">
                <a:solidFill>
                  <a:srgbClr val="000000"/>
                </a:solidFill>
                <a:latin typeface="+mj-lt"/>
                <a:ea typeface="+mj-ea"/>
                <a:cs typeface="+mj-cs"/>
              </a:defRPr>
            </a:lvl1pPr>
          </a:lstStyle>
          <a:p>
            <a:r>
              <a:rPr lang="es-PE" dirty="0"/>
              <a:t>Zona de producción de maíz y carreteras principales</a:t>
            </a:r>
          </a:p>
          <a:p>
            <a:endParaRPr lang="es-PE" dirty="0"/>
          </a:p>
        </p:txBody>
      </p:sp>
      <p:pic>
        <p:nvPicPr>
          <p:cNvPr id="28" name="Picture 27"/>
          <p:cNvPicPr>
            <a:picLocks noChangeAspect="1"/>
          </p:cNvPicPr>
          <p:nvPr/>
        </p:nvPicPr>
        <p:blipFill rotWithShape="1">
          <a:blip r:embed="rId2" cstate="print">
            <a:extLst>
              <a:ext uri="{28A0092B-C50C-407E-A947-70E740481C1C}">
                <a14:useLocalDpi xmlns:a14="http://schemas.microsoft.com/office/drawing/2010/main" val="0"/>
              </a:ext>
            </a:extLst>
          </a:blip>
          <a:srcRect r="2384" b="8571"/>
          <a:stretch/>
        </p:blipFill>
        <p:spPr>
          <a:xfrm>
            <a:off x="3617748" y="141448"/>
            <a:ext cx="5541262" cy="6716552"/>
          </a:xfrm>
          <a:prstGeom prst="rect">
            <a:avLst/>
          </a:prstGeom>
        </p:spPr>
      </p:pic>
    </p:spTree>
    <p:extLst>
      <p:ext uri="{BB962C8B-B14F-4D97-AF65-F5344CB8AC3E}">
        <p14:creationId xmlns:p14="http://schemas.microsoft.com/office/powerpoint/2010/main" val="36018555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7762" y="234023"/>
            <a:ext cx="5117021" cy="662397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4022"/>
            <a:ext cx="5117021" cy="6623977"/>
          </a:xfrm>
          <a:prstGeom prst="rect">
            <a:avLst/>
          </a:prstGeom>
        </p:spPr>
      </p:pic>
      <p:sp>
        <p:nvSpPr>
          <p:cNvPr id="13" name="TextBox 12"/>
          <p:cNvSpPr txBox="1"/>
          <p:nvPr/>
        </p:nvSpPr>
        <p:spPr>
          <a:xfrm>
            <a:off x="2865990" y="285017"/>
            <a:ext cx="2251031" cy="300082"/>
          </a:xfrm>
          <a:prstGeom prst="rect">
            <a:avLst/>
          </a:prstGeom>
          <a:noFill/>
        </p:spPr>
        <p:txBody>
          <a:bodyPr wrap="square" rtlCol="0">
            <a:spAutoFit/>
          </a:bodyPr>
          <a:lstStyle/>
          <a:p>
            <a:pPr>
              <a:spcAft>
                <a:spcPts val="450"/>
              </a:spcAft>
            </a:pPr>
            <a:r>
              <a:rPr lang="en-US" sz="1350" dirty="0"/>
              <a:t>Solo </a:t>
            </a:r>
            <a:r>
              <a:rPr lang="en-US" sz="1350" dirty="0" err="1"/>
              <a:t>Puertos</a:t>
            </a:r>
            <a:r>
              <a:rPr lang="en-US" sz="1350" dirty="0"/>
              <a:t> </a:t>
            </a:r>
            <a:r>
              <a:rPr lang="en-US" sz="1350" dirty="0" err="1"/>
              <a:t>Maritimos</a:t>
            </a:r>
            <a:endParaRPr lang="en-US" sz="1350" dirty="0"/>
          </a:p>
        </p:txBody>
      </p:sp>
      <p:sp>
        <p:nvSpPr>
          <p:cNvPr id="15" name="TextBox 14"/>
          <p:cNvSpPr txBox="1"/>
          <p:nvPr/>
        </p:nvSpPr>
        <p:spPr>
          <a:xfrm>
            <a:off x="7073752" y="399358"/>
            <a:ext cx="2251031" cy="300082"/>
          </a:xfrm>
          <a:prstGeom prst="rect">
            <a:avLst/>
          </a:prstGeom>
          <a:noFill/>
        </p:spPr>
        <p:txBody>
          <a:bodyPr wrap="square" rtlCol="0">
            <a:spAutoFit/>
          </a:bodyPr>
          <a:lstStyle/>
          <a:p>
            <a:pPr>
              <a:spcAft>
                <a:spcPts val="450"/>
              </a:spcAft>
            </a:pPr>
            <a:r>
              <a:rPr lang="en-US" sz="1350" dirty="0"/>
              <a:t>Solo </a:t>
            </a:r>
            <a:r>
              <a:rPr lang="en-US" sz="1350" dirty="0" err="1"/>
              <a:t>Terminales</a:t>
            </a:r>
            <a:r>
              <a:rPr lang="en-US" sz="1350" dirty="0"/>
              <a:t> </a:t>
            </a:r>
            <a:r>
              <a:rPr lang="en-US" sz="1350" dirty="0" err="1"/>
              <a:t>Portuarios</a:t>
            </a:r>
            <a:endParaRPr lang="en-US" sz="1350" dirty="0"/>
          </a:p>
        </p:txBody>
      </p:sp>
    </p:spTree>
    <p:extLst>
      <p:ext uri="{BB962C8B-B14F-4D97-AF65-F5344CB8AC3E}">
        <p14:creationId xmlns:p14="http://schemas.microsoft.com/office/powerpoint/2010/main" val="562545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917" y="1844824"/>
            <a:ext cx="3737610" cy="2806194"/>
          </a:xfrm>
          <a:prstGeom prst="rect">
            <a:avLst/>
          </a:prstGeom>
        </p:spPr>
        <p:txBody>
          <a:bodyPr vert="horz" lIns="91440" tIns="45720" rIns="91440" bIns="45720" rtlCol="0" anchor="ctr">
            <a:noAutofit/>
          </a:bodyPr>
          <a:lstStyle>
            <a:defPPr>
              <a:defRPr lang="nl-NL"/>
            </a:defPPr>
            <a:lvl1pPr algn="ctr" defTabSz="685800">
              <a:lnSpc>
                <a:spcPct val="90000"/>
              </a:lnSpc>
              <a:spcBef>
                <a:spcPct val="0"/>
              </a:spcBef>
              <a:buNone/>
              <a:defRPr sz="4000" b="1">
                <a:solidFill>
                  <a:srgbClr val="000000"/>
                </a:solidFill>
                <a:latin typeface="+mj-lt"/>
                <a:ea typeface="+mj-ea"/>
                <a:cs typeface="+mj-cs"/>
              </a:defRPr>
            </a:lvl1pPr>
          </a:lstStyle>
          <a:p>
            <a:r>
              <a:rPr lang="es-PE" dirty="0"/>
              <a:t>Zona de producción de soja y carreteras principales</a:t>
            </a:r>
          </a:p>
          <a:p>
            <a:endParaRPr lang="es-PE" dirty="0"/>
          </a:p>
        </p:txBody>
      </p:sp>
      <p:pic>
        <p:nvPicPr>
          <p:cNvPr id="9" name="Content Placeholder 8"/>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6146"/>
          <a:stretch/>
        </p:blipFill>
        <p:spPr>
          <a:xfrm>
            <a:off x="3995936" y="113146"/>
            <a:ext cx="5553258" cy="6744854"/>
          </a:xfrm>
        </p:spPr>
      </p:pic>
    </p:spTree>
    <p:extLst>
      <p:ext uri="{BB962C8B-B14F-4D97-AF65-F5344CB8AC3E}">
        <p14:creationId xmlns:p14="http://schemas.microsoft.com/office/powerpoint/2010/main" val="3132068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6005"/>
            <a:ext cx="4629317" cy="5992644"/>
          </a:xfrm>
          <a:prstGeom prst="rect">
            <a:avLst/>
          </a:prstGeom>
        </p:spPr>
      </p:pic>
      <p:pic>
        <p:nvPicPr>
          <p:cNvPr id="5" name="Content Placeholder 4"/>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190845" y="231293"/>
            <a:ext cx="4695275" cy="6078027"/>
          </a:xfrm>
          <a:prstGeom prst="rect">
            <a:avLst/>
          </a:prstGeom>
        </p:spPr>
      </p:pic>
      <p:sp>
        <p:nvSpPr>
          <p:cNvPr id="15" name="TextBox 14"/>
          <p:cNvSpPr txBox="1"/>
          <p:nvPr/>
        </p:nvSpPr>
        <p:spPr>
          <a:xfrm>
            <a:off x="2835241" y="404664"/>
            <a:ext cx="1794076" cy="507831"/>
          </a:xfrm>
          <a:prstGeom prst="rect">
            <a:avLst/>
          </a:prstGeom>
          <a:noFill/>
        </p:spPr>
        <p:txBody>
          <a:bodyPr wrap="square" rtlCol="0">
            <a:spAutoFit/>
          </a:bodyPr>
          <a:lstStyle/>
          <a:p>
            <a:pPr>
              <a:spcAft>
                <a:spcPts val="450"/>
              </a:spcAft>
            </a:pPr>
            <a:r>
              <a:rPr lang="en-US" sz="1350" dirty="0"/>
              <a:t>Solo </a:t>
            </a:r>
            <a:r>
              <a:rPr lang="en-US" sz="1350" dirty="0" err="1"/>
              <a:t>Puertos</a:t>
            </a:r>
            <a:r>
              <a:rPr lang="en-US" sz="1350" dirty="0"/>
              <a:t> </a:t>
            </a:r>
            <a:r>
              <a:rPr lang="en-US" sz="1350" dirty="0" err="1"/>
              <a:t>Maritimos</a:t>
            </a:r>
            <a:endParaRPr lang="en-US" sz="1350" dirty="0"/>
          </a:p>
        </p:txBody>
      </p:sp>
      <p:sp>
        <p:nvSpPr>
          <p:cNvPr id="17" name="TextBox 16"/>
          <p:cNvSpPr txBox="1"/>
          <p:nvPr/>
        </p:nvSpPr>
        <p:spPr>
          <a:xfrm>
            <a:off x="7115642" y="404663"/>
            <a:ext cx="1794076" cy="507831"/>
          </a:xfrm>
          <a:prstGeom prst="rect">
            <a:avLst/>
          </a:prstGeom>
          <a:noFill/>
        </p:spPr>
        <p:txBody>
          <a:bodyPr wrap="square" rtlCol="0">
            <a:spAutoFit/>
          </a:bodyPr>
          <a:lstStyle/>
          <a:p>
            <a:pPr>
              <a:spcAft>
                <a:spcPts val="450"/>
              </a:spcAft>
            </a:pPr>
            <a:r>
              <a:rPr lang="en-US" sz="1350" dirty="0"/>
              <a:t>Solo </a:t>
            </a:r>
            <a:r>
              <a:rPr lang="en-US" sz="1350" dirty="0" err="1"/>
              <a:t>Terminales</a:t>
            </a:r>
            <a:r>
              <a:rPr lang="en-US" sz="1350" dirty="0"/>
              <a:t> </a:t>
            </a:r>
            <a:r>
              <a:rPr lang="en-US" sz="1350" dirty="0" err="1"/>
              <a:t>Portuarios</a:t>
            </a:r>
            <a:endParaRPr lang="en-US" sz="1350" dirty="0"/>
          </a:p>
        </p:txBody>
      </p:sp>
    </p:spTree>
    <p:extLst>
      <p:ext uri="{BB962C8B-B14F-4D97-AF65-F5344CB8AC3E}">
        <p14:creationId xmlns:p14="http://schemas.microsoft.com/office/powerpoint/2010/main" val="23298494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endParaRPr lang="en-US"/>
          </a:p>
        </p:txBody>
      </p:sp>
      <p:sp>
        <p:nvSpPr>
          <p:cNvPr id="30723" name="Rectangle 3"/>
          <p:cNvSpPr>
            <a:spLocks noGrp="1" noChangeArrowheads="1"/>
          </p:cNvSpPr>
          <p:nvPr>
            <p:ph type="body" idx="1"/>
          </p:nvPr>
        </p:nvSpPr>
        <p:spPr/>
        <p:txBody>
          <a:bodyPr/>
          <a:lstStyle/>
          <a:p>
            <a:pPr eaLnBrk="1" hangingPunct="1"/>
            <a:endParaRPr lang="en-US"/>
          </a:p>
        </p:txBody>
      </p:sp>
      <p:pic>
        <p:nvPicPr>
          <p:cNvPr id="30724" name="Picture 4" descr="mapa_tipol2"/>
          <p:cNvPicPr>
            <a:picLocks noChangeAspect="1" noChangeArrowheads="1"/>
          </p:cNvPicPr>
          <p:nvPr/>
        </p:nvPicPr>
        <p:blipFill>
          <a:blip r:embed="rId2" cstate="print"/>
          <a:srcRect/>
          <a:stretch>
            <a:fillRect/>
          </a:stretch>
        </p:blipFill>
        <p:spPr bwMode="auto">
          <a:xfrm>
            <a:off x="1143000" y="857251"/>
            <a:ext cx="6858000" cy="4437460"/>
          </a:xfrm>
          <a:prstGeom prst="rect">
            <a:avLst/>
          </a:prstGeom>
          <a:noFill/>
          <a:ln w="9525">
            <a:noFill/>
            <a:miter lim="800000"/>
            <a:headEnd/>
            <a:tailEnd/>
          </a:ln>
        </p:spPr>
      </p:pic>
      <p:sp>
        <p:nvSpPr>
          <p:cNvPr id="5" name="Rectangle 2"/>
          <p:cNvSpPr txBox="1">
            <a:spLocks noChangeArrowheads="1"/>
          </p:cNvSpPr>
          <p:nvPr/>
        </p:nvSpPr>
        <p:spPr bwMode="auto">
          <a:xfrm>
            <a:off x="1314450" y="5297904"/>
            <a:ext cx="6457950" cy="531396"/>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algn="ctr" defTabSz="685800" eaLnBrk="0" fontAlgn="base" hangingPunct="0">
              <a:spcBef>
                <a:spcPct val="0"/>
              </a:spcBef>
              <a:spcAft>
                <a:spcPct val="0"/>
              </a:spcAft>
              <a:defRPr/>
            </a:pPr>
            <a:r>
              <a:rPr lang="es-ES" sz="2850" b="1" dirty="0">
                <a:solidFill>
                  <a:prstClr val="black"/>
                </a:solidFill>
                <a:latin typeface="Calibri Light" panose="020F0302020204030204"/>
              </a:rPr>
              <a:t>Importancia de la visión de cadena productiva</a:t>
            </a:r>
            <a:endParaRPr lang="en-US" sz="2850" b="1" dirty="0">
              <a:solidFill>
                <a:prstClr val="black"/>
              </a:solidFill>
              <a:latin typeface="Calibri Light" panose="020F0302020204030204"/>
            </a:endParaRPr>
          </a:p>
        </p:txBody>
      </p:sp>
      <p:sp>
        <p:nvSpPr>
          <p:cNvPr id="6" name="Rectangle 5"/>
          <p:cNvSpPr>
            <a:spLocks noChangeArrowheads="1"/>
          </p:cNvSpPr>
          <p:nvPr/>
        </p:nvSpPr>
        <p:spPr bwMode="auto">
          <a:xfrm>
            <a:off x="1231106" y="891153"/>
            <a:ext cx="6686550" cy="5086350"/>
          </a:xfrm>
          <a:prstGeom prst="rect">
            <a:avLst/>
          </a:prstGeom>
          <a:noFill/>
          <a:ln w="9525">
            <a:solidFill>
              <a:srgbClr val="339966"/>
            </a:solidFill>
            <a:miter lim="800000"/>
            <a:headEnd/>
            <a:tailEnd/>
          </a:ln>
        </p:spPr>
        <p:txBody>
          <a:bodyPr wrap="none" anchor="ctr"/>
          <a:lstStyle/>
          <a:p>
            <a:pPr defTabSz="685800"/>
            <a:endParaRPr lang="en-US" sz="1350">
              <a:solidFill>
                <a:prstClr val="black"/>
              </a:solidFill>
              <a:latin typeface="Calibri" panose="020F0502020204030204"/>
            </a:endParaRPr>
          </a:p>
        </p:txBody>
      </p:sp>
    </p:spTree>
    <p:extLst>
      <p:ext uri="{BB962C8B-B14F-4D97-AF65-F5344CB8AC3E}">
        <p14:creationId xmlns:p14="http://schemas.microsoft.com/office/powerpoint/2010/main" val="143061792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endParaRPr lang="en-US"/>
          </a:p>
        </p:txBody>
      </p:sp>
      <p:sp>
        <p:nvSpPr>
          <p:cNvPr id="31747" name="Rectangle 3"/>
          <p:cNvSpPr>
            <a:spLocks noGrp="1" noChangeArrowheads="1"/>
          </p:cNvSpPr>
          <p:nvPr>
            <p:ph type="body" idx="1"/>
          </p:nvPr>
        </p:nvSpPr>
        <p:spPr/>
        <p:txBody>
          <a:bodyPr/>
          <a:lstStyle/>
          <a:p>
            <a:pPr eaLnBrk="1" hangingPunct="1"/>
            <a:endParaRPr lang="en-US"/>
          </a:p>
        </p:txBody>
      </p:sp>
      <p:pic>
        <p:nvPicPr>
          <p:cNvPr id="31748" name="Picture 5" descr="mapa_solo-mejorada2"/>
          <p:cNvPicPr>
            <a:picLocks noChangeAspect="1" noChangeArrowheads="1"/>
          </p:cNvPicPr>
          <p:nvPr/>
        </p:nvPicPr>
        <p:blipFill>
          <a:blip r:embed="rId2"/>
          <a:srcRect/>
          <a:stretch>
            <a:fillRect/>
          </a:stretch>
        </p:blipFill>
        <p:spPr bwMode="auto">
          <a:xfrm>
            <a:off x="1143000" y="857251"/>
            <a:ext cx="6858000" cy="4437460"/>
          </a:xfrm>
          <a:prstGeom prst="rect">
            <a:avLst/>
          </a:prstGeom>
          <a:noFill/>
          <a:ln w="9525">
            <a:noFill/>
            <a:miter lim="800000"/>
            <a:headEnd/>
            <a:tailEnd/>
          </a:ln>
        </p:spPr>
      </p:pic>
      <p:sp>
        <p:nvSpPr>
          <p:cNvPr id="5" name="Rectangle 4"/>
          <p:cNvSpPr>
            <a:spLocks noChangeArrowheads="1"/>
          </p:cNvSpPr>
          <p:nvPr/>
        </p:nvSpPr>
        <p:spPr bwMode="auto">
          <a:xfrm>
            <a:off x="1231106" y="891153"/>
            <a:ext cx="6686550" cy="5086350"/>
          </a:xfrm>
          <a:prstGeom prst="rect">
            <a:avLst/>
          </a:prstGeom>
          <a:noFill/>
          <a:ln w="9525">
            <a:solidFill>
              <a:srgbClr val="339966"/>
            </a:solidFill>
            <a:miter lim="800000"/>
            <a:headEnd/>
            <a:tailEnd/>
          </a:ln>
        </p:spPr>
        <p:txBody>
          <a:bodyPr wrap="none" anchor="ctr"/>
          <a:lstStyle/>
          <a:p>
            <a:pPr defTabSz="685800"/>
            <a:endParaRPr lang="en-US" sz="1350">
              <a:solidFill>
                <a:prstClr val="black"/>
              </a:solidFill>
              <a:latin typeface="Calibri" panose="020F0502020204030204"/>
            </a:endParaRPr>
          </a:p>
        </p:txBody>
      </p:sp>
      <p:sp>
        <p:nvSpPr>
          <p:cNvPr id="6" name="Rectangle 2"/>
          <p:cNvSpPr txBox="1">
            <a:spLocks noChangeArrowheads="1"/>
          </p:cNvSpPr>
          <p:nvPr/>
        </p:nvSpPr>
        <p:spPr bwMode="auto">
          <a:xfrm>
            <a:off x="1314450" y="5297904"/>
            <a:ext cx="6457950" cy="531396"/>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algn="ctr" defTabSz="685800" eaLnBrk="0" fontAlgn="base" hangingPunct="0">
              <a:spcBef>
                <a:spcPct val="0"/>
              </a:spcBef>
              <a:spcAft>
                <a:spcPct val="0"/>
              </a:spcAft>
              <a:defRPr/>
            </a:pPr>
            <a:r>
              <a:rPr lang="es-ES" sz="2850" b="1" dirty="0">
                <a:solidFill>
                  <a:prstClr val="black"/>
                </a:solidFill>
                <a:latin typeface="Calibri Light" panose="020F0302020204030204"/>
              </a:rPr>
              <a:t>Importancia de la visión de cadena productiva</a:t>
            </a:r>
            <a:endParaRPr lang="en-US" sz="2850" b="1" dirty="0">
              <a:solidFill>
                <a:prstClr val="black"/>
              </a:solidFill>
              <a:latin typeface="Calibri Light" panose="020F0302020204030204"/>
            </a:endParaRPr>
          </a:p>
        </p:txBody>
      </p:sp>
    </p:spTree>
    <p:extLst>
      <p:ext uri="{BB962C8B-B14F-4D97-AF65-F5344CB8AC3E}">
        <p14:creationId xmlns:p14="http://schemas.microsoft.com/office/powerpoint/2010/main" val="224439904"/>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endParaRPr lang="en-US"/>
          </a:p>
        </p:txBody>
      </p:sp>
      <p:sp>
        <p:nvSpPr>
          <p:cNvPr id="32771" name="Rectangle 3"/>
          <p:cNvSpPr>
            <a:spLocks noGrp="1" noChangeArrowheads="1"/>
          </p:cNvSpPr>
          <p:nvPr>
            <p:ph type="body" idx="1"/>
          </p:nvPr>
        </p:nvSpPr>
        <p:spPr/>
        <p:txBody>
          <a:bodyPr/>
          <a:lstStyle/>
          <a:p>
            <a:pPr eaLnBrk="1" hangingPunct="1"/>
            <a:endParaRPr lang="en-US"/>
          </a:p>
        </p:txBody>
      </p:sp>
      <p:pic>
        <p:nvPicPr>
          <p:cNvPr id="32772" name="Picture 4" descr="mapa_solo-mejorada"/>
          <p:cNvPicPr>
            <a:picLocks noChangeAspect="1" noChangeArrowheads="1"/>
          </p:cNvPicPr>
          <p:nvPr/>
        </p:nvPicPr>
        <p:blipFill>
          <a:blip r:embed="rId2"/>
          <a:srcRect/>
          <a:stretch>
            <a:fillRect/>
          </a:stretch>
        </p:blipFill>
        <p:spPr bwMode="auto">
          <a:xfrm>
            <a:off x="1143000" y="857250"/>
            <a:ext cx="6858000" cy="4457700"/>
          </a:xfrm>
          <a:prstGeom prst="rect">
            <a:avLst/>
          </a:prstGeom>
          <a:noFill/>
          <a:ln w="9525">
            <a:noFill/>
            <a:miter lim="800000"/>
            <a:headEnd/>
            <a:tailEnd/>
          </a:ln>
        </p:spPr>
      </p:pic>
      <p:pic>
        <p:nvPicPr>
          <p:cNvPr id="12294" name="Picture 6"/>
          <p:cNvPicPr>
            <a:picLocks noChangeAspect="1" noChangeArrowheads="1"/>
          </p:cNvPicPr>
          <p:nvPr/>
        </p:nvPicPr>
        <p:blipFill>
          <a:blip r:embed="rId3"/>
          <a:srcRect/>
          <a:stretch>
            <a:fillRect/>
          </a:stretch>
        </p:blipFill>
        <p:spPr bwMode="auto">
          <a:xfrm>
            <a:off x="2039541" y="1714500"/>
            <a:ext cx="5332809" cy="1114425"/>
          </a:xfrm>
          <a:prstGeom prst="rect">
            <a:avLst/>
          </a:prstGeom>
          <a:noFill/>
          <a:ln w="9525">
            <a:noFill/>
            <a:miter lim="800000"/>
            <a:headEnd/>
            <a:tailEnd/>
          </a:ln>
        </p:spPr>
      </p:pic>
      <p:sp>
        <p:nvSpPr>
          <p:cNvPr id="6" name="Rectangle 5"/>
          <p:cNvSpPr>
            <a:spLocks noChangeArrowheads="1"/>
          </p:cNvSpPr>
          <p:nvPr/>
        </p:nvSpPr>
        <p:spPr bwMode="auto">
          <a:xfrm>
            <a:off x="1231106" y="891153"/>
            <a:ext cx="6686550" cy="5086350"/>
          </a:xfrm>
          <a:prstGeom prst="rect">
            <a:avLst/>
          </a:prstGeom>
          <a:noFill/>
          <a:ln w="9525">
            <a:solidFill>
              <a:srgbClr val="339966"/>
            </a:solidFill>
            <a:miter lim="800000"/>
            <a:headEnd/>
            <a:tailEnd/>
          </a:ln>
        </p:spPr>
        <p:txBody>
          <a:bodyPr wrap="none" anchor="ctr"/>
          <a:lstStyle/>
          <a:p>
            <a:pPr defTabSz="685800"/>
            <a:endParaRPr lang="en-US" sz="1350">
              <a:solidFill>
                <a:prstClr val="black"/>
              </a:solidFill>
              <a:latin typeface="Calibri" panose="020F0502020204030204"/>
            </a:endParaRPr>
          </a:p>
        </p:txBody>
      </p:sp>
      <p:sp>
        <p:nvSpPr>
          <p:cNvPr id="7" name="Rectangle 2"/>
          <p:cNvSpPr txBox="1">
            <a:spLocks noChangeArrowheads="1"/>
          </p:cNvSpPr>
          <p:nvPr/>
        </p:nvSpPr>
        <p:spPr bwMode="auto">
          <a:xfrm>
            <a:off x="1314450" y="5429250"/>
            <a:ext cx="6457950" cy="400050"/>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algn="ctr" defTabSz="685800" eaLnBrk="0" fontAlgn="base" hangingPunct="0">
              <a:spcBef>
                <a:spcPct val="0"/>
              </a:spcBef>
              <a:spcAft>
                <a:spcPct val="0"/>
              </a:spcAft>
              <a:defRPr/>
            </a:pPr>
            <a:r>
              <a:rPr lang="es-ES" sz="2850" b="1" dirty="0">
                <a:solidFill>
                  <a:prstClr val="black"/>
                </a:solidFill>
                <a:latin typeface="Calibri Light" panose="020F0302020204030204"/>
              </a:rPr>
              <a:t>Importancia de la visión de cadena productiva</a:t>
            </a:r>
            <a:endParaRPr lang="en-US" sz="2850" b="1" dirty="0">
              <a:solidFill>
                <a:prstClr val="black"/>
              </a:solidFill>
              <a:latin typeface="Calibri Light" panose="020F0302020204030204"/>
            </a:endParaRPr>
          </a:p>
        </p:txBody>
      </p:sp>
    </p:spTree>
    <p:extLst>
      <p:ext uri="{BB962C8B-B14F-4D97-AF65-F5344CB8AC3E}">
        <p14:creationId xmlns:p14="http://schemas.microsoft.com/office/powerpoint/2010/main" val="42500935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294"/>
                                        </p:tgtEl>
                                        <p:attrNameLst>
                                          <p:attrName>style.visibility</p:attrName>
                                        </p:attrNameLst>
                                      </p:cBhvr>
                                      <p:to>
                                        <p:strVal val="visible"/>
                                      </p:to>
                                    </p:set>
                                    <p:animEffect transition="in" filter="blinds(horizontal)">
                                      <p:cBhvr>
                                        <p:cTn id="7" dur="5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2900" y="146698"/>
            <a:ext cx="8801100" cy="523220"/>
          </a:xfrm>
          <a:prstGeom prst="rect">
            <a:avLst/>
          </a:prstGeom>
          <a:noFill/>
        </p:spPr>
        <p:txBody>
          <a:bodyPr wrap="square" rtlCol="0">
            <a:spAutoFit/>
          </a:bodyPr>
          <a:lstStyle/>
          <a:p>
            <a:pPr algn="ctr"/>
            <a:r>
              <a:rPr lang="es-PE" sz="2800" b="1" dirty="0">
                <a:latin typeface="Arial" panose="020B0604020202020204" pitchFamily="34" charset="0"/>
                <a:cs typeface="Arial" panose="020B0604020202020204" pitchFamily="34" charset="0"/>
              </a:rPr>
              <a:t>El Progreso Social esta congelado</a:t>
            </a:r>
          </a:p>
        </p:txBody>
      </p:sp>
      <p:sp>
        <p:nvSpPr>
          <p:cNvPr id="11" name="TextBox 10"/>
          <p:cNvSpPr txBox="1"/>
          <p:nvPr/>
        </p:nvSpPr>
        <p:spPr>
          <a:xfrm>
            <a:off x="725799" y="3785504"/>
            <a:ext cx="3168352" cy="276999"/>
          </a:xfrm>
          <a:prstGeom prst="rect">
            <a:avLst/>
          </a:prstGeom>
          <a:solidFill>
            <a:schemeClr val="bg1"/>
          </a:solidFill>
        </p:spPr>
        <p:txBody>
          <a:bodyPr wrap="square" rtlCol="0">
            <a:spAutoFit/>
          </a:bodyPr>
          <a:lstStyle/>
          <a:p>
            <a:pPr algn="ctr"/>
            <a:r>
              <a:rPr lang="es-PE" sz="1200" dirty="0"/>
              <a:t>La reducción de la pobreza se ha estancado</a:t>
            </a:r>
            <a:endParaRPr lang="en-US" sz="1200" dirty="0"/>
          </a:p>
        </p:txBody>
      </p:sp>
      <p:sp>
        <p:nvSpPr>
          <p:cNvPr id="4" name="TextBox 3"/>
          <p:cNvSpPr txBox="1"/>
          <p:nvPr/>
        </p:nvSpPr>
        <p:spPr>
          <a:xfrm>
            <a:off x="611560" y="836712"/>
            <a:ext cx="2930760" cy="276999"/>
          </a:xfrm>
          <a:prstGeom prst="rect">
            <a:avLst/>
          </a:prstGeom>
          <a:solidFill>
            <a:schemeClr val="bg1"/>
          </a:solidFill>
        </p:spPr>
        <p:txBody>
          <a:bodyPr wrap="square" rtlCol="0">
            <a:spAutoFit/>
          </a:bodyPr>
          <a:lstStyle/>
          <a:p>
            <a:pPr algn="ctr"/>
            <a:r>
              <a:rPr lang="es-PE" sz="1200" dirty="0"/>
              <a:t>La clase media paro de crecer en el 2014</a:t>
            </a:r>
            <a:endParaRPr lang="en-US" sz="1200" dirty="0"/>
          </a:p>
        </p:txBody>
      </p:sp>
      <p:sp>
        <p:nvSpPr>
          <p:cNvPr id="10" name="TextBox 9"/>
          <p:cNvSpPr txBox="1"/>
          <p:nvPr/>
        </p:nvSpPr>
        <p:spPr>
          <a:xfrm>
            <a:off x="5484515" y="872050"/>
            <a:ext cx="2736304" cy="276999"/>
          </a:xfrm>
          <a:prstGeom prst="rect">
            <a:avLst/>
          </a:prstGeom>
          <a:solidFill>
            <a:schemeClr val="bg1"/>
          </a:solidFill>
        </p:spPr>
        <p:txBody>
          <a:bodyPr wrap="square" rtlCol="0">
            <a:spAutoFit/>
          </a:bodyPr>
          <a:lstStyle/>
          <a:p>
            <a:pPr algn="ctr"/>
            <a:r>
              <a:rPr lang="es-PE" sz="1200" dirty="0"/>
              <a:t>LAC es la región mas desigual del mundo</a:t>
            </a:r>
          </a:p>
        </p:txBody>
      </p:sp>
      <p:sp>
        <p:nvSpPr>
          <p:cNvPr id="12" name="TextBox 11"/>
          <p:cNvSpPr txBox="1"/>
          <p:nvPr/>
        </p:nvSpPr>
        <p:spPr>
          <a:xfrm>
            <a:off x="5340499" y="3740105"/>
            <a:ext cx="3024336" cy="276999"/>
          </a:xfrm>
          <a:prstGeom prst="rect">
            <a:avLst/>
          </a:prstGeom>
          <a:solidFill>
            <a:schemeClr val="bg1"/>
          </a:solidFill>
        </p:spPr>
        <p:txBody>
          <a:bodyPr wrap="square" rtlCol="0">
            <a:spAutoFit/>
          </a:bodyPr>
          <a:lstStyle/>
          <a:p>
            <a:pPr algn="ctr"/>
            <a:r>
              <a:rPr lang="es-PE" sz="1200" dirty="0"/>
              <a:t>Se proyecta crecerá para Brasil y Ecuador</a:t>
            </a:r>
            <a:endParaRPr lang="en-US" sz="1200" dirty="0"/>
          </a:p>
        </p:txBody>
      </p:sp>
      <p:pic>
        <p:nvPicPr>
          <p:cNvPr id="16" name="Picture 15"/>
          <p:cNvPicPr>
            <a:picLocks noChangeAspect="1"/>
          </p:cNvPicPr>
          <p:nvPr/>
        </p:nvPicPr>
        <p:blipFill>
          <a:blip r:embed="rId3"/>
          <a:stretch>
            <a:fillRect/>
          </a:stretch>
        </p:blipFill>
        <p:spPr>
          <a:xfrm>
            <a:off x="273088" y="4089108"/>
            <a:ext cx="4095076" cy="2591938"/>
          </a:xfrm>
          <a:prstGeom prst="rect">
            <a:avLst/>
          </a:prstGeom>
        </p:spPr>
      </p:pic>
      <p:pic>
        <p:nvPicPr>
          <p:cNvPr id="17" name="Picture 16"/>
          <p:cNvPicPr>
            <a:picLocks noChangeAspect="1"/>
          </p:cNvPicPr>
          <p:nvPr/>
        </p:nvPicPr>
        <p:blipFill>
          <a:blip r:embed="rId4"/>
          <a:stretch>
            <a:fillRect/>
          </a:stretch>
        </p:blipFill>
        <p:spPr>
          <a:xfrm>
            <a:off x="4546600" y="3958432"/>
            <a:ext cx="4345880" cy="2722614"/>
          </a:xfrm>
          <a:prstGeom prst="rect">
            <a:avLst/>
          </a:prstGeom>
        </p:spPr>
      </p:pic>
      <p:pic>
        <p:nvPicPr>
          <p:cNvPr id="18" name="Picture 17"/>
          <p:cNvPicPr>
            <a:picLocks noChangeAspect="1"/>
          </p:cNvPicPr>
          <p:nvPr/>
        </p:nvPicPr>
        <p:blipFill>
          <a:blip r:embed="rId5"/>
          <a:stretch>
            <a:fillRect/>
          </a:stretch>
        </p:blipFill>
        <p:spPr>
          <a:xfrm>
            <a:off x="4743450" y="1170269"/>
            <a:ext cx="4149030" cy="2468723"/>
          </a:xfrm>
          <a:prstGeom prst="rect">
            <a:avLst/>
          </a:prstGeom>
        </p:spPr>
      </p:pic>
      <p:pic>
        <p:nvPicPr>
          <p:cNvPr id="19" name="Picture 18"/>
          <p:cNvPicPr>
            <a:picLocks noChangeAspect="1"/>
          </p:cNvPicPr>
          <p:nvPr/>
        </p:nvPicPr>
        <p:blipFill>
          <a:blip r:embed="rId6"/>
          <a:stretch>
            <a:fillRect/>
          </a:stretch>
        </p:blipFill>
        <p:spPr>
          <a:xfrm>
            <a:off x="-48616" y="1332481"/>
            <a:ext cx="3913829" cy="2464580"/>
          </a:xfrm>
          <a:prstGeom prst="rect">
            <a:avLst/>
          </a:prstGeom>
        </p:spPr>
      </p:pic>
    </p:spTree>
    <p:extLst>
      <p:ext uri="{BB962C8B-B14F-4D97-AF65-F5344CB8AC3E}">
        <p14:creationId xmlns:p14="http://schemas.microsoft.com/office/powerpoint/2010/main" val="157747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88359" y="2642348"/>
            <a:ext cx="7315200" cy="1349988"/>
          </a:xfrm>
        </p:spPr>
        <p:txBody>
          <a:bodyPr>
            <a:noAutofit/>
          </a:bodyPr>
          <a:lstStyle/>
          <a:p>
            <a:r>
              <a:rPr lang="es-ES_tradnl" sz="6600" b="1" dirty="0">
                <a:solidFill>
                  <a:schemeClr val="bg1"/>
                </a:solidFill>
                <a:latin typeface="+mn-lt"/>
              </a:rPr>
              <a:t>4. Mejor información</a:t>
            </a:r>
            <a:endParaRPr lang="en-US" sz="6600" b="1" dirty="0">
              <a:solidFill>
                <a:schemeClr val="bg1"/>
              </a:solidFill>
              <a:latin typeface="+mn-lt"/>
            </a:endParaRPr>
          </a:p>
        </p:txBody>
      </p:sp>
    </p:spTree>
    <p:extLst>
      <p:ext uri="{BB962C8B-B14F-4D97-AF65-F5344CB8AC3E}">
        <p14:creationId xmlns:p14="http://schemas.microsoft.com/office/powerpoint/2010/main" val="8348988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656" y="265439"/>
            <a:ext cx="8535488" cy="621849"/>
          </a:xfrm>
          <a:noFill/>
          <a:ln w="9525">
            <a:noFill/>
            <a:miter lim="800000"/>
            <a:headEnd/>
            <a:tailEnd/>
          </a:ln>
        </p:spPr>
        <p:txBody>
          <a:bodyPr vert="horz" wrap="square" lIns="91440" tIns="18288" rIns="91440" bIns="18288" numCol="1" rtlCol="0" anchor="ctr" anchorCtr="0" compatLnSpc="1">
            <a:prstTxWarp prst="textNoShape">
              <a:avLst/>
            </a:prstTxWarp>
            <a:noAutofit/>
          </a:bodyPr>
          <a:lstStyle/>
          <a:p>
            <a:pPr algn="ctr" defTabSz="914400">
              <a:lnSpc>
                <a:spcPct val="100000"/>
              </a:lnSpc>
            </a:pPr>
            <a:r>
              <a:rPr lang="es-ES_tradnl" sz="2800" b="1" dirty="0">
                <a:solidFill>
                  <a:srgbClr val="000000"/>
                </a:solidFill>
                <a:latin typeface="Arial" pitchFamily="34" charset="0"/>
                <a:cs typeface="Arial" pitchFamily="34" charset="0"/>
              </a:rPr>
              <a:t>Cambio climático y agricultura: ¿Qué podemos cuantificar en agricultura?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30247149"/>
              </p:ext>
            </p:extLst>
          </p:nvPr>
        </p:nvGraphicFramePr>
        <p:xfrm>
          <a:off x="-684584" y="1844824"/>
          <a:ext cx="6580711" cy="3693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42247" y="3224170"/>
            <a:ext cx="1512168" cy="646331"/>
          </a:xfrm>
          <a:prstGeom prst="rect">
            <a:avLst/>
          </a:prstGeom>
          <a:noFill/>
        </p:spPr>
        <p:txBody>
          <a:bodyPr wrap="square" rtlCol="0">
            <a:spAutoFit/>
          </a:bodyPr>
          <a:lstStyle/>
          <a:p>
            <a:pPr algn="ctr"/>
            <a:r>
              <a:rPr lang="es-ES_tradnl" dirty="0">
                <a:solidFill>
                  <a:schemeClr val="bg1"/>
                </a:solidFill>
              </a:rPr>
              <a:t>Cambio Climático</a:t>
            </a:r>
          </a:p>
        </p:txBody>
      </p:sp>
      <p:sp>
        <p:nvSpPr>
          <p:cNvPr id="8" name="Down Arrow Callout 7"/>
          <p:cNvSpPr/>
          <p:nvPr/>
        </p:nvSpPr>
        <p:spPr>
          <a:xfrm>
            <a:off x="5691349" y="1072485"/>
            <a:ext cx="3238643" cy="1393227"/>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t>Modelos climatológicos: </a:t>
            </a:r>
          </a:p>
          <a:p>
            <a:pPr algn="ctr"/>
            <a:r>
              <a:rPr lang="es-ES_tradnl" sz="1350" dirty="0"/>
              <a:t>Modelos de circulación global </a:t>
            </a:r>
            <a:r>
              <a:rPr lang="es-ES_tradnl" sz="1350" dirty="0">
                <a:sym typeface="Wingdings" panose="05000000000000000000" pitchFamily="2" charset="2"/>
              </a:rPr>
              <a:t></a:t>
            </a:r>
            <a:r>
              <a:rPr lang="es-ES_tradnl" sz="1350" dirty="0"/>
              <a:t> cambios en patrones climáticos</a:t>
            </a:r>
          </a:p>
        </p:txBody>
      </p:sp>
      <p:sp>
        <p:nvSpPr>
          <p:cNvPr id="9" name="Down Arrow Callout 8"/>
          <p:cNvSpPr/>
          <p:nvPr/>
        </p:nvSpPr>
        <p:spPr>
          <a:xfrm>
            <a:off x="5691347" y="2617474"/>
            <a:ext cx="3238643" cy="1718776"/>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t>Modelos agronómicos</a:t>
            </a:r>
          </a:p>
          <a:p>
            <a:pPr algn="ctr"/>
            <a:r>
              <a:rPr lang="es-ES_tradnl" sz="1350" i="1" dirty="0"/>
              <a:t>Crop models</a:t>
            </a:r>
            <a:r>
              <a:rPr lang="es-ES_tradnl" sz="1350" dirty="0"/>
              <a:t> </a:t>
            </a:r>
            <a:r>
              <a:rPr lang="es-ES_tradnl" sz="1350" dirty="0">
                <a:sym typeface="Wingdings" panose="05000000000000000000" pitchFamily="2" charset="2"/>
              </a:rPr>
              <a:t> cambios en productividad a condiciones económicas constantes</a:t>
            </a:r>
          </a:p>
          <a:p>
            <a:pPr algn="ctr"/>
            <a:endParaRPr lang="es-ES_tradnl" sz="1350" dirty="0"/>
          </a:p>
        </p:txBody>
      </p:sp>
      <p:sp>
        <p:nvSpPr>
          <p:cNvPr id="11" name="Flowchart: Process 10"/>
          <p:cNvSpPr/>
          <p:nvPr/>
        </p:nvSpPr>
        <p:spPr>
          <a:xfrm>
            <a:off x="5691347" y="4723996"/>
            <a:ext cx="3238643" cy="101705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t>Modelos económicos:</a:t>
            </a:r>
          </a:p>
          <a:p>
            <a:pPr algn="ctr"/>
            <a:r>
              <a:rPr lang="es-ES_tradnl" sz="1350" dirty="0"/>
              <a:t>Impactos de los sistemas económicos, retroalimentación de inversiones, especialización …</a:t>
            </a:r>
          </a:p>
        </p:txBody>
      </p:sp>
    </p:spTree>
    <p:extLst>
      <p:ext uri="{BB962C8B-B14F-4D97-AF65-F5344CB8AC3E}">
        <p14:creationId xmlns:p14="http://schemas.microsoft.com/office/powerpoint/2010/main" val="6185625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88359" y="2642348"/>
            <a:ext cx="7315200" cy="1349988"/>
          </a:xfrm>
        </p:spPr>
        <p:txBody>
          <a:bodyPr>
            <a:noAutofit/>
          </a:bodyPr>
          <a:lstStyle/>
          <a:p>
            <a:r>
              <a:rPr lang="es-ES_tradnl" sz="6600" b="1" dirty="0">
                <a:solidFill>
                  <a:schemeClr val="bg1"/>
                </a:solidFill>
                <a:latin typeface="+mn-lt"/>
              </a:rPr>
              <a:t>5. Coberturas</a:t>
            </a:r>
            <a:endParaRPr lang="en-US" sz="6600" b="1" dirty="0">
              <a:solidFill>
                <a:schemeClr val="bg1"/>
              </a:solidFill>
              <a:latin typeface="+mn-lt"/>
            </a:endParaRPr>
          </a:p>
        </p:txBody>
      </p:sp>
    </p:spTree>
    <p:extLst>
      <p:ext uri="{BB962C8B-B14F-4D97-AF65-F5344CB8AC3E}">
        <p14:creationId xmlns:p14="http://schemas.microsoft.com/office/powerpoint/2010/main" val="3560996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8000" y="1556792"/>
            <a:ext cx="8229600" cy="4248472"/>
          </a:xfrm>
        </p:spPr>
        <p:txBody>
          <a:bodyPr>
            <a:normAutofit fontScale="92500"/>
          </a:bodyPr>
          <a:lstStyle/>
          <a:p>
            <a:pPr>
              <a:buClrTx/>
            </a:pPr>
            <a:r>
              <a:rPr lang="es-ES" b="1" dirty="0">
                <a:solidFill>
                  <a:schemeClr val="tx1"/>
                </a:solidFill>
              </a:rPr>
              <a:t>En el corto y mediano plazo</a:t>
            </a:r>
            <a:r>
              <a:rPr lang="es-ES" dirty="0">
                <a:solidFill>
                  <a:schemeClr val="tx1"/>
                </a:solidFill>
              </a:rPr>
              <a:t>: Coberturas estratégicas basadas en mecanismos de mercado para hacer frente a la volatilidad excesiva</a:t>
            </a:r>
          </a:p>
          <a:p>
            <a:pPr>
              <a:buClrTx/>
            </a:pPr>
            <a:endParaRPr lang="es-ES" dirty="0">
              <a:solidFill>
                <a:schemeClr val="tx1"/>
              </a:solidFill>
            </a:endParaRPr>
          </a:p>
          <a:p>
            <a:pPr>
              <a:buClrTx/>
            </a:pPr>
            <a:endParaRPr lang="es-ES" dirty="0">
              <a:solidFill>
                <a:schemeClr val="tx1"/>
              </a:solidFill>
            </a:endParaRPr>
          </a:p>
          <a:p>
            <a:pPr>
              <a:buClrTx/>
            </a:pPr>
            <a:r>
              <a:rPr lang="es-ES" b="1" dirty="0">
                <a:solidFill>
                  <a:schemeClr val="tx1"/>
                </a:solidFill>
              </a:rPr>
              <a:t>En el mediano y largo plazo</a:t>
            </a:r>
            <a:r>
              <a:rPr lang="es-ES" dirty="0">
                <a:solidFill>
                  <a:schemeClr val="tx1"/>
                </a:solidFill>
              </a:rPr>
              <a:t>: Medidas para incrementar la productividad, sostenibilidad y resiliencia de la agricultura especialmente para los más vulnerables</a:t>
            </a:r>
          </a:p>
          <a:p>
            <a:pPr>
              <a:buClrTx/>
            </a:pPr>
            <a:endParaRPr lang="es-ES" dirty="0">
              <a:solidFill>
                <a:schemeClr val="tx1"/>
              </a:solidFill>
            </a:endParaRPr>
          </a:p>
        </p:txBody>
      </p:sp>
      <p:sp>
        <p:nvSpPr>
          <p:cNvPr id="3" name="Title 2"/>
          <p:cNvSpPr>
            <a:spLocks noGrp="1"/>
          </p:cNvSpPr>
          <p:nvPr>
            <p:ph type="title"/>
          </p:nvPr>
        </p:nvSpPr>
        <p:spPr/>
        <p:txBody>
          <a:bodyPr vert="horz" lIns="0" tIns="0" rIns="0" bIns="0" rtlCol="0" anchor="t" anchorCtr="0">
            <a:normAutofit/>
          </a:bodyPr>
          <a:lstStyle/>
          <a:p>
            <a:pPr algn="ctr" fontAlgn="base">
              <a:spcAft>
                <a:spcPct val="0"/>
              </a:spcAft>
            </a:pPr>
            <a:r>
              <a:rPr lang="es-ES" sz="3600" b="1" dirty="0">
                <a:solidFill>
                  <a:srgbClr val="000000"/>
                </a:solidFill>
                <a:latin typeface="Tahoma" pitchFamily="34" charset="0"/>
                <a:cs typeface="Tahoma" pitchFamily="34" charset="0"/>
              </a:rPr>
              <a:t>¿Qué se puede hacer</a:t>
            </a:r>
            <a:r>
              <a:rPr lang="en-US" sz="3600" b="1" dirty="0">
                <a:solidFill>
                  <a:srgbClr val="000000"/>
                </a:solidFill>
                <a:latin typeface="Tahoma" pitchFamily="34" charset="0"/>
                <a:cs typeface="Tahoma" pitchFamily="34" charset="0"/>
              </a:rPr>
              <a:t>?</a:t>
            </a:r>
          </a:p>
        </p:txBody>
      </p:sp>
    </p:spTree>
    <p:extLst>
      <p:ext uri="{BB962C8B-B14F-4D97-AF65-F5344CB8AC3E}">
        <p14:creationId xmlns:p14="http://schemas.microsoft.com/office/powerpoint/2010/main" val="14243805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8000" y="1556792"/>
            <a:ext cx="8229600" cy="4896544"/>
          </a:xfrm>
        </p:spPr>
        <p:txBody>
          <a:bodyPr>
            <a:normAutofit fontScale="85000" lnSpcReduction="10000"/>
          </a:bodyPr>
          <a:lstStyle/>
          <a:p>
            <a:pPr>
              <a:lnSpc>
                <a:spcPct val="120000"/>
              </a:lnSpc>
              <a:buClrTx/>
            </a:pPr>
            <a:r>
              <a:rPr lang="es-ES" dirty="0">
                <a:solidFill>
                  <a:schemeClr val="tx2">
                    <a:lumMod val="60000"/>
                    <a:lumOff val="40000"/>
                  </a:schemeClr>
                </a:solidFill>
              </a:rPr>
              <a:t>En países con bolsas de productos básicos bien integrados</a:t>
            </a:r>
            <a:r>
              <a:rPr lang="es-ES" dirty="0"/>
              <a:t>: </a:t>
            </a:r>
            <a:r>
              <a:rPr lang="es-ES" dirty="0">
                <a:solidFill>
                  <a:schemeClr val="tx1"/>
                </a:solidFill>
              </a:rPr>
              <a:t>mecanismos de coberturas financieras y coberturas de productos físicos, que integrarán la protección de precio con acuerdos de importación y/o exportación pueden ser más factibles</a:t>
            </a:r>
          </a:p>
          <a:p>
            <a:pPr>
              <a:lnSpc>
                <a:spcPct val="120000"/>
              </a:lnSpc>
              <a:buClrTx/>
            </a:pPr>
            <a:endParaRPr lang="es-ES" dirty="0">
              <a:solidFill>
                <a:schemeClr val="tx2"/>
              </a:solidFill>
            </a:endParaRPr>
          </a:p>
          <a:p>
            <a:pPr>
              <a:lnSpc>
                <a:spcPct val="120000"/>
              </a:lnSpc>
              <a:buClrTx/>
            </a:pPr>
            <a:r>
              <a:rPr lang="es-ES" dirty="0">
                <a:solidFill>
                  <a:schemeClr val="tx2">
                    <a:lumMod val="60000"/>
                    <a:lumOff val="40000"/>
                  </a:schemeClr>
                </a:solidFill>
              </a:rPr>
              <a:t>En países que no tienen esto: </a:t>
            </a:r>
            <a:r>
              <a:rPr lang="es-ES" dirty="0">
                <a:solidFill>
                  <a:schemeClr val="tx1"/>
                </a:solidFill>
              </a:rPr>
              <a:t>es importante primero construir los arreglos institucionales necesarios para promover instrumentos de gestión del riesgo financiero</a:t>
            </a:r>
          </a:p>
          <a:p>
            <a:pPr>
              <a:lnSpc>
                <a:spcPct val="120000"/>
              </a:lnSpc>
              <a:buClrTx/>
            </a:pPr>
            <a:endParaRPr lang="es-ES" dirty="0">
              <a:solidFill>
                <a:schemeClr val="tx1"/>
              </a:solidFill>
            </a:endParaRPr>
          </a:p>
          <a:p>
            <a:pPr>
              <a:lnSpc>
                <a:spcPct val="120000"/>
              </a:lnSpc>
              <a:buClrTx/>
            </a:pPr>
            <a:r>
              <a:rPr lang="es-ES" dirty="0">
                <a:solidFill>
                  <a:schemeClr val="tx1"/>
                </a:solidFill>
              </a:rPr>
              <a:t>Importante considerar el uso de instrumentos de riesgo para clima y catástrofes</a:t>
            </a:r>
          </a:p>
        </p:txBody>
      </p:sp>
      <p:sp>
        <p:nvSpPr>
          <p:cNvPr id="3" name="Title 2"/>
          <p:cNvSpPr>
            <a:spLocks noGrp="1"/>
          </p:cNvSpPr>
          <p:nvPr>
            <p:ph type="title"/>
          </p:nvPr>
        </p:nvSpPr>
        <p:spPr/>
        <p:txBody>
          <a:bodyPr vert="horz" lIns="0" tIns="0" rIns="0" bIns="0" rtlCol="0" anchor="t" anchorCtr="0">
            <a:normAutofit fontScale="90000"/>
          </a:bodyPr>
          <a:lstStyle/>
          <a:p>
            <a:pPr algn="ctr" fontAlgn="base">
              <a:spcAft>
                <a:spcPct val="0"/>
              </a:spcAft>
            </a:pPr>
            <a:r>
              <a:rPr lang="es-ES" sz="3600" b="1" dirty="0">
                <a:solidFill>
                  <a:srgbClr val="000000"/>
                </a:solidFill>
                <a:latin typeface="Tahoma" pitchFamily="34" charset="0"/>
                <a:cs typeface="Tahoma" pitchFamily="34" charset="0"/>
              </a:rPr>
              <a:t>Coberturas estratégicas basadas en el Mercado</a:t>
            </a:r>
            <a:endParaRPr lang="en-US" sz="3600" b="1" dirty="0">
              <a:solidFill>
                <a:srgbClr val="000000"/>
              </a:solidFill>
              <a:latin typeface="Tahoma" pitchFamily="34" charset="0"/>
              <a:cs typeface="Tahoma" pitchFamily="34" charset="0"/>
            </a:endParaRPr>
          </a:p>
        </p:txBody>
      </p:sp>
    </p:spTree>
    <p:extLst>
      <p:ext uri="{BB962C8B-B14F-4D97-AF65-F5344CB8AC3E}">
        <p14:creationId xmlns:p14="http://schemas.microsoft.com/office/powerpoint/2010/main" val="8717598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88359" y="2642348"/>
            <a:ext cx="7315200" cy="1349988"/>
          </a:xfrm>
        </p:spPr>
        <p:txBody>
          <a:bodyPr>
            <a:noAutofit/>
          </a:bodyPr>
          <a:lstStyle/>
          <a:p>
            <a:r>
              <a:rPr lang="es-ES_tradnl" sz="6600" b="1" dirty="0">
                <a:solidFill>
                  <a:schemeClr val="bg1"/>
                </a:solidFill>
                <a:latin typeface="+mn-lt"/>
              </a:rPr>
              <a:t>6. Políticas climáticas inteligentes</a:t>
            </a:r>
            <a:endParaRPr lang="en-US" sz="6600" b="1" dirty="0">
              <a:solidFill>
                <a:schemeClr val="bg1"/>
              </a:solidFill>
              <a:latin typeface="+mn-lt"/>
            </a:endParaRPr>
          </a:p>
        </p:txBody>
      </p:sp>
    </p:spTree>
    <p:extLst>
      <p:ext uri="{BB962C8B-B14F-4D97-AF65-F5344CB8AC3E}">
        <p14:creationId xmlns:p14="http://schemas.microsoft.com/office/powerpoint/2010/main" val="18651769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00398"/>
            <a:ext cx="8229600" cy="868362"/>
          </a:xfrm>
          <a:noFill/>
          <a:ln w="9525">
            <a:noFill/>
            <a:miter lim="800000"/>
            <a:headEnd/>
            <a:tailEnd/>
          </a:ln>
        </p:spPr>
        <p:txBody>
          <a:bodyPr vert="horz" wrap="square" lIns="91440" tIns="18288" rIns="91440" bIns="18288" numCol="1" rtlCol="0" anchor="ctr" anchorCtr="0" compatLnSpc="1">
            <a:prstTxWarp prst="textNoShape">
              <a:avLst/>
            </a:prstTxWarp>
            <a:noAutofit/>
          </a:bodyPr>
          <a:lstStyle/>
          <a:p>
            <a:pPr algn="ctr"/>
            <a:r>
              <a:rPr lang="es-ES_tradnl" sz="2800" b="1" dirty="0">
                <a:solidFill>
                  <a:srgbClr val="000000"/>
                </a:solidFill>
              </a:rPr>
              <a:t>Políticas climáticas inteligentes</a:t>
            </a:r>
            <a:br>
              <a:rPr lang="es-ES_tradnl" sz="2800" b="1" dirty="0">
                <a:solidFill>
                  <a:srgbClr val="000000"/>
                </a:solidFill>
              </a:rPr>
            </a:br>
            <a:r>
              <a:rPr lang="es-ES_tradnl" sz="2800" b="1" dirty="0">
                <a:solidFill>
                  <a:srgbClr val="000000"/>
                </a:solidFill>
              </a:rPr>
              <a:t>Sabemos lo que se debe hacer</a:t>
            </a:r>
          </a:p>
        </p:txBody>
      </p:sp>
      <p:sp>
        <p:nvSpPr>
          <p:cNvPr id="3" name="Content Placeholder 2"/>
          <p:cNvSpPr>
            <a:spLocks noGrp="1"/>
          </p:cNvSpPr>
          <p:nvPr>
            <p:ph idx="1"/>
          </p:nvPr>
        </p:nvSpPr>
        <p:spPr>
          <a:xfrm>
            <a:off x="251519" y="1772816"/>
            <a:ext cx="8511481" cy="4824536"/>
          </a:xfrm>
        </p:spPr>
        <p:txBody>
          <a:bodyPr>
            <a:noAutofit/>
          </a:bodyPr>
          <a:lstStyle/>
          <a:p>
            <a:pPr marL="347187" indent="-347187">
              <a:spcBef>
                <a:spcPts val="810"/>
              </a:spcBef>
              <a:spcAft>
                <a:spcPts val="810"/>
              </a:spcAft>
              <a:buClr>
                <a:schemeClr val="accent5">
                  <a:lumMod val="10000"/>
                </a:schemeClr>
              </a:buClr>
              <a:buFont typeface="+mj-lt"/>
              <a:buAutoNum type="arabicPeriod"/>
            </a:pPr>
            <a:r>
              <a:rPr lang="es-ES_tradnl" sz="2800" dirty="0">
                <a:solidFill>
                  <a:schemeClr val="bg1">
                    <a:lumMod val="10000"/>
                  </a:schemeClr>
                </a:solidFill>
              </a:rPr>
              <a:t>Acelerar las inversiones en I&amp;D agrícola para incrementar la productividad y la resiliencia climática</a:t>
            </a:r>
          </a:p>
          <a:p>
            <a:pPr marL="347187" indent="-347187">
              <a:spcBef>
                <a:spcPts val="810"/>
              </a:spcBef>
              <a:spcAft>
                <a:spcPts val="810"/>
              </a:spcAft>
              <a:buClr>
                <a:schemeClr val="accent5">
                  <a:lumMod val="10000"/>
                </a:schemeClr>
              </a:buClr>
              <a:buFont typeface="+mj-lt"/>
              <a:buAutoNum type="arabicPeriod"/>
            </a:pPr>
            <a:r>
              <a:rPr lang="es-ES_tradnl" sz="2800" dirty="0">
                <a:solidFill>
                  <a:schemeClr val="bg1">
                    <a:lumMod val="10000"/>
                  </a:schemeClr>
                </a:solidFill>
              </a:rPr>
              <a:t>Incrementar la inversión en infraestructura rural, reformas regulatorias en los mercados de semillas y fertilizantes, mejorar la extensión </a:t>
            </a:r>
          </a:p>
          <a:p>
            <a:pPr marL="347187" indent="-347187">
              <a:spcBef>
                <a:spcPts val="810"/>
              </a:spcBef>
              <a:spcAft>
                <a:spcPts val="810"/>
              </a:spcAft>
              <a:buClr>
                <a:schemeClr val="accent5">
                  <a:lumMod val="10000"/>
                </a:schemeClr>
              </a:buClr>
              <a:buFont typeface="+mj-lt"/>
              <a:buAutoNum type="arabicPeriod"/>
            </a:pPr>
            <a:r>
              <a:rPr lang="es-ES_tradnl" sz="2800" dirty="0">
                <a:solidFill>
                  <a:schemeClr val="bg1">
                    <a:lumMod val="10000"/>
                  </a:schemeClr>
                </a:solidFill>
              </a:rPr>
              <a:t>Reformar políticas económicas: apertura comercial, derechos de propiedad del agua y la tierra, reducción de subsidios a la energía, agua y fertilizantes, y valorizar el CO</a:t>
            </a:r>
            <a:r>
              <a:rPr lang="es-ES_tradnl" sz="2800" baseline="-25000" dirty="0">
                <a:solidFill>
                  <a:schemeClr val="bg1">
                    <a:lumMod val="10000"/>
                  </a:schemeClr>
                </a:solidFill>
              </a:rPr>
              <a:t>2</a:t>
            </a:r>
            <a:endParaRPr lang="es-ES_tradnl" sz="2800" dirty="0">
              <a:solidFill>
                <a:schemeClr val="bg1">
                  <a:lumMod val="10000"/>
                </a:schemeClr>
              </a:solidFill>
            </a:endParaRPr>
          </a:p>
          <a:p>
            <a:endParaRPr lang="en-US" dirty="0"/>
          </a:p>
        </p:txBody>
      </p:sp>
    </p:spTree>
    <p:extLst>
      <p:ext uri="{BB962C8B-B14F-4D97-AF65-F5344CB8AC3E}">
        <p14:creationId xmlns:p14="http://schemas.microsoft.com/office/powerpoint/2010/main" val="20089765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922" y="476672"/>
            <a:ext cx="8359079" cy="1017230"/>
          </a:xfrm>
        </p:spPr>
        <p:txBody>
          <a:bodyPr>
            <a:noAutofit/>
          </a:bodyPr>
          <a:lstStyle/>
          <a:p>
            <a:pPr algn="ctr"/>
            <a:r>
              <a:rPr lang="es-ES_tradnl" sz="3200" b="1" dirty="0">
                <a:solidFill>
                  <a:prstClr val="black">
                    <a:lumMod val="75000"/>
                    <a:lumOff val="25000"/>
                  </a:prstClr>
                </a:solidFill>
                <a:latin typeface="Roboto Bold" panose="020B0604020202020204" charset="0"/>
                <a:ea typeface="Roboto Bold" panose="020B0604020202020204" charset="0"/>
              </a:rPr>
              <a:t>Políticas climáticas inteligentes:</a:t>
            </a:r>
            <a:br>
              <a:rPr lang="es-ES_tradnl" sz="3200" b="1" dirty="0">
                <a:solidFill>
                  <a:prstClr val="black">
                    <a:lumMod val="75000"/>
                    <a:lumOff val="25000"/>
                  </a:prstClr>
                </a:solidFill>
                <a:latin typeface="Roboto Light" panose="020B0604020202020204" charset="0"/>
                <a:ea typeface="Roboto Light" panose="020B0604020202020204" charset="0"/>
              </a:rPr>
            </a:br>
            <a:r>
              <a:rPr lang="es-ES_tradnl" sz="3200" b="1" dirty="0">
                <a:solidFill>
                  <a:prstClr val="black">
                    <a:lumMod val="75000"/>
                    <a:lumOff val="25000"/>
                  </a:prstClr>
                </a:solidFill>
                <a:latin typeface="Roboto Light" panose="020B0604020202020204" charset="0"/>
                <a:ea typeface="Roboto Light" panose="020B0604020202020204" charset="0"/>
              </a:rPr>
              <a:t>Los detalles requieren más evidencia</a:t>
            </a:r>
          </a:p>
        </p:txBody>
      </p:sp>
      <p:sp>
        <p:nvSpPr>
          <p:cNvPr id="3" name="Content Placeholder 2"/>
          <p:cNvSpPr>
            <a:spLocks noGrp="1"/>
          </p:cNvSpPr>
          <p:nvPr>
            <p:ph idx="1"/>
          </p:nvPr>
        </p:nvSpPr>
        <p:spPr>
          <a:xfrm>
            <a:off x="403922" y="1958647"/>
            <a:ext cx="8359079" cy="3839162"/>
          </a:xfrm>
        </p:spPr>
        <p:txBody>
          <a:bodyPr>
            <a:noAutofit/>
          </a:bodyPr>
          <a:lstStyle/>
          <a:p>
            <a:pPr marL="347187" indent="-347187">
              <a:spcBef>
                <a:spcPts val="810"/>
              </a:spcBef>
              <a:spcAft>
                <a:spcPts val="810"/>
              </a:spcAft>
              <a:buClr>
                <a:schemeClr val="accent5">
                  <a:lumMod val="10000"/>
                </a:schemeClr>
              </a:buClr>
              <a:buFont typeface="+mj-lt"/>
              <a:buAutoNum type="arabicPeriod"/>
            </a:pPr>
            <a:r>
              <a:rPr lang="es-ES_tradnl" sz="2800" dirty="0"/>
              <a:t>Se requiere cerrar los gaps de información con respecto al nivel de que tan inteligentes son las políticas, inversiones y tecnologías.  </a:t>
            </a:r>
          </a:p>
          <a:p>
            <a:pPr marL="347187" indent="-347187">
              <a:spcBef>
                <a:spcPts val="810"/>
              </a:spcBef>
              <a:spcAft>
                <a:spcPts val="810"/>
              </a:spcAft>
              <a:buClr>
                <a:schemeClr val="accent5">
                  <a:lumMod val="10000"/>
                </a:schemeClr>
              </a:buClr>
              <a:buFont typeface="+mj-lt"/>
              <a:buAutoNum type="arabicPeriod"/>
            </a:pPr>
            <a:r>
              <a:rPr lang="es-ES_tradnl" sz="2800" dirty="0"/>
              <a:t>Mejores herramientas para poder identificar los efectos dado que los mercados no podrán reaccionar rápidamente dado que los efectos no son observables </a:t>
            </a:r>
          </a:p>
          <a:p>
            <a:pPr marL="347187" indent="-347187">
              <a:spcBef>
                <a:spcPts val="810"/>
              </a:spcBef>
              <a:spcAft>
                <a:spcPts val="810"/>
              </a:spcAft>
              <a:buClr>
                <a:schemeClr val="accent5">
                  <a:lumMod val="10000"/>
                </a:schemeClr>
              </a:buClr>
              <a:buFont typeface="+mj-lt"/>
              <a:buAutoNum type="arabicPeriod"/>
            </a:pPr>
            <a:r>
              <a:rPr lang="es-ES_tradnl" sz="2800" dirty="0"/>
              <a:t>Las políticas inteligentes son específicas a la ubicación por lo que se necesita evidencia espacialmente desagregada</a:t>
            </a:r>
          </a:p>
          <a:p>
            <a:pPr marL="0" indent="0">
              <a:spcBef>
                <a:spcPts val="810"/>
              </a:spcBef>
              <a:spcAft>
                <a:spcPts val="810"/>
              </a:spcAft>
              <a:buClr>
                <a:schemeClr val="accent5">
                  <a:lumMod val="10000"/>
                </a:schemeClr>
              </a:buClr>
              <a:buNone/>
            </a:pPr>
            <a:endParaRPr lang="es-ES_tradnl" sz="2800" dirty="0"/>
          </a:p>
        </p:txBody>
      </p:sp>
    </p:spTree>
    <p:extLst>
      <p:ext uri="{BB962C8B-B14F-4D97-AF65-F5344CB8AC3E}">
        <p14:creationId xmlns:p14="http://schemas.microsoft.com/office/powerpoint/2010/main" val="20229588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7584" y="4149080"/>
            <a:ext cx="7315200" cy="1349988"/>
          </a:xfrm>
        </p:spPr>
        <p:txBody>
          <a:bodyPr>
            <a:noAutofit/>
          </a:bodyPr>
          <a:lstStyle/>
          <a:p>
            <a:r>
              <a:rPr lang="es-ES_tradnl" sz="6600" b="1" dirty="0">
                <a:solidFill>
                  <a:schemeClr val="bg1"/>
                </a:solidFill>
                <a:latin typeface="+mn-lt"/>
              </a:rPr>
              <a:t>7. Mayor resiliencia al cambio climático con mejores instrumentos para reducir el riesgo</a:t>
            </a:r>
            <a:endParaRPr lang="en-US" sz="6600" b="1" dirty="0">
              <a:solidFill>
                <a:schemeClr val="bg1"/>
              </a:solidFill>
              <a:latin typeface="+mn-lt"/>
            </a:endParaRPr>
          </a:p>
        </p:txBody>
      </p:sp>
    </p:spTree>
    <p:extLst>
      <p:ext uri="{BB962C8B-B14F-4D97-AF65-F5344CB8AC3E}">
        <p14:creationId xmlns:p14="http://schemas.microsoft.com/office/powerpoint/2010/main" val="4880839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2300" t="14401" r="13752" b="20662"/>
          <a:stretch/>
        </p:blipFill>
        <p:spPr>
          <a:xfrm>
            <a:off x="109381" y="1275675"/>
            <a:ext cx="8666153" cy="4234598"/>
          </a:xfrm>
          <a:prstGeom prst="rect">
            <a:avLst/>
          </a:prstGeom>
        </p:spPr>
      </p:pic>
      <p:sp>
        <p:nvSpPr>
          <p:cNvPr id="4" name="Rectangle 3"/>
          <p:cNvSpPr/>
          <p:nvPr/>
        </p:nvSpPr>
        <p:spPr>
          <a:xfrm>
            <a:off x="109380" y="5625693"/>
            <a:ext cx="2479205" cy="300082"/>
          </a:xfrm>
          <a:prstGeom prst="rect">
            <a:avLst/>
          </a:prstGeom>
        </p:spPr>
        <p:txBody>
          <a:bodyPr wrap="none">
            <a:spAutoFit/>
          </a:bodyPr>
          <a:lstStyle/>
          <a:p>
            <a:r>
              <a:rPr lang="es-ES" sz="1350" dirty="0">
                <a:solidFill>
                  <a:prstClr val="black"/>
                </a:solidFill>
              </a:rPr>
              <a:t>worldmapofmicroinsurance.org/</a:t>
            </a:r>
          </a:p>
        </p:txBody>
      </p:sp>
      <p:sp>
        <p:nvSpPr>
          <p:cNvPr id="2" name="TextBox 1"/>
          <p:cNvSpPr txBox="1"/>
          <p:nvPr/>
        </p:nvSpPr>
        <p:spPr>
          <a:xfrm>
            <a:off x="109380" y="188640"/>
            <a:ext cx="8666154" cy="646331"/>
          </a:xfrm>
          <a:prstGeom prst="rect">
            <a:avLst/>
          </a:prstGeom>
          <a:noFill/>
        </p:spPr>
        <p:txBody>
          <a:bodyPr wrap="square" rtlCol="0">
            <a:spAutoFit/>
          </a:bodyPr>
          <a:lstStyle/>
          <a:p>
            <a:pPr algn="r"/>
            <a:r>
              <a:rPr lang="es-ES_tradnl" sz="3600" b="1" dirty="0"/>
              <a:t>Penetración de seguros en Latino América</a:t>
            </a:r>
          </a:p>
        </p:txBody>
      </p:sp>
    </p:spTree>
    <p:extLst>
      <p:ext uri="{BB962C8B-B14F-4D97-AF65-F5344CB8AC3E}">
        <p14:creationId xmlns:p14="http://schemas.microsoft.com/office/powerpoint/2010/main" val="2860149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7504" y="1268760"/>
            <a:ext cx="8892480" cy="4728196"/>
          </a:xfrm>
          <a:prstGeom prst="rect">
            <a:avLst/>
          </a:prstGeom>
        </p:spPr>
      </p:pic>
      <p:sp>
        <p:nvSpPr>
          <p:cNvPr id="8" name="TextBox 7"/>
          <p:cNvSpPr txBox="1"/>
          <p:nvPr/>
        </p:nvSpPr>
        <p:spPr>
          <a:xfrm>
            <a:off x="342900" y="260648"/>
            <a:ext cx="8801100" cy="523220"/>
          </a:xfrm>
          <a:prstGeom prst="rect">
            <a:avLst/>
          </a:prstGeom>
          <a:noFill/>
        </p:spPr>
        <p:txBody>
          <a:bodyPr wrap="square" rtlCol="0">
            <a:spAutoFit/>
          </a:bodyPr>
          <a:lstStyle/>
          <a:p>
            <a:pPr algn="ctr"/>
            <a:r>
              <a:rPr lang="es-PE" sz="2800" b="1" dirty="0">
                <a:latin typeface="Arial" panose="020B0604020202020204" pitchFamily="34" charset="0"/>
                <a:cs typeface="Arial" panose="020B0604020202020204" pitchFamily="34" charset="0"/>
              </a:rPr>
              <a:t>Bajos Riesgos Macroeconómicos</a:t>
            </a:r>
          </a:p>
        </p:txBody>
      </p:sp>
      <p:sp>
        <p:nvSpPr>
          <p:cNvPr id="6" name="TextBox 5"/>
          <p:cNvSpPr txBox="1"/>
          <p:nvPr/>
        </p:nvSpPr>
        <p:spPr>
          <a:xfrm>
            <a:off x="319708" y="1010610"/>
            <a:ext cx="4104456" cy="461665"/>
          </a:xfrm>
          <a:prstGeom prst="rect">
            <a:avLst/>
          </a:prstGeom>
          <a:solidFill>
            <a:schemeClr val="bg1"/>
          </a:solidFill>
        </p:spPr>
        <p:txBody>
          <a:bodyPr wrap="square" rtlCol="0">
            <a:spAutoFit/>
          </a:bodyPr>
          <a:lstStyle/>
          <a:p>
            <a:pPr algn="ctr"/>
            <a:r>
              <a:rPr lang="es-PE" sz="1200" dirty="0"/>
              <a:t>Inflación: Mayormente bajo control en la mayoría de los países de LAC</a:t>
            </a:r>
            <a:endParaRPr lang="en-US" sz="1200" dirty="0"/>
          </a:p>
        </p:txBody>
      </p:sp>
      <p:sp>
        <p:nvSpPr>
          <p:cNvPr id="7" name="TextBox 6"/>
          <p:cNvSpPr txBox="1"/>
          <p:nvPr/>
        </p:nvSpPr>
        <p:spPr>
          <a:xfrm>
            <a:off x="4906279" y="1014701"/>
            <a:ext cx="4104456" cy="461665"/>
          </a:xfrm>
          <a:prstGeom prst="rect">
            <a:avLst/>
          </a:prstGeom>
          <a:solidFill>
            <a:schemeClr val="bg1"/>
          </a:solidFill>
        </p:spPr>
        <p:txBody>
          <a:bodyPr wrap="square" rtlCol="0">
            <a:spAutoFit/>
          </a:bodyPr>
          <a:lstStyle/>
          <a:p>
            <a:pPr algn="ctr"/>
            <a:r>
              <a:rPr lang="es-PE" sz="1200" dirty="0"/>
              <a:t>Movimientos de las monedas reflejan incertidumbre de políticas</a:t>
            </a:r>
            <a:endParaRPr lang="en-US" sz="1200" dirty="0"/>
          </a:p>
        </p:txBody>
      </p:sp>
      <p:sp>
        <p:nvSpPr>
          <p:cNvPr id="9" name="TextBox 8"/>
          <p:cNvSpPr txBox="1"/>
          <p:nvPr/>
        </p:nvSpPr>
        <p:spPr>
          <a:xfrm>
            <a:off x="342900" y="3503783"/>
            <a:ext cx="4104456" cy="461665"/>
          </a:xfrm>
          <a:prstGeom prst="rect">
            <a:avLst/>
          </a:prstGeom>
          <a:solidFill>
            <a:schemeClr val="bg1"/>
          </a:solidFill>
        </p:spPr>
        <p:txBody>
          <a:bodyPr wrap="square" rtlCol="0">
            <a:spAutoFit/>
          </a:bodyPr>
          <a:lstStyle/>
          <a:p>
            <a:pPr algn="ctr"/>
            <a:r>
              <a:rPr lang="es-PE" sz="1200" dirty="0"/>
              <a:t>Los spreads soberanos: Bajando en algunos, pero aun volátiles en la mayoría</a:t>
            </a:r>
            <a:endParaRPr lang="en-US" sz="1200" dirty="0"/>
          </a:p>
        </p:txBody>
      </p:sp>
      <p:sp>
        <p:nvSpPr>
          <p:cNvPr id="10" name="TextBox 9"/>
          <p:cNvSpPr txBox="1"/>
          <p:nvPr/>
        </p:nvSpPr>
        <p:spPr>
          <a:xfrm>
            <a:off x="5220072" y="3965448"/>
            <a:ext cx="3707904" cy="1569660"/>
          </a:xfrm>
          <a:prstGeom prst="rect">
            <a:avLst/>
          </a:prstGeom>
          <a:solidFill>
            <a:schemeClr val="bg1"/>
          </a:solidFill>
        </p:spPr>
        <p:txBody>
          <a:bodyPr wrap="square" rtlCol="0">
            <a:spAutoFit/>
          </a:bodyPr>
          <a:lstStyle/>
          <a:p>
            <a:r>
              <a:rPr lang="es-PE" sz="1200" b="1" dirty="0"/>
              <a:t>Los Riesgos con tendencia a la baja</a:t>
            </a:r>
          </a:p>
          <a:p>
            <a:endParaRPr lang="es-PE" sz="1200" b="1" dirty="0"/>
          </a:p>
          <a:p>
            <a:pPr marL="171450" indent="-171450">
              <a:buFont typeface="Arial" panose="020B0604020202020204" pitchFamily="34" charset="0"/>
              <a:buChar char="•"/>
            </a:pPr>
            <a:r>
              <a:rPr lang="es-PE" sz="1200" dirty="0"/>
              <a:t>Reducción del comercio global (16% de reducción entre julio del 14 y junio 16</a:t>
            </a:r>
            <a:r>
              <a:rPr lang="en-US" sz="1200" dirty="0"/>
              <a:t>)</a:t>
            </a:r>
            <a:endParaRPr lang="es-PE" sz="1200" dirty="0"/>
          </a:p>
          <a:p>
            <a:pPr marL="171450" indent="-171450">
              <a:buFont typeface="Arial" panose="020B0604020202020204" pitchFamily="34" charset="0"/>
              <a:buChar char="•"/>
            </a:pPr>
            <a:r>
              <a:rPr lang="es-PE" sz="1200" dirty="0"/>
              <a:t>Posibles restricciones en el comercio y migración</a:t>
            </a:r>
          </a:p>
          <a:p>
            <a:pPr marL="171450" indent="-171450">
              <a:buFont typeface="Arial" panose="020B0604020202020204" pitchFamily="34" charset="0"/>
              <a:buChar char="•"/>
            </a:pPr>
            <a:r>
              <a:rPr lang="es-PE" sz="1200" dirty="0"/>
              <a:t>Ajuste de políticas monetarias</a:t>
            </a:r>
          </a:p>
          <a:p>
            <a:pPr marL="171450" indent="-171450">
              <a:buFont typeface="Arial" panose="020B0604020202020204" pitchFamily="34" charset="0"/>
              <a:buChar char="•"/>
            </a:pPr>
            <a:r>
              <a:rPr lang="es-PE" sz="1200" dirty="0"/>
              <a:t>Vulnerabilidad a fluctuaciones de flujos de remesas a países LAC </a:t>
            </a:r>
            <a:endParaRPr lang="en-US" sz="1200" dirty="0"/>
          </a:p>
        </p:txBody>
      </p:sp>
    </p:spTree>
    <p:extLst>
      <p:ext uri="{BB962C8B-B14F-4D97-AF65-F5344CB8AC3E}">
        <p14:creationId xmlns:p14="http://schemas.microsoft.com/office/powerpoint/2010/main" val="268692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4"/>
          <p:cNvGraphicFramePr>
            <a:graphicFrameLocks noChangeAspect="1"/>
          </p:cNvGraphicFramePr>
          <p:nvPr>
            <p:extLst/>
          </p:nvPr>
        </p:nvGraphicFramePr>
        <p:xfrm>
          <a:off x="4419600" y="908707"/>
          <a:ext cx="4572000" cy="3042547"/>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LAC_DISPONIBILIDAD PRODSEGUROS2.gif"/>
          <p:cNvPicPr>
            <a:picLocks noChangeAspect="1"/>
          </p:cNvPicPr>
          <p:nvPr/>
        </p:nvPicPr>
        <p:blipFill>
          <a:blip r:embed="rId3" cstate="print"/>
          <a:stretch>
            <a:fillRect/>
          </a:stretch>
        </p:blipFill>
        <p:spPr>
          <a:xfrm>
            <a:off x="49914" y="1353204"/>
            <a:ext cx="4259580" cy="5188268"/>
          </a:xfrm>
          <a:prstGeom prst="rect">
            <a:avLst/>
          </a:prstGeom>
        </p:spPr>
      </p:pic>
      <p:sp>
        <p:nvSpPr>
          <p:cNvPr id="9" name="TextBox 8"/>
          <p:cNvSpPr txBox="1"/>
          <p:nvPr/>
        </p:nvSpPr>
        <p:spPr>
          <a:xfrm>
            <a:off x="4495800" y="4152543"/>
            <a:ext cx="4416552" cy="2400657"/>
          </a:xfrm>
          <a:prstGeom prst="rect">
            <a:avLst/>
          </a:prstGeom>
          <a:noFill/>
        </p:spPr>
        <p:txBody>
          <a:bodyPr wrap="square" rtlCol="0">
            <a:spAutoFit/>
          </a:bodyPr>
          <a:lstStyle/>
          <a:p>
            <a:pPr marL="171450" indent="-171450">
              <a:buFont typeface="Wingdings" pitchFamily="2" charset="2"/>
              <a:buChar char="ü"/>
              <a:defRPr/>
            </a:pPr>
            <a:r>
              <a:rPr lang="es-AR" sz="1600" dirty="0">
                <a:solidFill>
                  <a:prstClr val="black"/>
                </a:solidFill>
              </a:rPr>
              <a:t>Disponibilidad de SA en 18 /25 países con base agrícola en la región. </a:t>
            </a:r>
          </a:p>
          <a:p>
            <a:pPr marL="171450" indent="-171450">
              <a:buFont typeface="Wingdings" pitchFamily="2" charset="2"/>
              <a:buChar char="ü"/>
              <a:defRPr/>
            </a:pPr>
            <a:endParaRPr lang="es-AR" sz="400" dirty="0">
              <a:solidFill>
                <a:prstClr val="black"/>
              </a:solidFill>
            </a:endParaRPr>
          </a:p>
          <a:p>
            <a:pPr marL="171450" indent="-171450">
              <a:buFont typeface="Wingdings" pitchFamily="2" charset="2"/>
              <a:buChar char="ü"/>
              <a:defRPr/>
            </a:pPr>
            <a:r>
              <a:rPr lang="es-AR" sz="1600" dirty="0">
                <a:solidFill>
                  <a:prstClr val="black"/>
                </a:solidFill>
              </a:rPr>
              <a:t>77 compañías aseguradoras ofreciendo seguros agropecuarios</a:t>
            </a:r>
          </a:p>
          <a:p>
            <a:pPr marL="171450" indent="-171450">
              <a:buFont typeface="Wingdings" pitchFamily="2" charset="2"/>
              <a:buChar char="ü"/>
              <a:defRPr/>
            </a:pPr>
            <a:endParaRPr lang="es-AR" sz="400" dirty="0">
              <a:solidFill>
                <a:prstClr val="black"/>
              </a:solidFill>
            </a:endParaRPr>
          </a:p>
          <a:p>
            <a:pPr marL="171450" indent="-171450">
              <a:buFont typeface="Wingdings" pitchFamily="2" charset="2"/>
              <a:buChar char="ü"/>
              <a:defRPr/>
            </a:pPr>
            <a:r>
              <a:rPr lang="es-AR" sz="1600" dirty="0">
                <a:solidFill>
                  <a:prstClr val="black"/>
                </a:solidFill>
              </a:rPr>
              <a:t>Principales productos ofrecidos :MPCI  y riesgos nombrados.</a:t>
            </a:r>
          </a:p>
          <a:p>
            <a:pPr marL="171450" indent="-171450">
              <a:defRPr/>
            </a:pPr>
            <a:endParaRPr lang="es-AR" sz="400" dirty="0">
              <a:solidFill>
                <a:prstClr val="black"/>
              </a:solidFill>
            </a:endParaRPr>
          </a:p>
          <a:p>
            <a:pPr marL="171450" indent="-171450">
              <a:buFont typeface="Wingdings" pitchFamily="2" charset="2"/>
              <a:buChar char="ü"/>
              <a:defRPr/>
            </a:pPr>
            <a:r>
              <a:rPr lang="es-AR" sz="1600" dirty="0">
                <a:solidFill>
                  <a:prstClr val="black"/>
                </a:solidFill>
              </a:rPr>
              <a:t>Productos para coberturas de catástrofes para el estado en consolidación</a:t>
            </a:r>
          </a:p>
          <a:p>
            <a:pPr marL="171450" indent="-171450">
              <a:buFont typeface="Wingdings" pitchFamily="2" charset="2"/>
              <a:buChar char="ü"/>
              <a:defRPr/>
            </a:pPr>
            <a:endParaRPr lang="es-AR" sz="400" dirty="0">
              <a:solidFill>
                <a:prstClr val="black"/>
              </a:solidFill>
            </a:endParaRPr>
          </a:p>
          <a:p>
            <a:pPr marL="171450" indent="-171450">
              <a:buFont typeface="Wingdings" pitchFamily="2" charset="2"/>
              <a:buChar char="ü"/>
              <a:defRPr/>
            </a:pPr>
            <a:endParaRPr lang="es-AR" sz="600" dirty="0">
              <a:solidFill>
                <a:prstClr val="black"/>
              </a:solidFill>
            </a:endParaRPr>
          </a:p>
        </p:txBody>
      </p:sp>
      <p:sp>
        <p:nvSpPr>
          <p:cNvPr id="11" name="TextBox 10"/>
          <p:cNvSpPr txBox="1"/>
          <p:nvPr/>
        </p:nvSpPr>
        <p:spPr>
          <a:xfrm>
            <a:off x="3276600" y="6535579"/>
            <a:ext cx="4876800" cy="246221"/>
          </a:xfrm>
          <a:prstGeom prst="rect">
            <a:avLst/>
          </a:prstGeom>
          <a:noFill/>
        </p:spPr>
        <p:txBody>
          <a:bodyPr wrap="square" rtlCol="0">
            <a:spAutoFit/>
          </a:bodyPr>
          <a:lstStyle/>
          <a:p>
            <a:r>
              <a:rPr lang="es-AR" sz="1000" dirty="0">
                <a:solidFill>
                  <a:prstClr val="black"/>
                </a:solidFill>
              </a:rPr>
              <a:t>Fuente:  Actualizado de (Iturrioz R &amp; Arias D. 2011 ) e información de mercado</a:t>
            </a:r>
          </a:p>
        </p:txBody>
      </p:sp>
      <p:sp>
        <p:nvSpPr>
          <p:cNvPr id="12" name="Title 1"/>
          <p:cNvSpPr>
            <a:spLocks noGrp="1"/>
          </p:cNvSpPr>
          <p:nvPr>
            <p:ph type="title"/>
          </p:nvPr>
        </p:nvSpPr>
        <p:spPr>
          <a:xfrm>
            <a:off x="304800" y="120898"/>
            <a:ext cx="8534400" cy="646331"/>
          </a:xfrm>
          <a:prstGeom prst="rect">
            <a:avLst/>
          </a:prstGeom>
          <a:noFill/>
        </p:spPr>
        <p:txBody>
          <a:bodyPr wrap="square" rtlCol="0">
            <a:spAutoFit/>
          </a:bodyPr>
          <a:lstStyle/>
          <a:p>
            <a:pPr algn="ctr"/>
            <a:r>
              <a:rPr lang="es-ES" sz="3600" b="1" dirty="0">
                <a:solidFill>
                  <a:schemeClr val="tx1"/>
                </a:solidFill>
                <a:latin typeface="+mn-lt"/>
                <a:ea typeface="+mn-ea"/>
                <a:cs typeface="+mn-cs"/>
              </a:rPr>
              <a:t>Porcentaje de seguros</a:t>
            </a:r>
          </a:p>
        </p:txBody>
      </p:sp>
    </p:spTree>
    <p:extLst>
      <p:ext uri="{BB962C8B-B14F-4D97-AF65-F5344CB8AC3E}">
        <p14:creationId xmlns:p14="http://schemas.microsoft.com/office/powerpoint/2010/main" val="41570521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6553200" y="6356350"/>
            <a:ext cx="2133600" cy="365125"/>
          </a:xfrm>
          <a:prstGeom prst="rect">
            <a:avLst/>
          </a:prstGeom>
        </p:spPr>
        <p:txBody>
          <a:bodyPr/>
          <a:lstStyle/>
          <a:p>
            <a:fld id="{36F4BD74-0DD2-4FBB-B79D-F4FBDC2C921E}" type="slidenum">
              <a:rPr lang="en-US" smtClean="0">
                <a:solidFill>
                  <a:prstClr val="black">
                    <a:tint val="75000"/>
                  </a:prstClr>
                </a:solidFill>
              </a:rPr>
              <a:pPr/>
              <a:t>61</a:t>
            </a:fld>
            <a:endParaRPr lang="en-US" dirty="0">
              <a:solidFill>
                <a:prstClr val="black">
                  <a:tint val="75000"/>
                </a:prstClr>
              </a:solidFill>
            </a:endParaRPr>
          </a:p>
        </p:txBody>
      </p:sp>
      <p:pic>
        <p:nvPicPr>
          <p:cNvPr id="3" name="Content Placeholder 6" descr="LAC_PRIMAS SEGUROS.gif"/>
          <p:cNvPicPr>
            <a:picLocks noChangeAspect="1"/>
          </p:cNvPicPr>
          <p:nvPr/>
        </p:nvPicPr>
        <p:blipFill>
          <a:blip r:embed="rId2" cstate="print"/>
          <a:stretch>
            <a:fillRect/>
          </a:stretch>
        </p:blipFill>
        <p:spPr>
          <a:xfrm>
            <a:off x="301752" y="1655762"/>
            <a:ext cx="4083369" cy="4973638"/>
          </a:xfrm>
          <a:prstGeom prst="rect">
            <a:avLst/>
          </a:prstGeom>
          <a:solidFill>
            <a:srgbClr val="FF0000"/>
          </a:solidFill>
        </p:spPr>
      </p:pic>
      <p:sp>
        <p:nvSpPr>
          <p:cNvPr id="4" name="Title 1"/>
          <p:cNvSpPr txBox="1">
            <a:spLocks/>
          </p:cNvSpPr>
          <p:nvPr/>
        </p:nvSpPr>
        <p:spPr>
          <a:xfrm>
            <a:off x="152400" y="256401"/>
            <a:ext cx="8763000" cy="553998"/>
          </a:xfrm>
          <a:prstGeom prst="rect">
            <a:avLst/>
          </a:prstGeom>
          <a:noFill/>
        </p:spPr>
        <p:txBody>
          <a:bodyPr vert="horz" wrap="square" lIns="91440" tIns="45720" rIns="91440" bIns="45720" rtlCol="0" anchor="ctr">
            <a:spAutoFit/>
          </a:bodyPr>
          <a:lstStyle>
            <a:lvl1pPr algn="ctr">
              <a:spcBef>
                <a:spcPct val="0"/>
              </a:spcBef>
              <a:buNone/>
              <a:defRPr sz="3600" b="1"/>
            </a:lvl1pPr>
          </a:lstStyle>
          <a:p>
            <a:r>
              <a:rPr lang="es-AR" sz="3000" dirty="0"/>
              <a:t>Soporte del Sector Público al Seguro Agropecuario</a:t>
            </a:r>
          </a:p>
        </p:txBody>
      </p:sp>
      <p:sp>
        <p:nvSpPr>
          <p:cNvPr id="5" name="TextBox 4"/>
          <p:cNvSpPr txBox="1"/>
          <p:nvPr/>
        </p:nvSpPr>
        <p:spPr>
          <a:xfrm>
            <a:off x="4727448" y="3657600"/>
            <a:ext cx="4343400" cy="2785378"/>
          </a:xfrm>
          <a:prstGeom prst="rect">
            <a:avLst/>
          </a:prstGeom>
          <a:noFill/>
        </p:spPr>
        <p:txBody>
          <a:bodyPr wrap="square" rtlCol="0">
            <a:spAutoFit/>
          </a:bodyPr>
          <a:lstStyle/>
          <a:p>
            <a:pPr marL="114300" indent="-114300">
              <a:spcAft>
                <a:spcPts val="600"/>
              </a:spcAft>
              <a:buFont typeface="Wingdings" pitchFamily="2" charset="2"/>
              <a:buChar char="ü"/>
              <a:defRPr/>
            </a:pPr>
            <a:r>
              <a:rPr lang="es-AR" sz="1600" dirty="0">
                <a:solidFill>
                  <a:prstClr val="black"/>
                </a:solidFill>
              </a:rPr>
              <a:t>Coexisten diferentes mecanismos de apoyo del sector público al SA en la región.</a:t>
            </a:r>
          </a:p>
          <a:p>
            <a:pPr marL="114300" indent="-114300">
              <a:spcAft>
                <a:spcPts val="600"/>
              </a:spcAft>
              <a:buFont typeface="Wingdings" pitchFamily="2" charset="2"/>
              <a:buChar char="ü"/>
              <a:defRPr/>
            </a:pPr>
            <a:r>
              <a:rPr lang="es-AR" sz="1600" dirty="0">
                <a:solidFill>
                  <a:prstClr val="black"/>
                </a:solidFill>
              </a:rPr>
              <a:t>Apoyo del sector público en subsidios de prima  y compra de coberturas catastróficas asciende a US$ 297MM.</a:t>
            </a:r>
          </a:p>
          <a:p>
            <a:pPr marL="114300" indent="-114300">
              <a:spcAft>
                <a:spcPts val="600"/>
              </a:spcAft>
              <a:buFont typeface="Wingdings" pitchFamily="2" charset="2"/>
              <a:buChar char="ü"/>
              <a:defRPr/>
            </a:pPr>
            <a:r>
              <a:rPr lang="es-AR" sz="1600" dirty="0">
                <a:solidFill>
                  <a:prstClr val="black"/>
                </a:solidFill>
              </a:rPr>
              <a:t>Brasil y México concentran el 87% del soporte del sector público al SA en la región.</a:t>
            </a:r>
            <a:endParaRPr lang="es-AR" sz="600" dirty="0">
              <a:solidFill>
                <a:prstClr val="black"/>
              </a:solidFill>
            </a:endParaRPr>
          </a:p>
          <a:p>
            <a:pPr marL="114300" indent="-114300">
              <a:spcAft>
                <a:spcPts val="600"/>
              </a:spcAft>
              <a:buFont typeface="Wingdings" pitchFamily="2" charset="2"/>
              <a:buChar char="ü"/>
              <a:defRPr/>
            </a:pPr>
            <a:r>
              <a:rPr lang="es-AR" sz="1600" dirty="0">
                <a:solidFill>
                  <a:prstClr val="black"/>
                </a:solidFill>
              </a:rPr>
              <a:t>Las variaciones en el volumen de primas es explicada, en gran medida, por las variaciones en el soporte del estado.</a:t>
            </a:r>
            <a:endParaRPr lang="es-AR" sz="400" dirty="0">
              <a:solidFill>
                <a:prstClr val="black"/>
              </a:solidFill>
            </a:endParaRPr>
          </a:p>
        </p:txBody>
      </p:sp>
      <p:grpSp>
        <p:nvGrpSpPr>
          <p:cNvPr id="6" name="Group 5"/>
          <p:cNvGrpSpPr/>
          <p:nvPr/>
        </p:nvGrpSpPr>
        <p:grpSpPr>
          <a:xfrm>
            <a:off x="395514" y="2364985"/>
            <a:ext cx="2652486" cy="2583252"/>
            <a:chOff x="395514" y="2364985"/>
            <a:chExt cx="2652486" cy="2583252"/>
          </a:xfrm>
        </p:grpSpPr>
        <p:sp>
          <p:nvSpPr>
            <p:cNvPr id="7" name="8-Point Star 6"/>
            <p:cNvSpPr/>
            <p:nvPr/>
          </p:nvSpPr>
          <p:spPr>
            <a:xfrm>
              <a:off x="395514" y="4489222"/>
              <a:ext cx="76200" cy="76200"/>
            </a:xfrm>
            <a:prstGeom prst="star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8" name="TextBox 7"/>
            <p:cNvSpPr txBox="1"/>
            <p:nvPr/>
          </p:nvSpPr>
          <p:spPr>
            <a:xfrm>
              <a:off x="471714" y="4419600"/>
              <a:ext cx="1371600" cy="215444"/>
            </a:xfrm>
            <a:prstGeom prst="rect">
              <a:avLst/>
            </a:prstGeom>
            <a:noFill/>
          </p:spPr>
          <p:txBody>
            <a:bodyPr wrap="square" rtlCol="0">
              <a:spAutoFit/>
            </a:bodyPr>
            <a:lstStyle/>
            <a:p>
              <a:r>
                <a:rPr lang="es-AR" sz="800" dirty="0">
                  <a:solidFill>
                    <a:prstClr val="black"/>
                  </a:solidFill>
                </a:rPr>
                <a:t>Marco Normativo y Legal</a:t>
              </a:r>
            </a:p>
          </p:txBody>
        </p:sp>
        <p:sp>
          <p:nvSpPr>
            <p:cNvPr id="9" name="8-Point Star 8"/>
            <p:cNvSpPr/>
            <p:nvPr/>
          </p:nvSpPr>
          <p:spPr>
            <a:xfrm>
              <a:off x="2571740" y="4872037"/>
              <a:ext cx="76200" cy="76200"/>
            </a:xfrm>
            <a:prstGeom prst="star8">
              <a:avLst/>
            </a:prstGeom>
            <a:solidFill>
              <a:srgbClr val="FF0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10" name="8-Point Star 9"/>
            <p:cNvSpPr/>
            <p:nvPr/>
          </p:nvSpPr>
          <p:spPr>
            <a:xfrm>
              <a:off x="1843314" y="2815770"/>
              <a:ext cx="76200" cy="76200"/>
            </a:xfrm>
            <a:prstGeom prst="star8">
              <a:avLst/>
            </a:prstGeom>
            <a:solidFill>
              <a:srgbClr val="FF0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11" name="8-Point Star 10"/>
            <p:cNvSpPr/>
            <p:nvPr/>
          </p:nvSpPr>
          <p:spPr>
            <a:xfrm>
              <a:off x="1767114" y="2663370"/>
              <a:ext cx="76200" cy="76200"/>
            </a:xfrm>
            <a:prstGeom prst="star8">
              <a:avLst/>
            </a:prstGeom>
            <a:solidFill>
              <a:srgbClr val="FF0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12" name="8-Point Star 11"/>
            <p:cNvSpPr/>
            <p:nvPr/>
          </p:nvSpPr>
          <p:spPr>
            <a:xfrm>
              <a:off x="1995714" y="2891970"/>
              <a:ext cx="76200" cy="76200"/>
            </a:xfrm>
            <a:prstGeom prst="star8">
              <a:avLst/>
            </a:prstGeom>
            <a:solidFill>
              <a:srgbClr val="FF0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13" name="8-Point Star 12"/>
            <p:cNvSpPr/>
            <p:nvPr/>
          </p:nvSpPr>
          <p:spPr>
            <a:xfrm>
              <a:off x="2590800" y="2364985"/>
              <a:ext cx="76200" cy="76200"/>
            </a:xfrm>
            <a:prstGeom prst="star8">
              <a:avLst/>
            </a:prstGeom>
            <a:solidFill>
              <a:srgbClr val="FF0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14" name="8-Point Star 13"/>
            <p:cNvSpPr/>
            <p:nvPr/>
          </p:nvSpPr>
          <p:spPr>
            <a:xfrm>
              <a:off x="2971800" y="2536435"/>
              <a:ext cx="76200" cy="76200"/>
            </a:xfrm>
            <a:prstGeom prst="star8">
              <a:avLst/>
            </a:prstGeom>
            <a:solidFill>
              <a:srgbClr val="FF0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15" name="8-Point Star 14"/>
            <p:cNvSpPr/>
            <p:nvPr/>
          </p:nvSpPr>
          <p:spPr>
            <a:xfrm>
              <a:off x="2438400" y="3048000"/>
              <a:ext cx="76200" cy="76200"/>
            </a:xfrm>
            <a:prstGeom prst="star8">
              <a:avLst/>
            </a:prstGeom>
            <a:solidFill>
              <a:srgbClr val="FF0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grpSp>
      <p:grpSp>
        <p:nvGrpSpPr>
          <p:cNvPr id="16" name="Group 15"/>
          <p:cNvGrpSpPr/>
          <p:nvPr/>
        </p:nvGrpSpPr>
        <p:grpSpPr>
          <a:xfrm>
            <a:off x="395514" y="2434770"/>
            <a:ext cx="3490686" cy="2594430"/>
            <a:chOff x="395514" y="2434770"/>
            <a:chExt cx="3490686" cy="2594430"/>
          </a:xfrm>
        </p:grpSpPr>
        <p:sp>
          <p:nvSpPr>
            <p:cNvPr id="17" name="TextBox 16"/>
            <p:cNvSpPr txBox="1"/>
            <p:nvPr/>
          </p:nvSpPr>
          <p:spPr>
            <a:xfrm>
              <a:off x="471714" y="4813756"/>
              <a:ext cx="1890486" cy="215444"/>
            </a:xfrm>
            <a:prstGeom prst="rect">
              <a:avLst/>
            </a:prstGeom>
            <a:noFill/>
          </p:spPr>
          <p:txBody>
            <a:bodyPr wrap="square" rtlCol="0">
              <a:spAutoFit/>
            </a:bodyPr>
            <a:lstStyle/>
            <a:p>
              <a:r>
                <a:rPr lang="es-AR" sz="800" dirty="0">
                  <a:solidFill>
                    <a:prstClr val="black"/>
                  </a:solidFill>
                </a:rPr>
                <a:t>Sector público participa en reaseguro</a:t>
              </a:r>
            </a:p>
          </p:txBody>
        </p:sp>
        <p:sp>
          <p:nvSpPr>
            <p:cNvPr id="18" name="8-Point Star 17"/>
            <p:cNvSpPr/>
            <p:nvPr/>
          </p:nvSpPr>
          <p:spPr>
            <a:xfrm>
              <a:off x="395514" y="4880431"/>
              <a:ext cx="76200" cy="76200"/>
            </a:xfrm>
            <a:prstGeom prst="star8">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19" name="8-Point Star 18"/>
            <p:cNvSpPr/>
            <p:nvPr/>
          </p:nvSpPr>
          <p:spPr>
            <a:xfrm>
              <a:off x="3810000" y="3886200"/>
              <a:ext cx="76200" cy="76200"/>
            </a:xfrm>
            <a:prstGeom prst="star8">
              <a:avLst/>
            </a:prstGeom>
            <a:solidFill>
              <a:srgbClr val="0070C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20" name="8-Point Star 19"/>
            <p:cNvSpPr/>
            <p:nvPr/>
          </p:nvSpPr>
          <p:spPr>
            <a:xfrm>
              <a:off x="1309914" y="2434770"/>
              <a:ext cx="76200" cy="76200"/>
            </a:xfrm>
            <a:prstGeom prst="star8">
              <a:avLst/>
            </a:prstGeom>
            <a:solidFill>
              <a:srgbClr val="0070C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grpSp>
      <p:sp>
        <p:nvSpPr>
          <p:cNvPr id="21" name="TextBox 20"/>
          <p:cNvSpPr txBox="1"/>
          <p:nvPr/>
        </p:nvSpPr>
        <p:spPr>
          <a:xfrm>
            <a:off x="14514" y="4076701"/>
            <a:ext cx="2438400" cy="215444"/>
          </a:xfrm>
          <a:prstGeom prst="rect">
            <a:avLst/>
          </a:prstGeom>
          <a:noFill/>
        </p:spPr>
        <p:txBody>
          <a:bodyPr wrap="square" rtlCol="0">
            <a:spAutoFit/>
          </a:bodyPr>
          <a:lstStyle/>
          <a:p>
            <a:r>
              <a:rPr lang="es-AR" sz="800" b="1" u="sng" dirty="0">
                <a:solidFill>
                  <a:prstClr val="black"/>
                </a:solidFill>
              </a:rPr>
              <a:t>Mecanismos de Soporte del Sector público.</a:t>
            </a:r>
          </a:p>
        </p:txBody>
      </p:sp>
      <p:grpSp>
        <p:nvGrpSpPr>
          <p:cNvPr id="22" name="Group 21"/>
          <p:cNvGrpSpPr/>
          <p:nvPr/>
        </p:nvGrpSpPr>
        <p:grpSpPr>
          <a:xfrm>
            <a:off x="471714" y="1905000"/>
            <a:ext cx="3703095" cy="3444389"/>
            <a:chOff x="471714" y="1905000"/>
            <a:chExt cx="3703095" cy="3444389"/>
          </a:xfrm>
        </p:grpSpPr>
        <p:sp>
          <p:nvSpPr>
            <p:cNvPr id="23" name="32-Point Star 22"/>
            <p:cNvSpPr>
              <a:spLocks noChangeAspect="1"/>
            </p:cNvSpPr>
            <p:nvPr/>
          </p:nvSpPr>
          <p:spPr>
            <a:xfrm>
              <a:off x="3276600" y="3653963"/>
              <a:ext cx="457200" cy="457200"/>
            </a:xfrm>
            <a:prstGeom prst="star32">
              <a:avLst>
                <a:gd name="adj" fmla="val 308610"/>
              </a:avLst>
            </a:prstGeom>
            <a:solidFill>
              <a:srgbClr val="FFC000">
                <a:alpha val="72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500" b="1" dirty="0">
                <a:solidFill>
                  <a:srgbClr val="002060"/>
                </a:solidFill>
              </a:endParaRPr>
            </a:p>
          </p:txBody>
        </p:sp>
        <p:sp>
          <p:nvSpPr>
            <p:cNvPr id="24" name="TextBox 23"/>
            <p:cNvSpPr txBox="1"/>
            <p:nvPr/>
          </p:nvSpPr>
          <p:spPr>
            <a:xfrm>
              <a:off x="3176818" y="3806370"/>
              <a:ext cx="731520" cy="184666"/>
            </a:xfrm>
            <a:prstGeom prst="rect">
              <a:avLst/>
            </a:prstGeom>
            <a:noFill/>
          </p:spPr>
          <p:txBody>
            <a:bodyPr wrap="square" rtlCol="0">
              <a:spAutoFit/>
            </a:bodyPr>
            <a:lstStyle/>
            <a:p>
              <a:r>
                <a:rPr lang="es-AR" sz="600" b="1" dirty="0">
                  <a:solidFill>
                    <a:srgbClr val="FF0000"/>
                  </a:solidFill>
                </a:rPr>
                <a:t>US$ 122 MM</a:t>
              </a:r>
            </a:p>
          </p:txBody>
        </p:sp>
        <p:sp>
          <p:nvSpPr>
            <p:cNvPr id="25" name="32-Point Star 24"/>
            <p:cNvSpPr>
              <a:spLocks noChangeAspect="1"/>
            </p:cNvSpPr>
            <p:nvPr/>
          </p:nvSpPr>
          <p:spPr>
            <a:xfrm>
              <a:off x="2843012" y="5090916"/>
              <a:ext cx="73152" cy="73152"/>
            </a:xfrm>
            <a:prstGeom prst="star32">
              <a:avLst>
                <a:gd name="adj" fmla="val 308610"/>
              </a:avLst>
            </a:prstGeom>
            <a:solidFill>
              <a:srgbClr val="FFC000">
                <a:alpha val="72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500" b="1" dirty="0">
                <a:solidFill>
                  <a:srgbClr val="002060"/>
                </a:solidFill>
              </a:endParaRPr>
            </a:p>
          </p:txBody>
        </p:sp>
        <p:sp>
          <p:nvSpPr>
            <p:cNvPr id="26" name="TextBox 25"/>
            <p:cNvSpPr txBox="1"/>
            <p:nvPr/>
          </p:nvSpPr>
          <p:spPr>
            <a:xfrm>
              <a:off x="2628896" y="5164723"/>
              <a:ext cx="731520" cy="184666"/>
            </a:xfrm>
            <a:prstGeom prst="rect">
              <a:avLst/>
            </a:prstGeom>
            <a:noFill/>
          </p:spPr>
          <p:txBody>
            <a:bodyPr wrap="square" rtlCol="0">
              <a:spAutoFit/>
            </a:bodyPr>
            <a:lstStyle/>
            <a:p>
              <a:r>
                <a:rPr lang="es-AR" sz="600" b="1" dirty="0">
                  <a:solidFill>
                    <a:srgbClr val="FF0000"/>
                  </a:solidFill>
                </a:rPr>
                <a:t>US$ 5 MM</a:t>
              </a:r>
            </a:p>
          </p:txBody>
        </p:sp>
        <p:sp>
          <p:nvSpPr>
            <p:cNvPr id="27" name="32-Point Star 26"/>
            <p:cNvSpPr>
              <a:spLocks noChangeAspect="1"/>
            </p:cNvSpPr>
            <p:nvPr/>
          </p:nvSpPr>
          <p:spPr>
            <a:xfrm>
              <a:off x="2514600" y="5105400"/>
              <a:ext cx="73152" cy="73152"/>
            </a:xfrm>
            <a:prstGeom prst="star32">
              <a:avLst>
                <a:gd name="adj" fmla="val 308610"/>
              </a:avLst>
            </a:prstGeom>
            <a:solidFill>
              <a:srgbClr val="FFC000">
                <a:alpha val="72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500" b="1" dirty="0">
                <a:solidFill>
                  <a:srgbClr val="002060"/>
                </a:solidFill>
              </a:endParaRPr>
            </a:p>
          </p:txBody>
        </p:sp>
        <p:sp>
          <p:nvSpPr>
            <p:cNvPr id="28" name="TextBox 27"/>
            <p:cNvSpPr txBox="1"/>
            <p:nvPr/>
          </p:nvSpPr>
          <p:spPr>
            <a:xfrm>
              <a:off x="1981200" y="5038920"/>
              <a:ext cx="731520" cy="184666"/>
            </a:xfrm>
            <a:prstGeom prst="rect">
              <a:avLst/>
            </a:prstGeom>
            <a:noFill/>
          </p:spPr>
          <p:txBody>
            <a:bodyPr wrap="square" rtlCol="0">
              <a:spAutoFit/>
            </a:bodyPr>
            <a:lstStyle/>
            <a:p>
              <a:r>
                <a:rPr lang="es-AR" sz="600" b="1" dirty="0">
                  <a:solidFill>
                    <a:srgbClr val="FF0000"/>
                  </a:solidFill>
                </a:rPr>
                <a:t>US$ 3.5 MM</a:t>
              </a:r>
            </a:p>
          </p:txBody>
        </p:sp>
        <p:sp>
          <p:nvSpPr>
            <p:cNvPr id="29" name="32-Point Star 28"/>
            <p:cNvSpPr>
              <a:spLocks noChangeAspect="1"/>
            </p:cNvSpPr>
            <p:nvPr/>
          </p:nvSpPr>
          <p:spPr>
            <a:xfrm>
              <a:off x="3343111" y="5077968"/>
              <a:ext cx="27432" cy="27432"/>
            </a:xfrm>
            <a:prstGeom prst="star32">
              <a:avLst>
                <a:gd name="adj" fmla="val 308610"/>
              </a:avLst>
            </a:prstGeom>
            <a:solidFill>
              <a:srgbClr val="FFC000">
                <a:alpha val="72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500" b="1" dirty="0">
                <a:solidFill>
                  <a:srgbClr val="002060"/>
                </a:solidFill>
              </a:endParaRPr>
            </a:p>
          </p:txBody>
        </p:sp>
        <p:sp>
          <p:nvSpPr>
            <p:cNvPr id="30" name="TextBox 29"/>
            <p:cNvSpPr txBox="1"/>
            <p:nvPr/>
          </p:nvSpPr>
          <p:spPr>
            <a:xfrm>
              <a:off x="3443289" y="4991104"/>
              <a:ext cx="731520" cy="184666"/>
            </a:xfrm>
            <a:prstGeom prst="rect">
              <a:avLst/>
            </a:prstGeom>
            <a:noFill/>
          </p:spPr>
          <p:txBody>
            <a:bodyPr wrap="square" rtlCol="0">
              <a:spAutoFit/>
            </a:bodyPr>
            <a:lstStyle/>
            <a:p>
              <a:r>
                <a:rPr lang="es-AR" sz="600" b="1" dirty="0">
                  <a:solidFill>
                    <a:srgbClr val="FF0000"/>
                  </a:solidFill>
                </a:rPr>
                <a:t>US$ 2 MM</a:t>
              </a:r>
            </a:p>
          </p:txBody>
        </p:sp>
        <p:sp>
          <p:nvSpPr>
            <p:cNvPr id="31" name="32-Point Star 30"/>
            <p:cNvSpPr>
              <a:spLocks noChangeAspect="1"/>
            </p:cNvSpPr>
            <p:nvPr/>
          </p:nvSpPr>
          <p:spPr>
            <a:xfrm>
              <a:off x="2243141" y="3657600"/>
              <a:ext cx="217260" cy="217260"/>
            </a:xfrm>
            <a:prstGeom prst="star32">
              <a:avLst>
                <a:gd name="adj" fmla="val 308610"/>
              </a:avLst>
            </a:prstGeom>
            <a:solidFill>
              <a:srgbClr val="FFC000">
                <a:alpha val="72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500" b="1" dirty="0">
                <a:solidFill>
                  <a:srgbClr val="002060"/>
                </a:solidFill>
              </a:endParaRPr>
            </a:p>
          </p:txBody>
        </p:sp>
        <p:sp>
          <p:nvSpPr>
            <p:cNvPr id="32" name="TextBox 31"/>
            <p:cNvSpPr txBox="1"/>
            <p:nvPr/>
          </p:nvSpPr>
          <p:spPr>
            <a:xfrm>
              <a:off x="1547823" y="3701534"/>
              <a:ext cx="731520" cy="184666"/>
            </a:xfrm>
            <a:prstGeom prst="rect">
              <a:avLst/>
            </a:prstGeom>
            <a:noFill/>
          </p:spPr>
          <p:txBody>
            <a:bodyPr wrap="square" rtlCol="0">
              <a:spAutoFit/>
            </a:bodyPr>
            <a:lstStyle/>
            <a:p>
              <a:r>
                <a:rPr lang="es-AR" sz="600" b="1" dirty="0">
                  <a:solidFill>
                    <a:srgbClr val="FF0000"/>
                  </a:solidFill>
                </a:rPr>
                <a:t>US$ 14 MM</a:t>
              </a:r>
            </a:p>
          </p:txBody>
        </p:sp>
        <p:sp>
          <p:nvSpPr>
            <p:cNvPr id="33" name="TextBox 32"/>
            <p:cNvSpPr txBox="1"/>
            <p:nvPr/>
          </p:nvSpPr>
          <p:spPr>
            <a:xfrm>
              <a:off x="1661862" y="3075453"/>
              <a:ext cx="731520" cy="184666"/>
            </a:xfrm>
            <a:prstGeom prst="rect">
              <a:avLst/>
            </a:prstGeom>
            <a:noFill/>
          </p:spPr>
          <p:txBody>
            <a:bodyPr wrap="square" rtlCol="0">
              <a:spAutoFit/>
            </a:bodyPr>
            <a:lstStyle/>
            <a:p>
              <a:r>
                <a:rPr lang="es-AR" sz="600" b="1" dirty="0">
                  <a:solidFill>
                    <a:srgbClr val="FF0000"/>
                  </a:solidFill>
                </a:rPr>
                <a:t>US$ 5.4 MM</a:t>
              </a:r>
            </a:p>
          </p:txBody>
        </p:sp>
        <p:sp>
          <p:nvSpPr>
            <p:cNvPr id="34" name="32-Point Star 33"/>
            <p:cNvSpPr>
              <a:spLocks noChangeAspect="1"/>
            </p:cNvSpPr>
            <p:nvPr/>
          </p:nvSpPr>
          <p:spPr>
            <a:xfrm>
              <a:off x="2460444" y="3146244"/>
              <a:ext cx="64008" cy="64008"/>
            </a:xfrm>
            <a:prstGeom prst="star32">
              <a:avLst>
                <a:gd name="adj" fmla="val 308610"/>
              </a:avLst>
            </a:prstGeom>
            <a:solidFill>
              <a:srgbClr val="FFC000">
                <a:alpha val="72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500" b="1" dirty="0">
                <a:solidFill>
                  <a:srgbClr val="002060"/>
                </a:solidFill>
              </a:endParaRPr>
            </a:p>
          </p:txBody>
        </p:sp>
        <p:sp>
          <p:nvSpPr>
            <p:cNvPr id="35" name="TextBox 34"/>
            <p:cNvSpPr txBox="1"/>
            <p:nvPr/>
          </p:nvSpPr>
          <p:spPr>
            <a:xfrm>
              <a:off x="2667000" y="2209800"/>
              <a:ext cx="731520" cy="184666"/>
            </a:xfrm>
            <a:prstGeom prst="rect">
              <a:avLst/>
            </a:prstGeom>
            <a:noFill/>
          </p:spPr>
          <p:txBody>
            <a:bodyPr wrap="square" rtlCol="0">
              <a:spAutoFit/>
            </a:bodyPr>
            <a:lstStyle/>
            <a:p>
              <a:r>
                <a:rPr lang="es-AR" sz="600" b="1" dirty="0">
                  <a:solidFill>
                    <a:srgbClr val="FF0000"/>
                  </a:solidFill>
                </a:rPr>
                <a:t>US$ 2 MM</a:t>
              </a:r>
            </a:p>
          </p:txBody>
        </p:sp>
        <p:sp>
          <p:nvSpPr>
            <p:cNvPr id="36" name="32-Point Star 35"/>
            <p:cNvSpPr>
              <a:spLocks noChangeAspect="1"/>
            </p:cNvSpPr>
            <p:nvPr/>
          </p:nvSpPr>
          <p:spPr>
            <a:xfrm>
              <a:off x="2690815" y="2385318"/>
              <a:ext cx="36576" cy="36576"/>
            </a:xfrm>
            <a:prstGeom prst="star32">
              <a:avLst>
                <a:gd name="adj" fmla="val 308610"/>
              </a:avLst>
            </a:prstGeom>
            <a:solidFill>
              <a:srgbClr val="FFC000">
                <a:alpha val="72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500" b="1" dirty="0">
                <a:solidFill>
                  <a:srgbClr val="002060"/>
                </a:solidFill>
              </a:endParaRPr>
            </a:p>
          </p:txBody>
        </p:sp>
        <p:sp>
          <p:nvSpPr>
            <p:cNvPr id="37" name="32-Point Star 36"/>
            <p:cNvSpPr>
              <a:spLocks noChangeAspect="1"/>
            </p:cNvSpPr>
            <p:nvPr/>
          </p:nvSpPr>
          <p:spPr>
            <a:xfrm>
              <a:off x="762000" y="1905000"/>
              <a:ext cx="548640" cy="548640"/>
            </a:xfrm>
            <a:prstGeom prst="star32">
              <a:avLst>
                <a:gd name="adj" fmla="val 308610"/>
              </a:avLst>
            </a:prstGeom>
            <a:solidFill>
              <a:srgbClr val="FFC000">
                <a:alpha val="72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500" b="1" dirty="0">
                <a:solidFill>
                  <a:srgbClr val="002060"/>
                </a:solidFill>
              </a:endParaRPr>
            </a:p>
          </p:txBody>
        </p:sp>
        <p:sp>
          <p:nvSpPr>
            <p:cNvPr id="38" name="TextBox 37"/>
            <p:cNvSpPr txBox="1"/>
            <p:nvPr/>
          </p:nvSpPr>
          <p:spPr>
            <a:xfrm>
              <a:off x="747711" y="2054866"/>
              <a:ext cx="731520" cy="184666"/>
            </a:xfrm>
            <a:prstGeom prst="rect">
              <a:avLst/>
            </a:prstGeom>
            <a:noFill/>
          </p:spPr>
          <p:txBody>
            <a:bodyPr wrap="square" rtlCol="0">
              <a:spAutoFit/>
            </a:bodyPr>
            <a:lstStyle/>
            <a:p>
              <a:r>
                <a:rPr lang="es-AR" sz="600" b="1" dirty="0">
                  <a:solidFill>
                    <a:srgbClr val="FF0000"/>
                  </a:solidFill>
                </a:rPr>
                <a:t>US$ 138 MM</a:t>
              </a:r>
            </a:p>
          </p:txBody>
        </p:sp>
        <p:sp>
          <p:nvSpPr>
            <p:cNvPr id="39" name="TextBox 38"/>
            <p:cNvSpPr txBox="1"/>
            <p:nvPr/>
          </p:nvSpPr>
          <p:spPr>
            <a:xfrm>
              <a:off x="471714" y="4618489"/>
              <a:ext cx="2119086" cy="215444"/>
            </a:xfrm>
            <a:prstGeom prst="rect">
              <a:avLst/>
            </a:prstGeom>
            <a:noFill/>
          </p:spPr>
          <p:txBody>
            <a:bodyPr wrap="square" rtlCol="0">
              <a:spAutoFit/>
            </a:bodyPr>
            <a:lstStyle/>
            <a:p>
              <a:r>
                <a:rPr lang="es-AR" sz="800" dirty="0">
                  <a:solidFill>
                    <a:prstClr val="black"/>
                  </a:solidFill>
                </a:rPr>
                <a:t>Subsidios a la prima/coberturas cat.</a:t>
              </a:r>
            </a:p>
          </p:txBody>
        </p:sp>
        <p:sp>
          <p:nvSpPr>
            <p:cNvPr id="40" name="32-Point Star 39"/>
            <p:cNvSpPr>
              <a:spLocks noChangeAspect="1"/>
            </p:cNvSpPr>
            <p:nvPr/>
          </p:nvSpPr>
          <p:spPr>
            <a:xfrm>
              <a:off x="1962140" y="2873321"/>
              <a:ext cx="18288" cy="18288"/>
            </a:xfrm>
            <a:prstGeom prst="star32">
              <a:avLst>
                <a:gd name="adj" fmla="val 308610"/>
              </a:avLst>
            </a:prstGeom>
            <a:solidFill>
              <a:srgbClr val="FFC000">
                <a:alpha val="72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500" b="1" dirty="0">
                <a:solidFill>
                  <a:srgbClr val="002060"/>
                </a:solidFill>
              </a:endParaRPr>
            </a:p>
          </p:txBody>
        </p:sp>
      </p:grpSp>
      <p:sp>
        <p:nvSpPr>
          <p:cNvPr id="41" name="TextBox 40"/>
          <p:cNvSpPr txBox="1"/>
          <p:nvPr/>
        </p:nvSpPr>
        <p:spPr>
          <a:xfrm>
            <a:off x="2971800" y="6535579"/>
            <a:ext cx="4876800" cy="246221"/>
          </a:xfrm>
          <a:prstGeom prst="rect">
            <a:avLst/>
          </a:prstGeom>
          <a:noFill/>
        </p:spPr>
        <p:txBody>
          <a:bodyPr wrap="square" rtlCol="0">
            <a:spAutoFit/>
          </a:bodyPr>
          <a:lstStyle/>
          <a:p>
            <a:r>
              <a:rPr lang="es-AR" sz="1000" dirty="0">
                <a:solidFill>
                  <a:prstClr val="black"/>
                </a:solidFill>
              </a:rPr>
              <a:t>Fuente: (Iturrioz R &amp; Arias D. 2011 ) e información de mercado</a:t>
            </a:r>
          </a:p>
        </p:txBody>
      </p:sp>
      <p:grpSp>
        <p:nvGrpSpPr>
          <p:cNvPr id="42" name="Group 41"/>
          <p:cNvGrpSpPr/>
          <p:nvPr/>
        </p:nvGrpSpPr>
        <p:grpSpPr>
          <a:xfrm>
            <a:off x="395514" y="2339520"/>
            <a:ext cx="3490686" cy="2832554"/>
            <a:chOff x="395514" y="2339520"/>
            <a:chExt cx="3490686" cy="2832554"/>
          </a:xfrm>
        </p:grpSpPr>
        <p:sp>
          <p:nvSpPr>
            <p:cNvPr id="43" name="TextBox 42"/>
            <p:cNvSpPr txBox="1"/>
            <p:nvPr/>
          </p:nvSpPr>
          <p:spPr>
            <a:xfrm>
              <a:off x="471714" y="4247015"/>
              <a:ext cx="1524000" cy="215444"/>
            </a:xfrm>
            <a:prstGeom prst="rect">
              <a:avLst/>
            </a:prstGeom>
            <a:noFill/>
          </p:spPr>
          <p:txBody>
            <a:bodyPr wrap="square" rtlCol="0">
              <a:spAutoFit/>
            </a:bodyPr>
            <a:lstStyle/>
            <a:p>
              <a:r>
                <a:rPr lang="es-AR" sz="800" dirty="0">
                  <a:solidFill>
                    <a:prstClr val="black"/>
                  </a:solidFill>
                </a:rPr>
                <a:t>Investigación y Desarrollo</a:t>
              </a:r>
            </a:p>
          </p:txBody>
        </p:sp>
        <p:sp>
          <p:nvSpPr>
            <p:cNvPr id="44" name="8-Point Star 43"/>
            <p:cNvSpPr/>
            <p:nvPr/>
          </p:nvSpPr>
          <p:spPr>
            <a:xfrm>
              <a:off x="395514" y="4313690"/>
              <a:ext cx="76200" cy="76200"/>
            </a:xfrm>
            <a:prstGeom prst="star8">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45" name="8-Point Star 44"/>
            <p:cNvSpPr/>
            <p:nvPr/>
          </p:nvSpPr>
          <p:spPr>
            <a:xfrm>
              <a:off x="2971800" y="5095874"/>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46" name="8-Point Star 45"/>
            <p:cNvSpPr/>
            <p:nvPr/>
          </p:nvSpPr>
          <p:spPr>
            <a:xfrm>
              <a:off x="3252793" y="4953000"/>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47" name="8-Point Star 46"/>
            <p:cNvSpPr/>
            <p:nvPr/>
          </p:nvSpPr>
          <p:spPr>
            <a:xfrm>
              <a:off x="2552696" y="4953000"/>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48" name="8-Point Star 47"/>
            <p:cNvSpPr/>
            <p:nvPr/>
          </p:nvSpPr>
          <p:spPr>
            <a:xfrm>
              <a:off x="1233714" y="2339520"/>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49" name="8-Point Star 48"/>
            <p:cNvSpPr/>
            <p:nvPr/>
          </p:nvSpPr>
          <p:spPr>
            <a:xfrm>
              <a:off x="1767114" y="2553837"/>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50" name="8-Point Star 49"/>
            <p:cNvSpPr/>
            <p:nvPr/>
          </p:nvSpPr>
          <p:spPr>
            <a:xfrm>
              <a:off x="1895699" y="2677659"/>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51" name="8-Point Star 50"/>
            <p:cNvSpPr/>
            <p:nvPr/>
          </p:nvSpPr>
          <p:spPr>
            <a:xfrm>
              <a:off x="3810000" y="4038600"/>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52" name="8-Point Star 51"/>
            <p:cNvSpPr/>
            <p:nvPr/>
          </p:nvSpPr>
          <p:spPr>
            <a:xfrm>
              <a:off x="2895600" y="4191000"/>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53" name="8-Point Star 52"/>
            <p:cNvSpPr/>
            <p:nvPr/>
          </p:nvSpPr>
          <p:spPr>
            <a:xfrm>
              <a:off x="2438400" y="3886200"/>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54" name="8-Point Star 53"/>
            <p:cNvSpPr/>
            <p:nvPr/>
          </p:nvSpPr>
          <p:spPr>
            <a:xfrm>
              <a:off x="3200400" y="4476756"/>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55" name="8-Point Star 54"/>
            <p:cNvSpPr/>
            <p:nvPr/>
          </p:nvSpPr>
          <p:spPr>
            <a:xfrm>
              <a:off x="2209800" y="3386141"/>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56" name="8-Point Star 55"/>
            <p:cNvSpPr/>
            <p:nvPr/>
          </p:nvSpPr>
          <p:spPr>
            <a:xfrm>
              <a:off x="2057400" y="2971800"/>
              <a:ext cx="76200" cy="76200"/>
            </a:xfrm>
            <a:prstGeom prst="star8">
              <a:avLst/>
            </a:prstGeom>
            <a:solidFill>
              <a:srgbClr val="00B05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grpSp>
      <p:sp>
        <p:nvSpPr>
          <p:cNvPr id="57" name="8-Point Star 56"/>
          <p:cNvSpPr/>
          <p:nvPr/>
        </p:nvSpPr>
        <p:spPr>
          <a:xfrm>
            <a:off x="390526" y="4686304"/>
            <a:ext cx="76200" cy="76200"/>
          </a:xfrm>
          <a:prstGeom prst="star8">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58" name="32-Point Star 57"/>
          <p:cNvSpPr>
            <a:spLocks noChangeAspect="1"/>
          </p:cNvSpPr>
          <p:nvPr/>
        </p:nvSpPr>
        <p:spPr>
          <a:xfrm>
            <a:off x="2182368" y="3495480"/>
            <a:ext cx="27432" cy="27432"/>
          </a:xfrm>
          <a:prstGeom prst="star32">
            <a:avLst>
              <a:gd name="adj" fmla="val 308610"/>
            </a:avLst>
          </a:prstGeom>
          <a:solidFill>
            <a:srgbClr val="FFC000">
              <a:alpha val="72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500" b="1" dirty="0">
              <a:solidFill>
                <a:srgbClr val="002060"/>
              </a:solidFill>
            </a:endParaRPr>
          </a:p>
        </p:txBody>
      </p:sp>
      <p:sp>
        <p:nvSpPr>
          <p:cNvPr id="59" name="TextBox 58"/>
          <p:cNvSpPr txBox="1"/>
          <p:nvPr/>
        </p:nvSpPr>
        <p:spPr>
          <a:xfrm>
            <a:off x="1524000" y="3429000"/>
            <a:ext cx="731520" cy="184666"/>
          </a:xfrm>
          <a:prstGeom prst="rect">
            <a:avLst/>
          </a:prstGeom>
          <a:noFill/>
        </p:spPr>
        <p:txBody>
          <a:bodyPr wrap="square" rtlCol="0">
            <a:spAutoFit/>
          </a:bodyPr>
          <a:lstStyle/>
          <a:p>
            <a:r>
              <a:rPr lang="es-AR" sz="600" b="1" dirty="0">
                <a:solidFill>
                  <a:srgbClr val="FF0000"/>
                </a:solidFill>
              </a:rPr>
              <a:t>US$ 1,1 MM</a:t>
            </a:r>
          </a:p>
        </p:txBody>
      </p:sp>
      <p:sp>
        <p:nvSpPr>
          <p:cNvPr id="60" name="TextBox 59"/>
          <p:cNvSpPr txBox="1"/>
          <p:nvPr/>
        </p:nvSpPr>
        <p:spPr>
          <a:xfrm>
            <a:off x="1371600" y="2895600"/>
            <a:ext cx="731520" cy="184666"/>
          </a:xfrm>
          <a:prstGeom prst="rect">
            <a:avLst/>
          </a:prstGeom>
          <a:noFill/>
        </p:spPr>
        <p:txBody>
          <a:bodyPr wrap="square" rtlCol="0">
            <a:spAutoFit/>
          </a:bodyPr>
          <a:lstStyle/>
          <a:p>
            <a:r>
              <a:rPr lang="es-AR" sz="600" b="1" dirty="0">
                <a:solidFill>
                  <a:srgbClr val="FF0000"/>
                </a:solidFill>
              </a:rPr>
              <a:t>US$ 0.5 MM</a:t>
            </a:r>
          </a:p>
        </p:txBody>
      </p:sp>
      <p:graphicFrame>
        <p:nvGraphicFramePr>
          <p:cNvPr id="61" name="Chart 60"/>
          <p:cNvGraphicFramePr/>
          <p:nvPr>
            <p:extLst>
              <p:ext uri="{D42A27DB-BD31-4B8C-83A1-F6EECF244321}">
                <p14:modId xmlns:p14="http://schemas.microsoft.com/office/powerpoint/2010/main" val="1781118436"/>
              </p:ext>
            </p:extLst>
          </p:nvPr>
        </p:nvGraphicFramePr>
        <p:xfrm>
          <a:off x="4174808" y="914400"/>
          <a:ext cx="4740591" cy="2608512"/>
        </p:xfrm>
        <a:graphic>
          <a:graphicData uri="http://schemas.openxmlformats.org/drawingml/2006/chart">
            <c:chart xmlns:c="http://schemas.openxmlformats.org/drawingml/2006/chart" xmlns:r="http://schemas.openxmlformats.org/officeDocument/2006/relationships" r:id="rId3"/>
          </a:graphicData>
        </a:graphic>
      </p:graphicFrame>
      <p:sp>
        <p:nvSpPr>
          <p:cNvPr id="62" name="TextBox 61"/>
          <p:cNvSpPr txBox="1"/>
          <p:nvPr/>
        </p:nvSpPr>
        <p:spPr>
          <a:xfrm>
            <a:off x="471698" y="5009023"/>
            <a:ext cx="1890486" cy="215444"/>
          </a:xfrm>
          <a:prstGeom prst="rect">
            <a:avLst/>
          </a:prstGeom>
          <a:noFill/>
        </p:spPr>
        <p:txBody>
          <a:bodyPr wrap="square" rtlCol="0">
            <a:spAutoFit/>
          </a:bodyPr>
          <a:lstStyle/>
          <a:p>
            <a:r>
              <a:rPr lang="es-AR" sz="800" dirty="0">
                <a:solidFill>
                  <a:prstClr val="black"/>
                </a:solidFill>
              </a:rPr>
              <a:t>Provisión Seguro Catástrofe</a:t>
            </a:r>
          </a:p>
        </p:txBody>
      </p:sp>
      <p:sp>
        <p:nvSpPr>
          <p:cNvPr id="63" name="8-Point Star 62"/>
          <p:cNvSpPr/>
          <p:nvPr/>
        </p:nvSpPr>
        <p:spPr>
          <a:xfrm>
            <a:off x="395498" y="5075698"/>
            <a:ext cx="76200" cy="76200"/>
          </a:xfrm>
          <a:prstGeom prst="star8">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64" name="8-Point Star 63"/>
          <p:cNvSpPr/>
          <p:nvPr/>
        </p:nvSpPr>
        <p:spPr>
          <a:xfrm>
            <a:off x="2514600" y="3962400"/>
            <a:ext cx="76200" cy="76200"/>
          </a:xfrm>
          <a:prstGeom prst="star8">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65" name="8-Point Star 64"/>
          <p:cNvSpPr/>
          <p:nvPr/>
        </p:nvSpPr>
        <p:spPr>
          <a:xfrm>
            <a:off x="2514600" y="3276600"/>
            <a:ext cx="76200" cy="76200"/>
          </a:xfrm>
          <a:prstGeom prst="star8">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
        <p:nvSpPr>
          <p:cNvPr id="66" name="8-Point Star 65"/>
          <p:cNvSpPr/>
          <p:nvPr/>
        </p:nvSpPr>
        <p:spPr>
          <a:xfrm>
            <a:off x="1447800" y="2514600"/>
            <a:ext cx="76200" cy="76200"/>
          </a:xfrm>
          <a:prstGeom prst="star8">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prstClr val="white"/>
              </a:solidFill>
            </a:endParaRPr>
          </a:p>
        </p:txBody>
      </p:sp>
    </p:spTree>
    <p:extLst>
      <p:ext uri="{BB962C8B-B14F-4D97-AF65-F5344CB8AC3E}">
        <p14:creationId xmlns:p14="http://schemas.microsoft.com/office/powerpoint/2010/main" val="9542671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2100" y="401464"/>
            <a:ext cx="6172200" cy="651272"/>
          </a:xfrm>
        </p:spPr>
        <p:txBody>
          <a:bodyPr>
            <a:normAutofit fontScale="90000"/>
          </a:bodyPr>
          <a:lstStyle/>
          <a:p>
            <a:pPr algn="ctr"/>
            <a:r>
              <a:rPr lang="es-ES_tradnl" b="1" dirty="0">
                <a:solidFill>
                  <a:schemeClr val="tx1"/>
                </a:solidFill>
              </a:rPr>
              <a:t>Seguros</a:t>
            </a:r>
          </a:p>
        </p:txBody>
      </p:sp>
      <p:sp>
        <p:nvSpPr>
          <p:cNvPr id="3" name="Content Placeholder 2"/>
          <p:cNvSpPr>
            <a:spLocks noGrp="1"/>
          </p:cNvSpPr>
          <p:nvPr>
            <p:ph idx="1"/>
          </p:nvPr>
        </p:nvSpPr>
        <p:spPr/>
        <p:txBody>
          <a:bodyPr>
            <a:normAutofit fontScale="92500" lnSpcReduction="20000"/>
          </a:bodyPr>
          <a:lstStyle/>
          <a:p>
            <a:r>
              <a:rPr lang="es-ES_tradnl" dirty="0">
                <a:solidFill>
                  <a:schemeClr val="tx1"/>
                </a:solidFill>
              </a:rPr>
              <a:t>Niveles muy altos de riesgos no asegurados en las áreas Rurales</a:t>
            </a:r>
          </a:p>
          <a:p>
            <a:r>
              <a:rPr lang="es-ES_tradnl" dirty="0">
                <a:solidFill>
                  <a:schemeClr val="tx1"/>
                </a:solidFill>
              </a:rPr>
              <a:t>Los pequeños productores no están asegurados contra desastres</a:t>
            </a:r>
          </a:p>
          <a:p>
            <a:r>
              <a:rPr lang="es-ES_tradnl" dirty="0">
                <a:solidFill>
                  <a:schemeClr val="tx1"/>
                </a:solidFill>
              </a:rPr>
              <a:t>Pero cuando se ofertan productos de seguros no suelen adquirirse</a:t>
            </a:r>
          </a:p>
          <a:p>
            <a:r>
              <a:rPr lang="es-ES_tradnl" dirty="0">
                <a:solidFill>
                  <a:schemeClr val="tx1"/>
                </a:solidFill>
              </a:rPr>
              <a:t>Cómo se puede crear un producto de seguros que: </a:t>
            </a:r>
          </a:p>
          <a:p>
            <a:pPr marL="771525" lvl="1" indent="-428625">
              <a:buAutoNum type="romanLcParenBoth"/>
            </a:pPr>
            <a:r>
              <a:rPr lang="es-ES_tradnl" dirty="0">
                <a:solidFill>
                  <a:schemeClr val="tx1"/>
                </a:solidFill>
              </a:rPr>
              <a:t>Lo quieran los pequeños productores</a:t>
            </a:r>
          </a:p>
          <a:p>
            <a:pPr marL="771525" lvl="1" indent="-428625">
              <a:buAutoNum type="romanLcParenBoth"/>
            </a:pPr>
            <a:r>
              <a:rPr lang="es-ES_tradnl" dirty="0">
                <a:solidFill>
                  <a:schemeClr val="tx1"/>
                </a:solidFill>
              </a:rPr>
              <a:t>Sean efectivos en proteger a los productores en los años malos y les permita invertir</a:t>
            </a:r>
          </a:p>
        </p:txBody>
      </p:sp>
    </p:spTree>
    <p:extLst>
      <p:ext uri="{BB962C8B-B14F-4D97-AF65-F5344CB8AC3E}">
        <p14:creationId xmlns:p14="http://schemas.microsoft.com/office/powerpoint/2010/main" val="8319405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66058" y="2511720"/>
            <a:ext cx="8142514" cy="1126831"/>
          </a:xfrm>
        </p:spPr>
        <p:txBody>
          <a:bodyPr>
            <a:noAutofit/>
          </a:bodyPr>
          <a:lstStyle/>
          <a:p>
            <a:r>
              <a:rPr lang="es-ES" sz="6000" b="1" dirty="0">
                <a:solidFill>
                  <a:schemeClr val="bg1"/>
                </a:solidFill>
                <a:latin typeface="+mn-lt"/>
              </a:rPr>
              <a:t>Reflexiones finales</a:t>
            </a:r>
            <a:endParaRPr lang="en-US" sz="6000" b="1" dirty="0">
              <a:solidFill>
                <a:schemeClr val="bg1"/>
              </a:solidFill>
              <a:latin typeface="+mn-lt"/>
            </a:endParaRPr>
          </a:p>
        </p:txBody>
      </p:sp>
    </p:spTree>
    <p:extLst>
      <p:ext uri="{BB962C8B-B14F-4D97-AF65-F5344CB8AC3E}">
        <p14:creationId xmlns:p14="http://schemas.microsoft.com/office/powerpoint/2010/main" val="5875305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5950" y="476672"/>
            <a:ext cx="7912100" cy="422672"/>
          </a:xfrm>
          <a:noFill/>
          <a:ln w="9525">
            <a:noFill/>
            <a:miter lim="800000"/>
            <a:headEnd/>
            <a:tailEnd/>
          </a:ln>
        </p:spPr>
        <p:txBody>
          <a:bodyPr vert="horz" wrap="square" lIns="0" tIns="0" rIns="0" bIns="0" numCol="1" rtlCol="0" anchor="t" anchorCtr="0" compatLnSpc="1">
            <a:prstTxWarp prst="textNoShape">
              <a:avLst/>
            </a:prstTxWarp>
            <a:noAutofit/>
          </a:bodyPr>
          <a:lstStyle/>
          <a:p>
            <a:pPr algn="ctr" fontAlgn="base">
              <a:spcAft>
                <a:spcPct val="0"/>
              </a:spcAft>
            </a:pPr>
            <a:r>
              <a:rPr lang="es-ES" sz="3600" b="1" dirty="0">
                <a:solidFill>
                  <a:schemeClr val="bg1"/>
                </a:solidFill>
                <a:latin typeface="Tahoma" pitchFamily="34" charset="0"/>
                <a:cs typeface="Tahoma" pitchFamily="34" charset="0"/>
              </a:rPr>
              <a:t>Conclusiones</a:t>
            </a:r>
          </a:p>
        </p:txBody>
      </p:sp>
      <p:sp>
        <p:nvSpPr>
          <p:cNvPr id="3" name="Content Placeholder 2"/>
          <p:cNvSpPr>
            <a:spLocks noGrp="1"/>
          </p:cNvSpPr>
          <p:nvPr>
            <p:ph idx="1"/>
          </p:nvPr>
        </p:nvSpPr>
        <p:spPr>
          <a:xfrm>
            <a:off x="438150" y="1268760"/>
            <a:ext cx="8267700" cy="5256584"/>
          </a:xfrm>
        </p:spPr>
        <p:txBody>
          <a:bodyPr>
            <a:noAutofit/>
          </a:bodyPr>
          <a:lstStyle/>
          <a:p>
            <a:pPr>
              <a:spcBef>
                <a:spcPts val="1350"/>
              </a:spcBef>
            </a:pPr>
            <a:r>
              <a:rPr lang="es-ES" sz="2200" dirty="0">
                <a:solidFill>
                  <a:schemeClr val="bg1"/>
                </a:solidFill>
              </a:rPr>
              <a:t>Las políticas</a:t>
            </a:r>
            <a:r>
              <a:rPr lang="es-ES_tradnl" sz="2200" dirty="0">
                <a:solidFill>
                  <a:schemeClr val="bg1"/>
                </a:solidFill>
              </a:rPr>
              <a:t> agrícolas deben pasar de estar orientadas a un solo objetivo a estar orientadas a múltiples objetivos</a:t>
            </a:r>
            <a:endParaRPr lang="es-ES" sz="2200" dirty="0">
              <a:solidFill>
                <a:schemeClr val="bg1"/>
              </a:solidFill>
            </a:endParaRPr>
          </a:p>
          <a:p>
            <a:pPr>
              <a:spcBef>
                <a:spcPts val="1350"/>
              </a:spcBef>
            </a:pPr>
            <a:r>
              <a:rPr lang="es-ES" sz="2200" dirty="0">
                <a:solidFill>
                  <a:schemeClr val="bg1"/>
                </a:solidFill>
              </a:rPr>
              <a:t>El horizonte de planeamiento debe incluir el mediano y largo plazo</a:t>
            </a:r>
          </a:p>
          <a:p>
            <a:pPr>
              <a:spcBef>
                <a:spcPts val="1350"/>
              </a:spcBef>
            </a:pPr>
            <a:r>
              <a:rPr lang="es-ES" sz="2200" dirty="0">
                <a:solidFill>
                  <a:schemeClr val="bg1"/>
                </a:solidFill>
              </a:rPr>
              <a:t>La agricultura y los agro negocios tiene que jugar un rol central ya que hay aún un gran potencial por explotar</a:t>
            </a:r>
          </a:p>
          <a:p>
            <a:pPr>
              <a:spcBef>
                <a:spcPts val="1350"/>
              </a:spcBef>
            </a:pPr>
            <a:r>
              <a:rPr lang="es-ES" sz="2200" dirty="0">
                <a:solidFill>
                  <a:schemeClr val="bg1"/>
                </a:solidFill>
              </a:rPr>
              <a:t>Evitar generar distorsiones que puedan afectar a los sectores que están ayudando a crecer a pesar del poco crecimiento mundial</a:t>
            </a:r>
          </a:p>
          <a:p>
            <a:pPr>
              <a:spcBef>
                <a:spcPts val="1350"/>
              </a:spcBef>
            </a:pPr>
            <a:r>
              <a:rPr lang="es-ES" sz="2200" dirty="0">
                <a:solidFill>
                  <a:schemeClr val="bg1"/>
                </a:solidFill>
              </a:rPr>
              <a:t>Hay que diferenciar las políticas públicas e incrementar su eficiencia a través de la focalización geográfica</a:t>
            </a:r>
          </a:p>
          <a:p>
            <a:pPr>
              <a:spcBef>
                <a:spcPts val="1350"/>
              </a:spcBef>
            </a:pPr>
            <a:r>
              <a:rPr lang="es-ES" sz="2200" dirty="0">
                <a:solidFill>
                  <a:schemeClr val="bg1"/>
                </a:solidFill>
              </a:rPr>
              <a:t>Es indispensable priorizar la inversión pública y privada para incrementar la resiliencia y la infraestructura jugara un rol central</a:t>
            </a:r>
          </a:p>
          <a:p>
            <a:pPr>
              <a:spcBef>
                <a:spcPts val="1350"/>
              </a:spcBef>
            </a:pPr>
            <a:r>
              <a:rPr lang="es-ES" sz="2200" dirty="0">
                <a:solidFill>
                  <a:schemeClr val="bg1"/>
                </a:solidFill>
              </a:rPr>
              <a:t>Optimizar las complementariedades entre las diferentes políticas públicas ya que el futuro es complejo</a:t>
            </a:r>
          </a:p>
        </p:txBody>
      </p:sp>
    </p:spTree>
    <p:extLst>
      <p:ext uri="{BB962C8B-B14F-4D97-AF65-F5344CB8AC3E}">
        <p14:creationId xmlns:p14="http://schemas.microsoft.com/office/powerpoint/2010/main" val="298835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3096" y="1340768"/>
            <a:ext cx="8897808" cy="4680520"/>
          </a:xfrm>
          <a:prstGeom prst="rect">
            <a:avLst/>
          </a:prstGeom>
        </p:spPr>
      </p:pic>
      <p:sp>
        <p:nvSpPr>
          <p:cNvPr id="3" name="TextBox 2"/>
          <p:cNvSpPr txBox="1"/>
          <p:nvPr/>
        </p:nvSpPr>
        <p:spPr>
          <a:xfrm>
            <a:off x="171450" y="332656"/>
            <a:ext cx="8801100" cy="523220"/>
          </a:xfrm>
          <a:prstGeom prst="rect">
            <a:avLst/>
          </a:prstGeom>
          <a:noFill/>
        </p:spPr>
        <p:txBody>
          <a:bodyPr wrap="square" rtlCol="0">
            <a:spAutoFit/>
          </a:bodyPr>
          <a:lstStyle/>
          <a:p>
            <a:pPr algn="ctr"/>
            <a:r>
              <a:rPr lang="es-PE" sz="2800" b="1" dirty="0">
                <a:latin typeface="Arial" panose="020B0604020202020204" pitchFamily="34" charset="0"/>
                <a:cs typeface="Arial" panose="020B0604020202020204" pitchFamily="34" charset="0"/>
              </a:rPr>
              <a:t>Desbalances Fiscales Importantes</a:t>
            </a:r>
          </a:p>
        </p:txBody>
      </p:sp>
      <p:sp>
        <p:nvSpPr>
          <p:cNvPr id="4" name="TextBox 3"/>
          <p:cNvSpPr txBox="1"/>
          <p:nvPr/>
        </p:nvSpPr>
        <p:spPr>
          <a:xfrm>
            <a:off x="451857" y="1309057"/>
            <a:ext cx="4104456" cy="276999"/>
          </a:xfrm>
          <a:prstGeom prst="rect">
            <a:avLst/>
          </a:prstGeom>
          <a:solidFill>
            <a:schemeClr val="bg1"/>
          </a:solidFill>
        </p:spPr>
        <p:txBody>
          <a:bodyPr wrap="square" rtlCol="0">
            <a:spAutoFit/>
          </a:bodyPr>
          <a:lstStyle/>
          <a:p>
            <a:pPr algn="ctr"/>
            <a:r>
              <a:rPr lang="es-PE" sz="1200" dirty="0"/>
              <a:t>Sudamérica balances fiscales</a:t>
            </a:r>
            <a:endParaRPr lang="en-US" sz="1200" dirty="0"/>
          </a:p>
        </p:txBody>
      </p:sp>
      <p:sp>
        <p:nvSpPr>
          <p:cNvPr id="5" name="TextBox 4"/>
          <p:cNvSpPr txBox="1"/>
          <p:nvPr/>
        </p:nvSpPr>
        <p:spPr>
          <a:xfrm>
            <a:off x="4761465" y="1293967"/>
            <a:ext cx="4104456" cy="276999"/>
          </a:xfrm>
          <a:prstGeom prst="rect">
            <a:avLst/>
          </a:prstGeom>
          <a:solidFill>
            <a:schemeClr val="bg1"/>
          </a:solidFill>
        </p:spPr>
        <p:txBody>
          <a:bodyPr wrap="square" rtlCol="0">
            <a:spAutoFit/>
          </a:bodyPr>
          <a:lstStyle/>
          <a:p>
            <a:pPr algn="ctr"/>
            <a:r>
              <a:rPr lang="es-PE" sz="1200" dirty="0"/>
              <a:t>México, América Central y el Caribe balances fiscales</a:t>
            </a:r>
            <a:endParaRPr lang="en-US" sz="1200" dirty="0"/>
          </a:p>
        </p:txBody>
      </p:sp>
      <p:sp>
        <p:nvSpPr>
          <p:cNvPr id="6" name="TextBox 5"/>
          <p:cNvSpPr txBox="1"/>
          <p:nvPr/>
        </p:nvSpPr>
        <p:spPr>
          <a:xfrm>
            <a:off x="4556313" y="3526672"/>
            <a:ext cx="4104456" cy="276999"/>
          </a:xfrm>
          <a:prstGeom prst="rect">
            <a:avLst/>
          </a:prstGeom>
          <a:solidFill>
            <a:schemeClr val="bg1"/>
          </a:solidFill>
        </p:spPr>
        <p:txBody>
          <a:bodyPr wrap="square" rtlCol="0">
            <a:spAutoFit/>
          </a:bodyPr>
          <a:lstStyle/>
          <a:p>
            <a:pPr algn="ctr"/>
            <a:r>
              <a:rPr lang="es-PE" sz="1200" dirty="0"/>
              <a:t>México, América Central y el Caribe niveles de deuda</a:t>
            </a:r>
            <a:endParaRPr lang="en-US" sz="1200" dirty="0"/>
          </a:p>
        </p:txBody>
      </p:sp>
      <p:sp>
        <p:nvSpPr>
          <p:cNvPr id="7" name="TextBox 6"/>
          <p:cNvSpPr txBox="1"/>
          <p:nvPr/>
        </p:nvSpPr>
        <p:spPr>
          <a:xfrm>
            <a:off x="316144" y="3542528"/>
            <a:ext cx="4104456" cy="276999"/>
          </a:xfrm>
          <a:prstGeom prst="rect">
            <a:avLst/>
          </a:prstGeom>
          <a:solidFill>
            <a:schemeClr val="bg1"/>
          </a:solidFill>
        </p:spPr>
        <p:txBody>
          <a:bodyPr wrap="square" rtlCol="0">
            <a:spAutoFit/>
          </a:bodyPr>
          <a:lstStyle/>
          <a:p>
            <a:pPr algn="ctr"/>
            <a:r>
              <a:rPr lang="es-PE" sz="1200" dirty="0"/>
              <a:t>Sudamérica niveles de deuda</a:t>
            </a:r>
            <a:endParaRPr lang="en-US" sz="1200" dirty="0"/>
          </a:p>
        </p:txBody>
      </p:sp>
    </p:spTree>
    <p:extLst>
      <p:ext uri="{BB962C8B-B14F-4D97-AF65-F5344CB8AC3E}">
        <p14:creationId xmlns:p14="http://schemas.microsoft.com/office/powerpoint/2010/main" val="2086116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7504" y="260648"/>
            <a:ext cx="8801100" cy="954107"/>
          </a:xfrm>
          <a:prstGeom prst="rect">
            <a:avLst/>
          </a:prstGeom>
          <a:noFill/>
        </p:spPr>
        <p:txBody>
          <a:bodyPr wrap="square" rtlCol="0">
            <a:spAutoFit/>
          </a:bodyPr>
          <a:lstStyle/>
          <a:p>
            <a:pPr algn="ctr"/>
            <a:r>
              <a:rPr lang="es-PE" sz="2800" b="1" dirty="0">
                <a:latin typeface="Arial" panose="020B0604020202020204" pitchFamily="34" charset="0"/>
                <a:cs typeface="Arial" panose="020B0604020202020204" pitchFamily="34" charset="0"/>
              </a:rPr>
              <a:t>Barreras al crecimiento de la productividad y al funcionamiento de mercados</a:t>
            </a:r>
          </a:p>
        </p:txBody>
      </p:sp>
      <p:sp>
        <p:nvSpPr>
          <p:cNvPr id="6" name="TextBox 5"/>
          <p:cNvSpPr txBox="1"/>
          <p:nvPr/>
        </p:nvSpPr>
        <p:spPr>
          <a:xfrm>
            <a:off x="107504" y="1305146"/>
            <a:ext cx="4104456" cy="461665"/>
          </a:xfrm>
          <a:prstGeom prst="rect">
            <a:avLst/>
          </a:prstGeom>
          <a:solidFill>
            <a:schemeClr val="bg1"/>
          </a:solidFill>
        </p:spPr>
        <p:txBody>
          <a:bodyPr wrap="square" rtlCol="0">
            <a:spAutoFit/>
          </a:bodyPr>
          <a:lstStyle/>
          <a:p>
            <a:pPr algn="ctr"/>
            <a:r>
              <a:rPr lang="es-PE" sz="1200" dirty="0"/>
              <a:t>Mal performance de logística</a:t>
            </a:r>
          </a:p>
          <a:p>
            <a:pPr algn="ctr"/>
            <a:r>
              <a:rPr lang="es-PE" sz="1200" dirty="0"/>
              <a:t>Índice de performance de logística 2014</a:t>
            </a:r>
            <a:endParaRPr lang="en-US" sz="1200" dirty="0"/>
          </a:p>
        </p:txBody>
      </p:sp>
      <p:sp>
        <p:nvSpPr>
          <p:cNvPr id="8" name="TextBox 7"/>
          <p:cNvSpPr txBox="1"/>
          <p:nvPr/>
        </p:nvSpPr>
        <p:spPr>
          <a:xfrm>
            <a:off x="4788024" y="1238217"/>
            <a:ext cx="4104456" cy="461665"/>
          </a:xfrm>
          <a:prstGeom prst="rect">
            <a:avLst/>
          </a:prstGeom>
          <a:solidFill>
            <a:schemeClr val="bg1"/>
          </a:solidFill>
        </p:spPr>
        <p:txBody>
          <a:bodyPr wrap="square" rtlCol="0">
            <a:spAutoFit/>
          </a:bodyPr>
          <a:lstStyle/>
          <a:p>
            <a:pPr algn="ctr"/>
            <a:r>
              <a:rPr lang="es-PE" sz="1200" dirty="0"/>
              <a:t>Lenta convergencia a la OECD en los niveles de logros en educación –</a:t>
            </a:r>
            <a:r>
              <a:rPr lang="en-US" sz="1200" dirty="0"/>
              <a:t>PISA 200-2014</a:t>
            </a:r>
            <a:endParaRPr lang="es-PE" sz="1200" dirty="0"/>
          </a:p>
        </p:txBody>
      </p:sp>
      <p:sp>
        <p:nvSpPr>
          <p:cNvPr id="10" name="TextBox 9"/>
          <p:cNvSpPr txBox="1"/>
          <p:nvPr/>
        </p:nvSpPr>
        <p:spPr>
          <a:xfrm>
            <a:off x="378768" y="4307211"/>
            <a:ext cx="4104456" cy="276999"/>
          </a:xfrm>
          <a:prstGeom prst="rect">
            <a:avLst/>
          </a:prstGeom>
          <a:solidFill>
            <a:schemeClr val="bg1"/>
          </a:solidFill>
        </p:spPr>
        <p:txBody>
          <a:bodyPr wrap="square" rtlCol="0">
            <a:spAutoFit/>
          </a:bodyPr>
          <a:lstStyle/>
          <a:p>
            <a:pPr algn="ctr"/>
            <a:r>
              <a:rPr lang="es-PE" sz="1200" dirty="0"/>
              <a:t>Excesiva regulación a la producción</a:t>
            </a:r>
            <a:endParaRPr lang="en-US" sz="1200" dirty="0"/>
          </a:p>
        </p:txBody>
      </p:sp>
      <p:sp>
        <p:nvSpPr>
          <p:cNvPr id="11" name="TextBox 10"/>
          <p:cNvSpPr txBox="1"/>
          <p:nvPr/>
        </p:nvSpPr>
        <p:spPr>
          <a:xfrm>
            <a:off x="4852019" y="4214877"/>
            <a:ext cx="4104456" cy="461665"/>
          </a:xfrm>
          <a:prstGeom prst="rect">
            <a:avLst/>
          </a:prstGeom>
          <a:solidFill>
            <a:schemeClr val="bg1"/>
          </a:solidFill>
        </p:spPr>
        <p:txBody>
          <a:bodyPr wrap="square" rtlCol="0">
            <a:spAutoFit/>
          </a:bodyPr>
          <a:lstStyle/>
          <a:p>
            <a:pPr algn="ctr"/>
            <a:r>
              <a:rPr lang="es-PE" sz="1200" dirty="0"/>
              <a:t>Controles muy bajos para la corrupción</a:t>
            </a:r>
          </a:p>
          <a:p>
            <a:pPr algn="ctr"/>
            <a:r>
              <a:rPr lang="es-PE" sz="1200" dirty="0"/>
              <a:t>Índice de corrupción</a:t>
            </a:r>
            <a:endParaRPr lang="en-US" sz="1200" dirty="0"/>
          </a:p>
        </p:txBody>
      </p:sp>
      <p:pic>
        <p:nvPicPr>
          <p:cNvPr id="3" name="Picture 2"/>
          <p:cNvPicPr>
            <a:picLocks noChangeAspect="1"/>
          </p:cNvPicPr>
          <p:nvPr/>
        </p:nvPicPr>
        <p:blipFill>
          <a:blip r:embed="rId2"/>
          <a:stretch>
            <a:fillRect/>
          </a:stretch>
        </p:blipFill>
        <p:spPr>
          <a:xfrm>
            <a:off x="251520" y="1857202"/>
            <a:ext cx="4101975" cy="2349000"/>
          </a:xfrm>
          <a:prstGeom prst="rect">
            <a:avLst/>
          </a:prstGeom>
        </p:spPr>
      </p:pic>
      <p:pic>
        <p:nvPicPr>
          <p:cNvPr id="9" name="Picture 8"/>
          <p:cNvPicPr>
            <a:picLocks noChangeAspect="1"/>
          </p:cNvPicPr>
          <p:nvPr/>
        </p:nvPicPr>
        <p:blipFill>
          <a:blip r:embed="rId3"/>
          <a:stretch>
            <a:fillRect/>
          </a:stretch>
        </p:blipFill>
        <p:spPr>
          <a:xfrm>
            <a:off x="183194" y="4669849"/>
            <a:ext cx="4866751" cy="2244600"/>
          </a:xfrm>
          <a:prstGeom prst="rect">
            <a:avLst/>
          </a:prstGeom>
        </p:spPr>
      </p:pic>
      <p:pic>
        <p:nvPicPr>
          <p:cNvPr id="12" name="Picture 11"/>
          <p:cNvPicPr>
            <a:picLocks noChangeAspect="1"/>
          </p:cNvPicPr>
          <p:nvPr/>
        </p:nvPicPr>
        <p:blipFill>
          <a:blip r:embed="rId4"/>
          <a:stretch>
            <a:fillRect/>
          </a:stretch>
        </p:blipFill>
        <p:spPr>
          <a:xfrm>
            <a:off x="5178950" y="4605194"/>
            <a:ext cx="3777525" cy="2186600"/>
          </a:xfrm>
          <a:prstGeom prst="rect">
            <a:avLst/>
          </a:prstGeom>
        </p:spPr>
      </p:pic>
      <p:pic>
        <p:nvPicPr>
          <p:cNvPr id="13" name="Picture 12"/>
          <p:cNvPicPr>
            <a:picLocks noChangeAspect="1"/>
          </p:cNvPicPr>
          <p:nvPr/>
        </p:nvPicPr>
        <p:blipFill>
          <a:blip r:embed="rId5"/>
          <a:stretch>
            <a:fillRect/>
          </a:stretch>
        </p:blipFill>
        <p:spPr>
          <a:xfrm>
            <a:off x="5059395" y="1875156"/>
            <a:ext cx="3962925" cy="2557800"/>
          </a:xfrm>
          <a:prstGeom prst="rect">
            <a:avLst/>
          </a:prstGeom>
        </p:spPr>
      </p:pic>
    </p:spTree>
    <p:extLst>
      <p:ext uri="{BB962C8B-B14F-4D97-AF65-F5344CB8AC3E}">
        <p14:creationId xmlns:p14="http://schemas.microsoft.com/office/powerpoint/2010/main" val="643030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1050" y="260648"/>
            <a:ext cx="8801100" cy="954107"/>
          </a:xfrm>
          <a:prstGeom prst="rect">
            <a:avLst/>
          </a:prstGeom>
          <a:noFill/>
        </p:spPr>
        <p:txBody>
          <a:bodyPr wrap="square" rtlCol="0">
            <a:spAutoFit/>
          </a:bodyPr>
          <a:lstStyle/>
          <a:p>
            <a:pPr algn="ctr"/>
            <a:r>
              <a:rPr lang="es-PE" sz="2800" b="1" dirty="0">
                <a:latin typeface="Arial" panose="020B0604020202020204" pitchFamily="34" charset="0"/>
                <a:cs typeface="Arial" panose="020B0604020202020204" pitchFamily="34" charset="0"/>
              </a:rPr>
              <a:t>LAC tiene vínculos muy fuertes con el comercio mundial</a:t>
            </a:r>
          </a:p>
        </p:txBody>
      </p:sp>
      <p:pic>
        <p:nvPicPr>
          <p:cNvPr id="3" name="Picture 2"/>
          <p:cNvPicPr>
            <a:picLocks noChangeAspect="1"/>
          </p:cNvPicPr>
          <p:nvPr/>
        </p:nvPicPr>
        <p:blipFill>
          <a:blip r:embed="rId2"/>
          <a:stretch>
            <a:fillRect/>
          </a:stretch>
        </p:blipFill>
        <p:spPr>
          <a:xfrm>
            <a:off x="107504" y="1445467"/>
            <a:ext cx="8911609" cy="4791845"/>
          </a:xfrm>
          <a:prstGeom prst="rect">
            <a:avLst/>
          </a:prstGeom>
        </p:spPr>
      </p:pic>
      <p:sp>
        <p:nvSpPr>
          <p:cNvPr id="4" name="TextBox 3"/>
          <p:cNvSpPr txBox="1"/>
          <p:nvPr/>
        </p:nvSpPr>
        <p:spPr>
          <a:xfrm>
            <a:off x="107504" y="1288622"/>
            <a:ext cx="4975990" cy="461665"/>
          </a:xfrm>
          <a:prstGeom prst="rect">
            <a:avLst/>
          </a:prstGeom>
          <a:solidFill>
            <a:schemeClr val="bg1"/>
          </a:solidFill>
        </p:spPr>
        <p:txBody>
          <a:bodyPr wrap="square" rtlCol="0">
            <a:spAutoFit/>
          </a:bodyPr>
          <a:lstStyle/>
          <a:p>
            <a:pPr algn="ctr"/>
            <a:r>
              <a:rPr lang="es-PE" sz="1200" dirty="0"/>
              <a:t>Crecimiento fuerte del comercio con el resto del Mundo durante la “Década de Oro”</a:t>
            </a:r>
            <a:endParaRPr lang="en-US" sz="1200" dirty="0"/>
          </a:p>
        </p:txBody>
      </p:sp>
      <p:sp>
        <p:nvSpPr>
          <p:cNvPr id="6" name="TextBox 5"/>
          <p:cNvSpPr txBox="1"/>
          <p:nvPr/>
        </p:nvSpPr>
        <p:spPr>
          <a:xfrm>
            <a:off x="107706" y="1752045"/>
            <a:ext cx="4854804" cy="400110"/>
          </a:xfrm>
          <a:prstGeom prst="rect">
            <a:avLst/>
          </a:prstGeom>
          <a:solidFill>
            <a:schemeClr val="bg1"/>
          </a:solidFill>
        </p:spPr>
        <p:txBody>
          <a:bodyPr wrap="square" rtlCol="0">
            <a:spAutoFit/>
          </a:bodyPr>
          <a:lstStyle/>
          <a:p>
            <a:pPr algn="ctr"/>
            <a:r>
              <a:rPr lang="es-PE" sz="1000" dirty="0"/>
              <a:t>Evolución del comercio total de LAC</a:t>
            </a:r>
          </a:p>
          <a:p>
            <a:pPr algn="ctr"/>
            <a:r>
              <a:rPr lang="es-PE" sz="1000" dirty="0"/>
              <a:t>(US$ billones)</a:t>
            </a:r>
            <a:endParaRPr lang="en-US" sz="1000" dirty="0"/>
          </a:p>
        </p:txBody>
      </p:sp>
      <p:sp>
        <p:nvSpPr>
          <p:cNvPr id="7" name="TextBox 6"/>
          <p:cNvSpPr txBox="1"/>
          <p:nvPr/>
        </p:nvSpPr>
        <p:spPr>
          <a:xfrm>
            <a:off x="4998413" y="1335668"/>
            <a:ext cx="3713946" cy="276999"/>
          </a:xfrm>
          <a:prstGeom prst="rect">
            <a:avLst/>
          </a:prstGeom>
          <a:solidFill>
            <a:schemeClr val="bg1"/>
          </a:solidFill>
        </p:spPr>
        <p:txBody>
          <a:bodyPr wrap="square" rtlCol="0">
            <a:spAutoFit/>
          </a:bodyPr>
          <a:lstStyle/>
          <a:p>
            <a:pPr algn="ctr"/>
            <a:r>
              <a:rPr lang="es-PE" sz="1200" dirty="0"/>
              <a:t>Cambios en la composición de los socios de comercio</a:t>
            </a:r>
            <a:endParaRPr lang="en-US" sz="1200" dirty="0"/>
          </a:p>
        </p:txBody>
      </p:sp>
      <p:sp>
        <p:nvSpPr>
          <p:cNvPr id="8" name="TextBox 7"/>
          <p:cNvSpPr txBox="1"/>
          <p:nvPr/>
        </p:nvSpPr>
        <p:spPr>
          <a:xfrm>
            <a:off x="4590759" y="1748089"/>
            <a:ext cx="4854804" cy="246221"/>
          </a:xfrm>
          <a:prstGeom prst="rect">
            <a:avLst/>
          </a:prstGeom>
          <a:solidFill>
            <a:schemeClr val="bg1"/>
          </a:solidFill>
        </p:spPr>
        <p:txBody>
          <a:bodyPr wrap="square" rtlCol="0">
            <a:spAutoFit/>
          </a:bodyPr>
          <a:lstStyle/>
          <a:p>
            <a:pPr algn="ctr"/>
            <a:r>
              <a:rPr lang="es-PE" sz="1000" dirty="0"/>
              <a:t>Principales socios de exportación de LAC</a:t>
            </a:r>
            <a:endParaRPr lang="en-US" sz="1000" dirty="0"/>
          </a:p>
        </p:txBody>
      </p:sp>
      <p:sp>
        <p:nvSpPr>
          <p:cNvPr id="9" name="TextBox 8"/>
          <p:cNvSpPr txBox="1"/>
          <p:nvPr/>
        </p:nvSpPr>
        <p:spPr>
          <a:xfrm>
            <a:off x="228690" y="3865731"/>
            <a:ext cx="4854804" cy="430887"/>
          </a:xfrm>
          <a:prstGeom prst="rect">
            <a:avLst/>
          </a:prstGeom>
          <a:solidFill>
            <a:schemeClr val="bg1"/>
          </a:solidFill>
        </p:spPr>
        <p:txBody>
          <a:bodyPr wrap="square" rtlCol="0">
            <a:spAutoFit/>
          </a:bodyPr>
          <a:lstStyle/>
          <a:p>
            <a:pPr algn="ctr"/>
            <a:r>
              <a:rPr lang="es-PE" sz="1200" dirty="0"/>
              <a:t>LAC como vendedor: importancia en las importaciones globales</a:t>
            </a:r>
          </a:p>
          <a:p>
            <a:pPr algn="ctr"/>
            <a:r>
              <a:rPr lang="es-PE" sz="1000" dirty="0"/>
              <a:t>Porcentaje de importaciones con origen de LAC</a:t>
            </a:r>
            <a:endParaRPr lang="en-US" sz="1000" dirty="0"/>
          </a:p>
        </p:txBody>
      </p:sp>
      <p:sp>
        <p:nvSpPr>
          <p:cNvPr id="10" name="TextBox 9"/>
          <p:cNvSpPr txBox="1"/>
          <p:nvPr/>
        </p:nvSpPr>
        <p:spPr>
          <a:xfrm>
            <a:off x="4797165" y="3902194"/>
            <a:ext cx="4221948" cy="430887"/>
          </a:xfrm>
          <a:prstGeom prst="rect">
            <a:avLst/>
          </a:prstGeom>
          <a:solidFill>
            <a:schemeClr val="bg1"/>
          </a:solidFill>
        </p:spPr>
        <p:txBody>
          <a:bodyPr wrap="square" rtlCol="0">
            <a:spAutoFit/>
          </a:bodyPr>
          <a:lstStyle/>
          <a:p>
            <a:pPr algn="ctr"/>
            <a:r>
              <a:rPr lang="es-PE" sz="1200" dirty="0"/>
              <a:t>LAC como comprador: importancia en las exportaciones globales</a:t>
            </a:r>
          </a:p>
          <a:p>
            <a:pPr algn="ctr"/>
            <a:r>
              <a:rPr lang="es-PE" sz="1000" dirty="0"/>
              <a:t>Porcentaje de exportaciones con LAC como el destino</a:t>
            </a:r>
            <a:endParaRPr lang="en-US" sz="1000" dirty="0"/>
          </a:p>
        </p:txBody>
      </p:sp>
    </p:spTree>
    <p:extLst>
      <p:ext uri="{BB962C8B-B14F-4D97-AF65-F5344CB8AC3E}">
        <p14:creationId xmlns:p14="http://schemas.microsoft.com/office/powerpoint/2010/main" val="222479408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Kantoorthema">
  <a:themeElements>
    <a:clrScheme name="Aangepast 1">
      <a:dk1>
        <a:sysClr val="windowText" lastClr="000000"/>
      </a:dk1>
      <a:lt1>
        <a:sysClr val="window" lastClr="FFFFFF"/>
      </a:lt1>
      <a:dk2>
        <a:srgbClr val="1F497D"/>
      </a:dk2>
      <a:lt2>
        <a:srgbClr val="EEECE1"/>
      </a:lt2>
      <a:accent1>
        <a:srgbClr val="EDC500"/>
      </a:accent1>
      <a:accent2>
        <a:srgbClr val="602C14"/>
      </a:accent2>
      <a:accent3>
        <a:srgbClr val="9BBB59"/>
      </a:accent3>
      <a:accent4>
        <a:srgbClr val="8064A2"/>
      </a:accent4>
      <a:accent5>
        <a:srgbClr val="4BACC6"/>
      </a:accent5>
      <a:accent6>
        <a:srgbClr val="F79646"/>
      </a:accent6>
      <a:hlink>
        <a:srgbClr val="0000FF"/>
      </a:hlink>
      <a:folHlink>
        <a:srgbClr val="800080"/>
      </a:folHlink>
    </a:clrScheme>
    <a:fontScheme name="Foodsecure">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Presentation1">
  <a:themeElements>
    <a:clrScheme name="IFPRI_Presentation_01">
      <a:dk1>
        <a:sysClr val="windowText" lastClr="000000"/>
      </a:dk1>
      <a:lt1>
        <a:sysClr val="window" lastClr="FFFFFF"/>
      </a:lt1>
      <a:dk2>
        <a:srgbClr val="89A527"/>
      </a:dk2>
      <a:lt2>
        <a:srgbClr val="CBDF7D"/>
      </a:lt2>
      <a:accent1>
        <a:srgbClr val="435464"/>
      </a:accent1>
      <a:accent2>
        <a:srgbClr val="F6B221"/>
      </a:accent2>
      <a:accent3>
        <a:srgbClr val="5A344D"/>
      </a:accent3>
      <a:accent4>
        <a:srgbClr val="BF631A"/>
      </a:accent4>
      <a:accent5>
        <a:srgbClr val="58C5C7"/>
      </a:accent5>
      <a:accent6>
        <a:srgbClr val="03DCF3"/>
      </a:accent6>
      <a:hlink>
        <a:srgbClr val="0000FF"/>
      </a:hlink>
      <a:folHlink>
        <a:srgbClr val="800080"/>
      </a:folHlink>
    </a:clrScheme>
    <a:fontScheme name="IFPRI_WorkingPaper_01">
      <a:majorFont>
        <a:latin typeface="Trebuchet M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emp_IFPRI40_02.pptx" id="{E27D911A-8A24-4BC1-A7BF-9BCB7343E4FC}" vid="{8D5C671C-2A27-4CB5-96F5-96825A4FF209}"/>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Presentation1">
  <a:themeElements>
    <a:clrScheme name="IFPRI_Presentation_01">
      <a:dk1>
        <a:sysClr val="windowText" lastClr="000000"/>
      </a:dk1>
      <a:lt1>
        <a:sysClr val="window" lastClr="FFFFFF"/>
      </a:lt1>
      <a:dk2>
        <a:srgbClr val="89A527"/>
      </a:dk2>
      <a:lt2>
        <a:srgbClr val="CBDF7D"/>
      </a:lt2>
      <a:accent1>
        <a:srgbClr val="435464"/>
      </a:accent1>
      <a:accent2>
        <a:srgbClr val="F6B221"/>
      </a:accent2>
      <a:accent3>
        <a:srgbClr val="5A344D"/>
      </a:accent3>
      <a:accent4>
        <a:srgbClr val="BF631A"/>
      </a:accent4>
      <a:accent5>
        <a:srgbClr val="58C5C7"/>
      </a:accent5>
      <a:accent6>
        <a:srgbClr val="03DCF3"/>
      </a:accent6>
      <a:hlink>
        <a:srgbClr val="0000FF"/>
      </a:hlink>
      <a:folHlink>
        <a:srgbClr val="800080"/>
      </a:folHlink>
    </a:clrScheme>
    <a:fontScheme name="IFPRI_WorkingPaper_01">
      <a:majorFont>
        <a:latin typeface="Trebuchet M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6" id="{F603465E-641F-45E2-9BC0-E39BA8CE2FA8}" vid="{7B52D9D3-22CD-4C01-B79D-00925206359F}"/>
    </a:ext>
  </a:extLst>
</a:theme>
</file>

<file path=docProps/app.xml><?xml version="1.0" encoding="utf-8"?>
<Properties xmlns="http://schemas.openxmlformats.org/officeDocument/2006/extended-properties" xmlns:vt="http://schemas.openxmlformats.org/officeDocument/2006/docPropsVTypes">
  <Template/>
  <TotalTime>4199</TotalTime>
  <Words>3004</Words>
  <Application>Microsoft Office PowerPoint</Application>
  <PresentationFormat>On-screen Show (4:3)</PresentationFormat>
  <Paragraphs>337</Paragraphs>
  <Slides>64</Slides>
  <Notes>18</Notes>
  <HiddenSlides>0</HiddenSlides>
  <MMClips>0</MMClips>
  <ScaleCrop>false</ScaleCrop>
  <HeadingPairs>
    <vt:vector size="6" baseType="variant">
      <vt:variant>
        <vt:lpstr>Fonts Used</vt:lpstr>
      </vt:variant>
      <vt:variant>
        <vt:i4>19</vt:i4>
      </vt:variant>
      <vt:variant>
        <vt:lpstr>Theme</vt:lpstr>
      </vt:variant>
      <vt:variant>
        <vt:i4>13</vt:i4>
      </vt:variant>
      <vt:variant>
        <vt:lpstr>Slide Titles</vt:lpstr>
      </vt:variant>
      <vt:variant>
        <vt:i4>64</vt:i4>
      </vt:variant>
    </vt:vector>
  </HeadingPairs>
  <TitlesOfParts>
    <vt:vector size="96" baseType="lpstr">
      <vt:lpstr>MS PGothic</vt:lpstr>
      <vt:lpstr>MS PGothic</vt:lpstr>
      <vt:lpstr>Arial</vt:lpstr>
      <vt:lpstr>Calibri</vt:lpstr>
      <vt:lpstr>Calibri Light</vt:lpstr>
      <vt:lpstr>Futura Std Medium</vt:lpstr>
      <vt:lpstr>Helvetica Neue Custom</vt:lpstr>
      <vt:lpstr>inherit</vt:lpstr>
      <vt:lpstr>Lato Light</vt:lpstr>
      <vt:lpstr>Lato Regular</vt:lpstr>
      <vt:lpstr>Open Sans</vt:lpstr>
      <vt:lpstr>Open Sans Light</vt:lpstr>
      <vt:lpstr>Roboto Bold</vt:lpstr>
      <vt:lpstr>Roboto Light</vt:lpstr>
      <vt:lpstr>Tahoma</vt:lpstr>
      <vt:lpstr>Times New Roman</vt:lpstr>
      <vt:lpstr>Trebuchet MS</vt:lpstr>
      <vt:lpstr>Wingdings</vt:lpstr>
      <vt:lpstr>Wingdings 3</vt:lpstr>
      <vt:lpstr>1_Office Theme</vt:lpstr>
      <vt:lpstr>Facet</vt:lpstr>
      <vt:lpstr>Presentation1</vt:lpstr>
      <vt:lpstr>3_Office Theme</vt:lpstr>
      <vt:lpstr>Office Theme</vt:lpstr>
      <vt:lpstr>2_Office Theme</vt:lpstr>
      <vt:lpstr>4_Office Theme</vt:lpstr>
      <vt:lpstr>5_Office Theme</vt:lpstr>
      <vt:lpstr>2_Presentation1</vt:lpstr>
      <vt:lpstr>6_Office Theme</vt:lpstr>
      <vt:lpstr>7_Office Theme</vt:lpstr>
      <vt:lpstr>Kantoorthema</vt:lpstr>
      <vt:lpstr>8_Office Theme</vt:lpstr>
      <vt:lpstr>PowerPoint Presentation</vt:lpstr>
      <vt:lpstr>Como está la Economía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¿Cuál es el futuro?</vt:lpstr>
      <vt:lpstr>PowerPoint Presentation</vt:lpstr>
      <vt:lpstr>Variabilidad Climática y riesgo</vt:lpstr>
      <vt:lpstr>Impacto del cambio climático en productividad, área producida, producción y precios relativo a línea de base del 2050</vt:lpstr>
      <vt:lpstr>PowerPoint Presentation</vt:lpstr>
      <vt:lpstr>¿Qué debemos tener en cuenta?</vt:lpstr>
      <vt:lpstr>1. La internacionalización de los alimentos</vt:lpstr>
      <vt:lpstr>Una continua tendencia hacia la internacionalización del Mercado de alimentos</vt:lpstr>
      <vt:lpstr>Globalización y regionalización</vt:lpstr>
      <vt:lpstr>Tasas promedio de asistencia nominal (NRA)</vt:lpstr>
      <vt:lpstr>Número acumulativo de acuerdos preferenciales de comercio activos</vt:lpstr>
      <vt:lpstr>… y DOHA?</vt:lpstr>
      <vt:lpstr>Mega acuerdos comerciales</vt:lpstr>
      <vt:lpstr>2. Latinoamérica tiene un rol central en la provisión de alimentos</vt:lpstr>
      <vt:lpstr>Importaciones de Latino América del Mundo</vt:lpstr>
      <vt:lpstr>PowerPoint Presentation</vt:lpstr>
      <vt:lpstr>¿Qué hacer?</vt:lpstr>
      <vt:lpstr>1. Mejorar la productividad y diversificación estratégica</vt:lpstr>
      <vt:lpstr>PowerPoint Presentation</vt:lpstr>
      <vt:lpstr>PowerPoint Presentation</vt:lpstr>
      <vt:lpstr>Elementos Centrales</vt:lpstr>
      <vt:lpstr>2. Políticas en favor del comercio</vt:lpstr>
      <vt:lpstr>PowerPoint Presentation</vt:lpstr>
      <vt:lpstr>3. Infraestructura</vt:lpstr>
      <vt:lpstr>Importancia de la Infraestructura Índice de Competitividad Global (2016-2017) </vt:lpstr>
      <vt:lpstr>Importancia de la Infraestructura Calidad de la Infraestructura</vt:lpstr>
      <vt:lpstr>Importancia de la Infraestructura Tercer Índice Global de Inversión en Infraestructura (ARCADIS)</vt:lpstr>
      <vt:lpstr>Indicadores de Infraestructura: Percentiles de Argentina en la distribución de países comparables y de mercados emergentes</vt:lpstr>
      <vt:lpstr>Plan de Inversión en Infraestructura de Transporte al 2019</vt:lpstr>
      <vt:lpstr>Amplio margen para mejorar la logística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Mejor información</vt:lpstr>
      <vt:lpstr>Cambio climático y agricultura: ¿Qué podemos cuantificar en agricultura?</vt:lpstr>
      <vt:lpstr>5. Coberturas</vt:lpstr>
      <vt:lpstr>¿Qué se puede hacer?</vt:lpstr>
      <vt:lpstr>Coberturas estratégicas basadas en el Mercado</vt:lpstr>
      <vt:lpstr>6. Políticas climáticas inteligentes</vt:lpstr>
      <vt:lpstr>Políticas climáticas inteligentes Sabemos lo que se debe hacer</vt:lpstr>
      <vt:lpstr>Políticas climáticas inteligentes: Los detalles requieren más evidencia</vt:lpstr>
      <vt:lpstr>7. Mayor resiliencia al cambio climático con mejores instrumentos para reducir el riesgo</vt:lpstr>
      <vt:lpstr>PowerPoint Presentation</vt:lpstr>
      <vt:lpstr>Porcentaje de seguros</vt:lpstr>
      <vt:lpstr>PowerPoint Presentation</vt:lpstr>
      <vt:lpstr>Seguros</vt:lpstr>
      <vt:lpstr>Reflexiones finales</vt:lpstr>
      <vt:lpstr>Conclusiones</vt:lpstr>
    </vt:vector>
  </TitlesOfParts>
  <Company>Wageningen UR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auteur</dc:creator>
  <cp:lastModifiedBy>Maximo Torero</cp:lastModifiedBy>
  <cp:revision>254</cp:revision>
  <dcterms:created xsi:type="dcterms:W3CDTF">2012-08-09T12:11:55Z</dcterms:created>
  <dcterms:modified xsi:type="dcterms:W3CDTF">2017-09-27T11:33:19Z</dcterms:modified>
</cp:coreProperties>
</file>